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9" r:id="rId41"/>
    <p:sldId id="300" r:id="rId42"/>
    <p:sldId id="302"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Fira Sans Condensed" panose="020B05030500000200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00" autoAdjust="0"/>
    <p:restoredTop sz="76212" autoAdjust="0"/>
  </p:normalViewPr>
  <p:slideViewPr>
    <p:cSldViewPr snapToGrid="0">
      <p:cViewPr varScale="1">
        <p:scale>
          <a:sx n="78" d="100"/>
          <a:sy n="78" d="100"/>
        </p:scale>
        <p:origin x="72" y="34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interaction-design.org/literature/book/the-encyclopedia-of-human-computer-interaction-2nd-ed/data-visualization-for-human-perception"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interaction-design.org/literature/book/the-encyclopedia-of-human-computer-interaction-2nd-ed/data-visualization-for-human-perception"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interaction-design.org/literature/book/the-encyclopedia-of-human-computer-interaction-2nd-ed/data-visualization-for-human-percepti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severinoribecca.one/"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datavizcatalogue.com/search.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community.powerbi.com/t5/Data-Stories-Gallery/FT-Visual-Vocabulary-Power-BI-Edition/td-p/584460"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github.com/Financial-Times/chart-doctor/blob/main/visual-vocabulary/poster.png"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uns.periscopic.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a0d3c14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a0d3c14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a888d5d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a888d5d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a3a6c441c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a3a6c441c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a3a6c441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a3a6c441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a3a6c441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a3a6c441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a3a6c441c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a3a6c441c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a3a6c441c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a3a6c441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a0d3c144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a0d3c144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a3a6c441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a3a6c441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a3a6c441c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a3a6c441c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As we saw in our examples, even if our underlying data are strictly accurate and honest, we have lots of room to make our data visualizations support a narrative or particular set of conclusions, subtly or obviously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REFERENCES:</a:t>
            </a:r>
            <a:endParaRPr dirty="0"/>
          </a:p>
          <a:p>
            <a:pPr marL="457200" lvl="0" indent="-298450" algn="l" rtl="0">
              <a:spcBef>
                <a:spcPts val="0"/>
              </a:spcBef>
              <a:spcAft>
                <a:spcPts val="0"/>
              </a:spcAft>
              <a:buSzPts val="1100"/>
              <a:buChar char="-"/>
            </a:pPr>
            <a:r>
              <a:rPr lang="en" dirty="0"/>
              <a:t>Stray, J. (2016). The Curious Journalist’s Guide to Data. Columbia Journalism Review. https://www.cjr.org/tow_center_reports/the_curious_journalists_guide_to_data.php/</a:t>
            </a:r>
            <a:endParaRPr dirty="0"/>
          </a:p>
          <a:p>
            <a:pPr marL="457200" lvl="0" indent="-298450" algn="l" rtl="0">
              <a:spcBef>
                <a:spcPts val="0"/>
              </a:spcBef>
              <a:spcAft>
                <a:spcPts val="0"/>
              </a:spcAft>
              <a:buSzPts val="1100"/>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a3a6c441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a3a6c441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Even if we are trying to remain as neutral and objective as possible, the act of visualizing data is ultimately an act of interpretation - we make CHOICES about what to show and how to show it, thus</a:t>
            </a:r>
            <a:endParaRPr dirty="0"/>
          </a:p>
          <a:p>
            <a:pPr marL="457200" lvl="0" indent="-298450" algn="l" rtl="0">
              <a:spcBef>
                <a:spcPts val="0"/>
              </a:spcBef>
              <a:spcAft>
                <a:spcPts val="0"/>
              </a:spcAft>
              <a:buSzPts val="1100"/>
              <a:buChar char="-"/>
            </a:pPr>
            <a:r>
              <a:rPr lang="en" b="1" dirty="0"/>
              <a:t>Data visualizations are ultimately rhetorical objects</a:t>
            </a: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a0d3c1443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a0d3c144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a:p>
            <a:pPr marL="457200" lvl="0" indent="-298450" algn="l" rtl="0">
              <a:spcBef>
                <a:spcPts val="0"/>
              </a:spcBef>
              <a:spcAft>
                <a:spcPts val="0"/>
              </a:spcAft>
              <a:buSzPts val="1100"/>
              <a:buChar char="-"/>
            </a:pPr>
            <a:r>
              <a:rPr lang="en"/>
              <a:t>The book cited is open access; the specific chapter is hyperlinked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t>D’Ignazio, C., &amp; Klein, L. (2020). 3. On Rational, Scientific, Objective Viewpoints from Mythical, Imaginary, Impossible Standpoints. In Data Feminism. MIT Press. https://data-feminism.mitpress.mit.edu/pub/5evfe9yd/release/5</a:t>
            </a:r>
            <a:endParaRPr/>
          </a:p>
          <a:p>
            <a:pPr marL="914400" lvl="1" indent="-298450" algn="l" rtl="0">
              <a:spcBef>
                <a:spcPts val="0"/>
              </a:spcBef>
              <a:spcAft>
                <a:spcPts val="0"/>
              </a:spcAft>
              <a:buSzPts val="1100"/>
              <a:buChar char="-"/>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a3a6c441c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a3a6c441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a3a6c441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a3a6c441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In our intro we briefly explored three important qualities of data visualization </a:t>
            </a:r>
            <a:endParaRPr sz="1200" dirty="0">
              <a:solidFill>
                <a:srgbClr val="595959"/>
              </a:solidFill>
              <a:latin typeface="Fira Sans Condensed"/>
              <a:ea typeface="Fira Sans Condensed"/>
              <a:cs typeface="Fira Sans Condensed"/>
              <a:sym typeface="Fira Sans Condensed"/>
            </a:endParaRPr>
          </a:p>
          <a:p>
            <a:pPr marL="457200" lvl="0" indent="-298450" algn="l" rtl="0">
              <a:spcBef>
                <a:spcPts val="0"/>
              </a:spcBef>
              <a:spcAft>
                <a:spcPts val="0"/>
              </a:spcAft>
              <a:buSzPts val="1100"/>
              <a:buChar char="-"/>
            </a:pPr>
            <a:r>
              <a:rPr lang="en" dirty="0"/>
              <a:t>In our reproducibility lesson we talked about how applying principles of reproducibility to our data visualization practices can support substantive data visualization</a:t>
            </a:r>
            <a:endParaRPr dirty="0"/>
          </a:p>
          <a:p>
            <a:pPr marL="457200" lvl="0" indent="-298450" algn="l" rtl="0">
              <a:spcBef>
                <a:spcPts val="0"/>
              </a:spcBef>
              <a:spcAft>
                <a:spcPts val="0"/>
              </a:spcAft>
              <a:buSzPts val="1100"/>
              <a:buChar char="-"/>
            </a:pPr>
            <a:r>
              <a:rPr lang="en" dirty="0"/>
              <a:t>This lesson focuses on perceptual qualities of data visualization - data visualizations are inherently rhetorical objects, so we should think about how to use that rhetoric effectively</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a3a6c441c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a3a6c441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a0d3c144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a0d3c144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do this, firstly, we need to develop an understanding of the situation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a3a6c441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a3a6c441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Our first step is to clearly articulate (even to ourselves!) what the intended purpose of our data visualization is</a:t>
            </a:r>
            <a:endParaRPr dirty="0"/>
          </a:p>
          <a:p>
            <a:pPr marL="457200" lvl="0" indent="-298450" algn="l" rtl="0">
              <a:spcBef>
                <a:spcPts val="0"/>
              </a:spcBef>
              <a:spcAft>
                <a:spcPts val="0"/>
              </a:spcAft>
              <a:buSzPts val="1100"/>
              <a:buChar char="-"/>
            </a:pPr>
            <a:r>
              <a:rPr lang="en" dirty="0"/>
              <a:t>Including</a:t>
            </a:r>
            <a:endParaRPr dirty="0"/>
          </a:p>
          <a:p>
            <a:pPr marL="914400" lvl="1" indent="-298450" algn="l" rtl="0">
              <a:spcBef>
                <a:spcPts val="0"/>
              </a:spcBef>
              <a:spcAft>
                <a:spcPts val="0"/>
              </a:spcAft>
              <a:buSzPts val="1100"/>
              <a:buChar char="-"/>
            </a:pPr>
            <a:r>
              <a:rPr lang="en" dirty="0"/>
              <a:t>Persuasion -&gt; trying to use our data visualization to convince someone of some position</a:t>
            </a:r>
            <a:endParaRPr dirty="0"/>
          </a:p>
          <a:p>
            <a:pPr marL="914400" lvl="1" indent="-298450" algn="l" rtl="0">
              <a:spcBef>
                <a:spcPts val="0"/>
              </a:spcBef>
              <a:spcAft>
                <a:spcPts val="0"/>
              </a:spcAft>
              <a:buSzPts val="1100"/>
              <a:buChar char="-"/>
            </a:pPr>
            <a:r>
              <a:rPr lang="en" dirty="0"/>
              <a:t>Comparison -&gt;  between results vs targets, changes over time, comparison between groups and sample populations</a:t>
            </a:r>
            <a:endParaRPr dirty="0"/>
          </a:p>
          <a:p>
            <a:pPr marL="914400" lvl="1" indent="-298450" algn="l" rtl="0">
              <a:spcBef>
                <a:spcPts val="0"/>
              </a:spcBef>
              <a:spcAft>
                <a:spcPts val="0"/>
              </a:spcAft>
              <a:buSzPts val="1100"/>
              <a:buChar char="-"/>
            </a:pPr>
            <a:r>
              <a:rPr lang="en" dirty="0">
                <a:solidFill>
                  <a:schemeClr val="dk1"/>
                </a:solidFill>
              </a:rPr>
              <a:t>Evaluating -&gt; Displaying experimental results or business outcomes (eg. sales)</a:t>
            </a:r>
            <a:endParaRPr dirty="0">
              <a:solidFill>
                <a:schemeClr val="dk1"/>
              </a:solidFill>
            </a:endParaRPr>
          </a:p>
          <a:p>
            <a:pPr marL="914400" lvl="1" indent="-298450" algn="l" rtl="0">
              <a:spcBef>
                <a:spcPts val="0"/>
              </a:spcBef>
              <a:spcAft>
                <a:spcPts val="0"/>
              </a:spcAft>
              <a:buClr>
                <a:schemeClr val="dk1"/>
              </a:buClr>
              <a:buSzPts val="1100"/>
              <a:buChar char="-"/>
            </a:pPr>
            <a:r>
              <a:rPr lang="en" dirty="0">
                <a:solidFill>
                  <a:schemeClr val="dk1"/>
                </a:solidFill>
              </a:rPr>
              <a:t>Exploring -&gt; attempting to make sense of complex or poorly understood datasets</a:t>
            </a:r>
            <a:endParaRPr dirty="0">
              <a:solidFill>
                <a:schemeClr val="dk1"/>
              </a:solidFill>
            </a:endParaRPr>
          </a:p>
          <a:p>
            <a:pPr marL="457200" lvl="0" indent="-298450" algn="l" rtl="0">
              <a:spcBef>
                <a:spcPts val="0"/>
              </a:spcBef>
              <a:spcAft>
                <a:spcPts val="0"/>
              </a:spcAft>
              <a:buSzPts val="1100"/>
              <a:buChar char="-"/>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a3a6c441c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0a3a6c441c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Age</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Education (an elementary schooler probably won’t understand error bars; an English major might have trouble interpreting a plot of biomedical lab results)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Subject matter expertise (do we need descriptive labels or not? Will people understand acronyms and units?)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Accessibility needs (colours, contrast, font size - more on accessible design in particular coming up in a later submodule)</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a3a6c441c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a3a6c441c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dirty="0">
                <a:solidFill>
                  <a:schemeClr val="dk1"/>
                </a:solidFill>
              </a:rPr>
              <a:t>Will the visual need to stand alone, or will there be accompanying text? Will you be there to explain it to everyone who sees it?</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Print (academic journal or book, newspaper/magazine; think about colour versus grayscale printing, always check for journal specific formatting requirements)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Webpage (blog? Formal publication? Twitter thread? Is the visualization interactive or stationary?)</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Poster (size? In person or virtual? Only visualization or are there many?)</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Presentation (slide show? In person or pandemic-Zoom call style?)</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2c07e60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2c07e60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Depending on the intended purpose, audience, and medium, each of our two earlier example visualizations could be the ‘better’ choice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a0d3c144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a0d3c144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Once we understand what we’re trying to show, to whom, and via what medium, we have targets to inform the design choices we make for our visualization</a:t>
            </a:r>
            <a:endParaRPr dirty="0"/>
          </a:p>
          <a:p>
            <a:pPr marL="457200" lvl="0" indent="-298450" algn="l" rtl="0">
              <a:spcBef>
                <a:spcPts val="0"/>
              </a:spcBef>
              <a:spcAft>
                <a:spcPts val="0"/>
              </a:spcAft>
              <a:buSzPts val="1100"/>
              <a:buChar char="-"/>
            </a:pPr>
            <a:r>
              <a:rPr lang="en" dirty="0"/>
              <a:t>We can use existing knowledge and research about how data visualizations are perceived to make the best design choices to meet our particular goals</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a3a6c441c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a3a6c441c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cognition</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t>Li, Q. (2020). Overview of Data Visualization. Embodying Data, 17–47. https://doi.org/10.1007/978-981-15-5069-0_2</a:t>
            </a:r>
            <a:endParaRPr/>
          </a:p>
          <a:p>
            <a:pPr marL="457200" lvl="0" indent="-298450" algn="l" rtl="0">
              <a:spcBef>
                <a:spcPts val="0"/>
              </a:spcBef>
              <a:spcAft>
                <a:spcPts val="0"/>
              </a:spcAft>
              <a:buSzPts val="1100"/>
              <a:buChar char="-"/>
            </a:pPr>
            <a:r>
              <a:rPr lang="en"/>
              <a:t>Padilla, L. M., Creem-Regehr, S. H., Hegarty, M., &amp; Stefanucci, J. K. (2018). Decision making with visualizations: A cognitive framework across disciplines. Cognitive Research: Principles and Implications, 3, 29. https://doi.org/10.1186/s41235-018-0120-9</a:t>
            </a:r>
            <a:endParaRPr/>
          </a:p>
          <a:p>
            <a:pPr marL="457200" lvl="0" indent="-298450" algn="l" rtl="0">
              <a:spcBef>
                <a:spcPts val="0"/>
              </a:spcBef>
              <a:spcAft>
                <a:spcPts val="0"/>
              </a:spcAft>
              <a:buSzPts val="1100"/>
              <a:buChar char="-"/>
            </a:pPr>
            <a:r>
              <a:rPr lang="en"/>
              <a:t>Wong, B. (2010). Gestalt principles (Part 1). Nature Methods, 7(11), 863–863. https://doi.org/10.1038/nmeth1110-863</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a0d3c1443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a0d3c1443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a3a6c441c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a3a6c441c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t>Images from </a:t>
            </a:r>
            <a:r>
              <a:rPr lang="en" u="sng">
                <a:solidFill>
                  <a:schemeClr val="hlink"/>
                </a:solidFill>
                <a:latin typeface="Calibri"/>
                <a:ea typeface="Calibri"/>
                <a:cs typeface="Calibri"/>
                <a:sym typeface="Calibri"/>
                <a:hlinkClick r:id="rId3"/>
              </a:rPr>
              <a:t>https://www.interaction-design.org/literature/book/the-encyclopedia-of-human-computer-interaction-2nd-ed/data-visualization-for-human-perception</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0a3a6c441c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0a3a6c441c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t>Images from </a:t>
            </a:r>
            <a:r>
              <a:rPr lang="en" u="sng">
                <a:solidFill>
                  <a:schemeClr val="hlink"/>
                </a:solidFill>
                <a:latin typeface="Calibri"/>
                <a:ea typeface="Calibri"/>
                <a:cs typeface="Calibri"/>
                <a:sym typeface="Calibri"/>
                <a:hlinkClick r:id="rId3"/>
              </a:rPr>
              <a:t>https://www.interaction-design.org/literature/book/the-encyclopedia-of-human-computer-interaction-2nd-ed/data-visualization-for-human-perception</a:t>
            </a:r>
            <a:r>
              <a:rPr lang="en"/>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a3a6c441c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a3a6c441c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t>Images from </a:t>
            </a:r>
            <a:r>
              <a:rPr lang="en" u="sng">
                <a:solidFill>
                  <a:schemeClr val="hlink"/>
                </a:solidFill>
                <a:latin typeface="Calibri"/>
                <a:ea typeface="Calibri"/>
                <a:cs typeface="Calibri"/>
                <a:sym typeface="Calibri"/>
                <a:hlinkClick r:id="rId3"/>
              </a:rPr>
              <a:t>https://www.interaction-design.org/literature/book/the-encyclopedia-of-human-computer-interaction-2nd-ed/data-visualization-for-human-perception</a:t>
            </a: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a3a6c441c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a3a6c441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t>Leppink, J. (2017). Cognitive load theory: Practical implications and an important challenge. Journal of Taibah University Medical Sciences, 12(5), 385–391. https://doi.org/10.1016/j.jtumed.2017.05.003</a:t>
            </a:r>
            <a:endParaRPr/>
          </a:p>
          <a:p>
            <a:pPr marL="457200" lvl="0" indent="-298450" algn="l" rtl="0">
              <a:spcBef>
                <a:spcPts val="0"/>
              </a:spcBef>
              <a:spcAft>
                <a:spcPts val="0"/>
              </a:spcAft>
              <a:buSzPts val="1100"/>
              <a:buChar char="-"/>
            </a:pP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a3a6c441c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a3a6c441c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t>Sibinga, E., &amp; Waldron, E. (2021, September 30). Cognitive Load as a Guide: 12 Spectrums to Improve Your Data Visualizations, Nightingale. Nightingale. https://nightingaledvs.com/cognitive-load-as-a-guide-12-spectrums-to-improve-your-data-visualizations/</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a3a6c44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0a3a6c441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r>
              <a:rPr lang="en"/>
              <a:t>Kennedy, H., Hill, R. L., Aiello, G., &amp; Allen, W. (2016). The work that visualisation conventions do. Information, Communication &amp; Society, 19(6), 715–735. https://doi.org/10.1080/1369118X.2016.1153126</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0a3a6c441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0a3a6c441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 </a:t>
            </a:r>
            <a:endParaRPr/>
          </a:p>
          <a:p>
            <a:pPr marL="457200" lvl="0" indent="-298450" algn="l" rtl="0">
              <a:spcBef>
                <a:spcPts val="0"/>
              </a:spcBef>
              <a:spcAft>
                <a:spcPts val="0"/>
              </a:spcAft>
              <a:buSzPts val="1100"/>
              <a:buChar char="-"/>
            </a:pPr>
            <a:r>
              <a:rPr lang="en"/>
              <a:t>Hullman, J., &amp; Diakopoulos, N. (2011). Visualization Rhetoric: Framing Effects in Narrative Visualization. IEEE Transactions on Visualization and Computer Graphics, 17(12), 2231–2240. https://doi.org/10.1109/TVCG.2011.255</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a0d3c1443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a0d3c144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0a3a6c441c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0a3a6c441c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a3a6c441c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a3a6c441c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For example, the data visualization catalogue by Severino Ribecca (</a:t>
            </a:r>
            <a:r>
              <a:rPr lang="en" u="sng" dirty="0">
                <a:solidFill>
                  <a:schemeClr val="hlink"/>
                </a:solidFill>
                <a:hlinkClick r:id="rId3"/>
              </a:rPr>
              <a:t>http://www.severinoribecca.one/</a:t>
            </a:r>
            <a:r>
              <a:rPr lang="en" dirty="0"/>
              <a:t>) offers a non-code based, point-and-click interface for exploring different kinds of graphs based on intended purpose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REFERENCES:</a:t>
            </a:r>
            <a:endParaRPr dirty="0"/>
          </a:p>
          <a:p>
            <a:pPr marL="457200" lvl="0" indent="-298450" algn="l" rtl="0">
              <a:spcBef>
                <a:spcPts val="0"/>
              </a:spcBef>
              <a:spcAft>
                <a:spcPts val="0"/>
              </a:spcAft>
              <a:buSzPts val="1100"/>
              <a:buChar char="-"/>
            </a:pPr>
            <a:r>
              <a:rPr lang="en" u="sng" dirty="0">
                <a:solidFill>
                  <a:schemeClr val="hlink"/>
                </a:solidFill>
                <a:hlinkClick r:id="rId4"/>
              </a:rPr>
              <a:t>https://datavizcatalogue.com/search.html</a:t>
            </a:r>
            <a:r>
              <a:rPr lang="en" dirty="0"/>
              <a:t> </a:t>
            </a:r>
            <a:endParaRPr dirty="0"/>
          </a:p>
          <a:p>
            <a:pPr marL="457200" lvl="0" indent="-298450" algn="l" rtl="0">
              <a:spcBef>
                <a:spcPts val="0"/>
              </a:spcBef>
              <a:spcAft>
                <a:spcPts val="0"/>
              </a:spcAft>
              <a:buSzPts val="1100"/>
              <a:buChar char="-"/>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a0d3c144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a0d3c144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0a3a6c441c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0a3a6c441c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REFERENCES:</a:t>
            </a:r>
            <a:endParaRPr dirty="0"/>
          </a:p>
          <a:p>
            <a:pPr marL="457200" lvl="0" indent="-298450" algn="l" rtl="0">
              <a:spcBef>
                <a:spcPts val="0"/>
              </a:spcBef>
              <a:spcAft>
                <a:spcPts val="0"/>
              </a:spcAft>
              <a:buSzPts val="1100"/>
              <a:buChar char="-"/>
            </a:pPr>
            <a:r>
              <a:rPr lang="en" dirty="0"/>
              <a:t>Interactive version </a:t>
            </a:r>
            <a:r>
              <a:rPr lang="en" u="sng" dirty="0">
                <a:solidFill>
                  <a:schemeClr val="hlink"/>
                </a:solidFill>
                <a:hlinkClick r:id="rId3"/>
              </a:rPr>
              <a:t>https://community.powerbi.com/t5/Data-Stories-Gallery/FT-Visual-Vocabulary-Power-BI-Edition/td-p/584460</a:t>
            </a:r>
            <a:r>
              <a:rPr lang="en" dirty="0"/>
              <a:t> </a:t>
            </a:r>
            <a:endParaRPr dirty="0"/>
          </a:p>
          <a:p>
            <a:pPr marL="457200" lvl="0" indent="-298450" algn="l" rtl="0">
              <a:spcBef>
                <a:spcPts val="0"/>
              </a:spcBef>
              <a:spcAft>
                <a:spcPts val="0"/>
              </a:spcAft>
              <a:buSzPts val="1100"/>
              <a:buChar char="-"/>
            </a:pPr>
            <a:r>
              <a:rPr lang="en" dirty="0"/>
              <a:t>Stationary version </a:t>
            </a:r>
            <a:r>
              <a:rPr lang="en" u="sng" dirty="0">
                <a:solidFill>
                  <a:schemeClr val="hlink"/>
                </a:solidFill>
                <a:hlinkClick r:id="rId4"/>
              </a:rPr>
              <a:t>https://github.com/Financial-Times/chart-doctor/blob/main/visual-vocabulary/poster.png</a:t>
            </a:r>
            <a:r>
              <a:rPr lang="en" dirty="0"/>
              <a:t> </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0a3a6c441c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0a3a6c441c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REFERENCES:</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697531035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69753103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a0d3c1443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a0d3c144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In small groups or as a class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a3a6c441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a3a6c441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dirty="0"/>
              <a:t>There are links on the site to sources and methodology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u="sng" dirty="0">
                <a:solidFill>
                  <a:schemeClr val="hlink"/>
                </a:solidFill>
                <a:hlinkClick r:id="rId3"/>
              </a:rPr>
              <a:t>https://guns.periscopic.com/</a:t>
            </a:r>
            <a:r>
              <a:rPr lang="en" dirty="0"/>
              <a: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a3a6c441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a3a6c441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 source of the underlying data is shown underneath the graph</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a3a6c441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a3a6c441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For after discussion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a3a6c441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a3a6c441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guns.periscopic.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towcenter.gitbooks.io/curious-journalist-s-guide-to-data/conten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ata-feminism.mitpress.mit.edu/pub/5evfe9yd/release/5"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guns.periscopic.com/"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hyperlink" Target="https://www.ncbi.nlm.nih.gov/pmc/articles/PMC7303292/"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www.nature.com/articles/nmeth1110-86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users.eecs.northwestern.edu/~jhullman/vis_rhetoric.pdf"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datavizcatalogue.com/search.htm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hyperlink" Target="https://community.powerbi.com/t5/Data-Stories-Gallery/FT-Visual-Vocabulary-Power-BI-Edition/td-p/584460"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s://github.com/Financial-Times/chart-doctor/blob/main/visual-vocabulary/poster.png"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community.powerbi.com/t5/Data-Stories-Gallery/FT-Visual-Vocabulary-Power-BI-Edition/td-p/584460"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uns.periscopic.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uns.periscopic.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data-feminism.mitpress.mit.edu/pub/5evfe9yd/release/5"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data-feminism.mitpress.mit.edu/pub/5evfe9yd/release/5"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solidFill>
                  <a:srgbClr val="0000FF"/>
                </a:solidFill>
                <a:latin typeface="Fira Sans Condensed"/>
                <a:ea typeface="Fira Sans Condensed"/>
                <a:cs typeface="Fira Sans Condensed"/>
                <a:sym typeface="Fira Sans Condensed"/>
              </a:rPr>
              <a:t>Data Visualization</a:t>
            </a:r>
            <a:endParaRPr b="1">
              <a:solidFill>
                <a:srgbClr val="0000FF"/>
              </a:solidFill>
              <a:latin typeface="Fira Sans Condensed"/>
              <a:ea typeface="Fira Sans Condensed"/>
              <a:cs typeface="Fira Sans Condensed"/>
              <a:sym typeface="Fira Sans Condensed"/>
            </a:endParaRPr>
          </a:p>
        </p:txBody>
      </p:sp>
      <p:sp>
        <p:nvSpPr>
          <p:cNvPr id="55" name="Google Shape;55;p13"/>
          <p:cNvSpPr txBox="1">
            <a:spLocks noGrp="1"/>
          </p:cNvSpPr>
          <p:nvPr>
            <p:ph type="subTitle" idx="1"/>
          </p:nvPr>
        </p:nvSpPr>
        <p:spPr>
          <a:xfrm>
            <a:off x="311700" y="2834125"/>
            <a:ext cx="8520600" cy="1169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solidFill>
                  <a:schemeClr val="dk1"/>
                </a:solidFill>
                <a:latin typeface="Fira Sans Condensed"/>
                <a:ea typeface="Fira Sans Condensed"/>
                <a:cs typeface="Fira Sans Condensed"/>
                <a:sym typeface="Fira Sans Condensed"/>
              </a:rPr>
              <a:t>Choosing the Right Visualization</a:t>
            </a:r>
            <a:endParaRPr b="1" dirty="0">
              <a:solidFill>
                <a:schemeClr val="dk1"/>
              </a:solidFill>
              <a:latin typeface="Fira Sans Condensed"/>
              <a:ea typeface="Fira Sans Condensed"/>
              <a:cs typeface="Fira Sans Condensed"/>
              <a:sym typeface="Fira Sans Condensed"/>
            </a:endParaRPr>
          </a:p>
        </p:txBody>
      </p:sp>
      <p:sp>
        <p:nvSpPr>
          <p:cNvPr id="56" name="Google Shape;56;p13"/>
          <p:cNvSpPr txBox="1">
            <a:spLocks noGrp="1"/>
          </p:cNvSpPr>
          <p:nvPr>
            <p:ph type="body" idx="4294967295"/>
          </p:nvPr>
        </p:nvSpPr>
        <p:spPr>
          <a:xfrm>
            <a:off x="311700" y="4003850"/>
            <a:ext cx="8520600" cy="675900"/>
          </a:xfrm>
          <a:prstGeom prst="rect">
            <a:avLst/>
          </a:prstGeom>
        </p:spPr>
        <p:txBody>
          <a:bodyPr spcFirstLastPara="1" wrap="square" lIns="91425" tIns="91425" rIns="91425" bIns="91425" anchor="t" anchorCtr="0">
            <a:normAutofit fontScale="92500" lnSpcReduction="10000"/>
          </a:bodyPr>
          <a:lstStyle/>
          <a:p>
            <a:pPr marL="0" lvl="0" indent="0" algn="ctr" rtl="0">
              <a:lnSpc>
                <a:spcPct val="100000"/>
              </a:lnSpc>
              <a:spcBef>
                <a:spcPts val="1200"/>
              </a:spcBef>
              <a:spcAft>
                <a:spcPts val="1200"/>
              </a:spcAft>
              <a:buNone/>
            </a:pPr>
            <a:r>
              <a:rPr lang="en" sz="1400" dirty="0">
                <a:latin typeface="Fira Sans Condensed"/>
                <a:ea typeface="Fira Sans Condensed"/>
                <a:cs typeface="Fira Sans Condensed"/>
                <a:sym typeface="Fira Sans Condensed"/>
              </a:rPr>
              <a:t>Data Sciences Institute, University of Toronto</a:t>
            </a:r>
            <a:endParaRPr sz="1400" dirty="0">
              <a:latin typeface="Fira Sans Condensed"/>
              <a:ea typeface="Fira Sans Condensed"/>
              <a:cs typeface="Fira Sans Condensed"/>
              <a:sym typeface="Fira Sans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2018850"/>
            <a:ext cx="8520600" cy="110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2"/>
                </a:solidFill>
                <a:latin typeface="Fira Sans Condensed"/>
                <a:ea typeface="Fira Sans Condensed"/>
                <a:cs typeface="Fira Sans Condensed"/>
                <a:sym typeface="Fira Sans Condensed"/>
              </a:rPr>
              <a:t>What qualities or visual elements of Visualization #2 help to make it a “blank page”?</a:t>
            </a:r>
            <a:endParaRPr b="1">
              <a:solidFill>
                <a:schemeClr val="dk2"/>
              </a:solidFill>
              <a:latin typeface="Fira Sans Condensed"/>
              <a:ea typeface="Fira Sans Condensed"/>
              <a:cs typeface="Fira Sans Condensed"/>
              <a:sym typeface="Fira San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A blank page</a:t>
            </a:r>
            <a:endParaRPr b="1">
              <a:latin typeface="Fira Sans Condensed"/>
              <a:ea typeface="Fira Sans Condensed"/>
              <a:cs typeface="Fira Sans Condensed"/>
              <a:sym typeface="Fira Sans Condensed"/>
            </a:endParaRPr>
          </a:p>
        </p:txBody>
      </p:sp>
      <p:sp>
        <p:nvSpPr>
          <p:cNvPr id="125" name="Google Shape;125;p24"/>
          <p:cNvSpPr txBox="1">
            <a:spLocks noGrp="1"/>
          </p:cNvSpPr>
          <p:nvPr>
            <p:ph type="body" idx="1"/>
          </p:nvPr>
        </p:nvSpPr>
        <p:spPr>
          <a:xfrm>
            <a:off x="311700" y="1198075"/>
            <a:ext cx="4329000" cy="3855900"/>
          </a:xfrm>
          <a:prstGeom prst="rect">
            <a:avLst/>
          </a:prstGeom>
        </p:spPr>
        <p:txBody>
          <a:bodyPr spcFirstLastPara="1" wrap="square" lIns="91425" tIns="91425" rIns="91425" bIns="91425" anchor="t" anchorCtr="0">
            <a:normAutofit lnSpcReduction="10000"/>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Some of the same design elements from our ‘blank page’ Visualization #2 can be seen in this New York Times visualization of the September 2012 Jobs Report </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The clean, 2D layout is designed to avoid conveying an emotional narrative to the audience</a:t>
            </a:r>
            <a:endParaRPr sz="2200">
              <a:latin typeface="Fira Sans Condensed"/>
              <a:ea typeface="Fira Sans Condensed"/>
              <a:cs typeface="Fira Sans Condensed"/>
              <a:sym typeface="Fira Sans Condensed"/>
            </a:endParaRPr>
          </a:p>
        </p:txBody>
      </p:sp>
      <p:pic>
        <p:nvPicPr>
          <p:cNvPr id="126" name="Google Shape;126;p24"/>
          <p:cNvPicPr preferRelativeResize="0"/>
          <p:nvPr/>
        </p:nvPicPr>
        <p:blipFill>
          <a:blip r:embed="rId3">
            <a:alphaModFix/>
          </a:blip>
          <a:stretch>
            <a:fillRect/>
          </a:stretch>
        </p:blipFill>
        <p:spPr>
          <a:xfrm>
            <a:off x="4793100" y="1170125"/>
            <a:ext cx="4174200" cy="2974975"/>
          </a:xfrm>
          <a:prstGeom prst="rect">
            <a:avLst/>
          </a:prstGeom>
          <a:noFill/>
          <a:ln>
            <a:noFill/>
          </a:ln>
        </p:spPr>
      </p:pic>
      <p:sp>
        <p:nvSpPr>
          <p:cNvPr id="127" name="Google Shape;127;p24"/>
          <p:cNvSpPr txBox="1"/>
          <p:nvPr/>
        </p:nvSpPr>
        <p:spPr>
          <a:xfrm>
            <a:off x="7296925" y="4750920"/>
            <a:ext cx="19914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solidFill>
                  <a:srgbClr val="595959"/>
                </a:solidFill>
                <a:latin typeface="Fira Sans Condensed"/>
                <a:ea typeface="Fira Sans Condensed"/>
                <a:cs typeface="Fira Sans Condensed"/>
                <a:sym typeface="Fira Sans Condensed"/>
              </a:rPr>
              <a:t>(D’Ignazio &amp; Klein, 2020)</a:t>
            </a:r>
            <a:endParaRPr sz="1200" dirty="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A blank page… right?</a:t>
            </a:r>
            <a:endParaRPr b="1">
              <a:latin typeface="Fira Sans Condensed"/>
              <a:ea typeface="Fira Sans Condensed"/>
              <a:cs typeface="Fira Sans Condensed"/>
              <a:sym typeface="Fira Sans Condensed"/>
            </a:endParaRPr>
          </a:p>
        </p:txBody>
      </p:sp>
      <p:pic>
        <p:nvPicPr>
          <p:cNvPr id="133" name="Google Shape;133;p25"/>
          <p:cNvPicPr preferRelativeResize="0"/>
          <p:nvPr/>
        </p:nvPicPr>
        <p:blipFill>
          <a:blip r:embed="rId3">
            <a:alphaModFix/>
          </a:blip>
          <a:stretch>
            <a:fillRect/>
          </a:stretch>
        </p:blipFill>
        <p:spPr>
          <a:xfrm>
            <a:off x="311700" y="1765950"/>
            <a:ext cx="4174200" cy="2974975"/>
          </a:xfrm>
          <a:prstGeom prst="rect">
            <a:avLst/>
          </a:prstGeom>
          <a:noFill/>
          <a:ln>
            <a:noFill/>
          </a:ln>
        </p:spPr>
      </p:pic>
      <p:pic>
        <p:nvPicPr>
          <p:cNvPr id="134" name="Google Shape;134;p25"/>
          <p:cNvPicPr preferRelativeResize="0"/>
          <p:nvPr/>
        </p:nvPicPr>
        <p:blipFill>
          <a:blip r:embed="rId4">
            <a:alphaModFix/>
          </a:blip>
          <a:stretch>
            <a:fillRect/>
          </a:stretch>
        </p:blipFill>
        <p:spPr>
          <a:xfrm>
            <a:off x="4638300" y="1779725"/>
            <a:ext cx="4174200" cy="2917328"/>
          </a:xfrm>
          <a:prstGeom prst="rect">
            <a:avLst/>
          </a:prstGeom>
          <a:noFill/>
          <a:ln>
            <a:noFill/>
          </a:ln>
        </p:spPr>
      </p:pic>
      <p:sp>
        <p:nvSpPr>
          <p:cNvPr id="135" name="Google Shape;135;p25"/>
          <p:cNvSpPr txBox="1">
            <a:spLocks noGrp="1"/>
          </p:cNvSpPr>
          <p:nvPr>
            <p:ph type="body" idx="1"/>
          </p:nvPr>
        </p:nvSpPr>
        <p:spPr>
          <a:xfrm>
            <a:off x="311700" y="1198075"/>
            <a:ext cx="8598300" cy="10329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The Jobs Report graphic was published alongside another image:</a:t>
            </a:r>
            <a:endParaRPr sz="2200">
              <a:latin typeface="Fira Sans Condensed"/>
              <a:ea typeface="Fira Sans Condensed"/>
              <a:cs typeface="Fira Sans Condensed"/>
              <a:sym typeface="Fira Sans Condensed"/>
            </a:endParaRPr>
          </a:p>
        </p:txBody>
      </p:sp>
      <p:sp>
        <p:nvSpPr>
          <p:cNvPr id="136" name="Google Shape;136;p25"/>
          <p:cNvSpPr txBox="1">
            <a:spLocks noGrp="1"/>
          </p:cNvSpPr>
          <p:nvPr>
            <p:ph type="title"/>
          </p:nvPr>
        </p:nvSpPr>
        <p:spPr>
          <a:xfrm>
            <a:off x="106050" y="1855950"/>
            <a:ext cx="348300" cy="48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a:latin typeface="Fira Sans Condensed"/>
                <a:ea typeface="Fira Sans Condensed"/>
                <a:cs typeface="Fira Sans Condensed"/>
                <a:sym typeface="Fira Sans Condensed"/>
              </a:rPr>
              <a:t>A.</a:t>
            </a:r>
            <a:endParaRPr sz="1820" b="1">
              <a:latin typeface="Fira Sans Condensed"/>
              <a:ea typeface="Fira Sans Condensed"/>
              <a:cs typeface="Fira Sans Condensed"/>
              <a:sym typeface="Fira Sans Condensed"/>
            </a:endParaRPr>
          </a:p>
        </p:txBody>
      </p:sp>
      <p:sp>
        <p:nvSpPr>
          <p:cNvPr id="137" name="Google Shape;137;p25"/>
          <p:cNvSpPr txBox="1">
            <a:spLocks noGrp="1"/>
          </p:cNvSpPr>
          <p:nvPr>
            <p:ph type="title"/>
          </p:nvPr>
        </p:nvSpPr>
        <p:spPr>
          <a:xfrm>
            <a:off x="4436700" y="1855950"/>
            <a:ext cx="348300" cy="48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a:latin typeface="Fira Sans Condensed"/>
                <a:ea typeface="Fira Sans Condensed"/>
                <a:cs typeface="Fira Sans Condensed"/>
                <a:sym typeface="Fira Sans Condensed"/>
              </a:rPr>
              <a:t>B.</a:t>
            </a:r>
            <a:endParaRPr sz="1820" b="1">
              <a:latin typeface="Fira Sans Condensed"/>
              <a:ea typeface="Fira Sans Condensed"/>
              <a:cs typeface="Fira Sans Condensed"/>
              <a:sym typeface="Fira Sans Condensed"/>
            </a:endParaRPr>
          </a:p>
        </p:txBody>
      </p:sp>
      <p:sp>
        <p:nvSpPr>
          <p:cNvPr id="138" name="Google Shape;138;p25"/>
          <p:cNvSpPr txBox="1"/>
          <p:nvPr/>
        </p:nvSpPr>
        <p:spPr>
          <a:xfrm>
            <a:off x="7296925" y="4739490"/>
            <a:ext cx="19914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solidFill>
                  <a:srgbClr val="595959"/>
                </a:solidFill>
                <a:latin typeface="Fira Sans Condensed"/>
                <a:ea typeface="Fira Sans Condensed"/>
                <a:cs typeface="Fira Sans Condensed"/>
                <a:sym typeface="Fira Sans Condensed"/>
              </a:rPr>
              <a:t>(D’Ignazio &amp; Klein, 2020)</a:t>
            </a:r>
            <a:endParaRPr sz="1200" dirty="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strike="sngStrike">
                <a:latin typeface="Fira Sans Condensed"/>
                <a:ea typeface="Fira Sans Condensed"/>
                <a:cs typeface="Fira Sans Condensed"/>
                <a:sym typeface="Fira Sans Condensed"/>
              </a:rPr>
              <a:t>A blank page</a:t>
            </a:r>
            <a:endParaRPr b="1" strike="sngStrike">
              <a:latin typeface="Fira Sans Condensed"/>
              <a:ea typeface="Fira Sans Condensed"/>
              <a:cs typeface="Fira Sans Condensed"/>
              <a:sym typeface="Fira Sans Condensed"/>
            </a:endParaRPr>
          </a:p>
        </p:txBody>
      </p:sp>
      <p:sp>
        <p:nvSpPr>
          <p:cNvPr id="144" name="Google Shape;144;p26"/>
          <p:cNvSpPr txBox="1">
            <a:spLocks noGrp="1"/>
          </p:cNvSpPr>
          <p:nvPr>
            <p:ph type="body" idx="1"/>
          </p:nvPr>
        </p:nvSpPr>
        <p:spPr>
          <a:xfrm>
            <a:off x="311700" y="1198075"/>
            <a:ext cx="4329000" cy="3855900"/>
          </a:xfrm>
          <a:prstGeom prst="rect">
            <a:avLst/>
          </a:prstGeom>
        </p:spPr>
        <p:txBody>
          <a:bodyPr spcFirstLastPara="1" wrap="square" lIns="91425" tIns="91425" rIns="91425" bIns="91425" anchor="t" anchorCtr="0">
            <a:normAutofit fontScale="92500"/>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Images A and B were designed to show the exact same data from the perspectives of Republicans and Democrats, respectively</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Image A emphasizes the unemployment rate staying above 8%, while Image B emphasizes the rate’s decline</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b="1">
                <a:latin typeface="Fira Sans Condensed"/>
                <a:ea typeface="Fira Sans Condensed"/>
                <a:cs typeface="Fira Sans Condensed"/>
                <a:sym typeface="Fira Sans Condensed"/>
              </a:rPr>
              <a:t>Neither is technically dishonest!</a:t>
            </a:r>
            <a:endParaRPr sz="2200" b="1">
              <a:latin typeface="Fira Sans Condensed"/>
              <a:ea typeface="Fira Sans Condensed"/>
              <a:cs typeface="Fira Sans Condensed"/>
              <a:sym typeface="Fira Sans Condensed"/>
            </a:endParaRPr>
          </a:p>
        </p:txBody>
      </p:sp>
      <p:pic>
        <p:nvPicPr>
          <p:cNvPr id="145" name="Google Shape;145;p26"/>
          <p:cNvPicPr preferRelativeResize="0"/>
          <p:nvPr/>
        </p:nvPicPr>
        <p:blipFill>
          <a:blip r:embed="rId3">
            <a:alphaModFix/>
          </a:blip>
          <a:stretch>
            <a:fillRect/>
          </a:stretch>
        </p:blipFill>
        <p:spPr>
          <a:xfrm>
            <a:off x="5359700" y="253900"/>
            <a:ext cx="3304650" cy="2355250"/>
          </a:xfrm>
          <a:prstGeom prst="rect">
            <a:avLst/>
          </a:prstGeom>
          <a:noFill/>
          <a:ln>
            <a:noFill/>
          </a:ln>
        </p:spPr>
      </p:pic>
      <p:pic>
        <p:nvPicPr>
          <p:cNvPr id="146" name="Google Shape;146;p26"/>
          <p:cNvPicPr preferRelativeResize="0"/>
          <p:nvPr/>
        </p:nvPicPr>
        <p:blipFill>
          <a:blip r:embed="rId4">
            <a:alphaModFix/>
          </a:blip>
          <a:stretch>
            <a:fillRect/>
          </a:stretch>
        </p:blipFill>
        <p:spPr>
          <a:xfrm>
            <a:off x="5359700" y="2639700"/>
            <a:ext cx="3369968" cy="2355250"/>
          </a:xfrm>
          <a:prstGeom prst="rect">
            <a:avLst/>
          </a:prstGeom>
          <a:noFill/>
          <a:ln>
            <a:noFill/>
          </a:ln>
        </p:spPr>
      </p:pic>
      <p:sp>
        <p:nvSpPr>
          <p:cNvPr id="147" name="Google Shape;147;p26"/>
          <p:cNvSpPr txBox="1">
            <a:spLocks noGrp="1"/>
          </p:cNvSpPr>
          <p:nvPr>
            <p:ph type="title"/>
          </p:nvPr>
        </p:nvSpPr>
        <p:spPr>
          <a:xfrm>
            <a:off x="5011400" y="445025"/>
            <a:ext cx="348300" cy="48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a:latin typeface="Fira Sans Condensed"/>
                <a:ea typeface="Fira Sans Condensed"/>
                <a:cs typeface="Fira Sans Condensed"/>
                <a:sym typeface="Fira Sans Condensed"/>
              </a:rPr>
              <a:t>A.</a:t>
            </a:r>
            <a:endParaRPr sz="1820" b="1">
              <a:latin typeface="Fira Sans Condensed"/>
              <a:ea typeface="Fira Sans Condensed"/>
              <a:cs typeface="Fira Sans Condensed"/>
              <a:sym typeface="Fira Sans Condensed"/>
            </a:endParaRPr>
          </a:p>
        </p:txBody>
      </p:sp>
      <p:sp>
        <p:nvSpPr>
          <p:cNvPr id="148" name="Google Shape;148;p26"/>
          <p:cNvSpPr txBox="1">
            <a:spLocks noGrp="1"/>
          </p:cNvSpPr>
          <p:nvPr>
            <p:ph type="title"/>
          </p:nvPr>
        </p:nvSpPr>
        <p:spPr>
          <a:xfrm>
            <a:off x="5011400" y="2806150"/>
            <a:ext cx="348300" cy="48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a:latin typeface="Fira Sans Condensed"/>
                <a:ea typeface="Fira Sans Condensed"/>
                <a:cs typeface="Fira Sans Condensed"/>
                <a:sym typeface="Fira Sans Condensed"/>
              </a:rPr>
              <a:t>B.</a:t>
            </a:r>
            <a:endParaRPr sz="1820" b="1">
              <a:latin typeface="Fira Sans Condensed"/>
              <a:ea typeface="Fira Sans Condensed"/>
              <a:cs typeface="Fira Sans Condensed"/>
              <a:sym typeface="Fira Sans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Supporting a cause</a:t>
            </a:r>
            <a:endParaRPr b="1">
              <a:latin typeface="Fira Sans Condensed"/>
              <a:ea typeface="Fira Sans Condensed"/>
              <a:cs typeface="Fira Sans Condensed"/>
              <a:sym typeface="Fira Sans Condensed"/>
            </a:endParaRPr>
          </a:p>
        </p:txBody>
      </p:sp>
      <p:pic>
        <p:nvPicPr>
          <p:cNvPr id="154" name="Google Shape;154;p27">
            <a:hlinkClick r:id="rId3"/>
          </p:cNvPr>
          <p:cNvPicPr preferRelativeResize="0"/>
          <p:nvPr/>
        </p:nvPicPr>
        <p:blipFill rotWithShape="1">
          <a:blip r:embed="rId4">
            <a:alphaModFix/>
          </a:blip>
          <a:srcRect l="7928" r="9828"/>
          <a:stretch/>
        </p:blipFill>
        <p:spPr>
          <a:xfrm>
            <a:off x="4572000" y="1255362"/>
            <a:ext cx="4449926" cy="2632775"/>
          </a:xfrm>
          <a:prstGeom prst="rect">
            <a:avLst/>
          </a:prstGeom>
          <a:noFill/>
          <a:ln>
            <a:noFill/>
          </a:ln>
        </p:spPr>
      </p:pic>
      <p:sp>
        <p:nvSpPr>
          <p:cNvPr id="155" name="Google Shape;155;p27"/>
          <p:cNvSpPr txBox="1">
            <a:spLocks noGrp="1"/>
          </p:cNvSpPr>
          <p:nvPr>
            <p:ph type="body" idx="1"/>
          </p:nvPr>
        </p:nvSpPr>
        <p:spPr>
          <a:xfrm>
            <a:off x="311700" y="1198075"/>
            <a:ext cx="4329000" cy="38559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Periscopic’s Gun Killings visualization won several year-end information visualization awards</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This visualization is not neutral, and conveys an emotional narrative to the audience…</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b="1">
                <a:latin typeface="Fira Sans Condensed"/>
                <a:ea typeface="Fira Sans Condensed"/>
                <a:cs typeface="Fira Sans Condensed"/>
                <a:sym typeface="Fira Sans Condensed"/>
              </a:rPr>
              <a:t>…But this visualization is not dishonest either!  </a:t>
            </a:r>
            <a:endParaRPr sz="2200" b="1">
              <a:latin typeface="Fira Sans Condensed"/>
              <a:ea typeface="Fira Sans Condensed"/>
              <a:cs typeface="Fira Sans Condensed"/>
              <a:sym typeface="Fira Sans Condensed"/>
            </a:endParaRPr>
          </a:p>
        </p:txBody>
      </p:sp>
      <p:sp>
        <p:nvSpPr>
          <p:cNvPr id="156" name="Google Shape;156;p27"/>
          <p:cNvSpPr txBox="1"/>
          <p:nvPr/>
        </p:nvSpPr>
        <p:spPr>
          <a:xfrm>
            <a:off x="7285495" y="4750920"/>
            <a:ext cx="19914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solidFill>
                  <a:srgbClr val="595959"/>
                </a:solidFill>
                <a:latin typeface="Fira Sans Condensed"/>
                <a:ea typeface="Fira Sans Condensed"/>
                <a:cs typeface="Fira Sans Condensed"/>
                <a:sym typeface="Fira Sans Condensed"/>
              </a:rPr>
              <a:t>(D’Ignazio &amp; Klein, 2020)</a:t>
            </a:r>
            <a:endParaRPr sz="1200" dirty="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2018850"/>
            <a:ext cx="8520600" cy="110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2"/>
                </a:solidFill>
                <a:latin typeface="Fira Sans Condensed"/>
                <a:ea typeface="Fira Sans Condensed"/>
                <a:cs typeface="Fira Sans Condensed"/>
                <a:sym typeface="Fira Sans Condensed"/>
              </a:rPr>
              <a:t>So where does this leave us in our search for neutral, objective data visualization?</a:t>
            </a:r>
            <a:endParaRPr b="1">
              <a:solidFill>
                <a:schemeClr val="dk2"/>
              </a:solidFill>
              <a:latin typeface="Fira Sans Condensed"/>
              <a:ea typeface="Fira Sans Condensed"/>
              <a:cs typeface="Fira Sans Condensed"/>
              <a:sym typeface="Fira Sans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p:nvPr/>
        </p:nvSpPr>
        <p:spPr>
          <a:xfrm>
            <a:off x="172600" y="189850"/>
            <a:ext cx="8802600" cy="4781100"/>
          </a:xfrm>
          <a:prstGeom prst="rect">
            <a:avLst/>
          </a:pr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txBox="1">
            <a:spLocks noGrp="1"/>
          </p:cNvSpPr>
          <p:nvPr>
            <p:ph type="subTitle" idx="4294967295"/>
          </p:nvPr>
        </p:nvSpPr>
        <p:spPr>
          <a:xfrm>
            <a:off x="1508125" y="2139250"/>
            <a:ext cx="5933700" cy="8823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sz="3200" b="1">
                <a:solidFill>
                  <a:schemeClr val="lt1"/>
                </a:solidFill>
                <a:latin typeface="Fira Sans Condensed"/>
                <a:ea typeface="Fira Sans Condensed"/>
                <a:cs typeface="Fira Sans Condensed"/>
                <a:sym typeface="Fira Sans Condensed"/>
              </a:rPr>
              <a:t>Can data visualization be neutral?</a:t>
            </a:r>
            <a:endParaRPr sz="3200" b="1">
              <a:solidFill>
                <a:schemeClr val="lt1"/>
              </a:solidFill>
              <a:latin typeface="Fira Sans Condensed"/>
              <a:ea typeface="Fira Sans Condensed"/>
              <a:cs typeface="Fira Sans Condensed"/>
              <a:sym typeface="Fira Sans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2018850"/>
            <a:ext cx="8520600" cy="110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2"/>
                </a:solidFill>
                <a:latin typeface="Fira Sans Condensed"/>
                <a:ea typeface="Fira Sans Condensed"/>
                <a:cs typeface="Fira Sans Condensed"/>
                <a:sym typeface="Fira Sans Condensed"/>
              </a:rPr>
              <a:t>Short answer:</a:t>
            </a:r>
            <a:endParaRPr>
              <a:solidFill>
                <a:schemeClr val="dk2"/>
              </a:solidFill>
              <a:latin typeface="Fira Sans Condensed"/>
              <a:ea typeface="Fira Sans Condensed"/>
              <a:cs typeface="Fira Sans Condensed"/>
              <a:sym typeface="Fira Sans Condensed"/>
            </a:endParaRPr>
          </a:p>
          <a:p>
            <a:pPr marL="0" lvl="0" indent="0" algn="ctr" rtl="0">
              <a:spcBef>
                <a:spcPts val="0"/>
              </a:spcBef>
              <a:spcAft>
                <a:spcPts val="0"/>
              </a:spcAft>
              <a:buNone/>
            </a:pPr>
            <a:r>
              <a:rPr lang="en" b="1">
                <a:solidFill>
                  <a:schemeClr val="dk2"/>
                </a:solidFill>
                <a:latin typeface="Fira Sans Condensed"/>
                <a:ea typeface="Fira Sans Condensed"/>
                <a:cs typeface="Fira Sans Condensed"/>
                <a:sym typeface="Fira Sans Condensed"/>
              </a:rPr>
              <a:t>NO!</a:t>
            </a:r>
            <a:endParaRPr b="1">
              <a:solidFill>
                <a:schemeClr val="dk2"/>
              </a:solidFill>
              <a:latin typeface="Fira Sans Condensed"/>
              <a:ea typeface="Fira Sans Condensed"/>
              <a:cs typeface="Fira Sans Condensed"/>
              <a:sym typeface="Fira Sans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2018850"/>
            <a:ext cx="8520600" cy="110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2"/>
                </a:solidFill>
                <a:latin typeface="Fira Sans Condensed"/>
                <a:ea typeface="Fira Sans Condensed"/>
                <a:cs typeface="Fira Sans Condensed"/>
                <a:sym typeface="Fira Sans Condensed"/>
              </a:rPr>
              <a:t>“The constraints of truth leave a very wide space for interpretation…”</a:t>
            </a:r>
            <a:endParaRPr b="1">
              <a:solidFill>
                <a:schemeClr val="dk2"/>
              </a:solidFill>
              <a:latin typeface="Fira Sans Condensed"/>
              <a:ea typeface="Fira Sans Condensed"/>
              <a:cs typeface="Fira Sans Condensed"/>
              <a:sym typeface="Fira Sans Condensed"/>
            </a:endParaRPr>
          </a:p>
        </p:txBody>
      </p:sp>
      <p:sp>
        <p:nvSpPr>
          <p:cNvPr id="178" name="Google Shape;178;p31"/>
          <p:cNvSpPr txBox="1">
            <a:spLocks noGrp="1"/>
          </p:cNvSpPr>
          <p:nvPr>
            <p:ph type="title"/>
          </p:nvPr>
        </p:nvSpPr>
        <p:spPr>
          <a:xfrm>
            <a:off x="311700" y="3124650"/>
            <a:ext cx="8520600" cy="110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u="sng">
                <a:solidFill>
                  <a:schemeClr val="hlink"/>
                </a:solidFill>
                <a:hlinkClick r:id="rId3"/>
              </a:rPr>
              <a:t>(</a:t>
            </a:r>
            <a:r>
              <a:rPr lang="en" u="sng">
                <a:solidFill>
                  <a:schemeClr val="hlink"/>
                </a:solidFill>
                <a:latin typeface="Fira Sans Condensed"/>
                <a:ea typeface="Fira Sans Condensed"/>
                <a:cs typeface="Fira Sans Condensed"/>
                <a:sym typeface="Fira Sans Condensed"/>
                <a:hlinkClick r:id="rId3"/>
              </a:rPr>
              <a:t>Stray, 2016)</a:t>
            </a:r>
            <a:endParaRPr>
              <a:solidFill>
                <a:schemeClr val="dk2"/>
              </a:solidFill>
              <a:latin typeface="Fira Sans Condensed"/>
              <a:ea typeface="Fira Sans Condensed"/>
              <a:cs typeface="Fira Sans Condensed"/>
              <a:sym typeface="Fira Sans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Data visualizations as rhetorical objects</a:t>
            </a:r>
            <a:endParaRPr b="1">
              <a:latin typeface="Fira Sans Condensed"/>
              <a:ea typeface="Fira Sans Condensed"/>
              <a:cs typeface="Fira Sans Condensed"/>
              <a:sym typeface="Fira Sans Condensed"/>
            </a:endParaRPr>
          </a:p>
        </p:txBody>
      </p:sp>
      <p:sp>
        <p:nvSpPr>
          <p:cNvPr id="184" name="Google Shape;184;p32"/>
          <p:cNvSpPr txBox="1">
            <a:spLocks noGrp="1"/>
          </p:cNvSpPr>
          <p:nvPr>
            <p:ph type="body" idx="1"/>
          </p:nvPr>
        </p:nvSpPr>
        <p:spPr>
          <a:xfrm>
            <a:off x="311700" y="1017725"/>
            <a:ext cx="8520600" cy="3955200"/>
          </a:xfrm>
          <a:prstGeom prst="rect">
            <a:avLst/>
          </a:prstGeom>
        </p:spPr>
        <p:txBody>
          <a:bodyPr spcFirstLastPara="1" wrap="square" lIns="91425" tIns="91425" rIns="91425" bIns="91425" anchor="t" anchorCtr="0">
            <a:normAutofit lnSpcReduction="10000"/>
          </a:bodyPr>
          <a:lstStyle/>
          <a:p>
            <a:pPr marL="457200" lvl="0" indent="-368300" algn="l" rtl="0">
              <a:spcBef>
                <a:spcPts val="0"/>
              </a:spcBef>
              <a:spcAft>
                <a:spcPts val="0"/>
              </a:spcAft>
              <a:buSzPts val="2200"/>
              <a:buFont typeface="Fira Sans Condensed"/>
              <a:buChar char="●"/>
            </a:pPr>
            <a:r>
              <a:rPr lang="en" sz="2200">
                <a:solidFill>
                  <a:srgbClr val="0000FF"/>
                </a:solidFill>
                <a:latin typeface="Fira Sans Condensed"/>
                <a:ea typeface="Fira Sans Condensed"/>
                <a:cs typeface="Fira Sans Condensed"/>
                <a:sym typeface="Fira Sans Condensed"/>
              </a:rPr>
              <a:t>Rhetoric </a:t>
            </a:r>
            <a:r>
              <a:rPr lang="en" sz="2200">
                <a:latin typeface="Fira Sans Condensed"/>
                <a:ea typeface="Fira Sans Condensed"/>
                <a:cs typeface="Fira Sans Condensed"/>
                <a:sym typeface="Fira Sans Condensed"/>
              </a:rPr>
              <a:t>is the act of communicating effectively and persuasively</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From D’Ignazio and Klein (2020), </a:t>
            </a:r>
            <a:endParaRPr sz="2200">
              <a:latin typeface="Fira Sans Condensed"/>
              <a:ea typeface="Fira Sans Condensed"/>
              <a:cs typeface="Fira Sans Condensed"/>
              <a:sym typeface="Fira Sans Condensed"/>
            </a:endParaRPr>
          </a:p>
          <a:p>
            <a:pPr marL="857250" lvl="0" indent="0" algn="l" rtl="0">
              <a:spcBef>
                <a:spcPts val="1200"/>
              </a:spcBef>
              <a:spcAft>
                <a:spcPts val="0"/>
              </a:spcAft>
              <a:buNone/>
            </a:pPr>
            <a:r>
              <a:rPr lang="en" sz="2200" i="1">
                <a:latin typeface="Fira Sans Condensed"/>
                <a:ea typeface="Fira Sans Condensed"/>
                <a:cs typeface="Fira Sans Condensed"/>
                <a:sym typeface="Fira Sans Condensed"/>
              </a:rPr>
              <a:t>“Any communicating object that reflects choices about the selection and representation of reality is a rhetorical object. Whether or not it is rhetorical (it always is) has nothing to do with whether or not it is true (it may or may not be).”</a:t>
            </a:r>
            <a:endParaRPr sz="2200" i="1">
              <a:latin typeface="Fira Sans Condensed"/>
              <a:ea typeface="Fira Sans Condensed"/>
              <a:cs typeface="Fira Sans Condensed"/>
              <a:sym typeface="Fira Sans Condensed"/>
            </a:endParaRPr>
          </a:p>
          <a:p>
            <a:pPr marL="457200" lvl="0" indent="-368300" algn="l" rtl="0">
              <a:spcBef>
                <a:spcPts val="1200"/>
              </a:spcBef>
              <a:spcAft>
                <a:spcPts val="0"/>
              </a:spcAft>
              <a:buSzPts val="2200"/>
              <a:buFont typeface="Fira Sans Condensed"/>
              <a:buChar char="●"/>
            </a:pPr>
            <a:r>
              <a:rPr lang="en" sz="2200">
                <a:latin typeface="Fira Sans Condensed"/>
                <a:ea typeface="Fira Sans Condensed"/>
                <a:cs typeface="Fira Sans Condensed"/>
                <a:sym typeface="Fira Sans Condensed"/>
              </a:rPr>
              <a:t>That is,</a:t>
            </a:r>
            <a:r>
              <a:rPr lang="en" sz="2200" b="1">
                <a:latin typeface="Fira Sans Condensed"/>
                <a:ea typeface="Fira Sans Condensed"/>
                <a:cs typeface="Fira Sans Condensed"/>
                <a:sym typeface="Fira Sans Condensed"/>
              </a:rPr>
              <a:t> we make choices about how to visualize our data, so these visualizations are not neutral…</a:t>
            </a:r>
            <a:endParaRPr sz="2200" b="1">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b="1">
                <a:latin typeface="Fira Sans Condensed"/>
                <a:ea typeface="Fira Sans Condensed"/>
                <a:cs typeface="Fira Sans Condensed"/>
                <a:sym typeface="Fira Sans Condensed"/>
              </a:rPr>
              <a:t>…BUT data visualizations can be factual without being neutral</a:t>
            </a:r>
            <a:endParaRPr sz="2200" b="1">
              <a:latin typeface="Fira Sans Condensed"/>
              <a:ea typeface="Fira Sans Condensed"/>
              <a:cs typeface="Fira Sans Condensed"/>
              <a:sym typeface="Fira Sans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Fira Sans Condensed"/>
                <a:ea typeface="Fira Sans Condensed"/>
                <a:cs typeface="Fira Sans Condensed"/>
                <a:sym typeface="Fira Sans Condensed"/>
              </a:rPr>
              <a:t>We’re going to…</a:t>
            </a:r>
            <a:endParaRPr b="1" dirty="0">
              <a:latin typeface="Fira Sans Condensed"/>
              <a:ea typeface="Fira Sans Condensed"/>
              <a:cs typeface="Fira Sans Condensed"/>
              <a:sym typeface="Fira Sans Condensed"/>
            </a:endParaRPr>
          </a:p>
        </p:txBody>
      </p:sp>
      <p:sp>
        <p:nvSpPr>
          <p:cNvPr id="68" name="Google Shape;68;p15"/>
          <p:cNvSpPr txBox="1">
            <a:spLocks noGrp="1"/>
          </p:cNvSpPr>
          <p:nvPr>
            <p:ph type="body" idx="1"/>
          </p:nvPr>
        </p:nvSpPr>
        <p:spPr>
          <a:xfrm>
            <a:off x="311700" y="1152475"/>
            <a:ext cx="8520600" cy="37689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Explore </a:t>
            </a:r>
            <a:r>
              <a:rPr lang="en" sz="2200" u="sng">
                <a:solidFill>
                  <a:schemeClr val="hlink"/>
                </a:solidFill>
                <a:latin typeface="Fira Sans Condensed"/>
                <a:ea typeface="Fira Sans Condensed"/>
                <a:cs typeface="Fira Sans Condensed"/>
                <a:sym typeface="Fira Sans Condensed"/>
                <a:hlinkClick r:id="rId3"/>
              </a:rPr>
              <a:t>Chapter 3 (</a:t>
            </a:r>
            <a:r>
              <a:rPr lang="en" sz="2200" i="1" u="sng">
                <a:solidFill>
                  <a:schemeClr val="hlink"/>
                </a:solidFill>
                <a:latin typeface="Fira Sans Condensed"/>
                <a:ea typeface="Fira Sans Condensed"/>
                <a:cs typeface="Fira Sans Condensed"/>
                <a:sym typeface="Fira Sans Condensed"/>
                <a:hlinkClick r:id="rId3"/>
              </a:rPr>
              <a:t>On Rational, Scientific, Objective Viewpoints from Mythical, Imaginary, Impossible Standpoints</a:t>
            </a:r>
            <a:r>
              <a:rPr lang="en" sz="2200" u="sng">
                <a:solidFill>
                  <a:schemeClr val="hlink"/>
                </a:solidFill>
                <a:latin typeface="Fira Sans Condensed"/>
                <a:ea typeface="Fira Sans Condensed"/>
                <a:cs typeface="Fira Sans Condensed"/>
                <a:sym typeface="Fira Sans Condensed"/>
                <a:hlinkClick r:id="rId3"/>
              </a:rPr>
              <a:t>) of D’Ignazio and Klein (2020). Data Feminism. MIT Press.</a:t>
            </a:r>
            <a:r>
              <a:rPr lang="en" sz="2200">
                <a:latin typeface="Fira Sans Condensed"/>
                <a:ea typeface="Fira Sans Condensed"/>
                <a:cs typeface="Fira Sans Condensed"/>
                <a:sym typeface="Fira Sans Condensed"/>
              </a:rPr>
              <a:t> </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Discuss how ideas of neutrality and objectivity apply to data visualization</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Understand how different elements and types of data visualization are generally perceived, and use this understanding to decide what kind of visualization we should use for a particular situation</a:t>
            </a:r>
            <a:endParaRPr sz="2200">
              <a:latin typeface="Fira Sans Condensed"/>
              <a:ea typeface="Fira Sans Condensed"/>
              <a:cs typeface="Fira Sans Condensed"/>
              <a:sym typeface="Fira Sans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1019400" y="1772850"/>
            <a:ext cx="7105200" cy="159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2"/>
                </a:solidFill>
                <a:latin typeface="Fira Sans Condensed"/>
                <a:ea typeface="Fira Sans Condensed"/>
                <a:cs typeface="Fira Sans Condensed"/>
                <a:sym typeface="Fira Sans Condensed"/>
              </a:rPr>
              <a:t>Data visualization as an interpretative, rhetorical act is not necessarily a bad thing, but one that we should be aware of.</a:t>
            </a:r>
            <a:endParaRPr b="1">
              <a:solidFill>
                <a:schemeClr val="dk2"/>
              </a:solidFill>
              <a:latin typeface="Fira Sans Condensed"/>
              <a:ea typeface="Fira Sans Condensed"/>
              <a:cs typeface="Fira Sans Condensed"/>
              <a:sym typeface="Fira Sans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Recall</a:t>
            </a:r>
            <a:endParaRPr b="1">
              <a:latin typeface="Fira Sans Condensed"/>
              <a:ea typeface="Fira Sans Condensed"/>
              <a:cs typeface="Fira Sans Condensed"/>
              <a:sym typeface="Fira Sans Condensed"/>
            </a:endParaRPr>
          </a:p>
        </p:txBody>
      </p:sp>
      <p:sp>
        <p:nvSpPr>
          <p:cNvPr id="195" name="Google Shape;195;p34"/>
          <p:cNvSpPr txBox="1">
            <a:spLocks noGrp="1"/>
          </p:cNvSpPr>
          <p:nvPr>
            <p:ph type="body" idx="1"/>
          </p:nvPr>
        </p:nvSpPr>
        <p:spPr>
          <a:xfrm>
            <a:off x="311700" y="1152475"/>
            <a:ext cx="8520600" cy="38190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Three important qualities of data visualization:</a:t>
            </a:r>
            <a:endParaRPr>
              <a:latin typeface="Fira Sans Condensed"/>
              <a:ea typeface="Fira Sans Condensed"/>
              <a:cs typeface="Fira Sans Condensed"/>
              <a:sym typeface="Fira Sans Condensed"/>
            </a:endParaRPr>
          </a:p>
          <a:p>
            <a:pPr marL="914400" lvl="1" indent="-342900" algn="l" rtl="0">
              <a:spcBef>
                <a:spcPts val="0"/>
              </a:spcBef>
              <a:spcAft>
                <a:spcPts val="0"/>
              </a:spcAft>
              <a:buSzPts val="1800"/>
              <a:buFont typeface="Fira Sans Condensed"/>
              <a:buChar char="○"/>
            </a:pPr>
            <a:r>
              <a:rPr lang="en" sz="1800">
                <a:latin typeface="Fira Sans Condensed"/>
                <a:ea typeface="Fira Sans Condensed"/>
                <a:cs typeface="Fira Sans Condensed"/>
                <a:sym typeface="Fira Sans Condensed"/>
              </a:rPr>
              <a:t>Is the visualization pleasing to look at?</a:t>
            </a:r>
            <a:r>
              <a:rPr lang="en" sz="2000">
                <a:solidFill>
                  <a:srgbClr val="0000FF"/>
                </a:solidFill>
                <a:latin typeface="Fira Sans Condensed"/>
                <a:ea typeface="Fira Sans Condensed"/>
                <a:cs typeface="Fira Sans Condensed"/>
                <a:sym typeface="Fira Sans Condensed"/>
              </a:rPr>
              <a:t> </a:t>
            </a:r>
            <a:r>
              <a:rPr lang="en" sz="2000">
                <a:latin typeface="Fira Sans Condensed"/>
                <a:ea typeface="Fira Sans Condensed"/>
                <a:cs typeface="Fira Sans Condensed"/>
                <a:sym typeface="Fira Sans Condensed"/>
              </a:rPr>
              <a:t>→ </a:t>
            </a:r>
            <a:r>
              <a:rPr lang="en" sz="2200">
                <a:solidFill>
                  <a:srgbClr val="0000FF"/>
                </a:solidFill>
                <a:latin typeface="Fira Sans Condensed"/>
                <a:ea typeface="Fira Sans Condensed"/>
                <a:cs typeface="Fira Sans Condensed"/>
                <a:sym typeface="Fira Sans Condensed"/>
              </a:rPr>
              <a:t>Aesthetic </a:t>
            </a:r>
            <a:endParaRPr sz="2000">
              <a:latin typeface="Fira Sans Condensed"/>
              <a:ea typeface="Fira Sans Condensed"/>
              <a:cs typeface="Fira Sans Condensed"/>
              <a:sym typeface="Fira Sans Condensed"/>
            </a:endParaRPr>
          </a:p>
          <a:p>
            <a:pPr marL="914400" lvl="1" indent="-342900" algn="l" rtl="0">
              <a:spcBef>
                <a:spcPts val="0"/>
              </a:spcBef>
              <a:spcAft>
                <a:spcPts val="0"/>
              </a:spcAft>
              <a:buSzPts val="1800"/>
              <a:buFont typeface="Fira Sans Condensed"/>
              <a:buChar char="○"/>
            </a:pPr>
            <a:r>
              <a:rPr lang="en" sz="1800">
                <a:latin typeface="Fira Sans Condensed"/>
                <a:ea typeface="Fira Sans Condensed"/>
                <a:cs typeface="Fira Sans Condensed"/>
                <a:sym typeface="Fira Sans Condensed"/>
              </a:rPr>
              <a:t>Does the visualization accurately and honestly present data? </a:t>
            </a:r>
            <a:r>
              <a:rPr lang="en" sz="2000">
                <a:latin typeface="Fira Sans Condensed"/>
                <a:ea typeface="Fira Sans Condensed"/>
                <a:cs typeface="Fira Sans Condensed"/>
                <a:sym typeface="Fira Sans Condensed"/>
              </a:rPr>
              <a:t>→ </a:t>
            </a:r>
            <a:r>
              <a:rPr lang="en" sz="2200">
                <a:solidFill>
                  <a:srgbClr val="0000FF"/>
                </a:solidFill>
                <a:latin typeface="Fira Sans Condensed"/>
                <a:ea typeface="Fira Sans Condensed"/>
                <a:cs typeface="Fira Sans Condensed"/>
                <a:sym typeface="Fira Sans Condensed"/>
              </a:rPr>
              <a:t>Substantive</a:t>
            </a:r>
            <a:endParaRPr sz="200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1800">
                <a:latin typeface="Fira Sans Condensed"/>
                <a:ea typeface="Fira Sans Condensed"/>
                <a:cs typeface="Fira Sans Condensed"/>
                <a:sym typeface="Fira Sans Condensed"/>
              </a:rPr>
              <a:t>Can we understand what message the maker of the visualization is attempting to convey?</a:t>
            </a:r>
            <a:r>
              <a:rPr lang="en" sz="2000">
                <a:solidFill>
                  <a:srgbClr val="0000FF"/>
                </a:solidFill>
                <a:latin typeface="Fira Sans Condensed"/>
                <a:ea typeface="Fira Sans Condensed"/>
                <a:cs typeface="Fira Sans Condensed"/>
                <a:sym typeface="Fira Sans Condensed"/>
              </a:rPr>
              <a:t> </a:t>
            </a:r>
            <a:r>
              <a:rPr lang="en" sz="2000">
                <a:latin typeface="Fira Sans Condensed"/>
                <a:ea typeface="Fira Sans Condensed"/>
                <a:cs typeface="Fira Sans Condensed"/>
                <a:sym typeface="Fira Sans Condensed"/>
              </a:rPr>
              <a:t>→</a:t>
            </a:r>
            <a:r>
              <a:rPr lang="en" sz="2200">
                <a:latin typeface="Fira Sans Condensed"/>
                <a:ea typeface="Fira Sans Condensed"/>
                <a:cs typeface="Fira Sans Condensed"/>
                <a:sym typeface="Fira Sans Condensed"/>
              </a:rPr>
              <a:t> </a:t>
            </a:r>
            <a:r>
              <a:rPr lang="en" sz="2200">
                <a:solidFill>
                  <a:srgbClr val="0000FF"/>
                </a:solidFill>
                <a:latin typeface="Fira Sans Condensed"/>
                <a:ea typeface="Fira Sans Condensed"/>
                <a:cs typeface="Fira Sans Condensed"/>
                <a:sym typeface="Fira Sans Condensed"/>
              </a:rPr>
              <a:t>Perceptual</a:t>
            </a:r>
            <a:r>
              <a:rPr lang="en" sz="2200">
                <a:latin typeface="Fira Sans Condensed"/>
                <a:ea typeface="Fira Sans Condensed"/>
                <a:cs typeface="Fira Sans Condensed"/>
                <a:sym typeface="Fira Sans Condensed"/>
              </a:rPr>
              <a:t> </a:t>
            </a:r>
            <a:endParaRPr sz="2200">
              <a:latin typeface="Fira Sans Condensed"/>
              <a:ea typeface="Fira Sans Condensed"/>
              <a:cs typeface="Fira Sans Condensed"/>
              <a:sym typeface="Fira Sans Condensed"/>
            </a:endParaRPr>
          </a:p>
          <a:p>
            <a:pPr marL="0" lvl="0" indent="0" algn="l" rtl="0">
              <a:spcBef>
                <a:spcPts val="1200"/>
              </a:spcBef>
              <a:spcAft>
                <a:spcPts val="1200"/>
              </a:spcAft>
              <a:buNone/>
            </a:pPr>
            <a:endParaRPr sz="2200">
              <a:latin typeface="Fira Sans Condensed"/>
              <a:ea typeface="Fira Sans Condensed"/>
              <a:cs typeface="Fira Sans Condensed"/>
              <a:sym typeface="Fira Sans Condensed"/>
            </a:endParaRPr>
          </a:p>
        </p:txBody>
      </p:sp>
      <p:sp>
        <p:nvSpPr>
          <p:cNvPr id="196" name="Google Shape;196;p34"/>
          <p:cNvSpPr txBox="1"/>
          <p:nvPr/>
        </p:nvSpPr>
        <p:spPr>
          <a:xfrm>
            <a:off x="8083625" y="4743300"/>
            <a:ext cx="12807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95959"/>
                </a:solidFill>
                <a:latin typeface="Fira Sans Condensed"/>
                <a:ea typeface="Fira Sans Condensed"/>
                <a:cs typeface="Fira Sans Condensed"/>
                <a:sym typeface="Fira Sans Condensed"/>
              </a:rPr>
              <a:t>(Healy, 2018)</a:t>
            </a:r>
            <a:endParaRPr sz="120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body" idx="1"/>
          </p:nvPr>
        </p:nvSpPr>
        <p:spPr>
          <a:xfrm>
            <a:off x="311700" y="822750"/>
            <a:ext cx="8520600" cy="34980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Two data visualizations can share the same substantive qualities while, intentionally or not, being perceived completely differently</a:t>
            </a:r>
            <a:endParaRPr sz="2200">
              <a:latin typeface="Fira Sans Condensed"/>
              <a:ea typeface="Fira Sans Condensed"/>
              <a:cs typeface="Fira Sans Condensed"/>
              <a:sym typeface="Fira Sans Condensed"/>
            </a:endParaRPr>
          </a:p>
          <a:p>
            <a:pPr marL="0" lvl="0" indent="0" algn="l" rtl="0">
              <a:spcBef>
                <a:spcPts val="1200"/>
              </a:spcBef>
              <a:spcAft>
                <a:spcPts val="0"/>
              </a:spcAft>
              <a:buNone/>
            </a:pPr>
            <a:endParaRPr sz="2200">
              <a:latin typeface="Fira Sans Condensed"/>
              <a:ea typeface="Fira Sans Condensed"/>
              <a:cs typeface="Fira Sans Condensed"/>
              <a:sym typeface="Fira Sans Condensed"/>
            </a:endParaRPr>
          </a:p>
          <a:p>
            <a:pPr marL="457200" lvl="0" indent="-368300" algn="l" rtl="0">
              <a:spcBef>
                <a:spcPts val="1200"/>
              </a:spcBef>
              <a:spcAft>
                <a:spcPts val="0"/>
              </a:spcAft>
              <a:buSzPts val="2200"/>
              <a:buFont typeface="Fira Sans Condensed"/>
              <a:buChar char="●"/>
            </a:pPr>
            <a:r>
              <a:rPr lang="en" sz="2200">
                <a:latin typeface="Fira Sans Condensed"/>
                <a:ea typeface="Fira Sans Condensed"/>
                <a:cs typeface="Fira Sans Condensed"/>
                <a:sym typeface="Fira Sans Condensed"/>
              </a:rPr>
              <a:t>When we are aware of the choices we make while creating data visualizations, we can design data visualizations that are suited to the situation at hand (perceptual qualities) without sacrificing honesty and accuracy (substantive qualities)</a:t>
            </a:r>
            <a:endParaRPr sz="2200" b="1">
              <a:latin typeface="Fira Sans Condensed"/>
              <a:ea typeface="Fira Sans Condensed"/>
              <a:cs typeface="Fira Sans Condensed"/>
              <a:sym typeface="Fira Sans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p:nvPr/>
        </p:nvSpPr>
        <p:spPr>
          <a:xfrm>
            <a:off x="172600" y="189850"/>
            <a:ext cx="8802600" cy="4781100"/>
          </a:xfrm>
          <a:prstGeom prst="rect">
            <a:avLst/>
          </a:pr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6"/>
          <p:cNvSpPr txBox="1">
            <a:spLocks noGrp="1"/>
          </p:cNvSpPr>
          <p:nvPr>
            <p:ph type="subTitle" idx="4294967295"/>
          </p:nvPr>
        </p:nvSpPr>
        <p:spPr>
          <a:xfrm>
            <a:off x="1494950" y="1941750"/>
            <a:ext cx="5933700" cy="12600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1200"/>
              </a:spcAft>
              <a:buNone/>
            </a:pPr>
            <a:r>
              <a:rPr lang="en" sz="3200" b="1">
                <a:solidFill>
                  <a:schemeClr val="lt1"/>
                </a:solidFill>
                <a:latin typeface="Fira Sans Condensed"/>
                <a:ea typeface="Fira Sans Condensed"/>
                <a:cs typeface="Fira Sans Condensed"/>
                <a:sym typeface="Fira Sans Condensed"/>
              </a:rPr>
              <a:t>What do we want our data visualization to do?</a:t>
            </a:r>
            <a:endParaRPr sz="3200" b="1">
              <a:solidFill>
                <a:schemeClr val="lt1"/>
              </a:solidFill>
              <a:latin typeface="Fira Sans Condensed"/>
              <a:ea typeface="Fira Sans Condensed"/>
              <a:cs typeface="Fira Sans Condensed"/>
              <a:sym typeface="Fira Sans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Intended purpose</a:t>
            </a:r>
            <a:endParaRPr b="1">
              <a:latin typeface="Fira Sans Condensed"/>
              <a:ea typeface="Fira Sans Condensed"/>
              <a:cs typeface="Fira Sans Condensed"/>
              <a:sym typeface="Fira Sans Condensed"/>
            </a:endParaRPr>
          </a:p>
        </p:txBody>
      </p:sp>
      <p:sp>
        <p:nvSpPr>
          <p:cNvPr id="213" name="Google Shape;213;p37"/>
          <p:cNvSpPr txBox="1">
            <a:spLocks noGrp="1"/>
          </p:cNvSpPr>
          <p:nvPr>
            <p:ph type="body" idx="1"/>
          </p:nvPr>
        </p:nvSpPr>
        <p:spPr>
          <a:xfrm>
            <a:off x="247200" y="2908050"/>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Persuading</a:t>
            </a:r>
            <a:endParaRPr sz="2200">
              <a:latin typeface="Fira Sans Condensed"/>
              <a:ea typeface="Fira Sans Condensed"/>
              <a:cs typeface="Fira Sans Condensed"/>
              <a:sym typeface="Fira Sans Condensed"/>
            </a:endParaRPr>
          </a:p>
        </p:txBody>
      </p:sp>
      <p:sp>
        <p:nvSpPr>
          <p:cNvPr id="214" name="Google Shape;214;p37"/>
          <p:cNvSpPr txBox="1">
            <a:spLocks noGrp="1"/>
          </p:cNvSpPr>
          <p:nvPr>
            <p:ph type="body" idx="1"/>
          </p:nvPr>
        </p:nvSpPr>
        <p:spPr>
          <a:xfrm>
            <a:off x="2409600" y="2900588"/>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Comparison</a:t>
            </a:r>
            <a:endParaRPr sz="2200">
              <a:latin typeface="Fira Sans Condensed"/>
              <a:ea typeface="Fira Sans Condensed"/>
              <a:cs typeface="Fira Sans Condensed"/>
              <a:sym typeface="Fira Sans Condensed"/>
            </a:endParaRPr>
          </a:p>
        </p:txBody>
      </p:sp>
      <p:sp>
        <p:nvSpPr>
          <p:cNvPr id="215" name="Google Shape;215;p37"/>
          <p:cNvSpPr txBox="1">
            <a:spLocks noGrp="1"/>
          </p:cNvSpPr>
          <p:nvPr>
            <p:ph type="body" idx="1"/>
          </p:nvPr>
        </p:nvSpPr>
        <p:spPr>
          <a:xfrm>
            <a:off x="4572000" y="2915500"/>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Evaluating</a:t>
            </a:r>
            <a:endParaRPr sz="2200">
              <a:latin typeface="Fira Sans Condensed"/>
              <a:ea typeface="Fira Sans Condensed"/>
              <a:cs typeface="Fira Sans Condensed"/>
              <a:sym typeface="Fira Sans Condensed"/>
            </a:endParaRPr>
          </a:p>
        </p:txBody>
      </p:sp>
      <p:sp>
        <p:nvSpPr>
          <p:cNvPr id="216" name="Google Shape;216;p37"/>
          <p:cNvSpPr txBox="1">
            <a:spLocks noGrp="1"/>
          </p:cNvSpPr>
          <p:nvPr>
            <p:ph type="body" idx="1"/>
          </p:nvPr>
        </p:nvSpPr>
        <p:spPr>
          <a:xfrm>
            <a:off x="6734400" y="2915488"/>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Exploring</a:t>
            </a:r>
            <a:endParaRPr sz="2200">
              <a:latin typeface="Fira Sans Condensed"/>
              <a:ea typeface="Fira Sans Condensed"/>
              <a:cs typeface="Fira Sans Condensed"/>
              <a:sym typeface="Fira Sans Condensed"/>
            </a:endParaRPr>
          </a:p>
        </p:txBody>
      </p:sp>
      <p:grpSp>
        <p:nvGrpSpPr>
          <p:cNvPr id="217" name="Google Shape;217;p37"/>
          <p:cNvGrpSpPr/>
          <p:nvPr/>
        </p:nvGrpSpPr>
        <p:grpSpPr>
          <a:xfrm>
            <a:off x="538397" y="1815146"/>
            <a:ext cx="1336694" cy="1092899"/>
            <a:chOff x="3235438" y="1970604"/>
            <a:chExt cx="354363" cy="354745"/>
          </a:xfrm>
        </p:grpSpPr>
        <p:sp>
          <p:nvSpPr>
            <p:cNvPr id="218" name="Google Shape;218;p37"/>
            <p:cNvSpPr/>
            <p:nvPr/>
          </p:nvSpPr>
          <p:spPr>
            <a:xfrm>
              <a:off x="3235438" y="2125712"/>
              <a:ext cx="132667" cy="199288"/>
            </a:xfrm>
            <a:custGeom>
              <a:avLst/>
              <a:gdLst/>
              <a:ahLst/>
              <a:cxnLst/>
              <a:rect l="l" t="t" r="r" b="b"/>
              <a:pathLst>
                <a:path w="4168" h="6261" extrusionOk="0">
                  <a:moveTo>
                    <a:pt x="2102" y="325"/>
                  </a:moveTo>
                  <a:cubicBezTo>
                    <a:pt x="2147" y="325"/>
                    <a:pt x="2191" y="331"/>
                    <a:pt x="2239" y="343"/>
                  </a:cubicBezTo>
                  <a:cubicBezTo>
                    <a:pt x="2953" y="402"/>
                    <a:pt x="3501" y="1021"/>
                    <a:pt x="3501" y="1748"/>
                  </a:cubicBezTo>
                  <a:cubicBezTo>
                    <a:pt x="3501" y="2438"/>
                    <a:pt x="3668" y="3081"/>
                    <a:pt x="3811" y="3414"/>
                  </a:cubicBezTo>
                  <a:lnTo>
                    <a:pt x="3811" y="3438"/>
                  </a:lnTo>
                  <a:cubicBezTo>
                    <a:pt x="3632" y="3534"/>
                    <a:pt x="3310" y="3736"/>
                    <a:pt x="2775" y="3831"/>
                  </a:cubicBezTo>
                  <a:lnTo>
                    <a:pt x="2775" y="3795"/>
                  </a:lnTo>
                  <a:lnTo>
                    <a:pt x="2775" y="3462"/>
                  </a:lnTo>
                  <a:cubicBezTo>
                    <a:pt x="2977" y="3343"/>
                    <a:pt x="3156" y="3164"/>
                    <a:pt x="3299" y="2938"/>
                  </a:cubicBezTo>
                  <a:cubicBezTo>
                    <a:pt x="3513" y="2545"/>
                    <a:pt x="3441" y="2021"/>
                    <a:pt x="3096" y="1712"/>
                  </a:cubicBezTo>
                  <a:cubicBezTo>
                    <a:pt x="2858" y="1486"/>
                    <a:pt x="2429" y="1236"/>
                    <a:pt x="1751" y="1236"/>
                  </a:cubicBezTo>
                  <a:cubicBezTo>
                    <a:pt x="1703" y="1236"/>
                    <a:pt x="1656" y="1248"/>
                    <a:pt x="1632" y="1271"/>
                  </a:cubicBezTo>
                  <a:lnTo>
                    <a:pt x="1286" y="1617"/>
                  </a:lnTo>
                  <a:cubicBezTo>
                    <a:pt x="1227" y="1676"/>
                    <a:pt x="1227" y="1783"/>
                    <a:pt x="1286" y="1843"/>
                  </a:cubicBezTo>
                  <a:cubicBezTo>
                    <a:pt x="1316" y="1873"/>
                    <a:pt x="1358" y="1887"/>
                    <a:pt x="1400" y="1887"/>
                  </a:cubicBezTo>
                  <a:cubicBezTo>
                    <a:pt x="1441" y="1887"/>
                    <a:pt x="1483" y="1873"/>
                    <a:pt x="1513" y="1843"/>
                  </a:cubicBezTo>
                  <a:lnTo>
                    <a:pt x="1810" y="1545"/>
                  </a:lnTo>
                  <a:cubicBezTo>
                    <a:pt x="2239" y="1557"/>
                    <a:pt x="2596" y="1688"/>
                    <a:pt x="2882" y="1950"/>
                  </a:cubicBezTo>
                  <a:cubicBezTo>
                    <a:pt x="3120" y="2152"/>
                    <a:pt x="3156" y="2510"/>
                    <a:pt x="3013" y="2783"/>
                  </a:cubicBezTo>
                  <a:cubicBezTo>
                    <a:pt x="2822" y="3105"/>
                    <a:pt x="2477" y="3319"/>
                    <a:pt x="2084" y="3319"/>
                  </a:cubicBezTo>
                  <a:cubicBezTo>
                    <a:pt x="1513" y="3319"/>
                    <a:pt x="1036" y="2843"/>
                    <a:pt x="1036" y="2260"/>
                  </a:cubicBezTo>
                  <a:cubicBezTo>
                    <a:pt x="1036" y="2164"/>
                    <a:pt x="953" y="2093"/>
                    <a:pt x="870" y="2093"/>
                  </a:cubicBezTo>
                  <a:cubicBezTo>
                    <a:pt x="774" y="2093"/>
                    <a:pt x="703" y="2164"/>
                    <a:pt x="703" y="2260"/>
                  </a:cubicBezTo>
                  <a:cubicBezTo>
                    <a:pt x="703" y="2760"/>
                    <a:pt x="989" y="3224"/>
                    <a:pt x="1405" y="3462"/>
                  </a:cubicBezTo>
                  <a:lnTo>
                    <a:pt x="1405" y="3795"/>
                  </a:lnTo>
                  <a:lnTo>
                    <a:pt x="1405" y="3831"/>
                  </a:lnTo>
                  <a:cubicBezTo>
                    <a:pt x="858" y="3712"/>
                    <a:pt x="524" y="3534"/>
                    <a:pt x="393" y="3438"/>
                  </a:cubicBezTo>
                  <a:cubicBezTo>
                    <a:pt x="393" y="3438"/>
                    <a:pt x="382" y="3438"/>
                    <a:pt x="393" y="3414"/>
                  </a:cubicBezTo>
                  <a:cubicBezTo>
                    <a:pt x="524" y="3081"/>
                    <a:pt x="691" y="2438"/>
                    <a:pt x="703" y="1748"/>
                  </a:cubicBezTo>
                  <a:cubicBezTo>
                    <a:pt x="703" y="1021"/>
                    <a:pt x="1275" y="402"/>
                    <a:pt x="1965" y="343"/>
                  </a:cubicBezTo>
                  <a:cubicBezTo>
                    <a:pt x="2013" y="331"/>
                    <a:pt x="2057" y="325"/>
                    <a:pt x="2102" y="325"/>
                  </a:cubicBezTo>
                  <a:close/>
                  <a:moveTo>
                    <a:pt x="2429" y="3581"/>
                  </a:moveTo>
                  <a:lnTo>
                    <a:pt x="2429" y="3772"/>
                  </a:lnTo>
                  <a:cubicBezTo>
                    <a:pt x="2429" y="3974"/>
                    <a:pt x="2537" y="4153"/>
                    <a:pt x="2715" y="4236"/>
                  </a:cubicBezTo>
                  <a:lnTo>
                    <a:pt x="2822" y="4296"/>
                  </a:lnTo>
                  <a:cubicBezTo>
                    <a:pt x="2668" y="4546"/>
                    <a:pt x="2382" y="4712"/>
                    <a:pt x="2072" y="4712"/>
                  </a:cubicBezTo>
                  <a:cubicBezTo>
                    <a:pt x="1775" y="4712"/>
                    <a:pt x="1489" y="4546"/>
                    <a:pt x="1334" y="4296"/>
                  </a:cubicBezTo>
                  <a:lnTo>
                    <a:pt x="1429" y="4236"/>
                  </a:lnTo>
                  <a:cubicBezTo>
                    <a:pt x="1608" y="4153"/>
                    <a:pt x="1715" y="3974"/>
                    <a:pt x="1715" y="3772"/>
                  </a:cubicBezTo>
                  <a:lnTo>
                    <a:pt x="1715" y="3581"/>
                  </a:lnTo>
                  <a:cubicBezTo>
                    <a:pt x="1834" y="3617"/>
                    <a:pt x="1953" y="3629"/>
                    <a:pt x="2072" y="3629"/>
                  </a:cubicBezTo>
                  <a:cubicBezTo>
                    <a:pt x="2191" y="3629"/>
                    <a:pt x="2310" y="3617"/>
                    <a:pt x="2429" y="3581"/>
                  </a:cubicBezTo>
                  <a:close/>
                  <a:moveTo>
                    <a:pt x="2072" y="0"/>
                  </a:moveTo>
                  <a:cubicBezTo>
                    <a:pt x="2016" y="0"/>
                    <a:pt x="1959" y="3"/>
                    <a:pt x="1906" y="9"/>
                  </a:cubicBezTo>
                  <a:cubicBezTo>
                    <a:pt x="1036" y="81"/>
                    <a:pt x="346" y="855"/>
                    <a:pt x="346" y="1748"/>
                  </a:cubicBezTo>
                  <a:cubicBezTo>
                    <a:pt x="346" y="2391"/>
                    <a:pt x="203" y="2986"/>
                    <a:pt x="60" y="3295"/>
                  </a:cubicBezTo>
                  <a:cubicBezTo>
                    <a:pt x="1" y="3450"/>
                    <a:pt x="48" y="3617"/>
                    <a:pt x="179" y="3700"/>
                  </a:cubicBezTo>
                  <a:cubicBezTo>
                    <a:pt x="322" y="3795"/>
                    <a:pt x="584" y="3950"/>
                    <a:pt x="1036" y="4093"/>
                  </a:cubicBezTo>
                  <a:lnTo>
                    <a:pt x="382" y="4415"/>
                  </a:lnTo>
                  <a:cubicBezTo>
                    <a:pt x="143" y="4534"/>
                    <a:pt x="1" y="4772"/>
                    <a:pt x="1" y="5022"/>
                  </a:cubicBezTo>
                  <a:lnTo>
                    <a:pt x="1" y="6093"/>
                  </a:lnTo>
                  <a:cubicBezTo>
                    <a:pt x="1" y="6189"/>
                    <a:pt x="84" y="6260"/>
                    <a:pt x="167" y="6260"/>
                  </a:cubicBezTo>
                  <a:cubicBezTo>
                    <a:pt x="262" y="6260"/>
                    <a:pt x="334" y="6189"/>
                    <a:pt x="334" y="6093"/>
                  </a:cubicBezTo>
                  <a:lnTo>
                    <a:pt x="334" y="5022"/>
                  </a:lnTo>
                  <a:cubicBezTo>
                    <a:pt x="334" y="4891"/>
                    <a:pt x="405" y="4772"/>
                    <a:pt x="524" y="4700"/>
                  </a:cubicBezTo>
                  <a:lnTo>
                    <a:pt x="1048" y="4450"/>
                  </a:lnTo>
                  <a:cubicBezTo>
                    <a:pt x="1275" y="4807"/>
                    <a:pt x="1656" y="5046"/>
                    <a:pt x="2084" y="5046"/>
                  </a:cubicBezTo>
                  <a:cubicBezTo>
                    <a:pt x="2525" y="5046"/>
                    <a:pt x="2906" y="4819"/>
                    <a:pt x="3132" y="4450"/>
                  </a:cubicBezTo>
                  <a:lnTo>
                    <a:pt x="3656" y="4700"/>
                  </a:lnTo>
                  <a:cubicBezTo>
                    <a:pt x="3775" y="4760"/>
                    <a:pt x="3846" y="4879"/>
                    <a:pt x="3846" y="5022"/>
                  </a:cubicBezTo>
                  <a:lnTo>
                    <a:pt x="3846" y="6093"/>
                  </a:lnTo>
                  <a:cubicBezTo>
                    <a:pt x="3846" y="6189"/>
                    <a:pt x="3918" y="6260"/>
                    <a:pt x="4013" y="6260"/>
                  </a:cubicBezTo>
                  <a:cubicBezTo>
                    <a:pt x="4096" y="6260"/>
                    <a:pt x="4168" y="6189"/>
                    <a:pt x="4168" y="6093"/>
                  </a:cubicBezTo>
                  <a:lnTo>
                    <a:pt x="4168" y="5022"/>
                  </a:lnTo>
                  <a:cubicBezTo>
                    <a:pt x="4156" y="4772"/>
                    <a:pt x="4013" y="4534"/>
                    <a:pt x="3775" y="4415"/>
                  </a:cubicBezTo>
                  <a:lnTo>
                    <a:pt x="3120" y="4093"/>
                  </a:lnTo>
                  <a:cubicBezTo>
                    <a:pt x="3549" y="3974"/>
                    <a:pt x="3834" y="3807"/>
                    <a:pt x="3965" y="3700"/>
                  </a:cubicBezTo>
                  <a:cubicBezTo>
                    <a:pt x="4096" y="3617"/>
                    <a:pt x="4144" y="3450"/>
                    <a:pt x="4084" y="3295"/>
                  </a:cubicBezTo>
                  <a:cubicBezTo>
                    <a:pt x="3953" y="2986"/>
                    <a:pt x="3799" y="2391"/>
                    <a:pt x="3799" y="1748"/>
                  </a:cubicBezTo>
                  <a:cubicBezTo>
                    <a:pt x="3799" y="855"/>
                    <a:pt x="3096" y="81"/>
                    <a:pt x="2239" y="9"/>
                  </a:cubicBezTo>
                  <a:cubicBezTo>
                    <a:pt x="2185" y="3"/>
                    <a:pt x="2129" y="0"/>
                    <a:pt x="2072"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7"/>
            <p:cNvSpPr/>
            <p:nvPr/>
          </p:nvSpPr>
          <p:spPr>
            <a:xfrm>
              <a:off x="3257433" y="2292373"/>
              <a:ext cx="10249" cy="32626"/>
            </a:xfrm>
            <a:custGeom>
              <a:avLst/>
              <a:gdLst/>
              <a:ahLst/>
              <a:cxnLst/>
              <a:rect l="l" t="t" r="r" b="b"/>
              <a:pathLst>
                <a:path w="322" h="1025" extrusionOk="0">
                  <a:moveTo>
                    <a:pt x="167" y="0"/>
                  </a:moveTo>
                  <a:cubicBezTo>
                    <a:pt x="72" y="0"/>
                    <a:pt x="0" y="72"/>
                    <a:pt x="0" y="167"/>
                  </a:cubicBezTo>
                  <a:lnTo>
                    <a:pt x="0" y="857"/>
                  </a:lnTo>
                  <a:cubicBezTo>
                    <a:pt x="0" y="953"/>
                    <a:pt x="72" y="1024"/>
                    <a:pt x="167" y="1024"/>
                  </a:cubicBezTo>
                  <a:cubicBezTo>
                    <a:pt x="250" y="1024"/>
                    <a:pt x="322" y="953"/>
                    <a:pt x="322" y="857"/>
                  </a:cubicBezTo>
                  <a:lnTo>
                    <a:pt x="322" y="167"/>
                  </a:lnTo>
                  <a:cubicBezTo>
                    <a:pt x="322" y="72"/>
                    <a:pt x="250" y="0"/>
                    <a:pt x="167"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7"/>
            <p:cNvSpPr/>
            <p:nvPr/>
          </p:nvSpPr>
          <p:spPr>
            <a:xfrm>
              <a:off x="3335098" y="2292373"/>
              <a:ext cx="10281" cy="32626"/>
            </a:xfrm>
            <a:custGeom>
              <a:avLst/>
              <a:gdLst/>
              <a:ahLst/>
              <a:cxnLst/>
              <a:rect l="l" t="t" r="r" b="b"/>
              <a:pathLst>
                <a:path w="323" h="1025" extrusionOk="0">
                  <a:moveTo>
                    <a:pt x="168" y="0"/>
                  </a:moveTo>
                  <a:cubicBezTo>
                    <a:pt x="72" y="0"/>
                    <a:pt x="1" y="72"/>
                    <a:pt x="1" y="167"/>
                  </a:cubicBezTo>
                  <a:lnTo>
                    <a:pt x="1" y="857"/>
                  </a:lnTo>
                  <a:cubicBezTo>
                    <a:pt x="1" y="953"/>
                    <a:pt x="72" y="1024"/>
                    <a:pt x="168" y="1024"/>
                  </a:cubicBezTo>
                  <a:cubicBezTo>
                    <a:pt x="251" y="1024"/>
                    <a:pt x="322" y="953"/>
                    <a:pt x="322" y="857"/>
                  </a:cubicBezTo>
                  <a:lnTo>
                    <a:pt x="322" y="167"/>
                  </a:lnTo>
                  <a:cubicBezTo>
                    <a:pt x="322" y="72"/>
                    <a:pt x="251" y="0"/>
                    <a:pt x="168"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7"/>
            <p:cNvSpPr/>
            <p:nvPr/>
          </p:nvSpPr>
          <p:spPr>
            <a:xfrm>
              <a:off x="3490110" y="2163685"/>
              <a:ext cx="55734" cy="18430"/>
            </a:xfrm>
            <a:custGeom>
              <a:avLst/>
              <a:gdLst/>
              <a:ahLst/>
              <a:cxnLst/>
              <a:rect l="l" t="t" r="r" b="b"/>
              <a:pathLst>
                <a:path w="1751" h="579" extrusionOk="0">
                  <a:moveTo>
                    <a:pt x="649" y="0"/>
                  </a:moveTo>
                  <a:cubicBezTo>
                    <a:pt x="492" y="0"/>
                    <a:pt x="319" y="16"/>
                    <a:pt x="132" y="55"/>
                  </a:cubicBezTo>
                  <a:cubicBezTo>
                    <a:pt x="60" y="66"/>
                    <a:pt x="1" y="138"/>
                    <a:pt x="1" y="221"/>
                  </a:cubicBezTo>
                  <a:lnTo>
                    <a:pt x="1" y="400"/>
                  </a:lnTo>
                  <a:cubicBezTo>
                    <a:pt x="1" y="483"/>
                    <a:pt x="72" y="555"/>
                    <a:pt x="155" y="555"/>
                  </a:cubicBezTo>
                  <a:cubicBezTo>
                    <a:pt x="251" y="555"/>
                    <a:pt x="322" y="483"/>
                    <a:pt x="322" y="400"/>
                  </a:cubicBezTo>
                  <a:lnTo>
                    <a:pt x="322" y="364"/>
                  </a:lnTo>
                  <a:cubicBezTo>
                    <a:pt x="434" y="349"/>
                    <a:pt x="539" y="342"/>
                    <a:pt x="636" y="342"/>
                  </a:cubicBezTo>
                  <a:cubicBezTo>
                    <a:pt x="841" y="342"/>
                    <a:pt x="1011" y="371"/>
                    <a:pt x="1132" y="412"/>
                  </a:cubicBezTo>
                  <a:cubicBezTo>
                    <a:pt x="1334" y="471"/>
                    <a:pt x="1453" y="543"/>
                    <a:pt x="1465" y="543"/>
                  </a:cubicBezTo>
                  <a:cubicBezTo>
                    <a:pt x="1501" y="555"/>
                    <a:pt x="1525" y="578"/>
                    <a:pt x="1560" y="578"/>
                  </a:cubicBezTo>
                  <a:cubicBezTo>
                    <a:pt x="1620" y="578"/>
                    <a:pt x="1667" y="543"/>
                    <a:pt x="1691" y="495"/>
                  </a:cubicBezTo>
                  <a:cubicBezTo>
                    <a:pt x="1751" y="400"/>
                    <a:pt x="1727" y="293"/>
                    <a:pt x="1644" y="245"/>
                  </a:cubicBezTo>
                  <a:cubicBezTo>
                    <a:pt x="1625" y="236"/>
                    <a:pt x="1259" y="0"/>
                    <a:pt x="649"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7"/>
            <p:cNvSpPr/>
            <p:nvPr/>
          </p:nvSpPr>
          <p:spPr>
            <a:xfrm>
              <a:off x="3445771" y="2131664"/>
              <a:ext cx="144031" cy="192953"/>
            </a:xfrm>
            <a:custGeom>
              <a:avLst/>
              <a:gdLst/>
              <a:ahLst/>
              <a:cxnLst/>
              <a:rect l="l" t="t" r="r" b="b"/>
              <a:pathLst>
                <a:path w="4525" h="6062" extrusionOk="0">
                  <a:moveTo>
                    <a:pt x="3489" y="310"/>
                  </a:moveTo>
                  <a:lnTo>
                    <a:pt x="3489" y="1120"/>
                  </a:lnTo>
                  <a:cubicBezTo>
                    <a:pt x="3489" y="1251"/>
                    <a:pt x="3453" y="1382"/>
                    <a:pt x="3394" y="1525"/>
                  </a:cubicBezTo>
                  <a:lnTo>
                    <a:pt x="3334" y="1656"/>
                  </a:lnTo>
                  <a:cubicBezTo>
                    <a:pt x="3322" y="1680"/>
                    <a:pt x="3322" y="1703"/>
                    <a:pt x="3322" y="1727"/>
                  </a:cubicBezTo>
                  <a:lnTo>
                    <a:pt x="3322" y="2073"/>
                  </a:lnTo>
                  <a:cubicBezTo>
                    <a:pt x="3322" y="2370"/>
                    <a:pt x="3203" y="2632"/>
                    <a:pt x="3001" y="2835"/>
                  </a:cubicBezTo>
                  <a:cubicBezTo>
                    <a:pt x="2796" y="3016"/>
                    <a:pt x="2549" y="3133"/>
                    <a:pt x="2268" y="3133"/>
                  </a:cubicBezTo>
                  <a:cubicBezTo>
                    <a:pt x="2254" y="3133"/>
                    <a:pt x="2241" y="3133"/>
                    <a:pt x="2227" y="3132"/>
                  </a:cubicBezTo>
                  <a:cubicBezTo>
                    <a:pt x="1655" y="3108"/>
                    <a:pt x="1191" y="2608"/>
                    <a:pt x="1191" y="2025"/>
                  </a:cubicBezTo>
                  <a:lnTo>
                    <a:pt x="1191" y="1727"/>
                  </a:lnTo>
                  <a:cubicBezTo>
                    <a:pt x="1191" y="1703"/>
                    <a:pt x="1191" y="1680"/>
                    <a:pt x="1179" y="1656"/>
                  </a:cubicBezTo>
                  <a:lnTo>
                    <a:pt x="1120" y="1525"/>
                  </a:lnTo>
                  <a:cubicBezTo>
                    <a:pt x="1060" y="1406"/>
                    <a:pt x="1036" y="1263"/>
                    <a:pt x="1036" y="1120"/>
                  </a:cubicBezTo>
                  <a:cubicBezTo>
                    <a:pt x="1036" y="668"/>
                    <a:pt x="1394" y="310"/>
                    <a:pt x="1834" y="310"/>
                  </a:cubicBezTo>
                  <a:close/>
                  <a:moveTo>
                    <a:pt x="1727" y="3335"/>
                  </a:moveTo>
                  <a:cubicBezTo>
                    <a:pt x="1882" y="3406"/>
                    <a:pt x="2048" y="3442"/>
                    <a:pt x="2215" y="3454"/>
                  </a:cubicBezTo>
                  <a:lnTo>
                    <a:pt x="2263" y="3454"/>
                  </a:lnTo>
                  <a:cubicBezTo>
                    <a:pt x="2453" y="3454"/>
                    <a:pt x="2632" y="3430"/>
                    <a:pt x="2798" y="3347"/>
                  </a:cubicBezTo>
                  <a:lnTo>
                    <a:pt x="2798" y="3573"/>
                  </a:lnTo>
                  <a:cubicBezTo>
                    <a:pt x="2798" y="3620"/>
                    <a:pt x="2810" y="3680"/>
                    <a:pt x="2810" y="3728"/>
                  </a:cubicBezTo>
                  <a:lnTo>
                    <a:pt x="2263" y="4144"/>
                  </a:lnTo>
                  <a:lnTo>
                    <a:pt x="1715" y="3728"/>
                  </a:lnTo>
                  <a:cubicBezTo>
                    <a:pt x="1727" y="3680"/>
                    <a:pt x="1727" y="3632"/>
                    <a:pt x="1727" y="3573"/>
                  </a:cubicBezTo>
                  <a:lnTo>
                    <a:pt x="1727" y="3335"/>
                  </a:lnTo>
                  <a:close/>
                  <a:moveTo>
                    <a:pt x="1834" y="1"/>
                  </a:moveTo>
                  <a:cubicBezTo>
                    <a:pt x="1203" y="1"/>
                    <a:pt x="703" y="501"/>
                    <a:pt x="703" y="1132"/>
                  </a:cubicBezTo>
                  <a:cubicBezTo>
                    <a:pt x="703" y="1322"/>
                    <a:pt x="751" y="1501"/>
                    <a:pt x="834" y="1668"/>
                  </a:cubicBezTo>
                  <a:lnTo>
                    <a:pt x="882" y="1751"/>
                  </a:lnTo>
                  <a:lnTo>
                    <a:pt x="882" y="2013"/>
                  </a:lnTo>
                  <a:cubicBezTo>
                    <a:pt x="882" y="2454"/>
                    <a:pt x="1084" y="2858"/>
                    <a:pt x="1405" y="3120"/>
                  </a:cubicBezTo>
                  <a:lnTo>
                    <a:pt x="1405" y="3561"/>
                  </a:lnTo>
                  <a:cubicBezTo>
                    <a:pt x="1405" y="3632"/>
                    <a:pt x="1358" y="3704"/>
                    <a:pt x="1286" y="3739"/>
                  </a:cubicBezTo>
                  <a:lnTo>
                    <a:pt x="453" y="4049"/>
                  </a:lnTo>
                  <a:cubicBezTo>
                    <a:pt x="179" y="4156"/>
                    <a:pt x="1" y="4406"/>
                    <a:pt x="1" y="4692"/>
                  </a:cubicBezTo>
                  <a:lnTo>
                    <a:pt x="1" y="5894"/>
                  </a:lnTo>
                  <a:cubicBezTo>
                    <a:pt x="1" y="5990"/>
                    <a:pt x="72" y="6061"/>
                    <a:pt x="167" y="6061"/>
                  </a:cubicBezTo>
                  <a:cubicBezTo>
                    <a:pt x="251" y="6061"/>
                    <a:pt x="334" y="5990"/>
                    <a:pt x="334" y="5894"/>
                  </a:cubicBezTo>
                  <a:lnTo>
                    <a:pt x="334" y="4692"/>
                  </a:lnTo>
                  <a:cubicBezTo>
                    <a:pt x="334" y="4537"/>
                    <a:pt x="417" y="4406"/>
                    <a:pt x="572" y="4347"/>
                  </a:cubicBezTo>
                  <a:lnTo>
                    <a:pt x="1405" y="4037"/>
                  </a:lnTo>
                  <a:cubicBezTo>
                    <a:pt x="1441" y="4013"/>
                    <a:pt x="1489" y="3989"/>
                    <a:pt x="1525" y="3954"/>
                  </a:cubicBezTo>
                  <a:lnTo>
                    <a:pt x="2096" y="4394"/>
                  </a:lnTo>
                  <a:lnTo>
                    <a:pt x="2096" y="5883"/>
                  </a:lnTo>
                  <a:cubicBezTo>
                    <a:pt x="2096" y="5966"/>
                    <a:pt x="2179" y="6037"/>
                    <a:pt x="2263" y="6037"/>
                  </a:cubicBezTo>
                  <a:cubicBezTo>
                    <a:pt x="2358" y="6037"/>
                    <a:pt x="2429" y="5966"/>
                    <a:pt x="2429" y="5883"/>
                  </a:cubicBezTo>
                  <a:lnTo>
                    <a:pt x="2429" y="4394"/>
                  </a:lnTo>
                  <a:lnTo>
                    <a:pt x="3013" y="3954"/>
                  </a:lnTo>
                  <a:cubicBezTo>
                    <a:pt x="3049" y="3989"/>
                    <a:pt x="3084" y="4001"/>
                    <a:pt x="3132" y="4037"/>
                  </a:cubicBezTo>
                  <a:lnTo>
                    <a:pt x="3965" y="4347"/>
                  </a:lnTo>
                  <a:cubicBezTo>
                    <a:pt x="4096" y="4406"/>
                    <a:pt x="4203" y="4537"/>
                    <a:pt x="4203" y="4692"/>
                  </a:cubicBezTo>
                  <a:lnTo>
                    <a:pt x="4203" y="5894"/>
                  </a:lnTo>
                  <a:cubicBezTo>
                    <a:pt x="4203" y="5990"/>
                    <a:pt x="4275" y="6061"/>
                    <a:pt x="4358" y="6061"/>
                  </a:cubicBezTo>
                  <a:cubicBezTo>
                    <a:pt x="4453" y="6061"/>
                    <a:pt x="4525" y="5990"/>
                    <a:pt x="4525" y="5894"/>
                  </a:cubicBezTo>
                  <a:lnTo>
                    <a:pt x="4525" y="4692"/>
                  </a:lnTo>
                  <a:cubicBezTo>
                    <a:pt x="4513" y="4418"/>
                    <a:pt x="4334" y="4168"/>
                    <a:pt x="4072" y="4061"/>
                  </a:cubicBezTo>
                  <a:lnTo>
                    <a:pt x="3239" y="3751"/>
                  </a:lnTo>
                  <a:cubicBezTo>
                    <a:pt x="3156" y="3728"/>
                    <a:pt x="3120" y="3644"/>
                    <a:pt x="3120" y="3573"/>
                  </a:cubicBezTo>
                  <a:lnTo>
                    <a:pt x="3120" y="3156"/>
                  </a:lnTo>
                  <a:cubicBezTo>
                    <a:pt x="3144" y="3132"/>
                    <a:pt x="3191" y="3096"/>
                    <a:pt x="3215" y="3061"/>
                  </a:cubicBezTo>
                  <a:cubicBezTo>
                    <a:pt x="3489" y="2799"/>
                    <a:pt x="3632" y="2454"/>
                    <a:pt x="3632" y="2073"/>
                  </a:cubicBezTo>
                  <a:lnTo>
                    <a:pt x="3632" y="1751"/>
                  </a:lnTo>
                  <a:lnTo>
                    <a:pt x="3680" y="1668"/>
                  </a:lnTo>
                  <a:cubicBezTo>
                    <a:pt x="3775" y="1501"/>
                    <a:pt x="3811" y="1311"/>
                    <a:pt x="3811" y="1132"/>
                  </a:cubicBezTo>
                  <a:lnTo>
                    <a:pt x="3811" y="168"/>
                  </a:lnTo>
                  <a:cubicBezTo>
                    <a:pt x="3811" y="72"/>
                    <a:pt x="3739" y="1"/>
                    <a:pt x="3644"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7"/>
            <p:cNvSpPr/>
            <p:nvPr/>
          </p:nvSpPr>
          <p:spPr>
            <a:xfrm>
              <a:off x="3473813" y="2287058"/>
              <a:ext cx="10631" cy="38291"/>
            </a:xfrm>
            <a:custGeom>
              <a:avLst/>
              <a:gdLst/>
              <a:ahLst/>
              <a:cxnLst/>
              <a:rect l="l" t="t" r="r" b="b"/>
              <a:pathLst>
                <a:path w="334" h="1203" extrusionOk="0">
                  <a:moveTo>
                    <a:pt x="167" y="0"/>
                  </a:moveTo>
                  <a:cubicBezTo>
                    <a:pt x="72" y="0"/>
                    <a:pt x="1" y="72"/>
                    <a:pt x="1" y="167"/>
                  </a:cubicBezTo>
                  <a:lnTo>
                    <a:pt x="1" y="1048"/>
                  </a:lnTo>
                  <a:cubicBezTo>
                    <a:pt x="1" y="1131"/>
                    <a:pt x="72" y="1203"/>
                    <a:pt x="167" y="1203"/>
                  </a:cubicBezTo>
                  <a:cubicBezTo>
                    <a:pt x="251" y="1203"/>
                    <a:pt x="334" y="1131"/>
                    <a:pt x="334" y="1048"/>
                  </a:cubicBezTo>
                  <a:lnTo>
                    <a:pt x="334" y="155"/>
                  </a:lnTo>
                  <a:cubicBezTo>
                    <a:pt x="334" y="60"/>
                    <a:pt x="251" y="0"/>
                    <a:pt x="167"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7"/>
            <p:cNvSpPr/>
            <p:nvPr/>
          </p:nvSpPr>
          <p:spPr>
            <a:xfrm>
              <a:off x="3551128" y="2287058"/>
              <a:ext cx="10249" cy="38291"/>
            </a:xfrm>
            <a:custGeom>
              <a:avLst/>
              <a:gdLst/>
              <a:ahLst/>
              <a:cxnLst/>
              <a:rect l="l" t="t" r="r" b="b"/>
              <a:pathLst>
                <a:path w="322" h="1203" extrusionOk="0">
                  <a:moveTo>
                    <a:pt x="167" y="0"/>
                  </a:moveTo>
                  <a:cubicBezTo>
                    <a:pt x="72" y="0"/>
                    <a:pt x="0" y="72"/>
                    <a:pt x="0" y="167"/>
                  </a:cubicBezTo>
                  <a:lnTo>
                    <a:pt x="0" y="1048"/>
                  </a:lnTo>
                  <a:cubicBezTo>
                    <a:pt x="0" y="1131"/>
                    <a:pt x="72" y="1203"/>
                    <a:pt x="167" y="1203"/>
                  </a:cubicBezTo>
                  <a:cubicBezTo>
                    <a:pt x="250" y="1203"/>
                    <a:pt x="322" y="1131"/>
                    <a:pt x="322" y="1048"/>
                  </a:cubicBezTo>
                  <a:lnTo>
                    <a:pt x="322" y="155"/>
                  </a:lnTo>
                  <a:cubicBezTo>
                    <a:pt x="322" y="60"/>
                    <a:pt x="262" y="0"/>
                    <a:pt x="167"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7"/>
            <p:cNvSpPr/>
            <p:nvPr/>
          </p:nvSpPr>
          <p:spPr>
            <a:xfrm>
              <a:off x="3290377" y="1970604"/>
              <a:ext cx="221378" cy="185346"/>
            </a:xfrm>
            <a:custGeom>
              <a:avLst/>
              <a:gdLst/>
              <a:ahLst/>
              <a:cxnLst/>
              <a:rect l="l" t="t" r="r" b="b"/>
              <a:pathLst>
                <a:path w="6955" h="5823" extrusionOk="0">
                  <a:moveTo>
                    <a:pt x="2406" y="4168"/>
                  </a:moveTo>
                  <a:lnTo>
                    <a:pt x="2311" y="4537"/>
                  </a:lnTo>
                  <a:lnTo>
                    <a:pt x="2085" y="4537"/>
                  </a:lnTo>
                  <a:cubicBezTo>
                    <a:pt x="1894" y="4537"/>
                    <a:pt x="1727" y="4382"/>
                    <a:pt x="1727" y="4180"/>
                  </a:cubicBezTo>
                  <a:lnTo>
                    <a:pt x="1727" y="4168"/>
                  </a:lnTo>
                  <a:close/>
                  <a:moveTo>
                    <a:pt x="5573" y="358"/>
                  </a:moveTo>
                  <a:cubicBezTo>
                    <a:pt x="5764" y="358"/>
                    <a:pt x="5930" y="525"/>
                    <a:pt x="5930" y="715"/>
                  </a:cubicBezTo>
                  <a:lnTo>
                    <a:pt x="5930" y="3501"/>
                  </a:lnTo>
                  <a:cubicBezTo>
                    <a:pt x="5930" y="3692"/>
                    <a:pt x="5764" y="3858"/>
                    <a:pt x="5573" y="3858"/>
                  </a:cubicBezTo>
                  <a:lnTo>
                    <a:pt x="4168" y="3858"/>
                  </a:lnTo>
                  <a:cubicBezTo>
                    <a:pt x="4144" y="3858"/>
                    <a:pt x="4097" y="3870"/>
                    <a:pt x="4085" y="3882"/>
                  </a:cubicBezTo>
                  <a:lnTo>
                    <a:pt x="2537" y="5001"/>
                  </a:lnTo>
                  <a:lnTo>
                    <a:pt x="2537" y="5001"/>
                  </a:lnTo>
                  <a:lnTo>
                    <a:pt x="2775" y="4049"/>
                  </a:lnTo>
                  <a:cubicBezTo>
                    <a:pt x="2787" y="4001"/>
                    <a:pt x="2775" y="3942"/>
                    <a:pt x="2739" y="3918"/>
                  </a:cubicBezTo>
                  <a:cubicBezTo>
                    <a:pt x="2716" y="3870"/>
                    <a:pt x="2668" y="3858"/>
                    <a:pt x="2608" y="3858"/>
                  </a:cubicBezTo>
                  <a:lnTo>
                    <a:pt x="692" y="3858"/>
                  </a:lnTo>
                  <a:cubicBezTo>
                    <a:pt x="501" y="3858"/>
                    <a:pt x="334" y="3692"/>
                    <a:pt x="334" y="3501"/>
                  </a:cubicBezTo>
                  <a:lnTo>
                    <a:pt x="334" y="715"/>
                  </a:lnTo>
                  <a:cubicBezTo>
                    <a:pt x="334" y="525"/>
                    <a:pt x="501" y="358"/>
                    <a:pt x="692" y="358"/>
                  </a:cubicBezTo>
                  <a:close/>
                  <a:moveTo>
                    <a:pt x="6287" y="1025"/>
                  </a:moveTo>
                  <a:cubicBezTo>
                    <a:pt x="6478" y="1025"/>
                    <a:pt x="6645" y="1191"/>
                    <a:pt x="6645" y="1382"/>
                  </a:cubicBezTo>
                  <a:lnTo>
                    <a:pt x="6645" y="4180"/>
                  </a:lnTo>
                  <a:lnTo>
                    <a:pt x="6633" y="4180"/>
                  </a:lnTo>
                  <a:cubicBezTo>
                    <a:pt x="6633" y="4382"/>
                    <a:pt x="6466" y="4537"/>
                    <a:pt x="6276" y="4537"/>
                  </a:cubicBezTo>
                  <a:lnTo>
                    <a:pt x="4871" y="4537"/>
                  </a:lnTo>
                  <a:cubicBezTo>
                    <a:pt x="4823" y="4537"/>
                    <a:pt x="4787" y="4561"/>
                    <a:pt x="4752" y="4597"/>
                  </a:cubicBezTo>
                  <a:cubicBezTo>
                    <a:pt x="4728" y="4632"/>
                    <a:pt x="4704" y="4692"/>
                    <a:pt x="4728" y="4727"/>
                  </a:cubicBezTo>
                  <a:lnTo>
                    <a:pt x="4847" y="5406"/>
                  </a:lnTo>
                  <a:lnTo>
                    <a:pt x="4847" y="5406"/>
                  </a:lnTo>
                  <a:lnTo>
                    <a:pt x="3656" y="4597"/>
                  </a:lnTo>
                  <a:lnTo>
                    <a:pt x="4251" y="4168"/>
                  </a:lnTo>
                  <a:lnTo>
                    <a:pt x="5585" y="4168"/>
                  </a:lnTo>
                  <a:cubicBezTo>
                    <a:pt x="5954" y="4168"/>
                    <a:pt x="6276" y="3858"/>
                    <a:pt x="6276" y="3489"/>
                  </a:cubicBezTo>
                  <a:lnTo>
                    <a:pt x="6276" y="1025"/>
                  </a:lnTo>
                  <a:close/>
                  <a:moveTo>
                    <a:pt x="692" y="1"/>
                  </a:moveTo>
                  <a:cubicBezTo>
                    <a:pt x="322" y="1"/>
                    <a:pt x="1" y="310"/>
                    <a:pt x="1" y="691"/>
                  </a:cubicBezTo>
                  <a:lnTo>
                    <a:pt x="1" y="3465"/>
                  </a:lnTo>
                  <a:cubicBezTo>
                    <a:pt x="1" y="3846"/>
                    <a:pt x="322" y="4156"/>
                    <a:pt x="692" y="4156"/>
                  </a:cubicBezTo>
                  <a:lnTo>
                    <a:pt x="1406" y="4156"/>
                  </a:lnTo>
                  <a:lnTo>
                    <a:pt x="1406" y="4168"/>
                  </a:lnTo>
                  <a:cubicBezTo>
                    <a:pt x="1406" y="4537"/>
                    <a:pt x="1715" y="4858"/>
                    <a:pt x="2085" y="4858"/>
                  </a:cubicBezTo>
                  <a:lnTo>
                    <a:pt x="2227" y="4858"/>
                  </a:lnTo>
                  <a:lnTo>
                    <a:pt x="2168" y="5120"/>
                  </a:lnTo>
                  <a:cubicBezTo>
                    <a:pt x="2132" y="5228"/>
                    <a:pt x="2180" y="5335"/>
                    <a:pt x="2263" y="5394"/>
                  </a:cubicBezTo>
                  <a:cubicBezTo>
                    <a:pt x="2311" y="5418"/>
                    <a:pt x="2358" y="5430"/>
                    <a:pt x="2406" y="5430"/>
                  </a:cubicBezTo>
                  <a:cubicBezTo>
                    <a:pt x="2442" y="5430"/>
                    <a:pt x="2501" y="5418"/>
                    <a:pt x="2549" y="5394"/>
                  </a:cubicBezTo>
                  <a:lnTo>
                    <a:pt x="3263" y="4870"/>
                  </a:lnTo>
                  <a:lnTo>
                    <a:pt x="3430" y="4870"/>
                  </a:lnTo>
                  <a:lnTo>
                    <a:pt x="4787" y="5775"/>
                  </a:lnTo>
                  <a:cubicBezTo>
                    <a:pt x="4823" y="5811"/>
                    <a:pt x="4871" y="5823"/>
                    <a:pt x="4918" y="5823"/>
                  </a:cubicBezTo>
                  <a:cubicBezTo>
                    <a:pt x="4954" y="5823"/>
                    <a:pt x="5002" y="5811"/>
                    <a:pt x="5049" y="5775"/>
                  </a:cubicBezTo>
                  <a:cubicBezTo>
                    <a:pt x="5144" y="5716"/>
                    <a:pt x="5180" y="5632"/>
                    <a:pt x="5156" y="5525"/>
                  </a:cubicBezTo>
                  <a:lnTo>
                    <a:pt x="5049" y="4870"/>
                  </a:lnTo>
                  <a:lnTo>
                    <a:pt x="6252" y="4870"/>
                  </a:lnTo>
                  <a:cubicBezTo>
                    <a:pt x="6633" y="4870"/>
                    <a:pt x="6942" y="4561"/>
                    <a:pt x="6942" y="4180"/>
                  </a:cubicBezTo>
                  <a:lnTo>
                    <a:pt x="6942" y="1406"/>
                  </a:lnTo>
                  <a:cubicBezTo>
                    <a:pt x="6954" y="1013"/>
                    <a:pt x="6645" y="703"/>
                    <a:pt x="6276" y="703"/>
                  </a:cubicBezTo>
                  <a:cubicBezTo>
                    <a:pt x="6252" y="310"/>
                    <a:pt x="5954" y="1"/>
                    <a:pt x="5573"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7"/>
            <p:cNvSpPr/>
            <p:nvPr/>
          </p:nvSpPr>
          <p:spPr>
            <a:xfrm>
              <a:off x="3329432" y="2004344"/>
              <a:ext cx="26928" cy="10249"/>
            </a:xfrm>
            <a:custGeom>
              <a:avLst/>
              <a:gdLst/>
              <a:ahLst/>
              <a:cxnLst/>
              <a:rect l="l" t="t" r="r" b="b"/>
              <a:pathLst>
                <a:path w="846" h="322" extrusionOk="0">
                  <a:moveTo>
                    <a:pt x="167" y="0"/>
                  </a:moveTo>
                  <a:cubicBezTo>
                    <a:pt x="72" y="0"/>
                    <a:pt x="0" y="72"/>
                    <a:pt x="0" y="167"/>
                  </a:cubicBezTo>
                  <a:cubicBezTo>
                    <a:pt x="0" y="250"/>
                    <a:pt x="72" y="322"/>
                    <a:pt x="167" y="322"/>
                  </a:cubicBezTo>
                  <a:lnTo>
                    <a:pt x="679" y="322"/>
                  </a:lnTo>
                  <a:cubicBezTo>
                    <a:pt x="774" y="322"/>
                    <a:pt x="846" y="250"/>
                    <a:pt x="846" y="167"/>
                  </a:cubicBezTo>
                  <a:cubicBezTo>
                    <a:pt x="846" y="72"/>
                    <a:pt x="774" y="0"/>
                    <a:pt x="679"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7"/>
            <p:cNvSpPr/>
            <p:nvPr/>
          </p:nvSpPr>
          <p:spPr>
            <a:xfrm>
              <a:off x="3368074" y="2004344"/>
              <a:ext cx="82663" cy="10249"/>
            </a:xfrm>
            <a:custGeom>
              <a:avLst/>
              <a:gdLst/>
              <a:ahLst/>
              <a:cxnLst/>
              <a:rect l="l" t="t" r="r" b="b"/>
              <a:pathLst>
                <a:path w="2597" h="322" extrusionOk="0">
                  <a:moveTo>
                    <a:pt x="167" y="0"/>
                  </a:moveTo>
                  <a:cubicBezTo>
                    <a:pt x="84" y="0"/>
                    <a:pt x="1" y="72"/>
                    <a:pt x="1" y="167"/>
                  </a:cubicBezTo>
                  <a:cubicBezTo>
                    <a:pt x="1" y="250"/>
                    <a:pt x="84" y="322"/>
                    <a:pt x="167" y="322"/>
                  </a:cubicBezTo>
                  <a:lnTo>
                    <a:pt x="2430" y="322"/>
                  </a:lnTo>
                  <a:cubicBezTo>
                    <a:pt x="2525" y="322"/>
                    <a:pt x="2596" y="250"/>
                    <a:pt x="2596" y="167"/>
                  </a:cubicBezTo>
                  <a:cubicBezTo>
                    <a:pt x="2596" y="72"/>
                    <a:pt x="2525" y="0"/>
                    <a:pt x="243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7"/>
            <p:cNvSpPr/>
            <p:nvPr/>
          </p:nvSpPr>
          <p:spPr>
            <a:xfrm>
              <a:off x="3329432" y="2031622"/>
              <a:ext cx="121304" cy="10631"/>
            </a:xfrm>
            <a:custGeom>
              <a:avLst/>
              <a:gdLst/>
              <a:ahLst/>
              <a:cxnLst/>
              <a:rect l="l" t="t" r="r" b="b"/>
              <a:pathLst>
                <a:path w="3811" h="334" extrusionOk="0">
                  <a:moveTo>
                    <a:pt x="167" y="1"/>
                  </a:moveTo>
                  <a:cubicBezTo>
                    <a:pt x="72" y="1"/>
                    <a:pt x="0" y="84"/>
                    <a:pt x="0" y="167"/>
                  </a:cubicBezTo>
                  <a:cubicBezTo>
                    <a:pt x="0" y="263"/>
                    <a:pt x="72" y="334"/>
                    <a:pt x="167" y="334"/>
                  </a:cubicBezTo>
                  <a:lnTo>
                    <a:pt x="3644" y="334"/>
                  </a:lnTo>
                  <a:cubicBezTo>
                    <a:pt x="3739" y="334"/>
                    <a:pt x="3810" y="263"/>
                    <a:pt x="3810" y="167"/>
                  </a:cubicBezTo>
                  <a:cubicBezTo>
                    <a:pt x="3810" y="84"/>
                    <a:pt x="3739" y="1"/>
                    <a:pt x="3644"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7"/>
            <p:cNvSpPr/>
            <p:nvPr/>
          </p:nvSpPr>
          <p:spPr>
            <a:xfrm>
              <a:off x="3329432" y="2059664"/>
              <a:ext cx="82249" cy="10663"/>
            </a:xfrm>
            <a:custGeom>
              <a:avLst/>
              <a:gdLst/>
              <a:ahLst/>
              <a:cxnLst/>
              <a:rect l="l" t="t" r="r" b="b"/>
              <a:pathLst>
                <a:path w="2584" h="335" extrusionOk="0">
                  <a:moveTo>
                    <a:pt x="155" y="1"/>
                  </a:moveTo>
                  <a:cubicBezTo>
                    <a:pt x="72" y="1"/>
                    <a:pt x="0" y="72"/>
                    <a:pt x="0" y="167"/>
                  </a:cubicBezTo>
                  <a:cubicBezTo>
                    <a:pt x="0" y="251"/>
                    <a:pt x="72" y="334"/>
                    <a:pt x="155" y="334"/>
                  </a:cubicBezTo>
                  <a:lnTo>
                    <a:pt x="2429" y="334"/>
                  </a:lnTo>
                  <a:cubicBezTo>
                    <a:pt x="2513" y="334"/>
                    <a:pt x="2584" y="251"/>
                    <a:pt x="2584" y="167"/>
                  </a:cubicBezTo>
                  <a:cubicBezTo>
                    <a:pt x="2584" y="72"/>
                    <a:pt x="2513" y="1"/>
                    <a:pt x="2429"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p:nvPr/>
          </p:nvSpPr>
          <p:spPr>
            <a:xfrm>
              <a:off x="3423777" y="2059664"/>
              <a:ext cx="26960" cy="10663"/>
            </a:xfrm>
            <a:custGeom>
              <a:avLst/>
              <a:gdLst/>
              <a:ahLst/>
              <a:cxnLst/>
              <a:rect l="l" t="t" r="r" b="b"/>
              <a:pathLst>
                <a:path w="847" h="335" extrusionOk="0">
                  <a:moveTo>
                    <a:pt x="156" y="1"/>
                  </a:moveTo>
                  <a:cubicBezTo>
                    <a:pt x="72" y="1"/>
                    <a:pt x="1" y="72"/>
                    <a:pt x="1" y="167"/>
                  </a:cubicBezTo>
                  <a:cubicBezTo>
                    <a:pt x="1" y="251"/>
                    <a:pt x="72" y="334"/>
                    <a:pt x="156" y="334"/>
                  </a:cubicBezTo>
                  <a:lnTo>
                    <a:pt x="680" y="334"/>
                  </a:lnTo>
                  <a:cubicBezTo>
                    <a:pt x="775" y="334"/>
                    <a:pt x="846" y="251"/>
                    <a:pt x="846" y="167"/>
                  </a:cubicBezTo>
                  <a:cubicBezTo>
                    <a:pt x="846" y="72"/>
                    <a:pt x="775" y="1"/>
                    <a:pt x="680"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37"/>
          <p:cNvSpPr/>
          <p:nvPr/>
        </p:nvSpPr>
        <p:spPr>
          <a:xfrm>
            <a:off x="2795168" y="1738940"/>
            <a:ext cx="1147963" cy="1092914"/>
          </a:xfrm>
          <a:custGeom>
            <a:avLst/>
            <a:gdLst/>
            <a:ahLst/>
            <a:cxnLst/>
            <a:rect l="l" t="t" r="r" b="b"/>
            <a:pathLst>
              <a:path w="13038" h="11907" extrusionOk="0">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37"/>
          <p:cNvGrpSpPr/>
          <p:nvPr/>
        </p:nvGrpSpPr>
        <p:grpSpPr>
          <a:xfrm>
            <a:off x="5012148" y="1724028"/>
            <a:ext cx="1038806" cy="1092917"/>
            <a:chOff x="4054103" y="2430191"/>
            <a:chExt cx="218687" cy="349052"/>
          </a:xfrm>
        </p:grpSpPr>
        <p:sp>
          <p:nvSpPr>
            <p:cNvPr id="233" name="Google Shape;233;p37"/>
            <p:cNvSpPr/>
            <p:nvPr/>
          </p:nvSpPr>
          <p:spPr>
            <a:xfrm>
              <a:off x="4054103" y="2430191"/>
              <a:ext cx="218687" cy="349052"/>
            </a:xfrm>
            <a:custGeom>
              <a:avLst/>
              <a:gdLst/>
              <a:ahLst/>
              <a:cxnLst/>
              <a:rect l="l" t="t" r="r" b="b"/>
              <a:pathLst>
                <a:path w="6871" h="10967" extrusionOk="0">
                  <a:moveTo>
                    <a:pt x="6513" y="846"/>
                  </a:moveTo>
                  <a:cubicBezTo>
                    <a:pt x="6513" y="846"/>
                    <a:pt x="6537" y="846"/>
                    <a:pt x="6537" y="870"/>
                  </a:cubicBezTo>
                  <a:lnTo>
                    <a:pt x="6537" y="1203"/>
                  </a:lnTo>
                  <a:lnTo>
                    <a:pt x="6513" y="1203"/>
                  </a:lnTo>
                  <a:lnTo>
                    <a:pt x="6001" y="1227"/>
                  </a:lnTo>
                  <a:cubicBezTo>
                    <a:pt x="5906" y="1227"/>
                    <a:pt x="5834" y="1298"/>
                    <a:pt x="5834" y="1382"/>
                  </a:cubicBezTo>
                  <a:cubicBezTo>
                    <a:pt x="5834" y="1477"/>
                    <a:pt x="5906" y="1548"/>
                    <a:pt x="6001" y="1548"/>
                  </a:cubicBezTo>
                  <a:lnTo>
                    <a:pt x="6180" y="1548"/>
                  </a:lnTo>
                  <a:lnTo>
                    <a:pt x="6180" y="7239"/>
                  </a:lnTo>
                  <a:cubicBezTo>
                    <a:pt x="6180" y="7239"/>
                    <a:pt x="6180" y="7251"/>
                    <a:pt x="6156" y="7251"/>
                  </a:cubicBezTo>
                  <a:lnTo>
                    <a:pt x="655" y="7251"/>
                  </a:lnTo>
                  <a:cubicBezTo>
                    <a:pt x="655" y="7251"/>
                    <a:pt x="643" y="7251"/>
                    <a:pt x="643" y="7239"/>
                  </a:cubicBezTo>
                  <a:lnTo>
                    <a:pt x="643" y="1548"/>
                  </a:lnTo>
                  <a:lnTo>
                    <a:pt x="5310" y="1548"/>
                  </a:lnTo>
                  <a:cubicBezTo>
                    <a:pt x="5406" y="1548"/>
                    <a:pt x="5477" y="1477"/>
                    <a:pt x="5477" y="1382"/>
                  </a:cubicBezTo>
                  <a:cubicBezTo>
                    <a:pt x="5477" y="1298"/>
                    <a:pt x="5406" y="1227"/>
                    <a:pt x="5310" y="1227"/>
                  </a:cubicBezTo>
                  <a:lnTo>
                    <a:pt x="322" y="1227"/>
                  </a:lnTo>
                  <a:cubicBezTo>
                    <a:pt x="322" y="1227"/>
                    <a:pt x="310" y="1227"/>
                    <a:pt x="310" y="1203"/>
                  </a:cubicBezTo>
                  <a:lnTo>
                    <a:pt x="310" y="870"/>
                  </a:lnTo>
                  <a:cubicBezTo>
                    <a:pt x="310" y="870"/>
                    <a:pt x="310" y="846"/>
                    <a:pt x="322" y="846"/>
                  </a:cubicBezTo>
                  <a:close/>
                  <a:moveTo>
                    <a:pt x="5179" y="7561"/>
                  </a:moveTo>
                  <a:lnTo>
                    <a:pt x="5656" y="9990"/>
                  </a:lnTo>
                  <a:lnTo>
                    <a:pt x="3572" y="9990"/>
                  </a:lnTo>
                  <a:lnTo>
                    <a:pt x="3572" y="8085"/>
                  </a:lnTo>
                  <a:cubicBezTo>
                    <a:pt x="3572" y="7990"/>
                    <a:pt x="3501" y="7918"/>
                    <a:pt x="3405" y="7918"/>
                  </a:cubicBezTo>
                  <a:cubicBezTo>
                    <a:pt x="3310" y="7918"/>
                    <a:pt x="3239" y="7990"/>
                    <a:pt x="3239" y="8085"/>
                  </a:cubicBezTo>
                  <a:lnTo>
                    <a:pt x="3239" y="9990"/>
                  </a:lnTo>
                  <a:lnTo>
                    <a:pt x="1155" y="9990"/>
                  </a:lnTo>
                  <a:lnTo>
                    <a:pt x="1643" y="7561"/>
                  </a:lnTo>
                  <a:close/>
                  <a:moveTo>
                    <a:pt x="3417" y="0"/>
                  </a:moveTo>
                  <a:cubicBezTo>
                    <a:pt x="3334" y="0"/>
                    <a:pt x="3263" y="72"/>
                    <a:pt x="3263" y="167"/>
                  </a:cubicBezTo>
                  <a:lnTo>
                    <a:pt x="3263" y="524"/>
                  </a:lnTo>
                  <a:lnTo>
                    <a:pt x="322" y="524"/>
                  </a:lnTo>
                  <a:cubicBezTo>
                    <a:pt x="143" y="524"/>
                    <a:pt x="0" y="667"/>
                    <a:pt x="0" y="846"/>
                  </a:cubicBezTo>
                  <a:lnTo>
                    <a:pt x="0" y="1191"/>
                  </a:lnTo>
                  <a:cubicBezTo>
                    <a:pt x="0" y="1370"/>
                    <a:pt x="143" y="1524"/>
                    <a:pt x="322" y="1524"/>
                  </a:cubicBezTo>
                  <a:lnTo>
                    <a:pt x="334" y="1524"/>
                  </a:lnTo>
                  <a:lnTo>
                    <a:pt x="334" y="7204"/>
                  </a:lnTo>
                  <a:cubicBezTo>
                    <a:pt x="334" y="7382"/>
                    <a:pt x="488" y="7525"/>
                    <a:pt x="667" y="7525"/>
                  </a:cubicBezTo>
                  <a:lnTo>
                    <a:pt x="1334" y="7525"/>
                  </a:lnTo>
                  <a:lnTo>
                    <a:pt x="679" y="10776"/>
                  </a:lnTo>
                  <a:cubicBezTo>
                    <a:pt x="667" y="10859"/>
                    <a:pt x="727" y="10954"/>
                    <a:pt x="798" y="10966"/>
                  </a:cubicBezTo>
                  <a:lnTo>
                    <a:pt x="834" y="10966"/>
                  </a:lnTo>
                  <a:cubicBezTo>
                    <a:pt x="905" y="10966"/>
                    <a:pt x="977" y="10907"/>
                    <a:pt x="1000" y="10835"/>
                  </a:cubicBezTo>
                  <a:lnTo>
                    <a:pt x="1119" y="10264"/>
                  </a:lnTo>
                  <a:lnTo>
                    <a:pt x="3274" y="10264"/>
                  </a:lnTo>
                  <a:lnTo>
                    <a:pt x="3274" y="10788"/>
                  </a:lnTo>
                  <a:cubicBezTo>
                    <a:pt x="3274" y="10883"/>
                    <a:pt x="3346" y="10954"/>
                    <a:pt x="3441" y="10954"/>
                  </a:cubicBezTo>
                  <a:cubicBezTo>
                    <a:pt x="3524" y="10954"/>
                    <a:pt x="3596" y="10883"/>
                    <a:pt x="3596" y="10788"/>
                  </a:cubicBezTo>
                  <a:lnTo>
                    <a:pt x="3596" y="10264"/>
                  </a:lnTo>
                  <a:lnTo>
                    <a:pt x="5763" y="10264"/>
                  </a:lnTo>
                  <a:lnTo>
                    <a:pt x="5882" y="10835"/>
                  </a:lnTo>
                  <a:cubicBezTo>
                    <a:pt x="5894" y="10907"/>
                    <a:pt x="5965" y="10966"/>
                    <a:pt x="6037" y="10966"/>
                  </a:cubicBezTo>
                  <a:lnTo>
                    <a:pt x="6072" y="10966"/>
                  </a:lnTo>
                  <a:cubicBezTo>
                    <a:pt x="6156" y="10954"/>
                    <a:pt x="6215" y="10859"/>
                    <a:pt x="6191" y="10776"/>
                  </a:cubicBezTo>
                  <a:lnTo>
                    <a:pt x="5537" y="7525"/>
                  </a:lnTo>
                  <a:lnTo>
                    <a:pt x="6203" y="7525"/>
                  </a:lnTo>
                  <a:cubicBezTo>
                    <a:pt x="6382" y="7525"/>
                    <a:pt x="6537" y="7382"/>
                    <a:pt x="6537" y="7204"/>
                  </a:cubicBezTo>
                  <a:lnTo>
                    <a:pt x="6537" y="1513"/>
                  </a:lnTo>
                  <a:lnTo>
                    <a:pt x="6549" y="1513"/>
                  </a:lnTo>
                  <a:cubicBezTo>
                    <a:pt x="6727" y="1513"/>
                    <a:pt x="6870" y="1370"/>
                    <a:pt x="6870" y="1191"/>
                  </a:cubicBezTo>
                  <a:lnTo>
                    <a:pt x="6870" y="870"/>
                  </a:lnTo>
                  <a:cubicBezTo>
                    <a:pt x="6846" y="667"/>
                    <a:pt x="6692" y="524"/>
                    <a:pt x="6513" y="524"/>
                  </a:cubicBezTo>
                  <a:lnTo>
                    <a:pt x="3584" y="524"/>
                  </a:lnTo>
                  <a:lnTo>
                    <a:pt x="3584" y="167"/>
                  </a:lnTo>
                  <a:cubicBezTo>
                    <a:pt x="3584" y="72"/>
                    <a:pt x="3513" y="0"/>
                    <a:pt x="3417"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7"/>
            <p:cNvSpPr/>
            <p:nvPr/>
          </p:nvSpPr>
          <p:spPr>
            <a:xfrm>
              <a:off x="4091595" y="2517716"/>
              <a:ext cx="142524" cy="103503"/>
            </a:xfrm>
            <a:custGeom>
              <a:avLst/>
              <a:gdLst/>
              <a:ahLst/>
              <a:cxnLst/>
              <a:rect l="l" t="t" r="r" b="b"/>
              <a:pathLst>
                <a:path w="4478" h="3252" extrusionOk="0">
                  <a:moveTo>
                    <a:pt x="3430" y="1"/>
                  </a:moveTo>
                  <a:cubicBezTo>
                    <a:pt x="3347" y="1"/>
                    <a:pt x="3275" y="84"/>
                    <a:pt x="3275" y="168"/>
                  </a:cubicBezTo>
                  <a:cubicBezTo>
                    <a:pt x="3275" y="263"/>
                    <a:pt x="3347" y="334"/>
                    <a:pt x="3430" y="334"/>
                  </a:cubicBezTo>
                  <a:lnTo>
                    <a:pt x="3906" y="334"/>
                  </a:lnTo>
                  <a:lnTo>
                    <a:pt x="2335" y="1906"/>
                  </a:lnTo>
                  <a:lnTo>
                    <a:pt x="2323" y="1906"/>
                  </a:lnTo>
                  <a:lnTo>
                    <a:pt x="1965" y="1549"/>
                  </a:lnTo>
                  <a:cubicBezTo>
                    <a:pt x="1894" y="1483"/>
                    <a:pt x="1808" y="1450"/>
                    <a:pt x="1723" y="1450"/>
                  </a:cubicBezTo>
                  <a:cubicBezTo>
                    <a:pt x="1638" y="1450"/>
                    <a:pt x="1555" y="1483"/>
                    <a:pt x="1489" y="1549"/>
                  </a:cubicBezTo>
                  <a:lnTo>
                    <a:pt x="60" y="2977"/>
                  </a:lnTo>
                  <a:cubicBezTo>
                    <a:pt x="1" y="3037"/>
                    <a:pt x="1" y="3144"/>
                    <a:pt x="60" y="3204"/>
                  </a:cubicBezTo>
                  <a:cubicBezTo>
                    <a:pt x="84" y="3239"/>
                    <a:pt x="132" y="3251"/>
                    <a:pt x="180" y="3251"/>
                  </a:cubicBezTo>
                  <a:cubicBezTo>
                    <a:pt x="215" y="3251"/>
                    <a:pt x="263" y="3239"/>
                    <a:pt x="299" y="3204"/>
                  </a:cubicBezTo>
                  <a:lnTo>
                    <a:pt x="1727" y="1775"/>
                  </a:lnTo>
                  <a:lnTo>
                    <a:pt x="1739" y="1775"/>
                  </a:lnTo>
                  <a:lnTo>
                    <a:pt x="2096" y="2132"/>
                  </a:lnTo>
                  <a:cubicBezTo>
                    <a:pt x="2156" y="2192"/>
                    <a:pt x="2239" y="2239"/>
                    <a:pt x="2335" y="2239"/>
                  </a:cubicBezTo>
                  <a:cubicBezTo>
                    <a:pt x="2418" y="2239"/>
                    <a:pt x="2513" y="2203"/>
                    <a:pt x="2573" y="2132"/>
                  </a:cubicBezTo>
                  <a:lnTo>
                    <a:pt x="4144" y="560"/>
                  </a:lnTo>
                  <a:lnTo>
                    <a:pt x="4144" y="1037"/>
                  </a:lnTo>
                  <a:cubicBezTo>
                    <a:pt x="4144" y="1120"/>
                    <a:pt x="4228" y="1191"/>
                    <a:pt x="4311" y="1191"/>
                  </a:cubicBezTo>
                  <a:cubicBezTo>
                    <a:pt x="4406" y="1191"/>
                    <a:pt x="4478" y="1120"/>
                    <a:pt x="4478" y="1037"/>
                  </a:cubicBezTo>
                  <a:lnTo>
                    <a:pt x="4478" y="168"/>
                  </a:lnTo>
                  <a:cubicBezTo>
                    <a:pt x="4466" y="84"/>
                    <a:pt x="4382" y="1"/>
                    <a:pt x="4299"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37"/>
          <p:cNvGrpSpPr/>
          <p:nvPr/>
        </p:nvGrpSpPr>
        <p:grpSpPr>
          <a:xfrm>
            <a:off x="7142812" y="1724026"/>
            <a:ext cx="1102285" cy="1092893"/>
            <a:chOff x="4667216" y="2915382"/>
            <a:chExt cx="320273" cy="318395"/>
          </a:xfrm>
        </p:grpSpPr>
        <p:sp>
          <p:nvSpPr>
            <p:cNvPr id="236" name="Google Shape;236;p37"/>
            <p:cNvSpPr/>
            <p:nvPr/>
          </p:nvSpPr>
          <p:spPr>
            <a:xfrm>
              <a:off x="4686154" y="2938140"/>
              <a:ext cx="166789" cy="163734"/>
            </a:xfrm>
            <a:custGeom>
              <a:avLst/>
              <a:gdLst/>
              <a:ahLst/>
              <a:cxnLst/>
              <a:rect l="l" t="t" r="r" b="b"/>
              <a:pathLst>
                <a:path w="5240" h="5144" extrusionOk="0">
                  <a:moveTo>
                    <a:pt x="2668" y="0"/>
                  </a:moveTo>
                  <a:cubicBezTo>
                    <a:pt x="2013" y="0"/>
                    <a:pt x="1358" y="250"/>
                    <a:pt x="858" y="750"/>
                  </a:cubicBezTo>
                  <a:cubicBezTo>
                    <a:pt x="620" y="989"/>
                    <a:pt x="429" y="1286"/>
                    <a:pt x="298" y="1608"/>
                  </a:cubicBezTo>
                  <a:cubicBezTo>
                    <a:pt x="263" y="1679"/>
                    <a:pt x="298" y="1762"/>
                    <a:pt x="370" y="1798"/>
                  </a:cubicBezTo>
                  <a:cubicBezTo>
                    <a:pt x="388" y="1804"/>
                    <a:pt x="407" y="1807"/>
                    <a:pt x="426" y="1807"/>
                  </a:cubicBezTo>
                  <a:cubicBezTo>
                    <a:pt x="484" y="1807"/>
                    <a:pt x="542" y="1780"/>
                    <a:pt x="560" y="1727"/>
                  </a:cubicBezTo>
                  <a:cubicBezTo>
                    <a:pt x="679" y="1441"/>
                    <a:pt x="846" y="1191"/>
                    <a:pt x="1060" y="977"/>
                  </a:cubicBezTo>
                  <a:cubicBezTo>
                    <a:pt x="1495" y="536"/>
                    <a:pt x="2075" y="316"/>
                    <a:pt x="2656" y="316"/>
                  </a:cubicBezTo>
                  <a:cubicBezTo>
                    <a:pt x="3236" y="316"/>
                    <a:pt x="3817" y="536"/>
                    <a:pt x="4251" y="977"/>
                  </a:cubicBezTo>
                  <a:cubicBezTo>
                    <a:pt x="4692" y="1405"/>
                    <a:pt x="4930" y="1977"/>
                    <a:pt x="4930" y="2584"/>
                  </a:cubicBezTo>
                  <a:cubicBezTo>
                    <a:pt x="4930" y="3191"/>
                    <a:pt x="4692" y="3763"/>
                    <a:pt x="4251" y="4191"/>
                  </a:cubicBezTo>
                  <a:cubicBezTo>
                    <a:pt x="3823" y="4620"/>
                    <a:pt x="3263" y="4858"/>
                    <a:pt x="2644" y="4858"/>
                  </a:cubicBezTo>
                  <a:cubicBezTo>
                    <a:pt x="2037" y="4858"/>
                    <a:pt x="1477" y="4620"/>
                    <a:pt x="1037" y="4191"/>
                  </a:cubicBezTo>
                  <a:cubicBezTo>
                    <a:pt x="536" y="3679"/>
                    <a:pt x="298" y="2989"/>
                    <a:pt x="405" y="2274"/>
                  </a:cubicBezTo>
                  <a:cubicBezTo>
                    <a:pt x="417" y="2191"/>
                    <a:pt x="358" y="2120"/>
                    <a:pt x="286" y="2108"/>
                  </a:cubicBezTo>
                  <a:cubicBezTo>
                    <a:pt x="279" y="2107"/>
                    <a:pt x="272" y="2106"/>
                    <a:pt x="265" y="2106"/>
                  </a:cubicBezTo>
                  <a:cubicBezTo>
                    <a:pt x="191" y="2106"/>
                    <a:pt x="131" y="2162"/>
                    <a:pt x="120" y="2227"/>
                  </a:cubicBezTo>
                  <a:cubicBezTo>
                    <a:pt x="1" y="3024"/>
                    <a:pt x="263" y="3822"/>
                    <a:pt x="846" y="4394"/>
                  </a:cubicBezTo>
                  <a:cubicBezTo>
                    <a:pt x="1334" y="4894"/>
                    <a:pt x="1977" y="5144"/>
                    <a:pt x="2668" y="5144"/>
                  </a:cubicBezTo>
                  <a:cubicBezTo>
                    <a:pt x="3346" y="5144"/>
                    <a:pt x="3989" y="4870"/>
                    <a:pt x="4477" y="4394"/>
                  </a:cubicBezTo>
                  <a:cubicBezTo>
                    <a:pt x="4966" y="3906"/>
                    <a:pt x="5228" y="3263"/>
                    <a:pt x="5228" y="2584"/>
                  </a:cubicBezTo>
                  <a:cubicBezTo>
                    <a:pt x="5239" y="1870"/>
                    <a:pt x="4966" y="1227"/>
                    <a:pt x="4477" y="750"/>
                  </a:cubicBezTo>
                  <a:cubicBezTo>
                    <a:pt x="3977" y="250"/>
                    <a:pt x="3323" y="0"/>
                    <a:pt x="2668"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7"/>
            <p:cNvSpPr/>
            <p:nvPr/>
          </p:nvSpPr>
          <p:spPr>
            <a:xfrm>
              <a:off x="4667216" y="2915382"/>
              <a:ext cx="320273" cy="318395"/>
            </a:xfrm>
            <a:custGeom>
              <a:avLst/>
              <a:gdLst/>
              <a:ahLst/>
              <a:cxnLst/>
              <a:rect l="l" t="t" r="r" b="b"/>
              <a:pathLst>
                <a:path w="10062" h="10003" extrusionOk="0">
                  <a:moveTo>
                    <a:pt x="5668" y="5502"/>
                  </a:moveTo>
                  <a:lnTo>
                    <a:pt x="5977" y="5811"/>
                  </a:lnTo>
                  <a:lnTo>
                    <a:pt x="5799" y="5990"/>
                  </a:lnTo>
                  <a:lnTo>
                    <a:pt x="5489" y="5680"/>
                  </a:lnTo>
                  <a:lnTo>
                    <a:pt x="5584" y="5585"/>
                  </a:lnTo>
                  <a:lnTo>
                    <a:pt x="5668" y="5502"/>
                  </a:lnTo>
                  <a:close/>
                  <a:moveTo>
                    <a:pt x="8347" y="7597"/>
                  </a:moveTo>
                  <a:lnTo>
                    <a:pt x="8501" y="7752"/>
                  </a:lnTo>
                  <a:lnTo>
                    <a:pt x="7739" y="8502"/>
                  </a:lnTo>
                  <a:lnTo>
                    <a:pt x="7585" y="8359"/>
                  </a:lnTo>
                  <a:lnTo>
                    <a:pt x="8347" y="7597"/>
                  </a:lnTo>
                  <a:close/>
                  <a:moveTo>
                    <a:pt x="8704" y="7954"/>
                  </a:moveTo>
                  <a:lnTo>
                    <a:pt x="8894" y="8157"/>
                  </a:lnTo>
                  <a:lnTo>
                    <a:pt x="8132" y="8907"/>
                  </a:lnTo>
                  <a:lnTo>
                    <a:pt x="7989" y="8764"/>
                  </a:lnTo>
                  <a:lnTo>
                    <a:pt x="7942" y="8716"/>
                  </a:lnTo>
                  <a:lnTo>
                    <a:pt x="8704" y="7954"/>
                  </a:lnTo>
                  <a:close/>
                  <a:moveTo>
                    <a:pt x="9097" y="8359"/>
                  </a:moveTo>
                  <a:lnTo>
                    <a:pt x="9621" y="8895"/>
                  </a:lnTo>
                  <a:cubicBezTo>
                    <a:pt x="9728" y="8966"/>
                    <a:pt x="9728" y="9121"/>
                    <a:pt x="9644" y="9228"/>
                  </a:cubicBezTo>
                  <a:lnTo>
                    <a:pt x="9216" y="9657"/>
                  </a:lnTo>
                  <a:cubicBezTo>
                    <a:pt x="9168" y="9699"/>
                    <a:pt x="9109" y="9719"/>
                    <a:pt x="9048" y="9719"/>
                  </a:cubicBezTo>
                  <a:cubicBezTo>
                    <a:pt x="8987" y="9719"/>
                    <a:pt x="8924" y="9699"/>
                    <a:pt x="8871" y="9657"/>
                  </a:cubicBezTo>
                  <a:lnTo>
                    <a:pt x="8335" y="9121"/>
                  </a:lnTo>
                  <a:lnTo>
                    <a:pt x="9097" y="8359"/>
                  </a:lnTo>
                  <a:close/>
                  <a:moveTo>
                    <a:pt x="3282" y="1"/>
                  </a:moveTo>
                  <a:cubicBezTo>
                    <a:pt x="2441" y="1"/>
                    <a:pt x="1602" y="322"/>
                    <a:pt x="965" y="965"/>
                  </a:cubicBezTo>
                  <a:cubicBezTo>
                    <a:pt x="334" y="1584"/>
                    <a:pt x="0" y="2406"/>
                    <a:pt x="0" y="3287"/>
                  </a:cubicBezTo>
                  <a:cubicBezTo>
                    <a:pt x="0" y="4156"/>
                    <a:pt x="334" y="4978"/>
                    <a:pt x="965" y="5609"/>
                  </a:cubicBezTo>
                  <a:cubicBezTo>
                    <a:pt x="1608" y="6240"/>
                    <a:pt x="2441" y="6573"/>
                    <a:pt x="3286" y="6573"/>
                  </a:cubicBezTo>
                  <a:cubicBezTo>
                    <a:pt x="3989" y="6573"/>
                    <a:pt x="4703" y="6347"/>
                    <a:pt x="5275" y="5883"/>
                  </a:cubicBezTo>
                  <a:lnTo>
                    <a:pt x="5608" y="6216"/>
                  </a:lnTo>
                  <a:cubicBezTo>
                    <a:pt x="5477" y="6418"/>
                    <a:pt x="5501" y="6692"/>
                    <a:pt x="5680" y="6871"/>
                  </a:cubicBezTo>
                  <a:lnTo>
                    <a:pt x="6370" y="7561"/>
                  </a:lnTo>
                  <a:cubicBezTo>
                    <a:pt x="6400" y="7585"/>
                    <a:pt x="6436" y="7597"/>
                    <a:pt x="6471" y="7597"/>
                  </a:cubicBezTo>
                  <a:cubicBezTo>
                    <a:pt x="6507" y="7597"/>
                    <a:pt x="6543" y="7585"/>
                    <a:pt x="6573" y="7561"/>
                  </a:cubicBezTo>
                  <a:cubicBezTo>
                    <a:pt x="6632" y="7502"/>
                    <a:pt x="6632" y="7407"/>
                    <a:pt x="6573" y="7347"/>
                  </a:cubicBezTo>
                  <a:lnTo>
                    <a:pt x="5894" y="6668"/>
                  </a:lnTo>
                  <a:cubicBezTo>
                    <a:pt x="5799" y="6573"/>
                    <a:pt x="5799" y="6418"/>
                    <a:pt x="5894" y="6323"/>
                  </a:cubicBezTo>
                  <a:lnTo>
                    <a:pt x="6323" y="5895"/>
                  </a:lnTo>
                  <a:cubicBezTo>
                    <a:pt x="6370" y="5847"/>
                    <a:pt x="6430" y="5811"/>
                    <a:pt x="6489" y="5811"/>
                  </a:cubicBezTo>
                  <a:cubicBezTo>
                    <a:pt x="6549" y="5811"/>
                    <a:pt x="6608" y="5847"/>
                    <a:pt x="6644" y="5895"/>
                  </a:cubicBezTo>
                  <a:lnTo>
                    <a:pt x="8156" y="7395"/>
                  </a:lnTo>
                  <a:lnTo>
                    <a:pt x="7394" y="8157"/>
                  </a:lnTo>
                  <a:lnTo>
                    <a:pt x="6966" y="7716"/>
                  </a:lnTo>
                  <a:cubicBezTo>
                    <a:pt x="6936" y="7686"/>
                    <a:pt x="6897" y="7672"/>
                    <a:pt x="6858" y="7672"/>
                  </a:cubicBezTo>
                  <a:cubicBezTo>
                    <a:pt x="6820" y="7672"/>
                    <a:pt x="6781" y="7686"/>
                    <a:pt x="6751" y="7716"/>
                  </a:cubicBezTo>
                  <a:cubicBezTo>
                    <a:pt x="6692" y="7776"/>
                    <a:pt x="6692" y="7871"/>
                    <a:pt x="6751" y="7930"/>
                  </a:cubicBezTo>
                  <a:lnTo>
                    <a:pt x="8668" y="9847"/>
                  </a:lnTo>
                  <a:cubicBezTo>
                    <a:pt x="8775" y="9955"/>
                    <a:pt x="8906" y="10002"/>
                    <a:pt x="9049" y="10002"/>
                  </a:cubicBezTo>
                  <a:cubicBezTo>
                    <a:pt x="9180" y="10002"/>
                    <a:pt x="9311" y="9955"/>
                    <a:pt x="9418" y="9847"/>
                  </a:cubicBezTo>
                  <a:lnTo>
                    <a:pt x="9847" y="9419"/>
                  </a:lnTo>
                  <a:cubicBezTo>
                    <a:pt x="10061" y="9228"/>
                    <a:pt x="10061" y="8883"/>
                    <a:pt x="9847" y="8669"/>
                  </a:cubicBezTo>
                  <a:lnTo>
                    <a:pt x="6858" y="5680"/>
                  </a:lnTo>
                  <a:cubicBezTo>
                    <a:pt x="6751" y="5573"/>
                    <a:pt x="6620" y="5525"/>
                    <a:pt x="6489" y="5525"/>
                  </a:cubicBezTo>
                  <a:cubicBezTo>
                    <a:pt x="6382" y="5525"/>
                    <a:pt x="6299" y="5561"/>
                    <a:pt x="6204" y="5609"/>
                  </a:cubicBezTo>
                  <a:lnTo>
                    <a:pt x="5870" y="5275"/>
                  </a:lnTo>
                  <a:cubicBezTo>
                    <a:pt x="6144" y="4930"/>
                    <a:pt x="6334" y="4537"/>
                    <a:pt x="6454" y="4097"/>
                  </a:cubicBezTo>
                  <a:cubicBezTo>
                    <a:pt x="6465" y="4025"/>
                    <a:pt x="6430" y="3942"/>
                    <a:pt x="6346" y="3918"/>
                  </a:cubicBezTo>
                  <a:cubicBezTo>
                    <a:pt x="6339" y="3917"/>
                    <a:pt x="6332" y="3916"/>
                    <a:pt x="6324" y="3916"/>
                  </a:cubicBezTo>
                  <a:cubicBezTo>
                    <a:pt x="6258" y="3916"/>
                    <a:pt x="6189" y="3961"/>
                    <a:pt x="6168" y="4025"/>
                  </a:cubicBezTo>
                  <a:cubicBezTo>
                    <a:pt x="6037" y="4537"/>
                    <a:pt x="5775" y="5013"/>
                    <a:pt x="5394" y="5383"/>
                  </a:cubicBezTo>
                  <a:cubicBezTo>
                    <a:pt x="4816" y="5960"/>
                    <a:pt x="4051" y="6249"/>
                    <a:pt x="3285" y="6249"/>
                  </a:cubicBezTo>
                  <a:cubicBezTo>
                    <a:pt x="2519" y="6249"/>
                    <a:pt x="1751" y="5960"/>
                    <a:pt x="1167" y="5383"/>
                  </a:cubicBezTo>
                  <a:cubicBezTo>
                    <a:pt x="608" y="4823"/>
                    <a:pt x="298" y="4073"/>
                    <a:pt x="298" y="3263"/>
                  </a:cubicBezTo>
                  <a:cubicBezTo>
                    <a:pt x="298" y="2466"/>
                    <a:pt x="608" y="1715"/>
                    <a:pt x="1167" y="1156"/>
                  </a:cubicBezTo>
                  <a:cubicBezTo>
                    <a:pt x="1751" y="572"/>
                    <a:pt x="2519" y="281"/>
                    <a:pt x="3285" y="281"/>
                  </a:cubicBezTo>
                  <a:cubicBezTo>
                    <a:pt x="4051" y="281"/>
                    <a:pt x="4816" y="572"/>
                    <a:pt x="5394" y="1156"/>
                  </a:cubicBezTo>
                  <a:cubicBezTo>
                    <a:pt x="6013" y="1763"/>
                    <a:pt x="6323" y="2608"/>
                    <a:pt x="6263" y="3478"/>
                  </a:cubicBezTo>
                  <a:cubicBezTo>
                    <a:pt x="6263" y="3549"/>
                    <a:pt x="6323" y="3620"/>
                    <a:pt x="6394" y="3644"/>
                  </a:cubicBezTo>
                  <a:cubicBezTo>
                    <a:pt x="6465" y="3644"/>
                    <a:pt x="6549" y="3585"/>
                    <a:pt x="6561" y="3501"/>
                  </a:cubicBezTo>
                  <a:cubicBezTo>
                    <a:pt x="6620" y="2549"/>
                    <a:pt x="6275" y="1632"/>
                    <a:pt x="5608" y="965"/>
                  </a:cubicBezTo>
                  <a:cubicBezTo>
                    <a:pt x="4965" y="322"/>
                    <a:pt x="4123" y="1"/>
                    <a:pt x="3282"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7"/>
            <p:cNvSpPr/>
            <p:nvPr/>
          </p:nvSpPr>
          <p:spPr>
            <a:xfrm>
              <a:off x="4733899" y="2960772"/>
              <a:ext cx="75469" cy="86546"/>
            </a:xfrm>
            <a:custGeom>
              <a:avLst/>
              <a:gdLst/>
              <a:ahLst/>
              <a:cxnLst/>
              <a:rect l="l" t="t" r="r" b="b"/>
              <a:pathLst>
                <a:path w="2371" h="2719" extrusionOk="0">
                  <a:moveTo>
                    <a:pt x="1218" y="276"/>
                  </a:moveTo>
                  <a:cubicBezTo>
                    <a:pt x="1233" y="276"/>
                    <a:pt x="1248" y="277"/>
                    <a:pt x="1263" y="278"/>
                  </a:cubicBezTo>
                  <a:cubicBezTo>
                    <a:pt x="1703" y="313"/>
                    <a:pt x="2061" y="647"/>
                    <a:pt x="2084" y="1099"/>
                  </a:cubicBezTo>
                  <a:cubicBezTo>
                    <a:pt x="2073" y="1456"/>
                    <a:pt x="1858" y="1802"/>
                    <a:pt x="1537" y="1944"/>
                  </a:cubicBezTo>
                  <a:cubicBezTo>
                    <a:pt x="1430" y="1992"/>
                    <a:pt x="1370" y="2099"/>
                    <a:pt x="1370" y="2218"/>
                  </a:cubicBezTo>
                  <a:cubicBezTo>
                    <a:pt x="1370" y="2313"/>
                    <a:pt x="1275" y="2409"/>
                    <a:pt x="1180" y="2409"/>
                  </a:cubicBezTo>
                  <a:cubicBezTo>
                    <a:pt x="1072" y="2409"/>
                    <a:pt x="989" y="2313"/>
                    <a:pt x="989" y="2218"/>
                  </a:cubicBezTo>
                  <a:cubicBezTo>
                    <a:pt x="989" y="1944"/>
                    <a:pt x="1132" y="1694"/>
                    <a:pt x="1382" y="1587"/>
                  </a:cubicBezTo>
                  <a:cubicBezTo>
                    <a:pt x="1561" y="1504"/>
                    <a:pt x="1680" y="1325"/>
                    <a:pt x="1668" y="1111"/>
                  </a:cubicBezTo>
                  <a:cubicBezTo>
                    <a:pt x="1656" y="873"/>
                    <a:pt x="1465" y="682"/>
                    <a:pt x="1227" y="670"/>
                  </a:cubicBezTo>
                  <a:lnTo>
                    <a:pt x="1191" y="670"/>
                  </a:lnTo>
                  <a:cubicBezTo>
                    <a:pt x="1072" y="670"/>
                    <a:pt x="953" y="706"/>
                    <a:pt x="870" y="801"/>
                  </a:cubicBezTo>
                  <a:cubicBezTo>
                    <a:pt x="763" y="885"/>
                    <a:pt x="715" y="1028"/>
                    <a:pt x="715" y="1159"/>
                  </a:cubicBezTo>
                  <a:cubicBezTo>
                    <a:pt x="715" y="1266"/>
                    <a:pt x="632" y="1349"/>
                    <a:pt x="525" y="1349"/>
                  </a:cubicBezTo>
                  <a:cubicBezTo>
                    <a:pt x="418" y="1349"/>
                    <a:pt x="334" y="1266"/>
                    <a:pt x="334" y="1159"/>
                  </a:cubicBezTo>
                  <a:cubicBezTo>
                    <a:pt x="334" y="920"/>
                    <a:pt x="429" y="682"/>
                    <a:pt x="608" y="516"/>
                  </a:cubicBezTo>
                  <a:cubicBezTo>
                    <a:pt x="775" y="359"/>
                    <a:pt x="995" y="276"/>
                    <a:pt x="1218" y="276"/>
                  </a:cubicBezTo>
                  <a:close/>
                  <a:moveTo>
                    <a:pt x="1163" y="0"/>
                  </a:moveTo>
                  <a:cubicBezTo>
                    <a:pt x="872" y="0"/>
                    <a:pt x="586" y="108"/>
                    <a:pt x="370" y="313"/>
                  </a:cubicBezTo>
                  <a:cubicBezTo>
                    <a:pt x="132" y="539"/>
                    <a:pt x="1" y="849"/>
                    <a:pt x="1" y="1159"/>
                  </a:cubicBezTo>
                  <a:cubicBezTo>
                    <a:pt x="1" y="1432"/>
                    <a:pt x="227" y="1647"/>
                    <a:pt x="489" y="1647"/>
                  </a:cubicBezTo>
                  <a:cubicBezTo>
                    <a:pt x="763" y="1647"/>
                    <a:pt x="989" y="1432"/>
                    <a:pt x="989" y="1159"/>
                  </a:cubicBezTo>
                  <a:cubicBezTo>
                    <a:pt x="989" y="1099"/>
                    <a:pt x="1001" y="1051"/>
                    <a:pt x="1049" y="1028"/>
                  </a:cubicBezTo>
                  <a:cubicBezTo>
                    <a:pt x="1078" y="998"/>
                    <a:pt x="1115" y="977"/>
                    <a:pt x="1161" y="977"/>
                  </a:cubicBezTo>
                  <a:cubicBezTo>
                    <a:pt x="1171" y="977"/>
                    <a:pt x="1181" y="978"/>
                    <a:pt x="1191" y="980"/>
                  </a:cubicBezTo>
                  <a:cubicBezTo>
                    <a:pt x="1287" y="980"/>
                    <a:pt x="1358" y="1075"/>
                    <a:pt x="1370" y="1159"/>
                  </a:cubicBezTo>
                  <a:cubicBezTo>
                    <a:pt x="1370" y="1230"/>
                    <a:pt x="1322" y="1313"/>
                    <a:pt x="1263" y="1337"/>
                  </a:cubicBezTo>
                  <a:cubicBezTo>
                    <a:pt x="930" y="1504"/>
                    <a:pt x="703" y="1849"/>
                    <a:pt x="703" y="2230"/>
                  </a:cubicBezTo>
                  <a:cubicBezTo>
                    <a:pt x="703" y="2504"/>
                    <a:pt x="930" y="2718"/>
                    <a:pt x="1191" y="2718"/>
                  </a:cubicBezTo>
                  <a:cubicBezTo>
                    <a:pt x="1465" y="2718"/>
                    <a:pt x="1680" y="2504"/>
                    <a:pt x="1680" y="2230"/>
                  </a:cubicBezTo>
                  <a:lnTo>
                    <a:pt x="1680" y="2218"/>
                  </a:lnTo>
                  <a:cubicBezTo>
                    <a:pt x="2096" y="2004"/>
                    <a:pt x="2370" y="1563"/>
                    <a:pt x="2334" y="1087"/>
                  </a:cubicBezTo>
                  <a:cubicBezTo>
                    <a:pt x="2311" y="504"/>
                    <a:pt x="1834" y="27"/>
                    <a:pt x="1251" y="4"/>
                  </a:cubicBezTo>
                  <a:cubicBezTo>
                    <a:pt x="1222" y="1"/>
                    <a:pt x="1192" y="0"/>
                    <a:pt x="1163"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a:off x="4755894" y="3048431"/>
              <a:ext cx="31098" cy="32244"/>
            </a:xfrm>
            <a:custGeom>
              <a:avLst/>
              <a:gdLst/>
              <a:ahLst/>
              <a:cxnLst/>
              <a:rect l="l" t="t" r="r" b="b"/>
              <a:pathLst>
                <a:path w="977" h="1013" extrusionOk="0">
                  <a:moveTo>
                    <a:pt x="489" y="298"/>
                  </a:moveTo>
                  <a:cubicBezTo>
                    <a:pt x="596" y="298"/>
                    <a:pt x="679" y="381"/>
                    <a:pt x="679" y="488"/>
                  </a:cubicBezTo>
                  <a:lnTo>
                    <a:pt x="679" y="500"/>
                  </a:lnTo>
                  <a:cubicBezTo>
                    <a:pt x="679" y="607"/>
                    <a:pt x="596" y="702"/>
                    <a:pt x="489" y="702"/>
                  </a:cubicBezTo>
                  <a:cubicBezTo>
                    <a:pt x="381" y="702"/>
                    <a:pt x="298" y="607"/>
                    <a:pt x="298" y="500"/>
                  </a:cubicBezTo>
                  <a:lnTo>
                    <a:pt x="298" y="488"/>
                  </a:lnTo>
                  <a:cubicBezTo>
                    <a:pt x="298" y="381"/>
                    <a:pt x="381" y="298"/>
                    <a:pt x="489" y="298"/>
                  </a:cubicBezTo>
                  <a:close/>
                  <a:moveTo>
                    <a:pt x="489" y="0"/>
                  </a:moveTo>
                  <a:cubicBezTo>
                    <a:pt x="215" y="0"/>
                    <a:pt x="0" y="226"/>
                    <a:pt x="0" y="488"/>
                  </a:cubicBezTo>
                  <a:lnTo>
                    <a:pt x="0" y="524"/>
                  </a:lnTo>
                  <a:cubicBezTo>
                    <a:pt x="0" y="786"/>
                    <a:pt x="215" y="1012"/>
                    <a:pt x="489" y="1012"/>
                  </a:cubicBezTo>
                  <a:cubicBezTo>
                    <a:pt x="751" y="1012"/>
                    <a:pt x="977" y="786"/>
                    <a:pt x="977" y="524"/>
                  </a:cubicBezTo>
                  <a:lnTo>
                    <a:pt x="977" y="488"/>
                  </a:lnTo>
                  <a:cubicBezTo>
                    <a:pt x="977" y="226"/>
                    <a:pt x="751" y="0"/>
                    <a:pt x="489"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Intended audience</a:t>
            </a:r>
            <a:endParaRPr b="1">
              <a:latin typeface="Fira Sans Condensed"/>
              <a:ea typeface="Fira Sans Condensed"/>
              <a:cs typeface="Fira Sans Condensed"/>
              <a:sym typeface="Fira Sans Condensed"/>
            </a:endParaRPr>
          </a:p>
        </p:txBody>
      </p:sp>
      <p:sp>
        <p:nvSpPr>
          <p:cNvPr id="245" name="Google Shape;245;p38"/>
          <p:cNvSpPr txBox="1">
            <a:spLocks noGrp="1"/>
          </p:cNvSpPr>
          <p:nvPr>
            <p:ph type="body" idx="1"/>
          </p:nvPr>
        </p:nvSpPr>
        <p:spPr>
          <a:xfrm>
            <a:off x="247200" y="2908050"/>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Age</a:t>
            </a:r>
            <a:endParaRPr sz="2200">
              <a:latin typeface="Fira Sans Condensed"/>
              <a:ea typeface="Fira Sans Condensed"/>
              <a:cs typeface="Fira Sans Condensed"/>
              <a:sym typeface="Fira Sans Condensed"/>
            </a:endParaRPr>
          </a:p>
        </p:txBody>
      </p:sp>
      <p:sp>
        <p:nvSpPr>
          <p:cNvPr id="246" name="Google Shape;246;p38"/>
          <p:cNvSpPr txBox="1">
            <a:spLocks noGrp="1"/>
          </p:cNvSpPr>
          <p:nvPr>
            <p:ph type="body" idx="1"/>
          </p:nvPr>
        </p:nvSpPr>
        <p:spPr>
          <a:xfrm>
            <a:off x="2409600" y="2900588"/>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Education</a:t>
            </a:r>
            <a:endParaRPr sz="2200">
              <a:latin typeface="Fira Sans Condensed"/>
              <a:ea typeface="Fira Sans Condensed"/>
              <a:cs typeface="Fira Sans Condensed"/>
              <a:sym typeface="Fira Sans Condensed"/>
            </a:endParaRPr>
          </a:p>
        </p:txBody>
      </p:sp>
      <p:sp>
        <p:nvSpPr>
          <p:cNvPr id="247" name="Google Shape;247;p38"/>
          <p:cNvSpPr txBox="1">
            <a:spLocks noGrp="1"/>
          </p:cNvSpPr>
          <p:nvPr>
            <p:ph type="body" idx="1"/>
          </p:nvPr>
        </p:nvSpPr>
        <p:spPr>
          <a:xfrm>
            <a:off x="4572000" y="2915500"/>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Expertise</a:t>
            </a:r>
            <a:endParaRPr sz="2200">
              <a:latin typeface="Fira Sans Condensed"/>
              <a:ea typeface="Fira Sans Condensed"/>
              <a:cs typeface="Fira Sans Condensed"/>
              <a:sym typeface="Fira Sans Condensed"/>
            </a:endParaRPr>
          </a:p>
        </p:txBody>
      </p:sp>
      <p:sp>
        <p:nvSpPr>
          <p:cNvPr id="248" name="Google Shape;248;p38"/>
          <p:cNvSpPr txBox="1">
            <a:spLocks noGrp="1"/>
          </p:cNvSpPr>
          <p:nvPr>
            <p:ph type="body" idx="1"/>
          </p:nvPr>
        </p:nvSpPr>
        <p:spPr>
          <a:xfrm>
            <a:off x="6734400" y="2915488"/>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Accessibility</a:t>
            </a:r>
            <a:endParaRPr sz="2200">
              <a:latin typeface="Fira Sans Condensed"/>
              <a:ea typeface="Fira Sans Condensed"/>
              <a:cs typeface="Fira Sans Condensed"/>
              <a:sym typeface="Fira Sans Condensed"/>
            </a:endParaRPr>
          </a:p>
        </p:txBody>
      </p:sp>
      <p:grpSp>
        <p:nvGrpSpPr>
          <p:cNvPr id="249" name="Google Shape;249;p38"/>
          <p:cNvGrpSpPr/>
          <p:nvPr/>
        </p:nvGrpSpPr>
        <p:grpSpPr>
          <a:xfrm>
            <a:off x="414129" y="1798754"/>
            <a:ext cx="1023254" cy="1092895"/>
            <a:chOff x="5289631" y="1500214"/>
            <a:chExt cx="332355" cy="354974"/>
          </a:xfrm>
        </p:grpSpPr>
        <p:sp>
          <p:nvSpPr>
            <p:cNvPr id="250" name="Google Shape;250;p38"/>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8"/>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8"/>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38"/>
          <p:cNvGrpSpPr/>
          <p:nvPr/>
        </p:nvGrpSpPr>
        <p:grpSpPr>
          <a:xfrm>
            <a:off x="1437365" y="2195188"/>
            <a:ext cx="562013" cy="720311"/>
            <a:chOff x="5801485" y="1969046"/>
            <a:chExt cx="279164" cy="357794"/>
          </a:xfrm>
        </p:grpSpPr>
        <p:sp>
          <p:nvSpPr>
            <p:cNvPr id="257" name="Google Shape;257;p38"/>
            <p:cNvSpPr/>
            <p:nvPr/>
          </p:nvSpPr>
          <p:spPr>
            <a:xfrm>
              <a:off x="5901436" y="2092408"/>
              <a:ext cx="10613" cy="16252"/>
            </a:xfrm>
            <a:custGeom>
              <a:avLst/>
              <a:gdLst/>
              <a:ahLst/>
              <a:cxnLst/>
              <a:rect l="l" t="t" r="r" b="b"/>
              <a:pathLst>
                <a:path w="335" h="513" extrusionOk="0">
                  <a:moveTo>
                    <a:pt x="168" y="0"/>
                  </a:moveTo>
                  <a:cubicBezTo>
                    <a:pt x="84" y="0"/>
                    <a:pt x="1" y="72"/>
                    <a:pt x="1" y="167"/>
                  </a:cubicBezTo>
                  <a:lnTo>
                    <a:pt x="1" y="346"/>
                  </a:lnTo>
                  <a:cubicBezTo>
                    <a:pt x="1" y="429"/>
                    <a:pt x="84" y="512"/>
                    <a:pt x="168" y="512"/>
                  </a:cubicBezTo>
                  <a:cubicBezTo>
                    <a:pt x="263" y="512"/>
                    <a:pt x="334" y="429"/>
                    <a:pt x="334" y="346"/>
                  </a:cubicBezTo>
                  <a:lnTo>
                    <a:pt x="334" y="167"/>
                  </a:lnTo>
                  <a:cubicBezTo>
                    <a:pt x="334" y="72"/>
                    <a:pt x="263" y="0"/>
                    <a:pt x="168"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8"/>
            <p:cNvSpPr/>
            <p:nvPr/>
          </p:nvSpPr>
          <p:spPr>
            <a:xfrm>
              <a:off x="5968597" y="2092408"/>
              <a:ext cx="10581" cy="16252"/>
            </a:xfrm>
            <a:custGeom>
              <a:avLst/>
              <a:gdLst/>
              <a:ahLst/>
              <a:cxnLst/>
              <a:rect l="l" t="t" r="r" b="b"/>
              <a:pathLst>
                <a:path w="334" h="513" extrusionOk="0">
                  <a:moveTo>
                    <a:pt x="167" y="0"/>
                  </a:moveTo>
                  <a:cubicBezTo>
                    <a:pt x="72" y="0"/>
                    <a:pt x="0" y="72"/>
                    <a:pt x="0" y="167"/>
                  </a:cubicBezTo>
                  <a:lnTo>
                    <a:pt x="0" y="346"/>
                  </a:lnTo>
                  <a:cubicBezTo>
                    <a:pt x="0" y="429"/>
                    <a:pt x="72" y="512"/>
                    <a:pt x="167" y="512"/>
                  </a:cubicBezTo>
                  <a:cubicBezTo>
                    <a:pt x="250" y="512"/>
                    <a:pt x="322" y="429"/>
                    <a:pt x="322" y="346"/>
                  </a:cubicBezTo>
                  <a:lnTo>
                    <a:pt x="322" y="167"/>
                  </a:lnTo>
                  <a:cubicBezTo>
                    <a:pt x="334" y="72"/>
                    <a:pt x="262" y="0"/>
                    <a:pt x="167"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8"/>
            <p:cNvSpPr/>
            <p:nvPr/>
          </p:nvSpPr>
          <p:spPr>
            <a:xfrm>
              <a:off x="5801485" y="1969046"/>
              <a:ext cx="279164" cy="357636"/>
            </a:xfrm>
            <a:custGeom>
              <a:avLst/>
              <a:gdLst/>
              <a:ahLst/>
              <a:cxnLst/>
              <a:rect l="l" t="t" r="r" b="b"/>
              <a:pathLst>
                <a:path w="8812" h="11289" extrusionOk="0">
                  <a:moveTo>
                    <a:pt x="1739" y="1025"/>
                  </a:moveTo>
                  <a:cubicBezTo>
                    <a:pt x="1834" y="1037"/>
                    <a:pt x="1929" y="1132"/>
                    <a:pt x="1929" y="1227"/>
                  </a:cubicBezTo>
                  <a:lnTo>
                    <a:pt x="1929" y="1275"/>
                  </a:lnTo>
                  <a:cubicBezTo>
                    <a:pt x="1858" y="1323"/>
                    <a:pt x="1822" y="1370"/>
                    <a:pt x="1775" y="1406"/>
                  </a:cubicBezTo>
                  <a:lnTo>
                    <a:pt x="1739" y="1406"/>
                  </a:lnTo>
                  <a:cubicBezTo>
                    <a:pt x="1644" y="1406"/>
                    <a:pt x="1548" y="1323"/>
                    <a:pt x="1548" y="1215"/>
                  </a:cubicBezTo>
                  <a:cubicBezTo>
                    <a:pt x="1548" y="1108"/>
                    <a:pt x="1644" y="1025"/>
                    <a:pt x="1739" y="1025"/>
                  </a:cubicBezTo>
                  <a:close/>
                  <a:moveTo>
                    <a:pt x="7064" y="1048"/>
                  </a:moveTo>
                  <a:cubicBezTo>
                    <a:pt x="7143" y="1048"/>
                    <a:pt x="7228" y="1137"/>
                    <a:pt x="7228" y="1227"/>
                  </a:cubicBezTo>
                  <a:cubicBezTo>
                    <a:pt x="7228" y="1334"/>
                    <a:pt x="7133" y="1430"/>
                    <a:pt x="7025" y="1430"/>
                  </a:cubicBezTo>
                  <a:lnTo>
                    <a:pt x="7002" y="1430"/>
                  </a:lnTo>
                  <a:cubicBezTo>
                    <a:pt x="6954" y="1382"/>
                    <a:pt x="6894" y="1334"/>
                    <a:pt x="6847" y="1287"/>
                  </a:cubicBezTo>
                  <a:lnTo>
                    <a:pt x="6847" y="1251"/>
                  </a:lnTo>
                  <a:cubicBezTo>
                    <a:pt x="6847" y="1144"/>
                    <a:pt x="6942" y="1049"/>
                    <a:pt x="7049" y="1049"/>
                  </a:cubicBezTo>
                  <a:cubicBezTo>
                    <a:pt x="7054" y="1048"/>
                    <a:pt x="7059" y="1048"/>
                    <a:pt x="7064" y="1048"/>
                  </a:cubicBezTo>
                  <a:close/>
                  <a:moveTo>
                    <a:pt x="7025" y="334"/>
                  </a:moveTo>
                  <a:cubicBezTo>
                    <a:pt x="7514" y="334"/>
                    <a:pt x="7918" y="739"/>
                    <a:pt x="7918" y="1227"/>
                  </a:cubicBezTo>
                  <a:cubicBezTo>
                    <a:pt x="7918" y="1549"/>
                    <a:pt x="7764" y="1846"/>
                    <a:pt x="7490" y="1989"/>
                  </a:cubicBezTo>
                  <a:cubicBezTo>
                    <a:pt x="7418" y="1882"/>
                    <a:pt x="7335" y="1787"/>
                    <a:pt x="7252" y="1692"/>
                  </a:cubicBezTo>
                  <a:cubicBezTo>
                    <a:pt x="7418" y="1608"/>
                    <a:pt x="7537" y="1430"/>
                    <a:pt x="7537" y="1227"/>
                  </a:cubicBezTo>
                  <a:cubicBezTo>
                    <a:pt x="7537" y="953"/>
                    <a:pt x="7299" y="715"/>
                    <a:pt x="7013" y="715"/>
                  </a:cubicBezTo>
                  <a:cubicBezTo>
                    <a:pt x="6787" y="715"/>
                    <a:pt x="6609" y="846"/>
                    <a:pt x="6537" y="1037"/>
                  </a:cubicBezTo>
                  <a:cubicBezTo>
                    <a:pt x="6430" y="965"/>
                    <a:pt x="6323" y="906"/>
                    <a:pt x="6204" y="834"/>
                  </a:cubicBezTo>
                  <a:cubicBezTo>
                    <a:pt x="6371" y="537"/>
                    <a:pt x="6692" y="334"/>
                    <a:pt x="7025" y="334"/>
                  </a:cubicBezTo>
                  <a:close/>
                  <a:moveTo>
                    <a:pt x="1727" y="334"/>
                  </a:moveTo>
                  <a:cubicBezTo>
                    <a:pt x="2072" y="334"/>
                    <a:pt x="2382" y="537"/>
                    <a:pt x="2537" y="846"/>
                  </a:cubicBezTo>
                  <a:cubicBezTo>
                    <a:pt x="2430" y="906"/>
                    <a:pt x="2310" y="977"/>
                    <a:pt x="2203" y="1049"/>
                  </a:cubicBezTo>
                  <a:cubicBezTo>
                    <a:pt x="2132" y="858"/>
                    <a:pt x="1941" y="727"/>
                    <a:pt x="1727" y="727"/>
                  </a:cubicBezTo>
                  <a:cubicBezTo>
                    <a:pt x="1441" y="727"/>
                    <a:pt x="1215" y="965"/>
                    <a:pt x="1215" y="1239"/>
                  </a:cubicBezTo>
                  <a:cubicBezTo>
                    <a:pt x="1215" y="1453"/>
                    <a:pt x="1334" y="1620"/>
                    <a:pt x="1489" y="1704"/>
                  </a:cubicBezTo>
                  <a:cubicBezTo>
                    <a:pt x="1406" y="1799"/>
                    <a:pt x="1334" y="1906"/>
                    <a:pt x="1251" y="2001"/>
                  </a:cubicBezTo>
                  <a:cubicBezTo>
                    <a:pt x="1001" y="1823"/>
                    <a:pt x="834" y="1549"/>
                    <a:pt x="834" y="1227"/>
                  </a:cubicBezTo>
                  <a:cubicBezTo>
                    <a:pt x="834" y="739"/>
                    <a:pt x="1239" y="334"/>
                    <a:pt x="1727" y="334"/>
                  </a:cubicBezTo>
                  <a:close/>
                  <a:moveTo>
                    <a:pt x="4382" y="691"/>
                  </a:moveTo>
                  <a:cubicBezTo>
                    <a:pt x="6287" y="691"/>
                    <a:pt x="7835" y="2239"/>
                    <a:pt x="7835" y="4144"/>
                  </a:cubicBezTo>
                  <a:cubicBezTo>
                    <a:pt x="7847" y="6049"/>
                    <a:pt x="6287" y="7597"/>
                    <a:pt x="4382" y="7597"/>
                  </a:cubicBezTo>
                  <a:cubicBezTo>
                    <a:pt x="2477" y="7597"/>
                    <a:pt x="929" y="6049"/>
                    <a:pt x="929" y="4144"/>
                  </a:cubicBezTo>
                  <a:cubicBezTo>
                    <a:pt x="929" y="2239"/>
                    <a:pt x="2477" y="691"/>
                    <a:pt x="4382" y="691"/>
                  </a:cubicBezTo>
                  <a:close/>
                  <a:moveTo>
                    <a:pt x="1739" y="1"/>
                  </a:moveTo>
                  <a:cubicBezTo>
                    <a:pt x="1072" y="1"/>
                    <a:pt x="525" y="549"/>
                    <a:pt x="525" y="1215"/>
                  </a:cubicBezTo>
                  <a:cubicBezTo>
                    <a:pt x="525" y="1644"/>
                    <a:pt x="751" y="2037"/>
                    <a:pt x="1108" y="2263"/>
                  </a:cubicBezTo>
                  <a:cubicBezTo>
                    <a:pt x="786" y="2811"/>
                    <a:pt x="608" y="3454"/>
                    <a:pt x="608" y="4132"/>
                  </a:cubicBezTo>
                  <a:cubicBezTo>
                    <a:pt x="608" y="5621"/>
                    <a:pt x="1477" y="6918"/>
                    <a:pt x="2739" y="7538"/>
                  </a:cubicBezTo>
                  <a:lnTo>
                    <a:pt x="882" y="8097"/>
                  </a:lnTo>
                  <a:cubicBezTo>
                    <a:pt x="358" y="8240"/>
                    <a:pt x="1" y="8728"/>
                    <a:pt x="1" y="9264"/>
                  </a:cubicBezTo>
                  <a:lnTo>
                    <a:pt x="1" y="11133"/>
                  </a:lnTo>
                  <a:cubicBezTo>
                    <a:pt x="1" y="11217"/>
                    <a:pt x="72" y="11288"/>
                    <a:pt x="167" y="11288"/>
                  </a:cubicBezTo>
                  <a:cubicBezTo>
                    <a:pt x="251" y="11288"/>
                    <a:pt x="334" y="11217"/>
                    <a:pt x="334" y="11133"/>
                  </a:cubicBezTo>
                  <a:lnTo>
                    <a:pt x="334" y="9264"/>
                  </a:lnTo>
                  <a:cubicBezTo>
                    <a:pt x="334" y="8871"/>
                    <a:pt x="596" y="8526"/>
                    <a:pt x="965" y="8407"/>
                  </a:cubicBezTo>
                  <a:lnTo>
                    <a:pt x="2834" y="7859"/>
                  </a:lnTo>
                  <a:cubicBezTo>
                    <a:pt x="2930" y="7823"/>
                    <a:pt x="3025" y="7764"/>
                    <a:pt x="3108" y="7692"/>
                  </a:cubicBezTo>
                  <a:cubicBezTo>
                    <a:pt x="3513" y="7835"/>
                    <a:pt x="3965" y="7919"/>
                    <a:pt x="4406" y="7919"/>
                  </a:cubicBezTo>
                  <a:cubicBezTo>
                    <a:pt x="4858" y="7919"/>
                    <a:pt x="5299" y="7835"/>
                    <a:pt x="5704" y="7692"/>
                  </a:cubicBezTo>
                  <a:cubicBezTo>
                    <a:pt x="5775" y="7764"/>
                    <a:pt x="5882" y="7811"/>
                    <a:pt x="5990" y="7859"/>
                  </a:cubicBezTo>
                  <a:lnTo>
                    <a:pt x="7847" y="8407"/>
                  </a:lnTo>
                  <a:cubicBezTo>
                    <a:pt x="8216" y="8514"/>
                    <a:pt x="8490" y="8871"/>
                    <a:pt x="8490" y="9264"/>
                  </a:cubicBezTo>
                  <a:lnTo>
                    <a:pt x="8490" y="11133"/>
                  </a:lnTo>
                  <a:cubicBezTo>
                    <a:pt x="8490" y="11217"/>
                    <a:pt x="8561" y="11288"/>
                    <a:pt x="8645" y="11288"/>
                  </a:cubicBezTo>
                  <a:cubicBezTo>
                    <a:pt x="8740" y="11288"/>
                    <a:pt x="8811" y="11217"/>
                    <a:pt x="8811" y="11133"/>
                  </a:cubicBezTo>
                  <a:lnTo>
                    <a:pt x="8811" y="9264"/>
                  </a:lnTo>
                  <a:cubicBezTo>
                    <a:pt x="8787" y="8728"/>
                    <a:pt x="8430" y="8252"/>
                    <a:pt x="7906" y="8097"/>
                  </a:cubicBezTo>
                  <a:lnTo>
                    <a:pt x="6049" y="7538"/>
                  </a:lnTo>
                  <a:cubicBezTo>
                    <a:pt x="7299" y="6918"/>
                    <a:pt x="8180" y="5633"/>
                    <a:pt x="8180" y="4132"/>
                  </a:cubicBezTo>
                  <a:cubicBezTo>
                    <a:pt x="8180" y="3454"/>
                    <a:pt x="7990" y="2811"/>
                    <a:pt x="7680" y="2263"/>
                  </a:cubicBezTo>
                  <a:cubicBezTo>
                    <a:pt x="8037" y="2037"/>
                    <a:pt x="8264" y="1644"/>
                    <a:pt x="8264" y="1215"/>
                  </a:cubicBezTo>
                  <a:cubicBezTo>
                    <a:pt x="8264" y="549"/>
                    <a:pt x="7716" y="1"/>
                    <a:pt x="7049" y="1"/>
                  </a:cubicBezTo>
                  <a:cubicBezTo>
                    <a:pt x="6573" y="1"/>
                    <a:pt x="6156" y="263"/>
                    <a:pt x="5942" y="680"/>
                  </a:cubicBezTo>
                  <a:cubicBezTo>
                    <a:pt x="5466" y="477"/>
                    <a:pt x="4942" y="358"/>
                    <a:pt x="4394" y="358"/>
                  </a:cubicBezTo>
                  <a:cubicBezTo>
                    <a:pt x="3846" y="358"/>
                    <a:pt x="3323" y="477"/>
                    <a:pt x="2846" y="680"/>
                  </a:cubicBezTo>
                  <a:cubicBezTo>
                    <a:pt x="2632" y="263"/>
                    <a:pt x="2215" y="1"/>
                    <a:pt x="1739"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8"/>
            <p:cNvSpPr/>
            <p:nvPr/>
          </p:nvSpPr>
          <p:spPr>
            <a:xfrm>
              <a:off x="5895797" y="2075427"/>
              <a:ext cx="21891" cy="10581"/>
            </a:xfrm>
            <a:custGeom>
              <a:avLst/>
              <a:gdLst/>
              <a:ahLst/>
              <a:cxnLst/>
              <a:rect l="l" t="t" r="r" b="b"/>
              <a:pathLst>
                <a:path w="691" h="334" extrusionOk="0">
                  <a:moveTo>
                    <a:pt x="167" y="0"/>
                  </a:moveTo>
                  <a:cubicBezTo>
                    <a:pt x="84" y="0"/>
                    <a:pt x="0" y="72"/>
                    <a:pt x="0" y="167"/>
                  </a:cubicBezTo>
                  <a:cubicBezTo>
                    <a:pt x="0" y="251"/>
                    <a:pt x="84" y="334"/>
                    <a:pt x="167" y="334"/>
                  </a:cubicBezTo>
                  <a:lnTo>
                    <a:pt x="524" y="334"/>
                  </a:lnTo>
                  <a:cubicBezTo>
                    <a:pt x="619" y="334"/>
                    <a:pt x="691" y="251"/>
                    <a:pt x="691" y="167"/>
                  </a:cubicBezTo>
                  <a:cubicBezTo>
                    <a:pt x="691" y="72"/>
                    <a:pt x="619" y="0"/>
                    <a:pt x="524"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a:off x="5962927" y="2075427"/>
              <a:ext cx="21542" cy="10581"/>
            </a:xfrm>
            <a:custGeom>
              <a:avLst/>
              <a:gdLst/>
              <a:ahLst/>
              <a:cxnLst/>
              <a:rect l="l" t="t" r="r" b="b"/>
              <a:pathLst>
                <a:path w="680" h="334" extrusionOk="0">
                  <a:moveTo>
                    <a:pt x="155" y="0"/>
                  </a:moveTo>
                  <a:cubicBezTo>
                    <a:pt x="72" y="0"/>
                    <a:pt x="1" y="72"/>
                    <a:pt x="1" y="167"/>
                  </a:cubicBezTo>
                  <a:cubicBezTo>
                    <a:pt x="1" y="251"/>
                    <a:pt x="72" y="334"/>
                    <a:pt x="155" y="334"/>
                  </a:cubicBezTo>
                  <a:lnTo>
                    <a:pt x="513" y="334"/>
                  </a:lnTo>
                  <a:cubicBezTo>
                    <a:pt x="608" y="334"/>
                    <a:pt x="679" y="251"/>
                    <a:pt x="679" y="167"/>
                  </a:cubicBezTo>
                  <a:cubicBezTo>
                    <a:pt x="679" y="72"/>
                    <a:pt x="608" y="0"/>
                    <a:pt x="513"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a:off x="5845615" y="2282868"/>
              <a:ext cx="10233" cy="43813"/>
            </a:xfrm>
            <a:custGeom>
              <a:avLst/>
              <a:gdLst/>
              <a:ahLst/>
              <a:cxnLst/>
              <a:rect l="l" t="t" r="r" b="b"/>
              <a:pathLst>
                <a:path w="323" h="1383" extrusionOk="0">
                  <a:moveTo>
                    <a:pt x="155" y="1"/>
                  </a:moveTo>
                  <a:cubicBezTo>
                    <a:pt x="72" y="1"/>
                    <a:pt x="1" y="72"/>
                    <a:pt x="1" y="168"/>
                  </a:cubicBezTo>
                  <a:lnTo>
                    <a:pt x="1" y="1227"/>
                  </a:lnTo>
                  <a:cubicBezTo>
                    <a:pt x="1" y="1311"/>
                    <a:pt x="72" y="1382"/>
                    <a:pt x="155" y="1382"/>
                  </a:cubicBezTo>
                  <a:cubicBezTo>
                    <a:pt x="251" y="1382"/>
                    <a:pt x="322" y="1311"/>
                    <a:pt x="322" y="1227"/>
                  </a:cubicBezTo>
                  <a:lnTo>
                    <a:pt x="322" y="168"/>
                  </a:lnTo>
                  <a:cubicBezTo>
                    <a:pt x="322" y="72"/>
                    <a:pt x="251" y="1"/>
                    <a:pt x="155"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a:off x="6024798" y="2282868"/>
              <a:ext cx="10201" cy="43813"/>
            </a:xfrm>
            <a:custGeom>
              <a:avLst/>
              <a:gdLst/>
              <a:ahLst/>
              <a:cxnLst/>
              <a:rect l="l" t="t" r="r" b="b"/>
              <a:pathLst>
                <a:path w="322" h="1383" extrusionOk="0">
                  <a:moveTo>
                    <a:pt x="155" y="1"/>
                  </a:moveTo>
                  <a:cubicBezTo>
                    <a:pt x="72" y="1"/>
                    <a:pt x="0" y="72"/>
                    <a:pt x="0" y="168"/>
                  </a:cubicBezTo>
                  <a:lnTo>
                    <a:pt x="0" y="1227"/>
                  </a:lnTo>
                  <a:cubicBezTo>
                    <a:pt x="0" y="1311"/>
                    <a:pt x="72" y="1382"/>
                    <a:pt x="155" y="1382"/>
                  </a:cubicBezTo>
                  <a:cubicBezTo>
                    <a:pt x="250" y="1382"/>
                    <a:pt x="322" y="1311"/>
                    <a:pt x="322" y="1227"/>
                  </a:cubicBezTo>
                  <a:lnTo>
                    <a:pt x="322" y="168"/>
                  </a:lnTo>
                  <a:cubicBezTo>
                    <a:pt x="322" y="72"/>
                    <a:pt x="250" y="1"/>
                    <a:pt x="155"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a:off x="5868267" y="2260248"/>
              <a:ext cx="144112" cy="66591"/>
            </a:xfrm>
            <a:custGeom>
              <a:avLst/>
              <a:gdLst/>
              <a:ahLst/>
              <a:cxnLst/>
              <a:rect l="l" t="t" r="r" b="b"/>
              <a:pathLst>
                <a:path w="4549" h="2102" extrusionOk="0">
                  <a:moveTo>
                    <a:pt x="2274" y="1"/>
                  </a:moveTo>
                  <a:cubicBezTo>
                    <a:pt x="1715" y="1"/>
                    <a:pt x="1203" y="191"/>
                    <a:pt x="786" y="548"/>
                  </a:cubicBezTo>
                  <a:cubicBezTo>
                    <a:pt x="381" y="894"/>
                    <a:pt x="95" y="1382"/>
                    <a:pt x="12" y="1906"/>
                  </a:cubicBezTo>
                  <a:cubicBezTo>
                    <a:pt x="0" y="2001"/>
                    <a:pt x="48" y="2084"/>
                    <a:pt x="143" y="2096"/>
                  </a:cubicBezTo>
                  <a:cubicBezTo>
                    <a:pt x="155" y="2100"/>
                    <a:pt x="168" y="2101"/>
                    <a:pt x="181" y="2101"/>
                  </a:cubicBezTo>
                  <a:cubicBezTo>
                    <a:pt x="253" y="2101"/>
                    <a:pt x="323" y="2046"/>
                    <a:pt x="333" y="1965"/>
                  </a:cubicBezTo>
                  <a:cubicBezTo>
                    <a:pt x="500" y="1024"/>
                    <a:pt x="1310" y="334"/>
                    <a:pt x="2262" y="334"/>
                  </a:cubicBezTo>
                  <a:cubicBezTo>
                    <a:pt x="3215" y="334"/>
                    <a:pt x="4024" y="1013"/>
                    <a:pt x="4179" y="1965"/>
                  </a:cubicBezTo>
                  <a:cubicBezTo>
                    <a:pt x="4191" y="2036"/>
                    <a:pt x="4263" y="2096"/>
                    <a:pt x="4346" y="2096"/>
                  </a:cubicBezTo>
                  <a:lnTo>
                    <a:pt x="4370" y="2096"/>
                  </a:lnTo>
                  <a:cubicBezTo>
                    <a:pt x="4489" y="2084"/>
                    <a:pt x="4548" y="2001"/>
                    <a:pt x="4536" y="1906"/>
                  </a:cubicBezTo>
                  <a:cubicBezTo>
                    <a:pt x="4441" y="1382"/>
                    <a:pt x="4179" y="894"/>
                    <a:pt x="3762" y="548"/>
                  </a:cubicBezTo>
                  <a:cubicBezTo>
                    <a:pt x="3346" y="191"/>
                    <a:pt x="2822" y="1"/>
                    <a:pt x="2274"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a:off x="5890126" y="2013556"/>
              <a:ext cx="10581" cy="10613"/>
            </a:xfrm>
            <a:custGeom>
              <a:avLst/>
              <a:gdLst/>
              <a:ahLst/>
              <a:cxnLst/>
              <a:rect l="l" t="t" r="r" b="b"/>
              <a:pathLst>
                <a:path w="334" h="335" extrusionOk="0">
                  <a:moveTo>
                    <a:pt x="167" y="1"/>
                  </a:moveTo>
                  <a:cubicBezTo>
                    <a:pt x="84" y="1"/>
                    <a:pt x="1" y="84"/>
                    <a:pt x="1" y="168"/>
                  </a:cubicBezTo>
                  <a:cubicBezTo>
                    <a:pt x="1" y="263"/>
                    <a:pt x="84" y="334"/>
                    <a:pt x="167" y="334"/>
                  </a:cubicBezTo>
                  <a:cubicBezTo>
                    <a:pt x="251" y="334"/>
                    <a:pt x="334" y="263"/>
                    <a:pt x="334" y="168"/>
                  </a:cubicBezTo>
                  <a:cubicBezTo>
                    <a:pt x="334" y="84"/>
                    <a:pt x="263" y="1"/>
                    <a:pt x="167"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a:off x="5979907" y="2013556"/>
              <a:ext cx="10201" cy="10613"/>
            </a:xfrm>
            <a:custGeom>
              <a:avLst/>
              <a:gdLst/>
              <a:ahLst/>
              <a:cxnLst/>
              <a:rect l="l" t="t" r="r" b="b"/>
              <a:pathLst>
                <a:path w="322" h="335" extrusionOk="0">
                  <a:moveTo>
                    <a:pt x="167" y="1"/>
                  </a:moveTo>
                  <a:cubicBezTo>
                    <a:pt x="72" y="1"/>
                    <a:pt x="0" y="84"/>
                    <a:pt x="0" y="168"/>
                  </a:cubicBezTo>
                  <a:cubicBezTo>
                    <a:pt x="0" y="263"/>
                    <a:pt x="72" y="334"/>
                    <a:pt x="167" y="334"/>
                  </a:cubicBezTo>
                  <a:cubicBezTo>
                    <a:pt x="250" y="334"/>
                    <a:pt x="322" y="263"/>
                    <a:pt x="322" y="168"/>
                  </a:cubicBezTo>
                  <a:cubicBezTo>
                    <a:pt x="322" y="84"/>
                    <a:pt x="250" y="1"/>
                    <a:pt x="167"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a:off x="5861455" y="2002247"/>
              <a:ext cx="127892" cy="155454"/>
            </a:xfrm>
            <a:custGeom>
              <a:avLst/>
              <a:gdLst/>
              <a:ahLst/>
              <a:cxnLst/>
              <a:rect l="l" t="t" r="r" b="b"/>
              <a:pathLst>
                <a:path w="4037" h="4907" extrusionOk="0">
                  <a:moveTo>
                    <a:pt x="2489" y="346"/>
                  </a:moveTo>
                  <a:cubicBezTo>
                    <a:pt x="2596" y="346"/>
                    <a:pt x="2680" y="441"/>
                    <a:pt x="2680" y="536"/>
                  </a:cubicBezTo>
                  <a:cubicBezTo>
                    <a:pt x="2680" y="644"/>
                    <a:pt x="2596" y="739"/>
                    <a:pt x="2489" y="739"/>
                  </a:cubicBezTo>
                  <a:cubicBezTo>
                    <a:pt x="2382" y="739"/>
                    <a:pt x="2299" y="644"/>
                    <a:pt x="2299" y="536"/>
                  </a:cubicBezTo>
                  <a:cubicBezTo>
                    <a:pt x="2311" y="441"/>
                    <a:pt x="2382" y="346"/>
                    <a:pt x="2489" y="346"/>
                  </a:cubicBezTo>
                  <a:close/>
                  <a:moveTo>
                    <a:pt x="2954" y="715"/>
                  </a:moveTo>
                  <a:cubicBezTo>
                    <a:pt x="3084" y="775"/>
                    <a:pt x="3192" y="894"/>
                    <a:pt x="3192" y="1060"/>
                  </a:cubicBezTo>
                  <a:cubicBezTo>
                    <a:pt x="3204" y="1275"/>
                    <a:pt x="3037" y="1429"/>
                    <a:pt x="2846" y="1429"/>
                  </a:cubicBezTo>
                  <a:lnTo>
                    <a:pt x="2132" y="1429"/>
                  </a:lnTo>
                  <a:cubicBezTo>
                    <a:pt x="1918" y="1429"/>
                    <a:pt x="1763" y="1275"/>
                    <a:pt x="1763" y="1060"/>
                  </a:cubicBezTo>
                  <a:cubicBezTo>
                    <a:pt x="1763" y="917"/>
                    <a:pt x="1858" y="775"/>
                    <a:pt x="2001" y="715"/>
                  </a:cubicBezTo>
                  <a:cubicBezTo>
                    <a:pt x="2072" y="917"/>
                    <a:pt x="2263" y="1048"/>
                    <a:pt x="2477" y="1048"/>
                  </a:cubicBezTo>
                  <a:cubicBezTo>
                    <a:pt x="2692" y="1048"/>
                    <a:pt x="2870" y="917"/>
                    <a:pt x="2954" y="715"/>
                  </a:cubicBezTo>
                  <a:close/>
                  <a:moveTo>
                    <a:pt x="2501" y="1"/>
                  </a:moveTo>
                  <a:cubicBezTo>
                    <a:pt x="2263" y="1"/>
                    <a:pt x="2072" y="155"/>
                    <a:pt x="2013" y="370"/>
                  </a:cubicBezTo>
                  <a:cubicBezTo>
                    <a:pt x="1703" y="429"/>
                    <a:pt x="1453" y="715"/>
                    <a:pt x="1453" y="1060"/>
                  </a:cubicBezTo>
                  <a:lnTo>
                    <a:pt x="1453" y="1132"/>
                  </a:lnTo>
                  <a:cubicBezTo>
                    <a:pt x="1203" y="1251"/>
                    <a:pt x="965" y="1418"/>
                    <a:pt x="763" y="1632"/>
                  </a:cubicBezTo>
                  <a:cubicBezTo>
                    <a:pt x="346" y="2049"/>
                    <a:pt x="84" y="2596"/>
                    <a:pt x="48" y="3192"/>
                  </a:cubicBezTo>
                  <a:cubicBezTo>
                    <a:pt x="1" y="3763"/>
                    <a:pt x="167" y="4346"/>
                    <a:pt x="501" y="4823"/>
                  </a:cubicBezTo>
                  <a:cubicBezTo>
                    <a:pt x="537" y="4870"/>
                    <a:pt x="596" y="4906"/>
                    <a:pt x="644" y="4906"/>
                  </a:cubicBezTo>
                  <a:cubicBezTo>
                    <a:pt x="668" y="4906"/>
                    <a:pt x="715" y="4882"/>
                    <a:pt x="739" y="4870"/>
                  </a:cubicBezTo>
                  <a:cubicBezTo>
                    <a:pt x="822" y="4811"/>
                    <a:pt x="834" y="4704"/>
                    <a:pt x="775" y="4632"/>
                  </a:cubicBezTo>
                  <a:cubicBezTo>
                    <a:pt x="477" y="4227"/>
                    <a:pt x="334" y="3727"/>
                    <a:pt x="370" y="3215"/>
                  </a:cubicBezTo>
                  <a:cubicBezTo>
                    <a:pt x="406" y="2715"/>
                    <a:pt x="632" y="2227"/>
                    <a:pt x="1001" y="1858"/>
                  </a:cubicBezTo>
                  <a:cubicBezTo>
                    <a:pt x="1156" y="1703"/>
                    <a:pt x="1358" y="1548"/>
                    <a:pt x="1584" y="1465"/>
                  </a:cubicBezTo>
                  <a:cubicBezTo>
                    <a:pt x="1703" y="1656"/>
                    <a:pt x="1918" y="1775"/>
                    <a:pt x="2156" y="1775"/>
                  </a:cubicBezTo>
                  <a:lnTo>
                    <a:pt x="2870" y="1775"/>
                  </a:lnTo>
                  <a:cubicBezTo>
                    <a:pt x="3108" y="1775"/>
                    <a:pt x="3335" y="1656"/>
                    <a:pt x="3454" y="1465"/>
                  </a:cubicBezTo>
                  <a:cubicBezTo>
                    <a:pt x="3573" y="1525"/>
                    <a:pt x="3680" y="1584"/>
                    <a:pt x="3787" y="1656"/>
                  </a:cubicBezTo>
                  <a:cubicBezTo>
                    <a:pt x="3811" y="1668"/>
                    <a:pt x="3846" y="1679"/>
                    <a:pt x="3882" y="1679"/>
                  </a:cubicBezTo>
                  <a:cubicBezTo>
                    <a:pt x="3930" y="1679"/>
                    <a:pt x="3989" y="1656"/>
                    <a:pt x="4025" y="1608"/>
                  </a:cubicBezTo>
                  <a:cubicBezTo>
                    <a:pt x="4037" y="1537"/>
                    <a:pt x="4013" y="1429"/>
                    <a:pt x="3942" y="1370"/>
                  </a:cubicBezTo>
                  <a:cubicBezTo>
                    <a:pt x="3811" y="1287"/>
                    <a:pt x="3680" y="1191"/>
                    <a:pt x="3537" y="1132"/>
                  </a:cubicBezTo>
                  <a:lnTo>
                    <a:pt x="3537" y="1060"/>
                  </a:lnTo>
                  <a:cubicBezTo>
                    <a:pt x="3537" y="739"/>
                    <a:pt x="3311" y="453"/>
                    <a:pt x="2989" y="370"/>
                  </a:cubicBezTo>
                  <a:cubicBezTo>
                    <a:pt x="2930" y="167"/>
                    <a:pt x="2727" y="1"/>
                    <a:pt x="2501"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a:off x="5890886" y="2060633"/>
              <a:ext cx="128652" cy="127227"/>
            </a:xfrm>
            <a:custGeom>
              <a:avLst/>
              <a:gdLst/>
              <a:ahLst/>
              <a:cxnLst/>
              <a:rect l="l" t="t" r="r" b="b"/>
              <a:pathLst>
                <a:path w="4061" h="4016" extrusionOk="0">
                  <a:moveTo>
                    <a:pt x="3421" y="1"/>
                  </a:moveTo>
                  <a:cubicBezTo>
                    <a:pt x="3385" y="1"/>
                    <a:pt x="3346" y="13"/>
                    <a:pt x="3310" y="39"/>
                  </a:cubicBezTo>
                  <a:cubicBezTo>
                    <a:pt x="3239" y="98"/>
                    <a:pt x="3227" y="206"/>
                    <a:pt x="3287" y="277"/>
                  </a:cubicBezTo>
                  <a:cubicBezTo>
                    <a:pt x="3584" y="682"/>
                    <a:pt x="3727" y="1182"/>
                    <a:pt x="3691" y="1694"/>
                  </a:cubicBezTo>
                  <a:cubicBezTo>
                    <a:pt x="3656" y="2194"/>
                    <a:pt x="3429" y="2682"/>
                    <a:pt x="3060" y="3039"/>
                  </a:cubicBezTo>
                  <a:cubicBezTo>
                    <a:pt x="2703" y="3396"/>
                    <a:pt x="2215" y="3623"/>
                    <a:pt x="1703" y="3670"/>
                  </a:cubicBezTo>
                  <a:cubicBezTo>
                    <a:pt x="1665" y="3672"/>
                    <a:pt x="1626" y="3673"/>
                    <a:pt x="1588" y="3673"/>
                  </a:cubicBezTo>
                  <a:cubicBezTo>
                    <a:pt x="1125" y="3673"/>
                    <a:pt x="661" y="3540"/>
                    <a:pt x="298" y="3265"/>
                  </a:cubicBezTo>
                  <a:cubicBezTo>
                    <a:pt x="263" y="3241"/>
                    <a:pt x="227" y="3228"/>
                    <a:pt x="191" y="3228"/>
                  </a:cubicBezTo>
                  <a:cubicBezTo>
                    <a:pt x="142" y="3228"/>
                    <a:pt x="95" y="3253"/>
                    <a:pt x="60" y="3301"/>
                  </a:cubicBezTo>
                  <a:cubicBezTo>
                    <a:pt x="0" y="3373"/>
                    <a:pt x="12" y="3480"/>
                    <a:pt x="84" y="3539"/>
                  </a:cubicBezTo>
                  <a:cubicBezTo>
                    <a:pt x="501" y="3849"/>
                    <a:pt x="1024" y="4016"/>
                    <a:pt x="1548" y="4016"/>
                  </a:cubicBezTo>
                  <a:lnTo>
                    <a:pt x="1727" y="4016"/>
                  </a:lnTo>
                  <a:cubicBezTo>
                    <a:pt x="2322" y="3968"/>
                    <a:pt x="2870" y="3718"/>
                    <a:pt x="3287" y="3301"/>
                  </a:cubicBezTo>
                  <a:cubicBezTo>
                    <a:pt x="3703" y="2884"/>
                    <a:pt x="3953" y="2325"/>
                    <a:pt x="4001" y="1730"/>
                  </a:cubicBezTo>
                  <a:cubicBezTo>
                    <a:pt x="4060" y="1122"/>
                    <a:pt x="3894" y="539"/>
                    <a:pt x="3549" y="63"/>
                  </a:cubicBezTo>
                  <a:cubicBezTo>
                    <a:pt x="3515" y="22"/>
                    <a:pt x="3469" y="1"/>
                    <a:pt x="3421"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5910116" y="2122947"/>
              <a:ext cx="61142" cy="33232"/>
            </a:xfrm>
            <a:custGeom>
              <a:avLst/>
              <a:gdLst/>
              <a:ahLst/>
              <a:cxnLst/>
              <a:rect l="l" t="t" r="r" b="b"/>
              <a:pathLst>
                <a:path w="1930" h="1049" extrusionOk="0">
                  <a:moveTo>
                    <a:pt x="1560" y="346"/>
                  </a:moveTo>
                  <a:cubicBezTo>
                    <a:pt x="1477" y="560"/>
                    <a:pt x="1239" y="715"/>
                    <a:pt x="953" y="715"/>
                  </a:cubicBezTo>
                  <a:cubicBezTo>
                    <a:pt x="667" y="715"/>
                    <a:pt x="429" y="548"/>
                    <a:pt x="358" y="346"/>
                  </a:cubicBezTo>
                  <a:close/>
                  <a:moveTo>
                    <a:pt x="167" y="1"/>
                  </a:moveTo>
                  <a:cubicBezTo>
                    <a:pt x="72" y="1"/>
                    <a:pt x="1" y="84"/>
                    <a:pt x="1" y="167"/>
                  </a:cubicBezTo>
                  <a:cubicBezTo>
                    <a:pt x="1" y="644"/>
                    <a:pt x="429" y="1048"/>
                    <a:pt x="965" y="1048"/>
                  </a:cubicBezTo>
                  <a:cubicBezTo>
                    <a:pt x="1501" y="1048"/>
                    <a:pt x="1929" y="656"/>
                    <a:pt x="1929" y="167"/>
                  </a:cubicBezTo>
                  <a:cubicBezTo>
                    <a:pt x="1918" y="84"/>
                    <a:pt x="1846" y="1"/>
                    <a:pt x="1751"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38"/>
          <p:cNvGrpSpPr/>
          <p:nvPr/>
        </p:nvGrpSpPr>
        <p:grpSpPr>
          <a:xfrm>
            <a:off x="2857514" y="1798749"/>
            <a:ext cx="1023264" cy="1092893"/>
            <a:chOff x="5782845" y="2906521"/>
            <a:chExt cx="301661" cy="371013"/>
          </a:xfrm>
        </p:grpSpPr>
        <p:sp>
          <p:nvSpPr>
            <p:cNvPr id="271" name="Google Shape;271;p38"/>
            <p:cNvSpPr/>
            <p:nvPr/>
          </p:nvSpPr>
          <p:spPr>
            <a:xfrm>
              <a:off x="5782845" y="3087651"/>
              <a:ext cx="301661" cy="189883"/>
            </a:xfrm>
            <a:custGeom>
              <a:avLst/>
              <a:gdLst/>
              <a:ahLst/>
              <a:cxnLst/>
              <a:rect l="l" t="t" r="r" b="b"/>
              <a:pathLst>
                <a:path w="9478" h="5966" extrusionOk="0">
                  <a:moveTo>
                    <a:pt x="3215" y="322"/>
                  </a:moveTo>
                  <a:cubicBezTo>
                    <a:pt x="3322" y="322"/>
                    <a:pt x="3418" y="370"/>
                    <a:pt x="3489" y="429"/>
                  </a:cubicBezTo>
                  <a:cubicBezTo>
                    <a:pt x="3561" y="513"/>
                    <a:pt x="3596" y="596"/>
                    <a:pt x="3596" y="703"/>
                  </a:cubicBezTo>
                  <a:lnTo>
                    <a:pt x="3596" y="1156"/>
                  </a:lnTo>
                  <a:cubicBezTo>
                    <a:pt x="3608" y="1358"/>
                    <a:pt x="3501" y="1537"/>
                    <a:pt x="3322" y="1644"/>
                  </a:cubicBezTo>
                  <a:cubicBezTo>
                    <a:pt x="3263" y="1668"/>
                    <a:pt x="3239" y="1727"/>
                    <a:pt x="3239" y="1787"/>
                  </a:cubicBezTo>
                  <a:lnTo>
                    <a:pt x="3239" y="1977"/>
                  </a:lnTo>
                  <a:lnTo>
                    <a:pt x="2846" y="1977"/>
                  </a:lnTo>
                  <a:lnTo>
                    <a:pt x="2846" y="1787"/>
                  </a:lnTo>
                  <a:cubicBezTo>
                    <a:pt x="2846" y="1727"/>
                    <a:pt x="2822" y="1668"/>
                    <a:pt x="2763" y="1644"/>
                  </a:cubicBezTo>
                  <a:cubicBezTo>
                    <a:pt x="2584" y="1537"/>
                    <a:pt x="2477" y="1358"/>
                    <a:pt x="2477" y="1156"/>
                  </a:cubicBezTo>
                  <a:lnTo>
                    <a:pt x="2477" y="703"/>
                  </a:lnTo>
                  <a:cubicBezTo>
                    <a:pt x="2477" y="489"/>
                    <a:pt x="2644" y="322"/>
                    <a:pt x="2846" y="322"/>
                  </a:cubicBezTo>
                  <a:close/>
                  <a:moveTo>
                    <a:pt x="6513" y="322"/>
                  </a:moveTo>
                  <a:cubicBezTo>
                    <a:pt x="6609" y="322"/>
                    <a:pt x="6704" y="370"/>
                    <a:pt x="6775" y="429"/>
                  </a:cubicBezTo>
                  <a:cubicBezTo>
                    <a:pt x="6847" y="513"/>
                    <a:pt x="6882" y="596"/>
                    <a:pt x="6882" y="703"/>
                  </a:cubicBezTo>
                  <a:lnTo>
                    <a:pt x="6882" y="1156"/>
                  </a:lnTo>
                  <a:cubicBezTo>
                    <a:pt x="6894" y="1358"/>
                    <a:pt x="6787" y="1537"/>
                    <a:pt x="6609" y="1644"/>
                  </a:cubicBezTo>
                  <a:cubicBezTo>
                    <a:pt x="6549" y="1668"/>
                    <a:pt x="6525" y="1727"/>
                    <a:pt x="6525" y="1787"/>
                  </a:cubicBezTo>
                  <a:lnTo>
                    <a:pt x="6525" y="1977"/>
                  </a:lnTo>
                  <a:lnTo>
                    <a:pt x="6132" y="1977"/>
                  </a:lnTo>
                  <a:lnTo>
                    <a:pt x="6132" y="1787"/>
                  </a:lnTo>
                  <a:cubicBezTo>
                    <a:pt x="6132" y="1727"/>
                    <a:pt x="6108" y="1668"/>
                    <a:pt x="6049" y="1644"/>
                  </a:cubicBezTo>
                  <a:cubicBezTo>
                    <a:pt x="5870" y="1537"/>
                    <a:pt x="5763" y="1358"/>
                    <a:pt x="5763" y="1156"/>
                  </a:cubicBezTo>
                  <a:lnTo>
                    <a:pt x="5763" y="703"/>
                  </a:lnTo>
                  <a:cubicBezTo>
                    <a:pt x="5763" y="489"/>
                    <a:pt x="5930" y="322"/>
                    <a:pt x="6132" y="322"/>
                  </a:cubicBezTo>
                  <a:close/>
                  <a:moveTo>
                    <a:pt x="1572" y="2144"/>
                  </a:moveTo>
                  <a:cubicBezTo>
                    <a:pt x="1667" y="2144"/>
                    <a:pt x="1763" y="2192"/>
                    <a:pt x="1834" y="2251"/>
                  </a:cubicBezTo>
                  <a:cubicBezTo>
                    <a:pt x="1906" y="2323"/>
                    <a:pt x="1941" y="2418"/>
                    <a:pt x="1941" y="2513"/>
                  </a:cubicBezTo>
                  <a:lnTo>
                    <a:pt x="1941" y="2977"/>
                  </a:lnTo>
                  <a:lnTo>
                    <a:pt x="1953" y="2977"/>
                  </a:lnTo>
                  <a:cubicBezTo>
                    <a:pt x="1953" y="3168"/>
                    <a:pt x="1846" y="3370"/>
                    <a:pt x="1667" y="3454"/>
                  </a:cubicBezTo>
                  <a:cubicBezTo>
                    <a:pt x="1608" y="3489"/>
                    <a:pt x="1584" y="3549"/>
                    <a:pt x="1584" y="3608"/>
                  </a:cubicBezTo>
                  <a:lnTo>
                    <a:pt x="1584" y="3799"/>
                  </a:lnTo>
                  <a:lnTo>
                    <a:pt x="1191" y="3799"/>
                  </a:lnTo>
                  <a:lnTo>
                    <a:pt x="1191" y="3608"/>
                  </a:lnTo>
                  <a:cubicBezTo>
                    <a:pt x="1191" y="3549"/>
                    <a:pt x="1167" y="3489"/>
                    <a:pt x="1108" y="3454"/>
                  </a:cubicBezTo>
                  <a:cubicBezTo>
                    <a:pt x="929" y="3346"/>
                    <a:pt x="822" y="3168"/>
                    <a:pt x="822" y="2977"/>
                  </a:cubicBezTo>
                  <a:lnTo>
                    <a:pt x="822" y="2513"/>
                  </a:lnTo>
                  <a:cubicBezTo>
                    <a:pt x="822" y="2311"/>
                    <a:pt x="989" y="2144"/>
                    <a:pt x="1191" y="2144"/>
                  </a:cubicBezTo>
                  <a:close/>
                  <a:moveTo>
                    <a:pt x="4858" y="2144"/>
                  </a:moveTo>
                  <a:cubicBezTo>
                    <a:pt x="4965" y="2144"/>
                    <a:pt x="5049" y="2192"/>
                    <a:pt x="5120" y="2251"/>
                  </a:cubicBezTo>
                  <a:cubicBezTo>
                    <a:pt x="5204" y="2323"/>
                    <a:pt x="5227" y="2418"/>
                    <a:pt x="5227" y="2513"/>
                  </a:cubicBezTo>
                  <a:lnTo>
                    <a:pt x="5227" y="2977"/>
                  </a:lnTo>
                  <a:cubicBezTo>
                    <a:pt x="5239" y="3168"/>
                    <a:pt x="5144" y="3370"/>
                    <a:pt x="4954" y="3454"/>
                  </a:cubicBezTo>
                  <a:cubicBezTo>
                    <a:pt x="4894" y="3489"/>
                    <a:pt x="4870" y="3549"/>
                    <a:pt x="4870" y="3608"/>
                  </a:cubicBezTo>
                  <a:lnTo>
                    <a:pt x="4870" y="3799"/>
                  </a:lnTo>
                  <a:lnTo>
                    <a:pt x="4489" y="3799"/>
                  </a:lnTo>
                  <a:lnTo>
                    <a:pt x="4489" y="3608"/>
                  </a:lnTo>
                  <a:cubicBezTo>
                    <a:pt x="4489" y="3549"/>
                    <a:pt x="4453" y="3489"/>
                    <a:pt x="4394" y="3454"/>
                  </a:cubicBezTo>
                  <a:cubicBezTo>
                    <a:pt x="4215" y="3346"/>
                    <a:pt x="4108" y="3168"/>
                    <a:pt x="4108" y="2977"/>
                  </a:cubicBezTo>
                  <a:lnTo>
                    <a:pt x="4108" y="2513"/>
                  </a:lnTo>
                  <a:cubicBezTo>
                    <a:pt x="4108" y="2311"/>
                    <a:pt x="4275" y="2144"/>
                    <a:pt x="4489" y="2144"/>
                  </a:cubicBezTo>
                  <a:close/>
                  <a:moveTo>
                    <a:pt x="8144" y="2144"/>
                  </a:moveTo>
                  <a:cubicBezTo>
                    <a:pt x="8252" y="2144"/>
                    <a:pt x="8335" y="2192"/>
                    <a:pt x="8418" y="2251"/>
                  </a:cubicBezTo>
                  <a:cubicBezTo>
                    <a:pt x="8490" y="2323"/>
                    <a:pt x="8514" y="2418"/>
                    <a:pt x="8514" y="2513"/>
                  </a:cubicBezTo>
                  <a:lnTo>
                    <a:pt x="8514" y="2977"/>
                  </a:lnTo>
                  <a:cubicBezTo>
                    <a:pt x="8525" y="3168"/>
                    <a:pt x="8430" y="3370"/>
                    <a:pt x="8252" y="3454"/>
                  </a:cubicBezTo>
                  <a:cubicBezTo>
                    <a:pt x="8192" y="3489"/>
                    <a:pt x="8156" y="3549"/>
                    <a:pt x="8156" y="3608"/>
                  </a:cubicBezTo>
                  <a:lnTo>
                    <a:pt x="8156" y="3799"/>
                  </a:lnTo>
                  <a:lnTo>
                    <a:pt x="7775" y="3799"/>
                  </a:lnTo>
                  <a:lnTo>
                    <a:pt x="7775" y="3608"/>
                  </a:lnTo>
                  <a:cubicBezTo>
                    <a:pt x="7775" y="3549"/>
                    <a:pt x="7740" y="3489"/>
                    <a:pt x="7680" y="3454"/>
                  </a:cubicBezTo>
                  <a:cubicBezTo>
                    <a:pt x="7501" y="3346"/>
                    <a:pt x="7406" y="3168"/>
                    <a:pt x="7406" y="2977"/>
                  </a:cubicBezTo>
                  <a:lnTo>
                    <a:pt x="7406" y="2513"/>
                  </a:lnTo>
                  <a:cubicBezTo>
                    <a:pt x="7406" y="2311"/>
                    <a:pt x="7561" y="2144"/>
                    <a:pt x="7775" y="2144"/>
                  </a:cubicBezTo>
                  <a:close/>
                  <a:moveTo>
                    <a:pt x="2894" y="1"/>
                  </a:moveTo>
                  <a:cubicBezTo>
                    <a:pt x="2489" y="1"/>
                    <a:pt x="2179" y="334"/>
                    <a:pt x="2179" y="715"/>
                  </a:cubicBezTo>
                  <a:lnTo>
                    <a:pt x="2179" y="1180"/>
                  </a:lnTo>
                  <a:cubicBezTo>
                    <a:pt x="2179" y="1465"/>
                    <a:pt x="2310" y="1727"/>
                    <a:pt x="2548" y="1894"/>
                  </a:cubicBezTo>
                  <a:lnTo>
                    <a:pt x="2548" y="2061"/>
                  </a:lnTo>
                  <a:lnTo>
                    <a:pt x="2251" y="2180"/>
                  </a:lnTo>
                  <a:cubicBezTo>
                    <a:pt x="2215" y="2120"/>
                    <a:pt x="2179" y="2072"/>
                    <a:pt x="2132" y="2025"/>
                  </a:cubicBezTo>
                  <a:cubicBezTo>
                    <a:pt x="2001" y="1894"/>
                    <a:pt x="1822" y="1822"/>
                    <a:pt x="1620" y="1822"/>
                  </a:cubicBezTo>
                  <a:lnTo>
                    <a:pt x="1251" y="1822"/>
                  </a:lnTo>
                  <a:cubicBezTo>
                    <a:pt x="846" y="1822"/>
                    <a:pt x="536" y="2144"/>
                    <a:pt x="536" y="2537"/>
                  </a:cubicBezTo>
                  <a:lnTo>
                    <a:pt x="536" y="2989"/>
                  </a:lnTo>
                  <a:cubicBezTo>
                    <a:pt x="536" y="3275"/>
                    <a:pt x="679" y="3549"/>
                    <a:pt x="905" y="3704"/>
                  </a:cubicBezTo>
                  <a:lnTo>
                    <a:pt x="905" y="3870"/>
                  </a:lnTo>
                  <a:lnTo>
                    <a:pt x="453" y="4049"/>
                  </a:lnTo>
                  <a:cubicBezTo>
                    <a:pt x="179" y="4156"/>
                    <a:pt x="1" y="4418"/>
                    <a:pt x="1" y="4716"/>
                  </a:cubicBezTo>
                  <a:lnTo>
                    <a:pt x="1" y="5811"/>
                  </a:lnTo>
                  <a:cubicBezTo>
                    <a:pt x="1" y="5894"/>
                    <a:pt x="84" y="5966"/>
                    <a:pt x="167" y="5966"/>
                  </a:cubicBezTo>
                  <a:cubicBezTo>
                    <a:pt x="251" y="5966"/>
                    <a:pt x="334" y="5894"/>
                    <a:pt x="334" y="5811"/>
                  </a:cubicBezTo>
                  <a:lnTo>
                    <a:pt x="334" y="4716"/>
                  </a:lnTo>
                  <a:cubicBezTo>
                    <a:pt x="334" y="4573"/>
                    <a:pt x="417" y="4418"/>
                    <a:pt x="572" y="4358"/>
                  </a:cubicBezTo>
                  <a:lnTo>
                    <a:pt x="1108" y="4156"/>
                  </a:lnTo>
                  <a:lnTo>
                    <a:pt x="1775" y="4156"/>
                  </a:lnTo>
                  <a:lnTo>
                    <a:pt x="2310" y="4358"/>
                  </a:lnTo>
                  <a:cubicBezTo>
                    <a:pt x="2453" y="4418"/>
                    <a:pt x="2548" y="4561"/>
                    <a:pt x="2548" y="4716"/>
                  </a:cubicBezTo>
                  <a:lnTo>
                    <a:pt x="2548" y="5811"/>
                  </a:lnTo>
                  <a:cubicBezTo>
                    <a:pt x="2548" y="5894"/>
                    <a:pt x="2620" y="5966"/>
                    <a:pt x="2715" y="5966"/>
                  </a:cubicBezTo>
                  <a:cubicBezTo>
                    <a:pt x="2799" y="5966"/>
                    <a:pt x="2870" y="5894"/>
                    <a:pt x="2870" y="5811"/>
                  </a:cubicBezTo>
                  <a:lnTo>
                    <a:pt x="2870" y="4716"/>
                  </a:lnTo>
                  <a:cubicBezTo>
                    <a:pt x="2870" y="4418"/>
                    <a:pt x="2691" y="4168"/>
                    <a:pt x="2429" y="4049"/>
                  </a:cubicBezTo>
                  <a:lnTo>
                    <a:pt x="1965" y="3870"/>
                  </a:lnTo>
                  <a:lnTo>
                    <a:pt x="1965" y="3704"/>
                  </a:lnTo>
                  <a:cubicBezTo>
                    <a:pt x="2191" y="3537"/>
                    <a:pt x="2334" y="3275"/>
                    <a:pt x="2334" y="2989"/>
                  </a:cubicBezTo>
                  <a:lnTo>
                    <a:pt x="2334" y="2537"/>
                  </a:lnTo>
                  <a:lnTo>
                    <a:pt x="2334" y="2501"/>
                  </a:lnTo>
                  <a:lnTo>
                    <a:pt x="2751" y="2334"/>
                  </a:lnTo>
                  <a:lnTo>
                    <a:pt x="3430" y="2334"/>
                  </a:lnTo>
                  <a:lnTo>
                    <a:pt x="3846" y="2501"/>
                  </a:lnTo>
                  <a:lnTo>
                    <a:pt x="3846" y="2537"/>
                  </a:lnTo>
                  <a:lnTo>
                    <a:pt x="3846" y="2989"/>
                  </a:lnTo>
                  <a:cubicBezTo>
                    <a:pt x="3846" y="3275"/>
                    <a:pt x="3977" y="3549"/>
                    <a:pt x="4215" y="3704"/>
                  </a:cubicBezTo>
                  <a:lnTo>
                    <a:pt x="4215" y="3870"/>
                  </a:lnTo>
                  <a:lnTo>
                    <a:pt x="3751" y="4049"/>
                  </a:lnTo>
                  <a:cubicBezTo>
                    <a:pt x="3489" y="4156"/>
                    <a:pt x="3310" y="4418"/>
                    <a:pt x="3310" y="4716"/>
                  </a:cubicBezTo>
                  <a:lnTo>
                    <a:pt x="3310" y="5811"/>
                  </a:lnTo>
                  <a:cubicBezTo>
                    <a:pt x="3310" y="5894"/>
                    <a:pt x="3382" y="5966"/>
                    <a:pt x="3465" y="5966"/>
                  </a:cubicBezTo>
                  <a:cubicBezTo>
                    <a:pt x="3561" y="5966"/>
                    <a:pt x="3632" y="5894"/>
                    <a:pt x="3632" y="5811"/>
                  </a:cubicBezTo>
                  <a:lnTo>
                    <a:pt x="3632" y="4716"/>
                  </a:lnTo>
                  <a:cubicBezTo>
                    <a:pt x="3632" y="4573"/>
                    <a:pt x="3727" y="4418"/>
                    <a:pt x="3870" y="4358"/>
                  </a:cubicBezTo>
                  <a:lnTo>
                    <a:pt x="4406" y="4156"/>
                  </a:lnTo>
                  <a:lnTo>
                    <a:pt x="5073" y="4156"/>
                  </a:lnTo>
                  <a:lnTo>
                    <a:pt x="5608" y="4358"/>
                  </a:lnTo>
                  <a:cubicBezTo>
                    <a:pt x="5763" y="4418"/>
                    <a:pt x="5847" y="4561"/>
                    <a:pt x="5847" y="4716"/>
                  </a:cubicBezTo>
                  <a:lnTo>
                    <a:pt x="5847" y="5811"/>
                  </a:lnTo>
                  <a:cubicBezTo>
                    <a:pt x="5847" y="5894"/>
                    <a:pt x="5930" y="5966"/>
                    <a:pt x="6013" y="5966"/>
                  </a:cubicBezTo>
                  <a:cubicBezTo>
                    <a:pt x="6108" y="5966"/>
                    <a:pt x="6180" y="5894"/>
                    <a:pt x="6180" y="5811"/>
                  </a:cubicBezTo>
                  <a:lnTo>
                    <a:pt x="6180" y="4716"/>
                  </a:lnTo>
                  <a:cubicBezTo>
                    <a:pt x="6180" y="4418"/>
                    <a:pt x="6001" y="4168"/>
                    <a:pt x="5727" y="4049"/>
                  </a:cubicBezTo>
                  <a:lnTo>
                    <a:pt x="5275" y="3870"/>
                  </a:lnTo>
                  <a:lnTo>
                    <a:pt x="5275" y="3704"/>
                  </a:lnTo>
                  <a:cubicBezTo>
                    <a:pt x="5489" y="3537"/>
                    <a:pt x="5644" y="3275"/>
                    <a:pt x="5644" y="2989"/>
                  </a:cubicBezTo>
                  <a:lnTo>
                    <a:pt x="5644" y="2537"/>
                  </a:lnTo>
                  <a:lnTo>
                    <a:pt x="5644" y="2501"/>
                  </a:lnTo>
                  <a:lnTo>
                    <a:pt x="6061" y="2334"/>
                  </a:lnTo>
                  <a:lnTo>
                    <a:pt x="6728" y="2334"/>
                  </a:lnTo>
                  <a:lnTo>
                    <a:pt x="7144" y="2501"/>
                  </a:lnTo>
                  <a:lnTo>
                    <a:pt x="7144" y="2537"/>
                  </a:lnTo>
                  <a:lnTo>
                    <a:pt x="7144" y="2989"/>
                  </a:lnTo>
                  <a:cubicBezTo>
                    <a:pt x="7144" y="3275"/>
                    <a:pt x="7275" y="3549"/>
                    <a:pt x="7513" y="3704"/>
                  </a:cubicBezTo>
                  <a:lnTo>
                    <a:pt x="7513" y="3870"/>
                  </a:lnTo>
                  <a:lnTo>
                    <a:pt x="7061" y="4049"/>
                  </a:lnTo>
                  <a:cubicBezTo>
                    <a:pt x="6787" y="4156"/>
                    <a:pt x="6609" y="4418"/>
                    <a:pt x="6609" y="4716"/>
                  </a:cubicBezTo>
                  <a:lnTo>
                    <a:pt x="6609" y="5811"/>
                  </a:lnTo>
                  <a:cubicBezTo>
                    <a:pt x="6609" y="5894"/>
                    <a:pt x="6680" y="5966"/>
                    <a:pt x="6775" y="5966"/>
                  </a:cubicBezTo>
                  <a:cubicBezTo>
                    <a:pt x="6859" y="5966"/>
                    <a:pt x="6942" y="5894"/>
                    <a:pt x="6942" y="5811"/>
                  </a:cubicBezTo>
                  <a:lnTo>
                    <a:pt x="6942" y="4716"/>
                  </a:lnTo>
                  <a:cubicBezTo>
                    <a:pt x="6942" y="4573"/>
                    <a:pt x="7025" y="4418"/>
                    <a:pt x="7180" y="4358"/>
                  </a:cubicBezTo>
                  <a:lnTo>
                    <a:pt x="7716" y="4156"/>
                  </a:lnTo>
                  <a:lnTo>
                    <a:pt x="8383" y="4156"/>
                  </a:lnTo>
                  <a:lnTo>
                    <a:pt x="8918" y="4358"/>
                  </a:lnTo>
                  <a:cubicBezTo>
                    <a:pt x="9061" y="4418"/>
                    <a:pt x="9156" y="4561"/>
                    <a:pt x="9156" y="4716"/>
                  </a:cubicBezTo>
                  <a:lnTo>
                    <a:pt x="9156" y="5811"/>
                  </a:lnTo>
                  <a:cubicBezTo>
                    <a:pt x="9156" y="5894"/>
                    <a:pt x="9228" y="5966"/>
                    <a:pt x="9323" y="5966"/>
                  </a:cubicBezTo>
                  <a:cubicBezTo>
                    <a:pt x="9406" y="5966"/>
                    <a:pt x="9478" y="5894"/>
                    <a:pt x="9478" y="5811"/>
                  </a:cubicBezTo>
                  <a:lnTo>
                    <a:pt x="9478" y="4716"/>
                  </a:lnTo>
                  <a:cubicBezTo>
                    <a:pt x="9418" y="4418"/>
                    <a:pt x="9252" y="4156"/>
                    <a:pt x="8978" y="4049"/>
                  </a:cubicBezTo>
                  <a:lnTo>
                    <a:pt x="8514" y="3870"/>
                  </a:lnTo>
                  <a:lnTo>
                    <a:pt x="8514" y="3704"/>
                  </a:lnTo>
                  <a:cubicBezTo>
                    <a:pt x="8740" y="3537"/>
                    <a:pt x="8895" y="3275"/>
                    <a:pt x="8895" y="2989"/>
                  </a:cubicBezTo>
                  <a:lnTo>
                    <a:pt x="8895" y="2537"/>
                  </a:lnTo>
                  <a:cubicBezTo>
                    <a:pt x="8895" y="2334"/>
                    <a:pt x="8811" y="2156"/>
                    <a:pt x="8680" y="2025"/>
                  </a:cubicBezTo>
                  <a:cubicBezTo>
                    <a:pt x="8549" y="1894"/>
                    <a:pt x="8371" y="1822"/>
                    <a:pt x="8168" y="1822"/>
                  </a:cubicBezTo>
                  <a:lnTo>
                    <a:pt x="7799" y="1822"/>
                  </a:lnTo>
                  <a:cubicBezTo>
                    <a:pt x="7537" y="1822"/>
                    <a:pt x="7311" y="1965"/>
                    <a:pt x="7192" y="2180"/>
                  </a:cubicBezTo>
                  <a:lnTo>
                    <a:pt x="6882" y="2061"/>
                  </a:lnTo>
                  <a:lnTo>
                    <a:pt x="6882" y="1894"/>
                  </a:lnTo>
                  <a:cubicBezTo>
                    <a:pt x="7109" y="1727"/>
                    <a:pt x="7251" y="1465"/>
                    <a:pt x="7251" y="1180"/>
                  </a:cubicBezTo>
                  <a:lnTo>
                    <a:pt x="7251" y="715"/>
                  </a:lnTo>
                  <a:cubicBezTo>
                    <a:pt x="7251" y="525"/>
                    <a:pt x="7180" y="346"/>
                    <a:pt x="7037" y="215"/>
                  </a:cubicBezTo>
                  <a:cubicBezTo>
                    <a:pt x="6906" y="72"/>
                    <a:pt x="6728" y="1"/>
                    <a:pt x="6537" y="1"/>
                  </a:cubicBezTo>
                  <a:lnTo>
                    <a:pt x="6168" y="1"/>
                  </a:lnTo>
                  <a:cubicBezTo>
                    <a:pt x="5763" y="1"/>
                    <a:pt x="5454" y="334"/>
                    <a:pt x="5454" y="715"/>
                  </a:cubicBezTo>
                  <a:lnTo>
                    <a:pt x="5454" y="1180"/>
                  </a:lnTo>
                  <a:cubicBezTo>
                    <a:pt x="5454" y="1465"/>
                    <a:pt x="5585" y="1727"/>
                    <a:pt x="5823" y="1894"/>
                  </a:cubicBezTo>
                  <a:lnTo>
                    <a:pt x="5823" y="2061"/>
                  </a:lnTo>
                  <a:lnTo>
                    <a:pt x="5525" y="2180"/>
                  </a:lnTo>
                  <a:cubicBezTo>
                    <a:pt x="5489" y="2120"/>
                    <a:pt x="5454" y="2072"/>
                    <a:pt x="5406" y="2025"/>
                  </a:cubicBezTo>
                  <a:cubicBezTo>
                    <a:pt x="5275" y="1894"/>
                    <a:pt x="5096" y="1822"/>
                    <a:pt x="4894" y="1822"/>
                  </a:cubicBezTo>
                  <a:lnTo>
                    <a:pt x="4525" y="1822"/>
                  </a:lnTo>
                  <a:cubicBezTo>
                    <a:pt x="4263" y="1822"/>
                    <a:pt x="4037" y="1965"/>
                    <a:pt x="3918" y="2180"/>
                  </a:cubicBezTo>
                  <a:lnTo>
                    <a:pt x="3608" y="2061"/>
                  </a:lnTo>
                  <a:lnTo>
                    <a:pt x="3608" y="1894"/>
                  </a:lnTo>
                  <a:cubicBezTo>
                    <a:pt x="3834" y="1727"/>
                    <a:pt x="3977" y="1465"/>
                    <a:pt x="3977" y="1180"/>
                  </a:cubicBezTo>
                  <a:lnTo>
                    <a:pt x="3977" y="715"/>
                  </a:lnTo>
                  <a:cubicBezTo>
                    <a:pt x="3977" y="525"/>
                    <a:pt x="3906" y="346"/>
                    <a:pt x="3763" y="215"/>
                  </a:cubicBezTo>
                  <a:cubicBezTo>
                    <a:pt x="3632" y="72"/>
                    <a:pt x="3453" y="1"/>
                    <a:pt x="3263"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5868111" y="2906521"/>
              <a:ext cx="127724" cy="172823"/>
            </a:xfrm>
            <a:custGeom>
              <a:avLst/>
              <a:gdLst/>
              <a:ahLst/>
              <a:cxnLst/>
              <a:rect l="l" t="t" r="r" b="b"/>
              <a:pathLst>
                <a:path w="4013" h="5430" extrusionOk="0">
                  <a:moveTo>
                    <a:pt x="2191" y="334"/>
                  </a:moveTo>
                  <a:cubicBezTo>
                    <a:pt x="2406" y="334"/>
                    <a:pt x="2560" y="501"/>
                    <a:pt x="2560" y="703"/>
                  </a:cubicBezTo>
                  <a:lnTo>
                    <a:pt x="2560" y="1084"/>
                  </a:lnTo>
                  <a:cubicBezTo>
                    <a:pt x="2560" y="1394"/>
                    <a:pt x="2310" y="1644"/>
                    <a:pt x="2001" y="1644"/>
                  </a:cubicBezTo>
                  <a:cubicBezTo>
                    <a:pt x="1691" y="1644"/>
                    <a:pt x="1453" y="1394"/>
                    <a:pt x="1453" y="1084"/>
                  </a:cubicBezTo>
                  <a:lnTo>
                    <a:pt x="1453" y="703"/>
                  </a:lnTo>
                  <a:cubicBezTo>
                    <a:pt x="1453" y="501"/>
                    <a:pt x="1608" y="334"/>
                    <a:pt x="1822" y="334"/>
                  </a:cubicBezTo>
                  <a:close/>
                  <a:moveTo>
                    <a:pt x="2191" y="1953"/>
                  </a:moveTo>
                  <a:lnTo>
                    <a:pt x="2191" y="2060"/>
                  </a:lnTo>
                  <a:cubicBezTo>
                    <a:pt x="2203" y="2120"/>
                    <a:pt x="2227" y="2179"/>
                    <a:pt x="2251" y="2239"/>
                  </a:cubicBezTo>
                  <a:lnTo>
                    <a:pt x="2013" y="2477"/>
                  </a:lnTo>
                  <a:lnTo>
                    <a:pt x="2001" y="2477"/>
                  </a:lnTo>
                  <a:lnTo>
                    <a:pt x="1763" y="2239"/>
                  </a:lnTo>
                  <a:cubicBezTo>
                    <a:pt x="1786" y="2179"/>
                    <a:pt x="1810" y="2120"/>
                    <a:pt x="1810" y="2060"/>
                  </a:cubicBezTo>
                  <a:lnTo>
                    <a:pt x="1810" y="1953"/>
                  </a:lnTo>
                  <a:cubicBezTo>
                    <a:pt x="1870" y="1965"/>
                    <a:pt x="1941" y="1965"/>
                    <a:pt x="2001" y="1965"/>
                  </a:cubicBezTo>
                  <a:cubicBezTo>
                    <a:pt x="2060" y="1965"/>
                    <a:pt x="2132" y="1953"/>
                    <a:pt x="2191" y="1953"/>
                  </a:cubicBezTo>
                  <a:close/>
                  <a:moveTo>
                    <a:pt x="2525" y="2429"/>
                  </a:moveTo>
                  <a:lnTo>
                    <a:pt x="2822" y="2584"/>
                  </a:lnTo>
                  <a:cubicBezTo>
                    <a:pt x="2882" y="2608"/>
                    <a:pt x="2917" y="2680"/>
                    <a:pt x="2917" y="2763"/>
                  </a:cubicBezTo>
                  <a:lnTo>
                    <a:pt x="2917" y="3084"/>
                  </a:lnTo>
                  <a:lnTo>
                    <a:pt x="1072" y="3084"/>
                  </a:lnTo>
                  <a:lnTo>
                    <a:pt x="1072" y="2763"/>
                  </a:lnTo>
                  <a:cubicBezTo>
                    <a:pt x="1072" y="2680"/>
                    <a:pt x="1120" y="2632"/>
                    <a:pt x="1179" y="2584"/>
                  </a:cubicBezTo>
                  <a:lnTo>
                    <a:pt x="1477" y="2429"/>
                  </a:lnTo>
                  <a:lnTo>
                    <a:pt x="1751" y="2703"/>
                  </a:lnTo>
                  <a:cubicBezTo>
                    <a:pt x="1822" y="2775"/>
                    <a:pt x="1905" y="2799"/>
                    <a:pt x="2001" y="2799"/>
                  </a:cubicBezTo>
                  <a:cubicBezTo>
                    <a:pt x="2084" y="2799"/>
                    <a:pt x="2179" y="2775"/>
                    <a:pt x="2251" y="2703"/>
                  </a:cubicBezTo>
                  <a:lnTo>
                    <a:pt x="2525" y="2429"/>
                  </a:lnTo>
                  <a:close/>
                  <a:moveTo>
                    <a:pt x="3560" y="3442"/>
                  </a:moveTo>
                  <a:lnTo>
                    <a:pt x="3370" y="3834"/>
                  </a:lnTo>
                  <a:lnTo>
                    <a:pt x="655" y="3834"/>
                  </a:lnTo>
                  <a:lnTo>
                    <a:pt x="465" y="3442"/>
                  </a:lnTo>
                  <a:close/>
                  <a:moveTo>
                    <a:pt x="1822" y="1"/>
                  </a:moveTo>
                  <a:cubicBezTo>
                    <a:pt x="1417" y="1"/>
                    <a:pt x="1108" y="334"/>
                    <a:pt x="1108" y="715"/>
                  </a:cubicBezTo>
                  <a:lnTo>
                    <a:pt x="1108" y="1096"/>
                  </a:lnTo>
                  <a:cubicBezTo>
                    <a:pt x="1108" y="1394"/>
                    <a:pt x="1251" y="1656"/>
                    <a:pt x="1477" y="1822"/>
                  </a:cubicBezTo>
                  <a:lnTo>
                    <a:pt x="1477" y="2072"/>
                  </a:lnTo>
                  <a:lnTo>
                    <a:pt x="1477" y="2084"/>
                  </a:lnTo>
                  <a:lnTo>
                    <a:pt x="1048" y="2299"/>
                  </a:lnTo>
                  <a:cubicBezTo>
                    <a:pt x="870" y="2382"/>
                    <a:pt x="751" y="2584"/>
                    <a:pt x="751" y="2775"/>
                  </a:cubicBezTo>
                  <a:lnTo>
                    <a:pt x="751" y="3108"/>
                  </a:lnTo>
                  <a:lnTo>
                    <a:pt x="179" y="3108"/>
                  </a:lnTo>
                  <a:cubicBezTo>
                    <a:pt x="120" y="3108"/>
                    <a:pt x="60" y="3132"/>
                    <a:pt x="36" y="3180"/>
                  </a:cubicBezTo>
                  <a:cubicBezTo>
                    <a:pt x="0" y="3227"/>
                    <a:pt x="0" y="3299"/>
                    <a:pt x="24" y="3346"/>
                  </a:cubicBezTo>
                  <a:lnTo>
                    <a:pt x="393" y="4073"/>
                  </a:lnTo>
                  <a:cubicBezTo>
                    <a:pt x="417" y="4132"/>
                    <a:pt x="477" y="4156"/>
                    <a:pt x="536" y="4156"/>
                  </a:cubicBezTo>
                  <a:lnTo>
                    <a:pt x="739" y="4156"/>
                  </a:lnTo>
                  <a:lnTo>
                    <a:pt x="739" y="5263"/>
                  </a:lnTo>
                  <a:cubicBezTo>
                    <a:pt x="739" y="5347"/>
                    <a:pt x="810" y="5430"/>
                    <a:pt x="893" y="5430"/>
                  </a:cubicBezTo>
                  <a:cubicBezTo>
                    <a:pt x="989" y="5430"/>
                    <a:pt x="1060" y="5347"/>
                    <a:pt x="1060" y="5263"/>
                  </a:cubicBezTo>
                  <a:lnTo>
                    <a:pt x="1060" y="4156"/>
                  </a:lnTo>
                  <a:lnTo>
                    <a:pt x="2906" y="4156"/>
                  </a:lnTo>
                  <a:lnTo>
                    <a:pt x="2906" y="5263"/>
                  </a:lnTo>
                  <a:cubicBezTo>
                    <a:pt x="2906" y="5347"/>
                    <a:pt x="2977" y="5430"/>
                    <a:pt x="3072" y="5430"/>
                  </a:cubicBezTo>
                  <a:cubicBezTo>
                    <a:pt x="3156" y="5430"/>
                    <a:pt x="3227" y="5347"/>
                    <a:pt x="3227" y="5263"/>
                  </a:cubicBezTo>
                  <a:lnTo>
                    <a:pt x="3227" y="4156"/>
                  </a:lnTo>
                  <a:lnTo>
                    <a:pt x="3429" y="4156"/>
                  </a:lnTo>
                  <a:cubicBezTo>
                    <a:pt x="3489" y="4156"/>
                    <a:pt x="3549" y="4132"/>
                    <a:pt x="3572" y="4073"/>
                  </a:cubicBezTo>
                  <a:lnTo>
                    <a:pt x="3941" y="3346"/>
                  </a:lnTo>
                  <a:cubicBezTo>
                    <a:pt x="4013" y="3299"/>
                    <a:pt x="4013" y="3227"/>
                    <a:pt x="3977" y="3180"/>
                  </a:cubicBezTo>
                  <a:cubicBezTo>
                    <a:pt x="3953" y="3132"/>
                    <a:pt x="3894" y="3108"/>
                    <a:pt x="3834" y="3108"/>
                  </a:cubicBezTo>
                  <a:lnTo>
                    <a:pt x="3263" y="3108"/>
                  </a:lnTo>
                  <a:lnTo>
                    <a:pt x="3263" y="2775"/>
                  </a:lnTo>
                  <a:cubicBezTo>
                    <a:pt x="3263" y="2572"/>
                    <a:pt x="3144" y="2382"/>
                    <a:pt x="2965" y="2299"/>
                  </a:cubicBezTo>
                  <a:lnTo>
                    <a:pt x="2536" y="2084"/>
                  </a:lnTo>
                  <a:lnTo>
                    <a:pt x="2536" y="2072"/>
                  </a:lnTo>
                  <a:lnTo>
                    <a:pt x="2536" y="1822"/>
                  </a:lnTo>
                  <a:cubicBezTo>
                    <a:pt x="2763" y="1656"/>
                    <a:pt x="2906" y="1394"/>
                    <a:pt x="2906" y="1096"/>
                  </a:cubicBezTo>
                  <a:lnTo>
                    <a:pt x="2906" y="715"/>
                  </a:lnTo>
                  <a:cubicBezTo>
                    <a:pt x="2906" y="322"/>
                    <a:pt x="2572" y="1"/>
                    <a:pt x="2191"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5915088" y="3051655"/>
              <a:ext cx="34151" cy="10662"/>
            </a:xfrm>
            <a:custGeom>
              <a:avLst/>
              <a:gdLst/>
              <a:ahLst/>
              <a:cxnLst/>
              <a:rect l="l" t="t" r="r" b="b"/>
              <a:pathLst>
                <a:path w="1073" h="335" extrusionOk="0">
                  <a:moveTo>
                    <a:pt x="168" y="1"/>
                  </a:moveTo>
                  <a:cubicBezTo>
                    <a:pt x="72" y="1"/>
                    <a:pt x="1" y="72"/>
                    <a:pt x="1" y="167"/>
                  </a:cubicBezTo>
                  <a:cubicBezTo>
                    <a:pt x="1" y="251"/>
                    <a:pt x="72" y="334"/>
                    <a:pt x="168" y="334"/>
                  </a:cubicBezTo>
                  <a:lnTo>
                    <a:pt x="894" y="334"/>
                  </a:lnTo>
                  <a:cubicBezTo>
                    <a:pt x="989" y="334"/>
                    <a:pt x="1060" y="251"/>
                    <a:pt x="1060" y="167"/>
                  </a:cubicBezTo>
                  <a:cubicBezTo>
                    <a:pt x="1072" y="72"/>
                    <a:pt x="989" y="1"/>
                    <a:pt x="894"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8"/>
          <p:cNvGrpSpPr/>
          <p:nvPr/>
        </p:nvGrpSpPr>
        <p:grpSpPr>
          <a:xfrm>
            <a:off x="5077647" y="1798742"/>
            <a:ext cx="907791" cy="1092909"/>
            <a:chOff x="7576605" y="1983877"/>
            <a:chExt cx="276698" cy="333133"/>
          </a:xfrm>
        </p:grpSpPr>
        <p:sp>
          <p:nvSpPr>
            <p:cNvPr id="275" name="Google Shape;275;p38"/>
            <p:cNvSpPr/>
            <p:nvPr/>
          </p:nvSpPr>
          <p:spPr>
            <a:xfrm>
              <a:off x="7576605" y="1983877"/>
              <a:ext cx="276698" cy="333133"/>
            </a:xfrm>
            <a:custGeom>
              <a:avLst/>
              <a:gdLst/>
              <a:ahLst/>
              <a:cxnLst/>
              <a:rect l="l" t="t" r="r" b="b"/>
              <a:pathLst>
                <a:path w="8693" h="10466" extrusionOk="0">
                  <a:moveTo>
                    <a:pt x="417" y="1024"/>
                  </a:moveTo>
                  <a:cubicBezTo>
                    <a:pt x="655" y="1024"/>
                    <a:pt x="894" y="1143"/>
                    <a:pt x="1036" y="1358"/>
                  </a:cubicBezTo>
                  <a:lnTo>
                    <a:pt x="1156" y="1536"/>
                  </a:lnTo>
                  <a:cubicBezTo>
                    <a:pt x="1275" y="1715"/>
                    <a:pt x="1477" y="1822"/>
                    <a:pt x="1703" y="1822"/>
                  </a:cubicBezTo>
                  <a:lnTo>
                    <a:pt x="1703" y="2477"/>
                  </a:lnTo>
                  <a:cubicBezTo>
                    <a:pt x="1703" y="2941"/>
                    <a:pt x="1775" y="3406"/>
                    <a:pt x="1906" y="3834"/>
                  </a:cubicBezTo>
                  <a:cubicBezTo>
                    <a:pt x="1810" y="3763"/>
                    <a:pt x="1656" y="3703"/>
                    <a:pt x="1513" y="3644"/>
                  </a:cubicBezTo>
                  <a:cubicBezTo>
                    <a:pt x="1215" y="3525"/>
                    <a:pt x="894" y="3394"/>
                    <a:pt x="655" y="3144"/>
                  </a:cubicBezTo>
                  <a:cubicBezTo>
                    <a:pt x="394" y="2846"/>
                    <a:pt x="274" y="2417"/>
                    <a:pt x="274" y="1822"/>
                  </a:cubicBezTo>
                  <a:lnTo>
                    <a:pt x="274" y="1179"/>
                  </a:lnTo>
                  <a:cubicBezTo>
                    <a:pt x="274" y="1132"/>
                    <a:pt x="286" y="1108"/>
                    <a:pt x="322" y="1072"/>
                  </a:cubicBezTo>
                  <a:cubicBezTo>
                    <a:pt x="346" y="1048"/>
                    <a:pt x="394" y="1024"/>
                    <a:pt x="417" y="1024"/>
                  </a:cubicBezTo>
                  <a:close/>
                  <a:moveTo>
                    <a:pt x="8204" y="1024"/>
                  </a:moveTo>
                  <a:cubicBezTo>
                    <a:pt x="8252" y="1024"/>
                    <a:pt x="8275" y="1048"/>
                    <a:pt x="8311" y="1072"/>
                  </a:cubicBezTo>
                  <a:cubicBezTo>
                    <a:pt x="8335" y="1108"/>
                    <a:pt x="8359" y="1143"/>
                    <a:pt x="8359" y="1179"/>
                  </a:cubicBezTo>
                  <a:lnTo>
                    <a:pt x="8359" y="1822"/>
                  </a:lnTo>
                  <a:lnTo>
                    <a:pt x="8383" y="1822"/>
                  </a:lnTo>
                  <a:cubicBezTo>
                    <a:pt x="8383" y="2417"/>
                    <a:pt x="8252" y="2858"/>
                    <a:pt x="8002" y="3144"/>
                  </a:cubicBezTo>
                  <a:cubicBezTo>
                    <a:pt x="7775" y="3394"/>
                    <a:pt x="7466" y="3525"/>
                    <a:pt x="7144" y="3644"/>
                  </a:cubicBezTo>
                  <a:cubicBezTo>
                    <a:pt x="7002" y="3703"/>
                    <a:pt x="6871" y="3763"/>
                    <a:pt x="6716" y="3834"/>
                  </a:cubicBezTo>
                  <a:cubicBezTo>
                    <a:pt x="6847" y="3394"/>
                    <a:pt x="6930" y="2929"/>
                    <a:pt x="6930" y="2477"/>
                  </a:cubicBezTo>
                  <a:lnTo>
                    <a:pt x="6930" y="1822"/>
                  </a:lnTo>
                  <a:cubicBezTo>
                    <a:pt x="7144" y="1822"/>
                    <a:pt x="7359" y="1715"/>
                    <a:pt x="7478" y="1536"/>
                  </a:cubicBezTo>
                  <a:lnTo>
                    <a:pt x="7597" y="1358"/>
                  </a:lnTo>
                  <a:cubicBezTo>
                    <a:pt x="7728" y="1167"/>
                    <a:pt x="7966" y="1024"/>
                    <a:pt x="8204" y="1024"/>
                  </a:cubicBezTo>
                  <a:close/>
                  <a:moveTo>
                    <a:pt x="6954" y="334"/>
                  </a:moveTo>
                  <a:lnTo>
                    <a:pt x="6954" y="703"/>
                  </a:lnTo>
                  <a:lnTo>
                    <a:pt x="5632" y="703"/>
                  </a:lnTo>
                  <a:cubicBezTo>
                    <a:pt x="5537" y="703"/>
                    <a:pt x="5478" y="774"/>
                    <a:pt x="5478" y="846"/>
                  </a:cubicBezTo>
                  <a:cubicBezTo>
                    <a:pt x="5478" y="929"/>
                    <a:pt x="5561" y="1001"/>
                    <a:pt x="5632" y="1001"/>
                  </a:cubicBezTo>
                  <a:lnTo>
                    <a:pt x="6632" y="1001"/>
                  </a:lnTo>
                  <a:lnTo>
                    <a:pt x="6632" y="2477"/>
                  </a:lnTo>
                  <a:cubicBezTo>
                    <a:pt x="6632" y="3810"/>
                    <a:pt x="5989" y="5072"/>
                    <a:pt x="4906" y="5882"/>
                  </a:cubicBezTo>
                  <a:lnTo>
                    <a:pt x="4799" y="5954"/>
                  </a:lnTo>
                  <a:cubicBezTo>
                    <a:pt x="4763" y="5954"/>
                    <a:pt x="4739" y="5942"/>
                    <a:pt x="4704" y="5942"/>
                  </a:cubicBezTo>
                  <a:lnTo>
                    <a:pt x="3954" y="5942"/>
                  </a:lnTo>
                  <a:cubicBezTo>
                    <a:pt x="3918" y="5942"/>
                    <a:pt x="3894" y="5942"/>
                    <a:pt x="3858" y="5954"/>
                  </a:cubicBezTo>
                  <a:lnTo>
                    <a:pt x="3751" y="5882"/>
                  </a:lnTo>
                  <a:cubicBezTo>
                    <a:pt x="2668" y="5096"/>
                    <a:pt x="2025" y="3810"/>
                    <a:pt x="2025" y="2477"/>
                  </a:cubicBezTo>
                  <a:lnTo>
                    <a:pt x="2025" y="1001"/>
                  </a:lnTo>
                  <a:lnTo>
                    <a:pt x="4918" y="1001"/>
                  </a:lnTo>
                  <a:cubicBezTo>
                    <a:pt x="5001" y="1001"/>
                    <a:pt x="5061" y="929"/>
                    <a:pt x="5061" y="846"/>
                  </a:cubicBezTo>
                  <a:cubicBezTo>
                    <a:pt x="5061" y="774"/>
                    <a:pt x="4989" y="703"/>
                    <a:pt x="4918" y="703"/>
                  </a:cubicBezTo>
                  <a:lnTo>
                    <a:pt x="1715" y="703"/>
                  </a:lnTo>
                  <a:lnTo>
                    <a:pt x="1715" y="334"/>
                  </a:lnTo>
                  <a:close/>
                  <a:moveTo>
                    <a:pt x="4704" y="6263"/>
                  </a:moveTo>
                  <a:cubicBezTo>
                    <a:pt x="4763" y="6263"/>
                    <a:pt x="4811" y="6311"/>
                    <a:pt x="4811" y="6370"/>
                  </a:cubicBezTo>
                  <a:lnTo>
                    <a:pt x="4811" y="6477"/>
                  </a:lnTo>
                  <a:cubicBezTo>
                    <a:pt x="4811" y="6537"/>
                    <a:pt x="4763" y="6585"/>
                    <a:pt x="4704" y="6585"/>
                  </a:cubicBezTo>
                  <a:lnTo>
                    <a:pt x="3954" y="6585"/>
                  </a:lnTo>
                  <a:cubicBezTo>
                    <a:pt x="3882" y="6585"/>
                    <a:pt x="3846" y="6537"/>
                    <a:pt x="3846" y="6477"/>
                  </a:cubicBezTo>
                  <a:lnTo>
                    <a:pt x="3846" y="6370"/>
                  </a:lnTo>
                  <a:cubicBezTo>
                    <a:pt x="3846" y="6311"/>
                    <a:pt x="3882" y="6263"/>
                    <a:pt x="3954" y="6263"/>
                  </a:cubicBezTo>
                  <a:close/>
                  <a:moveTo>
                    <a:pt x="4513" y="6882"/>
                  </a:moveTo>
                  <a:lnTo>
                    <a:pt x="4513" y="8382"/>
                  </a:lnTo>
                  <a:lnTo>
                    <a:pt x="4156" y="8382"/>
                  </a:lnTo>
                  <a:lnTo>
                    <a:pt x="4156" y="6882"/>
                  </a:lnTo>
                  <a:close/>
                  <a:moveTo>
                    <a:pt x="5287" y="8692"/>
                  </a:moveTo>
                  <a:cubicBezTo>
                    <a:pt x="5394" y="8692"/>
                    <a:pt x="5478" y="8787"/>
                    <a:pt x="5478" y="8882"/>
                  </a:cubicBezTo>
                  <a:lnTo>
                    <a:pt x="5478" y="9061"/>
                  </a:lnTo>
                  <a:lnTo>
                    <a:pt x="4108" y="9061"/>
                  </a:lnTo>
                  <a:cubicBezTo>
                    <a:pt x="4025" y="9061"/>
                    <a:pt x="3965" y="9144"/>
                    <a:pt x="3965" y="9216"/>
                  </a:cubicBezTo>
                  <a:cubicBezTo>
                    <a:pt x="3965" y="9287"/>
                    <a:pt x="4037" y="9359"/>
                    <a:pt x="4108" y="9359"/>
                  </a:cubicBezTo>
                  <a:lnTo>
                    <a:pt x="6204" y="9359"/>
                  </a:lnTo>
                  <a:cubicBezTo>
                    <a:pt x="6228" y="9359"/>
                    <a:pt x="6240" y="9383"/>
                    <a:pt x="6251" y="9394"/>
                  </a:cubicBezTo>
                  <a:lnTo>
                    <a:pt x="6406" y="10133"/>
                  </a:lnTo>
                  <a:cubicBezTo>
                    <a:pt x="6406" y="10156"/>
                    <a:pt x="6406" y="10168"/>
                    <a:pt x="6382" y="10168"/>
                  </a:cubicBezTo>
                  <a:cubicBezTo>
                    <a:pt x="6382" y="10168"/>
                    <a:pt x="6370" y="10180"/>
                    <a:pt x="6359" y="10180"/>
                  </a:cubicBezTo>
                  <a:lnTo>
                    <a:pt x="2299" y="10180"/>
                  </a:lnTo>
                  <a:cubicBezTo>
                    <a:pt x="2287" y="10180"/>
                    <a:pt x="2263" y="10168"/>
                    <a:pt x="2263" y="10168"/>
                  </a:cubicBezTo>
                  <a:cubicBezTo>
                    <a:pt x="2263" y="10168"/>
                    <a:pt x="2251" y="10145"/>
                    <a:pt x="2251" y="10133"/>
                  </a:cubicBezTo>
                  <a:lnTo>
                    <a:pt x="2394" y="9394"/>
                  </a:lnTo>
                  <a:cubicBezTo>
                    <a:pt x="2394" y="9371"/>
                    <a:pt x="2418" y="9359"/>
                    <a:pt x="2441" y="9359"/>
                  </a:cubicBezTo>
                  <a:lnTo>
                    <a:pt x="3394" y="9359"/>
                  </a:lnTo>
                  <a:cubicBezTo>
                    <a:pt x="3489" y="9359"/>
                    <a:pt x="3549" y="9287"/>
                    <a:pt x="3549" y="9216"/>
                  </a:cubicBezTo>
                  <a:cubicBezTo>
                    <a:pt x="3549" y="9144"/>
                    <a:pt x="3477" y="9061"/>
                    <a:pt x="3394" y="9061"/>
                  </a:cubicBezTo>
                  <a:lnTo>
                    <a:pt x="3192" y="9061"/>
                  </a:lnTo>
                  <a:lnTo>
                    <a:pt x="3192" y="8882"/>
                  </a:lnTo>
                  <a:cubicBezTo>
                    <a:pt x="3192" y="8787"/>
                    <a:pt x="3275" y="8692"/>
                    <a:pt x="3382" y="8692"/>
                  </a:cubicBezTo>
                  <a:close/>
                  <a:moveTo>
                    <a:pt x="1715" y="0"/>
                  </a:moveTo>
                  <a:cubicBezTo>
                    <a:pt x="1548" y="0"/>
                    <a:pt x="1417" y="131"/>
                    <a:pt x="1417" y="298"/>
                  </a:cubicBezTo>
                  <a:lnTo>
                    <a:pt x="1417" y="703"/>
                  </a:lnTo>
                  <a:cubicBezTo>
                    <a:pt x="1417" y="870"/>
                    <a:pt x="1548" y="1001"/>
                    <a:pt x="1715" y="1001"/>
                  </a:cubicBezTo>
                  <a:lnTo>
                    <a:pt x="1751" y="1001"/>
                  </a:lnTo>
                  <a:lnTo>
                    <a:pt x="1751" y="1501"/>
                  </a:lnTo>
                  <a:cubicBezTo>
                    <a:pt x="1632" y="1501"/>
                    <a:pt x="1525" y="1441"/>
                    <a:pt x="1453" y="1334"/>
                  </a:cubicBezTo>
                  <a:lnTo>
                    <a:pt x="1334" y="1155"/>
                  </a:lnTo>
                  <a:cubicBezTo>
                    <a:pt x="1132" y="881"/>
                    <a:pt x="810" y="715"/>
                    <a:pt x="465" y="703"/>
                  </a:cubicBezTo>
                  <a:cubicBezTo>
                    <a:pt x="346" y="703"/>
                    <a:pt x="227" y="739"/>
                    <a:pt x="144" y="834"/>
                  </a:cubicBezTo>
                  <a:cubicBezTo>
                    <a:pt x="48" y="917"/>
                    <a:pt x="1" y="1036"/>
                    <a:pt x="1" y="1155"/>
                  </a:cubicBezTo>
                  <a:lnTo>
                    <a:pt x="1" y="1798"/>
                  </a:lnTo>
                  <a:cubicBezTo>
                    <a:pt x="1" y="3334"/>
                    <a:pt x="798" y="3656"/>
                    <a:pt x="1429" y="3918"/>
                  </a:cubicBezTo>
                  <a:cubicBezTo>
                    <a:pt x="1787" y="4060"/>
                    <a:pt x="2096" y="4180"/>
                    <a:pt x="2251" y="4489"/>
                  </a:cubicBezTo>
                  <a:cubicBezTo>
                    <a:pt x="2299" y="4584"/>
                    <a:pt x="2287" y="4656"/>
                    <a:pt x="2215" y="4715"/>
                  </a:cubicBezTo>
                  <a:cubicBezTo>
                    <a:pt x="2164" y="4767"/>
                    <a:pt x="2075" y="4806"/>
                    <a:pt x="1994" y="4806"/>
                  </a:cubicBezTo>
                  <a:cubicBezTo>
                    <a:pt x="1963" y="4806"/>
                    <a:pt x="1932" y="4800"/>
                    <a:pt x="1906" y="4787"/>
                  </a:cubicBezTo>
                  <a:cubicBezTo>
                    <a:pt x="1798" y="4751"/>
                    <a:pt x="1775" y="4608"/>
                    <a:pt x="1787" y="4489"/>
                  </a:cubicBezTo>
                  <a:cubicBezTo>
                    <a:pt x="1787" y="4406"/>
                    <a:pt x="1727" y="4334"/>
                    <a:pt x="1644" y="4334"/>
                  </a:cubicBezTo>
                  <a:cubicBezTo>
                    <a:pt x="1548" y="4334"/>
                    <a:pt x="1477" y="4394"/>
                    <a:pt x="1477" y="4477"/>
                  </a:cubicBezTo>
                  <a:cubicBezTo>
                    <a:pt x="1477" y="4608"/>
                    <a:pt x="1489" y="4942"/>
                    <a:pt x="1787" y="5072"/>
                  </a:cubicBezTo>
                  <a:cubicBezTo>
                    <a:pt x="1846" y="5108"/>
                    <a:pt x="1929" y="5120"/>
                    <a:pt x="2001" y="5120"/>
                  </a:cubicBezTo>
                  <a:cubicBezTo>
                    <a:pt x="2168" y="5120"/>
                    <a:pt x="2322" y="5061"/>
                    <a:pt x="2441" y="4930"/>
                  </a:cubicBezTo>
                  <a:cubicBezTo>
                    <a:pt x="2465" y="4906"/>
                    <a:pt x="2477" y="4894"/>
                    <a:pt x="2477" y="4882"/>
                  </a:cubicBezTo>
                  <a:cubicBezTo>
                    <a:pt x="2775" y="5346"/>
                    <a:pt x="3156" y="5763"/>
                    <a:pt x="3608" y="6096"/>
                  </a:cubicBezTo>
                  <a:lnTo>
                    <a:pt x="3632" y="6120"/>
                  </a:lnTo>
                  <a:cubicBezTo>
                    <a:pt x="3596" y="6180"/>
                    <a:pt x="3573" y="6251"/>
                    <a:pt x="3573" y="6323"/>
                  </a:cubicBezTo>
                  <a:lnTo>
                    <a:pt x="3573" y="6430"/>
                  </a:lnTo>
                  <a:cubicBezTo>
                    <a:pt x="3573" y="6620"/>
                    <a:pt x="3715" y="6775"/>
                    <a:pt x="3870" y="6835"/>
                  </a:cubicBezTo>
                  <a:lnTo>
                    <a:pt x="3870" y="8347"/>
                  </a:lnTo>
                  <a:lnTo>
                    <a:pt x="3394" y="8347"/>
                  </a:lnTo>
                  <a:cubicBezTo>
                    <a:pt x="3108" y="8347"/>
                    <a:pt x="2894" y="8573"/>
                    <a:pt x="2894" y="8859"/>
                  </a:cubicBezTo>
                  <a:lnTo>
                    <a:pt x="2894" y="9037"/>
                  </a:lnTo>
                  <a:lnTo>
                    <a:pt x="2453" y="9037"/>
                  </a:lnTo>
                  <a:cubicBezTo>
                    <a:pt x="2299" y="9037"/>
                    <a:pt x="2144" y="9156"/>
                    <a:pt x="2120" y="9311"/>
                  </a:cubicBezTo>
                  <a:lnTo>
                    <a:pt x="1965" y="10061"/>
                  </a:lnTo>
                  <a:cubicBezTo>
                    <a:pt x="1953" y="10168"/>
                    <a:pt x="1965" y="10264"/>
                    <a:pt x="2037" y="10347"/>
                  </a:cubicBezTo>
                  <a:cubicBezTo>
                    <a:pt x="2096" y="10418"/>
                    <a:pt x="2203" y="10466"/>
                    <a:pt x="2310" y="10466"/>
                  </a:cubicBezTo>
                  <a:lnTo>
                    <a:pt x="6370" y="10466"/>
                  </a:lnTo>
                  <a:cubicBezTo>
                    <a:pt x="6478" y="10466"/>
                    <a:pt x="6585" y="10418"/>
                    <a:pt x="6644" y="10347"/>
                  </a:cubicBezTo>
                  <a:cubicBezTo>
                    <a:pt x="6704" y="10264"/>
                    <a:pt x="6728" y="10168"/>
                    <a:pt x="6716" y="10061"/>
                  </a:cubicBezTo>
                  <a:lnTo>
                    <a:pt x="6561" y="9311"/>
                  </a:lnTo>
                  <a:cubicBezTo>
                    <a:pt x="6537" y="9156"/>
                    <a:pt x="6382" y="9037"/>
                    <a:pt x="6228" y="9037"/>
                  </a:cubicBezTo>
                  <a:lnTo>
                    <a:pt x="5787" y="9037"/>
                  </a:lnTo>
                  <a:lnTo>
                    <a:pt x="5787" y="8859"/>
                  </a:lnTo>
                  <a:cubicBezTo>
                    <a:pt x="5787" y="8573"/>
                    <a:pt x="5573" y="8347"/>
                    <a:pt x="5287" y="8347"/>
                  </a:cubicBezTo>
                  <a:lnTo>
                    <a:pt x="4811" y="8347"/>
                  </a:lnTo>
                  <a:lnTo>
                    <a:pt x="4811" y="6835"/>
                  </a:lnTo>
                  <a:cubicBezTo>
                    <a:pt x="4989" y="6787"/>
                    <a:pt x="5108" y="6620"/>
                    <a:pt x="5108" y="6430"/>
                  </a:cubicBezTo>
                  <a:lnTo>
                    <a:pt x="5108" y="6323"/>
                  </a:lnTo>
                  <a:cubicBezTo>
                    <a:pt x="5108" y="6251"/>
                    <a:pt x="5073" y="6180"/>
                    <a:pt x="5049" y="6120"/>
                  </a:cubicBezTo>
                  <a:lnTo>
                    <a:pt x="5073" y="6096"/>
                  </a:lnTo>
                  <a:cubicBezTo>
                    <a:pt x="5537" y="5763"/>
                    <a:pt x="5906" y="5358"/>
                    <a:pt x="6204" y="4882"/>
                  </a:cubicBezTo>
                  <a:cubicBezTo>
                    <a:pt x="6228" y="4894"/>
                    <a:pt x="6228" y="4906"/>
                    <a:pt x="6240" y="4930"/>
                  </a:cubicBezTo>
                  <a:cubicBezTo>
                    <a:pt x="6359" y="5049"/>
                    <a:pt x="6525" y="5120"/>
                    <a:pt x="6680" y="5120"/>
                  </a:cubicBezTo>
                  <a:cubicBezTo>
                    <a:pt x="6763" y="5120"/>
                    <a:pt x="6835" y="5108"/>
                    <a:pt x="6894" y="5072"/>
                  </a:cubicBezTo>
                  <a:cubicBezTo>
                    <a:pt x="7192" y="4942"/>
                    <a:pt x="7204" y="4608"/>
                    <a:pt x="7204" y="4477"/>
                  </a:cubicBezTo>
                  <a:cubicBezTo>
                    <a:pt x="7204" y="4394"/>
                    <a:pt x="7132" y="4334"/>
                    <a:pt x="7037" y="4334"/>
                  </a:cubicBezTo>
                  <a:cubicBezTo>
                    <a:pt x="6954" y="4334"/>
                    <a:pt x="6894" y="4406"/>
                    <a:pt x="6894" y="4489"/>
                  </a:cubicBezTo>
                  <a:cubicBezTo>
                    <a:pt x="6894" y="4596"/>
                    <a:pt x="6882" y="4727"/>
                    <a:pt x="6775" y="4787"/>
                  </a:cubicBezTo>
                  <a:cubicBezTo>
                    <a:pt x="6749" y="4800"/>
                    <a:pt x="6718" y="4806"/>
                    <a:pt x="6687" y="4806"/>
                  </a:cubicBezTo>
                  <a:cubicBezTo>
                    <a:pt x="6606" y="4806"/>
                    <a:pt x="6517" y="4767"/>
                    <a:pt x="6466" y="4715"/>
                  </a:cubicBezTo>
                  <a:cubicBezTo>
                    <a:pt x="6406" y="4656"/>
                    <a:pt x="6382" y="4584"/>
                    <a:pt x="6430" y="4489"/>
                  </a:cubicBezTo>
                  <a:cubicBezTo>
                    <a:pt x="6585" y="4191"/>
                    <a:pt x="6894" y="4060"/>
                    <a:pt x="7252" y="3918"/>
                  </a:cubicBezTo>
                  <a:cubicBezTo>
                    <a:pt x="7894" y="3656"/>
                    <a:pt x="8680" y="3334"/>
                    <a:pt x="8680" y="1798"/>
                  </a:cubicBezTo>
                  <a:lnTo>
                    <a:pt x="8680" y="1155"/>
                  </a:lnTo>
                  <a:cubicBezTo>
                    <a:pt x="8692" y="1048"/>
                    <a:pt x="8633" y="941"/>
                    <a:pt x="8561" y="846"/>
                  </a:cubicBezTo>
                  <a:cubicBezTo>
                    <a:pt x="8478" y="762"/>
                    <a:pt x="8347" y="715"/>
                    <a:pt x="8240" y="715"/>
                  </a:cubicBezTo>
                  <a:cubicBezTo>
                    <a:pt x="7894" y="715"/>
                    <a:pt x="7561" y="881"/>
                    <a:pt x="7371" y="1179"/>
                  </a:cubicBezTo>
                  <a:lnTo>
                    <a:pt x="7252" y="1358"/>
                  </a:lnTo>
                  <a:cubicBezTo>
                    <a:pt x="7180" y="1465"/>
                    <a:pt x="7073" y="1524"/>
                    <a:pt x="6954" y="1524"/>
                  </a:cubicBezTo>
                  <a:lnTo>
                    <a:pt x="6954" y="1012"/>
                  </a:lnTo>
                  <a:lnTo>
                    <a:pt x="6990" y="1012"/>
                  </a:lnTo>
                  <a:cubicBezTo>
                    <a:pt x="7144" y="1012"/>
                    <a:pt x="7287" y="881"/>
                    <a:pt x="7287" y="715"/>
                  </a:cubicBezTo>
                  <a:lnTo>
                    <a:pt x="7287" y="298"/>
                  </a:lnTo>
                  <a:cubicBezTo>
                    <a:pt x="7287" y="131"/>
                    <a:pt x="7144" y="0"/>
                    <a:pt x="699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7670981" y="2041871"/>
              <a:ext cx="87182" cy="83076"/>
            </a:xfrm>
            <a:custGeom>
              <a:avLst/>
              <a:gdLst/>
              <a:ahLst/>
              <a:cxnLst/>
              <a:rect l="l" t="t" r="r" b="b"/>
              <a:pathLst>
                <a:path w="2739" h="2610" extrusionOk="0">
                  <a:moveTo>
                    <a:pt x="1334" y="476"/>
                  </a:moveTo>
                  <a:lnTo>
                    <a:pt x="1572" y="953"/>
                  </a:lnTo>
                  <a:cubicBezTo>
                    <a:pt x="1608" y="1012"/>
                    <a:pt x="1655" y="1036"/>
                    <a:pt x="1715" y="1048"/>
                  </a:cubicBezTo>
                  <a:lnTo>
                    <a:pt x="2251" y="1131"/>
                  </a:lnTo>
                  <a:lnTo>
                    <a:pt x="1893" y="1500"/>
                  </a:lnTo>
                  <a:cubicBezTo>
                    <a:pt x="1846" y="1548"/>
                    <a:pt x="1834" y="1607"/>
                    <a:pt x="1834" y="1667"/>
                  </a:cubicBezTo>
                  <a:lnTo>
                    <a:pt x="1917" y="2203"/>
                  </a:lnTo>
                  <a:lnTo>
                    <a:pt x="1441" y="1941"/>
                  </a:lnTo>
                  <a:cubicBezTo>
                    <a:pt x="1417" y="1929"/>
                    <a:pt x="1381" y="1929"/>
                    <a:pt x="1358" y="1929"/>
                  </a:cubicBezTo>
                  <a:cubicBezTo>
                    <a:pt x="1322" y="1929"/>
                    <a:pt x="1298" y="1929"/>
                    <a:pt x="1262" y="1941"/>
                  </a:cubicBezTo>
                  <a:lnTo>
                    <a:pt x="786" y="2203"/>
                  </a:lnTo>
                  <a:lnTo>
                    <a:pt x="786" y="2203"/>
                  </a:lnTo>
                  <a:lnTo>
                    <a:pt x="881" y="1667"/>
                  </a:lnTo>
                  <a:cubicBezTo>
                    <a:pt x="893" y="1607"/>
                    <a:pt x="869" y="1548"/>
                    <a:pt x="822" y="1500"/>
                  </a:cubicBezTo>
                  <a:lnTo>
                    <a:pt x="429" y="1131"/>
                  </a:lnTo>
                  <a:lnTo>
                    <a:pt x="965" y="1048"/>
                  </a:lnTo>
                  <a:cubicBezTo>
                    <a:pt x="1024" y="1036"/>
                    <a:pt x="1084" y="1012"/>
                    <a:pt x="1108" y="953"/>
                  </a:cubicBezTo>
                  <a:lnTo>
                    <a:pt x="1334" y="476"/>
                  </a:lnTo>
                  <a:close/>
                  <a:moveTo>
                    <a:pt x="1370" y="0"/>
                  </a:moveTo>
                  <a:cubicBezTo>
                    <a:pt x="1298" y="0"/>
                    <a:pt x="1239" y="36"/>
                    <a:pt x="1203" y="95"/>
                  </a:cubicBezTo>
                  <a:lnTo>
                    <a:pt x="881" y="750"/>
                  </a:lnTo>
                  <a:lnTo>
                    <a:pt x="167" y="857"/>
                  </a:lnTo>
                  <a:cubicBezTo>
                    <a:pt x="96" y="869"/>
                    <a:pt x="36" y="917"/>
                    <a:pt x="12" y="976"/>
                  </a:cubicBezTo>
                  <a:cubicBezTo>
                    <a:pt x="0" y="1048"/>
                    <a:pt x="12" y="1107"/>
                    <a:pt x="60" y="1167"/>
                  </a:cubicBezTo>
                  <a:lnTo>
                    <a:pt x="584" y="1679"/>
                  </a:lnTo>
                  <a:lnTo>
                    <a:pt x="465" y="2393"/>
                  </a:lnTo>
                  <a:cubicBezTo>
                    <a:pt x="453" y="2465"/>
                    <a:pt x="477" y="2524"/>
                    <a:pt x="536" y="2572"/>
                  </a:cubicBezTo>
                  <a:cubicBezTo>
                    <a:pt x="568" y="2597"/>
                    <a:pt x="603" y="2609"/>
                    <a:pt x="638" y="2609"/>
                  </a:cubicBezTo>
                  <a:cubicBezTo>
                    <a:pt x="669" y="2609"/>
                    <a:pt x="699" y="2600"/>
                    <a:pt x="727" y="2584"/>
                  </a:cubicBezTo>
                  <a:lnTo>
                    <a:pt x="1370" y="2238"/>
                  </a:lnTo>
                  <a:lnTo>
                    <a:pt x="2012" y="2584"/>
                  </a:lnTo>
                  <a:cubicBezTo>
                    <a:pt x="2036" y="2596"/>
                    <a:pt x="2072" y="2596"/>
                    <a:pt x="2096" y="2596"/>
                  </a:cubicBezTo>
                  <a:cubicBezTo>
                    <a:pt x="2143" y="2596"/>
                    <a:pt x="2179" y="2584"/>
                    <a:pt x="2203" y="2572"/>
                  </a:cubicBezTo>
                  <a:cubicBezTo>
                    <a:pt x="2262" y="2524"/>
                    <a:pt x="2298" y="2465"/>
                    <a:pt x="2274" y="2393"/>
                  </a:cubicBezTo>
                  <a:lnTo>
                    <a:pt x="2155" y="1679"/>
                  </a:lnTo>
                  <a:lnTo>
                    <a:pt x="2679" y="1167"/>
                  </a:lnTo>
                  <a:cubicBezTo>
                    <a:pt x="2727" y="1107"/>
                    <a:pt x="2739" y="1048"/>
                    <a:pt x="2727" y="976"/>
                  </a:cubicBezTo>
                  <a:cubicBezTo>
                    <a:pt x="2715" y="905"/>
                    <a:pt x="2655" y="857"/>
                    <a:pt x="2572" y="857"/>
                  </a:cubicBezTo>
                  <a:lnTo>
                    <a:pt x="1858" y="750"/>
                  </a:lnTo>
                  <a:lnTo>
                    <a:pt x="1536" y="95"/>
                  </a:lnTo>
                  <a:cubicBezTo>
                    <a:pt x="1500" y="36"/>
                    <a:pt x="1441" y="0"/>
                    <a:pt x="137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38"/>
          <p:cNvGrpSpPr/>
          <p:nvPr/>
        </p:nvGrpSpPr>
        <p:grpSpPr>
          <a:xfrm>
            <a:off x="6749959" y="1798749"/>
            <a:ext cx="1618335" cy="1092912"/>
            <a:chOff x="3105649" y="2549241"/>
            <a:chExt cx="480204" cy="324316"/>
          </a:xfrm>
        </p:grpSpPr>
        <p:sp>
          <p:nvSpPr>
            <p:cNvPr id="278" name="Google Shape;278;p38"/>
            <p:cNvSpPr/>
            <p:nvPr/>
          </p:nvSpPr>
          <p:spPr>
            <a:xfrm>
              <a:off x="3105649" y="2649413"/>
              <a:ext cx="68329" cy="66864"/>
            </a:xfrm>
            <a:custGeom>
              <a:avLst/>
              <a:gdLst/>
              <a:ahLst/>
              <a:cxnLst/>
              <a:rect l="l" t="t" r="r" b="b"/>
              <a:pathLst>
                <a:path w="2145" h="2099" extrusionOk="0">
                  <a:moveTo>
                    <a:pt x="1924" y="0"/>
                  </a:moveTo>
                  <a:cubicBezTo>
                    <a:pt x="1867" y="0"/>
                    <a:pt x="1811" y="21"/>
                    <a:pt x="1775" y="63"/>
                  </a:cubicBezTo>
                  <a:lnTo>
                    <a:pt x="84" y="1753"/>
                  </a:lnTo>
                  <a:cubicBezTo>
                    <a:pt x="1" y="1825"/>
                    <a:pt x="1" y="1956"/>
                    <a:pt x="84" y="2039"/>
                  </a:cubicBezTo>
                  <a:cubicBezTo>
                    <a:pt x="120" y="2087"/>
                    <a:pt x="168" y="2099"/>
                    <a:pt x="227" y="2099"/>
                  </a:cubicBezTo>
                  <a:cubicBezTo>
                    <a:pt x="275" y="2099"/>
                    <a:pt x="334" y="2075"/>
                    <a:pt x="382" y="2039"/>
                  </a:cubicBezTo>
                  <a:lnTo>
                    <a:pt x="2073" y="337"/>
                  </a:lnTo>
                  <a:cubicBezTo>
                    <a:pt x="2144" y="265"/>
                    <a:pt x="2144" y="134"/>
                    <a:pt x="2073" y="63"/>
                  </a:cubicBezTo>
                  <a:cubicBezTo>
                    <a:pt x="2037" y="21"/>
                    <a:pt x="1980" y="0"/>
                    <a:pt x="1924"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3297193" y="2649413"/>
              <a:ext cx="68297" cy="66864"/>
            </a:xfrm>
            <a:custGeom>
              <a:avLst/>
              <a:gdLst/>
              <a:ahLst/>
              <a:cxnLst/>
              <a:rect l="l" t="t" r="r" b="b"/>
              <a:pathLst>
                <a:path w="2144" h="2099" extrusionOk="0">
                  <a:moveTo>
                    <a:pt x="1919" y="0"/>
                  </a:moveTo>
                  <a:cubicBezTo>
                    <a:pt x="1864" y="0"/>
                    <a:pt x="1810" y="21"/>
                    <a:pt x="1775" y="63"/>
                  </a:cubicBezTo>
                  <a:lnTo>
                    <a:pt x="84" y="1753"/>
                  </a:lnTo>
                  <a:cubicBezTo>
                    <a:pt x="1" y="1825"/>
                    <a:pt x="1" y="1956"/>
                    <a:pt x="84" y="2039"/>
                  </a:cubicBezTo>
                  <a:cubicBezTo>
                    <a:pt x="120" y="2087"/>
                    <a:pt x="167" y="2099"/>
                    <a:pt x="227" y="2099"/>
                  </a:cubicBezTo>
                  <a:cubicBezTo>
                    <a:pt x="286" y="2099"/>
                    <a:pt x="334" y="2075"/>
                    <a:pt x="382" y="2039"/>
                  </a:cubicBezTo>
                  <a:lnTo>
                    <a:pt x="2072" y="337"/>
                  </a:lnTo>
                  <a:cubicBezTo>
                    <a:pt x="2144" y="265"/>
                    <a:pt x="2144" y="134"/>
                    <a:pt x="2072" y="63"/>
                  </a:cubicBezTo>
                  <a:cubicBezTo>
                    <a:pt x="2031" y="21"/>
                    <a:pt x="1974" y="0"/>
                    <a:pt x="1919"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a:off x="3185658" y="2549241"/>
              <a:ext cx="400194" cy="324316"/>
            </a:xfrm>
            <a:custGeom>
              <a:avLst/>
              <a:gdLst/>
              <a:ahLst/>
              <a:cxnLst/>
              <a:rect l="l" t="t" r="r" b="b"/>
              <a:pathLst>
                <a:path w="12563" h="10181" extrusionOk="0">
                  <a:moveTo>
                    <a:pt x="822" y="7358"/>
                  </a:moveTo>
                  <a:cubicBezTo>
                    <a:pt x="787" y="7465"/>
                    <a:pt x="787" y="7573"/>
                    <a:pt x="787" y="7680"/>
                  </a:cubicBezTo>
                  <a:cubicBezTo>
                    <a:pt x="787" y="7751"/>
                    <a:pt x="787" y="7823"/>
                    <a:pt x="811" y="7918"/>
                  </a:cubicBezTo>
                  <a:lnTo>
                    <a:pt x="632" y="7918"/>
                  </a:lnTo>
                  <a:cubicBezTo>
                    <a:pt x="525" y="7918"/>
                    <a:pt x="418" y="7823"/>
                    <a:pt x="418" y="7704"/>
                  </a:cubicBezTo>
                  <a:lnTo>
                    <a:pt x="418" y="7573"/>
                  </a:lnTo>
                  <a:cubicBezTo>
                    <a:pt x="418" y="7465"/>
                    <a:pt x="513" y="7358"/>
                    <a:pt x="632" y="7358"/>
                  </a:cubicBezTo>
                  <a:close/>
                  <a:moveTo>
                    <a:pt x="11955" y="7358"/>
                  </a:moveTo>
                  <a:cubicBezTo>
                    <a:pt x="12062" y="7358"/>
                    <a:pt x="12157" y="7454"/>
                    <a:pt x="12157" y="7573"/>
                  </a:cubicBezTo>
                  <a:lnTo>
                    <a:pt x="12169" y="7704"/>
                  </a:lnTo>
                  <a:cubicBezTo>
                    <a:pt x="12169" y="7811"/>
                    <a:pt x="12074" y="7918"/>
                    <a:pt x="11955" y="7918"/>
                  </a:cubicBezTo>
                  <a:lnTo>
                    <a:pt x="11776" y="7918"/>
                  </a:lnTo>
                  <a:cubicBezTo>
                    <a:pt x="11776" y="7835"/>
                    <a:pt x="11788" y="7763"/>
                    <a:pt x="11788" y="7668"/>
                  </a:cubicBezTo>
                  <a:cubicBezTo>
                    <a:pt x="11788" y="7573"/>
                    <a:pt x="11776" y="7465"/>
                    <a:pt x="11764" y="7358"/>
                  </a:cubicBezTo>
                  <a:close/>
                  <a:moveTo>
                    <a:pt x="3299" y="6263"/>
                  </a:moveTo>
                  <a:cubicBezTo>
                    <a:pt x="3918" y="6263"/>
                    <a:pt x="4466" y="6441"/>
                    <a:pt x="4859" y="6739"/>
                  </a:cubicBezTo>
                  <a:lnTo>
                    <a:pt x="4442" y="7156"/>
                  </a:lnTo>
                  <a:cubicBezTo>
                    <a:pt x="4371" y="7227"/>
                    <a:pt x="4371" y="7358"/>
                    <a:pt x="4442" y="7442"/>
                  </a:cubicBezTo>
                  <a:cubicBezTo>
                    <a:pt x="4490" y="7477"/>
                    <a:pt x="4525" y="7501"/>
                    <a:pt x="4585" y="7501"/>
                  </a:cubicBezTo>
                  <a:cubicBezTo>
                    <a:pt x="4644" y="7501"/>
                    <a:pt x="4692" y="7477"/>
                    <a:pt x="4740" y="7442"/>
                  </a:cubicBezTo>
                  <a:lnTo>
                    <a:pt x="5156" y="7025"/>
                  </a:lnTo>
                  <a:cubicBezTo>
                    <a:pt x="5299" y="7215"/>
                    <a:pt x="5394" y="7442"/>
                    <a:pt x="5394" y="7692"/>
                  </a:cubicBezTo>
                  <a:cubicBezTo>
                    <a:pt x="5383" y="8835"/>
                    <a:pt x="4442" y="9775"/>
                    <a:pt x="3275" y="9775"/>
                  </a:cubicBezTo>
                  <a:cubicBezTo>
                    <a:pt x="3013" y="9775"/>
                    <a:pt x="2763" y="9728"/>
                    <a:pt x="2525" y="9620"/>
                  </a:cubicBezTo>
                  <a:lnTo>
                    <a:pt x="4156" y="7989"/>
                  </a:lnTo>
                  <a:cubicBezTo>
                    <a:pt x="4228" y="7918"/>
                    <a:pt x="4228" y="7775"/>
                    <a:pt x="4156" y="7704"/>
                  </a:cubicBezTo>
                  <a:cubicBezTo>
                    <a:pt x="4121" y="7668"/>
                    <a:pt x="4070" y="7650"/>
                    <a:pt x="4018" y="7650"/>
                  </a:cubicBezTo>
                  <a:cubicBezTo>
                    <a:pt x="3966" y="7650"/>
                    <a:pt x="3912" y="7668"/>
                    <a:pt x="3870" y="7704"/>
                  </a:cubicBezTo>
                  <a:lnTo>
                    <a:pt x="2144" y="9430"/>
                  </a:lnTo>
                  <a:cubicBezTo>
                    <a:pt x="1573" y="9061"/>
                    <a:pt x="1192" y="8406"/>
                    <a:pt x="1192" y="7680"/>
                  </a:cubicBezTo>
                  <a:cubicBezTo>
                    <a:pt x="1192" y="6882"/>
                    <a:pt x="2132" y="6263"/>
                    <a:pt x="3299" y="6263"/>
                  </a:cubicBezTo>
                  <a:close/>
                  <a:moveTo>
                    <a:pt x="9324" y="6275"/>
                  </a:moveTo>
                  <a:cubicBezTo>
                    <a:pt x="9943" y="6275"/>
                    <a:pt x="10502" y="6453"/>
                    <a:pt x="10883" y="6751"/>
                  </a:cubicBezTo>
                  <a:lnTo>
                    <a:pt x="10467" y="7168"/>
                  </a:lnTo>
                  <a:cubicBezTo>
                    <a:pt x="10395" y="7239"/>
                    <a:pt x="10395" y="7370"/>
                    <a:pt x="10467" y="7454"/>
                  </a:cubicBezTo>
                  <a:cubicBezTo>
                    <a:pt x="10514" y="7489"/>
                    <a:pt x="10562" y="7513"/>
                    <a:pt x="10621" y="7513"/>
                  </a:cubicBezTo>
                  <a:cubicBezTo>
                    <a:pt x="10657" y="7513"/>
                    <a:pt x="10717" y="7489"/>
                    <a:pt x="10764" y="7454"/>
                  </a:cubicBezTo>
                  <a:lnTo>
                    <a:pt x="11181" y="7037"/>
                  </a:lnTo>
                  <a:cubicBezTo>
                    <a:pt x="11336" y="7227"/>
                    <a:pt x="11419" y="7454"/>
                    <a:pt x="11419" y="7704"/>
                  </a:cubicBezTo>
                  <a:cubicBezTo>
                    <a:pt x="11407" y="8835"/>
                    <a:pt x="10467" y="9775"/>
                    <a:pt x="9312" y="9775"/>
                  </a:cubicBezTo>
                  <a:cubicBezTo>
                    <a:pt x="9038" y="9775"/>
                    <a:pt x="8788" y="9728"/>
                    <a:pt x="8550" y="9620"/>
                  </a:cubicBezTo>
                  <a:lnTo>
                    <a:pt x="10181" y="7989"/>
                  </a:lnTo>
                  <a:cubicBezTo>
                    <a:pt x="10264" y="7918"/>
                    <a:pt x="10264" y="7775"/>
                    <a:pt x="10181" y="7704"/>
                  </a:cubicBezTo>
                  <a:cubicBezTo>
                    <a:pt x="10145" y="7668"/>
                    <a:pt x="10094" y="7650"/>
                    <a:pt x="10044" y="7650"/>
                  </a:cubicBezTo>
                  <a:cubicBezTo>
                    <a:pt x="9993" y="7650"/>
                    <a:pt x="9943" y="7668"/>
                    <a:pt x="9907" y="7704"/>
                  </a:cubicBezTo>
                  <a:lnTo>
                    <a:pt x="8181" y="9442"/>
                  </a:lnTo>
                  <a:cubicBezTo>
                    <a:pt x="7597" y="9073"/>
                    <a:pt x="7228" y="8418"/>
                    <a:pt x="7228" y="7692"/>
                  </a:cubicBezTo>
                  <a:cubicBezTo>
                    <a:pt x="7228" y="6894"/>
                    <a:pt x="8157" y="6275"/>
                    <a:pt x="9324" y="6275"/>
                  </a:cubicBezTo>
                  <a:close/>
                  <a:moveTo>
                    <a:pt x="2751" y="0"/>
                  </a:moveTo>
                  <a:cubicBezTo>
                    <a:pt x="2239" y="0"/>
                    <a:pt x="1787" y="345"/>
                    <a:pt x="1656" y="857"/>
                  </a:cubicBezTo>
                  <a:lnTo>
                    <a:pt x="13" y="7418"/>
                  </a:lnTo>
                  <a:cubicBezTo>
                    <a:pt x="1" y="7465"/>
                    <a:pt x="1" y="7513"/>
                    <a:pt x="1" y="7573"/>
                  </a:cubicBezTo>
                  <a:lnTo>
                    <a:pt x="1" y="7704"/>
                  </a:lnTo>
                  <a:cubicBezTo>
                    <a:pt x="1" y="8037"/>
                    <a:pt x="275" y="8311"/>
                    <a:pt x="608" y="8311"/>
                  </a:cubicBezTo>
                  <a:lnTo>
                    <a:pt x="846" y="8311"/>
                  </a:lnTo>
                  <a:cubicBezTo>
                    <a:pt x="1037" y="8989"/>
                    <a:pt x="1465" y="9537"/>
                    <a:pt x="2037" y="9859"/>
                  </a:cubicBezTo>
                  <a:cubicBezTo>
                    <a:pt x="2061" y="9859"/>
                    <a:pt x="2061" y="9882"/>
                    <a:pt x="2073" y="9882"/>
                  </a:cubicBezTo>
                  <a:cubicBezTo>
                    <a:pt x="2430" y="10073"/>
                    <a:pt x="2835" y="10180"/>
                    <a:pt x="3263" y="10180"/>
                  </a:cubicBezTo>
                  <a:cubicBezTo>
                    <a:pt x="4609" y="10180"/>
                    <a:pt x="5704" y="9108"/>
                    <a:pt x="5764" y="7763"/>
                  </a:cubicBezTo>
                  <a:cubicBezTo>
                    <a:pt x="5918" y="7656"/>
                    <a:pt x="6097" y="7596"/>
                    <a:pt x="6287" y="7596"/>
                  </a:cubicBezTo>
                  <a:cubicBezTo>
                    <a:pt x="6478" y="7596"/>
                    <a:pt x="6657" y="7656"/>
                    <a:pt x="6811" y="7763"/>
                  </a:cubicBezTo>
                  <a:cubicBezTo>
                    <a:pt x="6835" y="8656"/>
                    <a:pt x="7347" y="9430"/>
                    <a:pt x="8085" y="9847"/>
                  </a:cubicBezTo>
                  <a:cubicBezTo>
                    <a:pt x="8097" y="9847"/>
                    <a:pt x="8097" y="9859"/>
                    <a:pt x="8121" y="9859"/>
                  </a:cubicBezTo>
                  <a:cubicBezTo>
                    <a:pt x="8478" y="10061"/>
                    <a:pt x="8871" y="10156"/>
                    <a:pt x="9312" y="10156"/>
                  </a:cubicBezTo>
                  <a:cubicBezTo>
                    <a:pt x="10467" y="10156"/>
                    <a:pt x="11455" y="9370"/>
                    <a:pt x="11717" y="8299"/>
                  </a:cubicBezTo>
                  <a:lnTo>
                    <a:pt x="11955" y="8299"/>
                  </a:lnTo>
                  <a:cubicBezTo>
                    <a:pt x="12288" y="8299"/>
                    <a:pt x="12562" y="8037"/>
                    <a:pt x="12562" y="7692"/>
                  </a:cubicBezTo>
                  <a:lnTo>
                    <a:pt x="12562" y="7561"/>
                  </a:lnTo>
                  <a:cubicBezTo>
                    <a:pt x="12562" y="7525"/>
                    <a:pt x="12562" y="7465"/>
                    <a:pt x="12550" y="7418"/>
                  </a:cubicBezTo>
                  <a:lnTo>
                    <a:pt x="10919" y="857"/>
                  </a:lnTo>
                  <a:cubicBezTo>
                    <a:pt x="10800" y="357"/>
                    <a:pt x="10336" y="0"/>
                    <a:pt x="9812" y="0"/>
                  </a:cubicBezTo>
                  <a:cubicBezTo>
                    <a:pt x="9705" y="0"/>
                    <a:pt x="9621" y="84"/>
                    <a:pt x="9621" y="191"/>
                  </a:cubicBezTo>
                  <a:cubicBezTo>
                    <a:pt x="9621" y="298"/>
                    <a:pt x="9705" y="381"/>
                    <a:pt x="9812" y="381"/>
                  </a:cubicBezTo>
                  <a:cubicBezTo>
                    <a:pt x="10157" y="381"/>
                    <a:pt x="10443" y="607"/>
                    <a:pt x="10526" y="929"/>
                  </a:cubicBezTo>
                  <a:lnTo>
                    <a:pt x="12014" y="6942"/>
                  </a:lnTo>
                  <a:lnTo>
                    <a:pt x="11598" y="6942"/>
                  </a:lnTo>
                  <a:cubicBezTo>
                    <a:pt x="11467" y="6727"/>
                    <a:pt x="11288" y="6525"/>
                    <a:pt x="11038" y="6346"/>
                  </a:cubicBezTo>
                  <a:cubicBezTo>
                    <a:pt x="10574" y="6025"/>
                    <a:pt x="9943" y="5846"/>
                    <a:pt x="9288" y="5846"/>
                  </a:cubicBezTo>
                  <a:cubicBezTo>
                    <a:pt x="8633" y="5846"/>
                    <a:pt x="8026" y="6025"/>
                    <a:pt x="7550" y="6346"/>
                  </a:cubicBezTo>
                  <a:cubicBezTo>
                    <a:pt x="7180" y="6620"/>
                    <a:pt x="6918" y="6942"/>
                    <a:pt x="6835" y="7299"/>
                  </a:cubicBezTo>
                  <a:cubicBezTo>
                    <a:pt x="6668" y="7215"/>
                    <a:pt x="6478" y="7168"/>
                    <a:pt x="6287" y="7168"/>
                  </a:cubicBezTo>
                  <a:cubicBezTo>
                    <a:pt x="6097" y="7168"/>
                    <a:pt x="5895" y="7215"/>
                    <a:pt x="5728" y="7299"/>
                  </a:cubicBezTo>
                  <a:cubicBezTo>
                    <a:pt x="5645" y="6942"/>
                    <a:pt x="5394" y="6596"/>
                    <a:pt x="5025" y="6346"/>
                  </a:cubicBezTo>
                  <a:cubicBezTo>
                    <a:pt x="4561" y="6025"/>
                    <a:pt x="3930" y="5846"/>
                    <a:pt x="3275" y="5846"/>
                  </a:cubicBezTo>
                  <a:cubicBezTo>
                    <a:pt x="2620" y="5846"/>
                    <a:pt x="2013" y="6025"/>
                    <a:pt x="1537" y="6346"/>
                  </a:cubicBezTo>
                  <a:cubicBezTo>
                    <a:pt x="1299" y="6525"/>
                    <a:pt x="1108" y="6727"/>
                    <a:pt x="965" y="6942"/>
                  </a:cubicBezTo>
                  <a:lnTo>
                    <a:pt x="549" y="6942"/>
                  </a:lnTo>
                  <a:lnTo>
                    <a:pt x="2037" y="929"/>
                  </a:lnTo>
                  <a:cubicBezTo>
                    <a:pt x="2120" y="607"/>
                    <a:pt x="2418" y="381"/>
                    <a:pt x="2751" y="381"/>
                  </a:cubicBezTo>
                  <a:cubicBezTo>
                    <a:pt x="2858" y="381"/>
                    <a:pt x="2954" y="298"/>
                    <a:pt x="2954" y="191"/>
                  </a:cubicBezTo>
                  <a:cubicBezTo>
                    <a:pt x="2954" y="84"/>
                    <a:pt x="2858" y="0"/>
                    <a:pt x="2751"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Intended medium</a:t>
            </a:r>
            <a:endParaRPr b="1">
              <a:latin typeface="Fira Sans Condensed"/>
              <a:ea typeface="Fira Sans Condensed"/>
              <a:cs typeface="Fira Sans Condensed"/>
              <a:sym typeface="Fira Sans Condensed"/>
            </a:endParaRPr>
          </a:p>
        </p:txBody>
      </p:sp>
      <p:sp>
        <p:nvSpPr>
          <p:cNvPr id="286" name="Google Shape;286;p39"/>
          <p:cNvSpPr txBox="1">
            <a:spLocks noGrp="1"/>
          </p:cNvSpPr>
          <p:nvPr>
            <p:ph type="body" idx="1"/>
          </p:nvPr>
        </p:nvSpPr>
        <p:spPr>
          <a:xfrm>
            <a:off x="247200" y="2908050"/>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Print</a:t>
            </a:r>
            <a:endParaRPr sz="2200">
              <a:latin typeface="Fira Sans Condensed"/>
              <a:ea typeface="Fira Sans Condensed"/>
              <a:cs typeface="Fira Sans Condensed"/>
              <a:sym typeface="Fira Sans Condensed"/>
            </a:endParaRPr>
          </a:p>
        </p:txBody>
      </p:sp>
      <p:sp>
        <p:nvSpPr>
          <p:cNvPr id="287" name="Google Shape;287;p39"/>
          <p:cNvSpPr txBox="1">
            <a:spLocks noGrp="1"/>
          </p:cNvSpPr>
          <p:nvPr>
            <p:ph type="body" idx="1"/>
          </p:nvPr>
        </p:nvSpPr>
        <p:spPr>
          <a:xfrm>
            <a:off x="2409600" y="2900588"/>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Web</a:t>
            </a:r>
            <a:endParaRPr sz="2200">
              <a:latin typeface="Fira Sans Condensed"/>
              <a:ea typeface="Fira Sans Condensed"/>
              <a:cs typeface="Fira Sans Condensed"/>
              <a:sym typeface="Fira Sans Condensed"/>
            </a:endParaRPr>
          </a:p>
        </p:txBody>
      </p:sp>
      <p:sp>
        <p:nvSpPr>
          <p:cNvPr id="288" name="Google Shape;288;p39"/>
          <p:cNvSpPr txBox="1">
            <a:spLocks noGrp="1"/>
          </p:cNvSpPr>
          <p:nvPr>
            <p:ph type="body" idx="1"/>
          </p:nvPr>
        </p:nvSpPr>
        <p:spPr>
          <a:xfrm>
            <a:off x="4572000" y="2915500"/>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Poster</a:t>
            </a:r>
            <a:endParaRPr sz="2200">
              <a:latin typeface="Fira Sans Condensed"/>
              <a:ea typeface="Fira Sans Condensed"/>
              <a:cs typeface="Fira Sans Condensed"/>
              <a:sym typeface="Fira Sans Condensed"/>
            </a:endParaRPr>
          </a:p>
        </p:txBody>
      </p:sp>
      <p:sp>
        <p:nvSpPr>
          <p:cNvPr id="289" name="Google Shape;289;p39"/>
          <p:cNvSpPr txBox="1">
            <a:spLocks noGrp="1"/>
          </p:cNvSpPr>
          <p:nvPr>
            <p:ph type="body" idx="1"/>
          </p:nvPr>
        </p:nvSpPr>
        <p:spPr>
          <a:xfrm>
            <a:off x="6734400" y="2915488"/>
            <a:ext cx="19191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200">
                <a:latin typeface="Fira Sans Condensed"/>
                <a:ea typeface="Fira Sans Condensed"/>
                <a:cs typeface="Fira Sans Condensed"/>
                <a:sym typeface="Fira Sans Condensed"/>
              </a:rPr>
              <a:t>Presentation</a:t>
            </a:r>
            <a:endParaRPr sz="2200">
              <a:latin typeface="Fira Sans Condensed"/>
              <a:ea typeface="Fira Sans Condensed"/>
              <a:cs typeface="Fira Sans Condensed"/>
              <a:sym typeface="Fira Sans Condensed"/>
            </a:endParaRPr>
          </a:p>
        </p:txBody>
      </p:sp>
      <p:sp>
        <p:nvSpPr>
          <p:cNvPr id="290" name="Google Shape;290;p39"/>
          <p:cNvSpPr/>
          <p:nvPr/>
        </p:nvSpPr>
        <p:spPr>
          <a:xfrm>
            <a:off x="540104" y="1754864"/>
            <a:ext cx="1333273" cy="1092894"/>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9"/>
          <p:cNvGrpSpPr/>
          <p:nvPr/>
        </p:nvGrpSpPr>
        <p:grpSpPr>
          <a:xfrm>
            <a:off x="2579536" y="1754882"/>
            <a:ext cx="1425650" cy="1092866"/>
            <a:chOff x="2567841" y="1994124"/>
            <a:chExt cx="399812" cy="306477"/>
          </a:xfrm>
        </p:grpSpPr>
        <p:sp>
          <p:nvSpPr>
            <p:cNvPr id="292" name="Google Shape;292;p39"/>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9"/>
          <p:cNvGrpSpPr/>
          <p:nvPr/>
        </p:nvGrpSpPr>
        <p:grpSpPr>
          <a:xfrm>
            <a:off x="4901888" y="1592491"/>
            <a:ext cx="1259313" cy="1255259"/>
            <a:chOff x="852385" y="1510916"/>
            <a:chExt cx="353145" cy="351998"/>
          </a:xfrm>
        </p:grpSpPr>
        <p:sp>
          <p:nvSpPr>
            <p:cNvPr id="296" name="Google Shape;296;p39"/>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39"/>
          <p:cNvGrpSpPr/>
          <p:nvPr/>
        </p:nvGrpSpPr>
        <p:grpSpPr>
          <a:xfrm>
            <a:off x="7027316" y="1673698"/>
            <a:ext cx="1333271" cy="1255238"/>
            <a:chOff x="7929578" y="4284365"/>
            <a:chExt cx="395266" cy="351312"/>
          </a:xfrm>
        </p:grpSpPr>
        <p:sp>
          <p:nvSpPr>
            <p:cNvPr id="300" name="Google Shape;300;p39"/>
            <p:cNvSpPr/>
            <p:nvPr/>
          </p:nvSpPr>
          <p:spPr>
            <a:xfrm>
              <a:off x="7954213" y="4588668"/>
              <a:ext cx="11394" cy="47009"/>
            </a:xfrm>
            <a:custGeom>
              <a:avLst/>
              <a:gdLst/>
              <a:ahLst/>
              <a:cxnLst/>
              <a:rect l="l" t="t" r="r" b="b"/>
              <a:pathLst>
                <a:path w="358" h="1477" extrusionOk="0">
                  <a:moveTo>
                    <a:pt x="179" y="0"/>
                  </a:moveTo>
                  <a:cubicBezTo>
                    <a:pt x="84" y="0"/>
                    <a:pt x="0" y="84"/>
                    <a:pt x="0" y="179"/>
                  </a:cubicBezTo>
                  <a:lnTo>
                    <a:pt x="0" y="1298"/>
                  </a:lnTo>
                  <a:cubicBezTo>
                    <a:pt x="0" y="1405"/>
                    <a:pt x="84" y="1477"/>
                    <a:pt x="179" y="1477"/>
                  </a:cubicBezTo>
                  <a:cubicBezTo>
                    <a:pt x="286" y="1477"/>
                    <a:pt x="358" y="1405"/>
                    <a:pt x="358" y="1298"/>
                  </a:cubicBezTo>
                  <a:lnTo>
                    <a:pt x="358" y="179"/>
                  </a:lnTo>
                  <a:cubicBezTo>
                    <a:pt x="358" y="96"/>
                    <a:pt x="286" y="0"/>
                    <a:pt x="179"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7929578" y="4432522"/>
              <a:ext cx="213372" cy="203155"/>
            </a:xfrm>
            <a:custGeom>
              <a:avLst/>
              <a:gdLst/>
              <a:ahLst/>
              <a:cxnLst/>
              <a:rect l="l" t="t" r="r" b="b"/>
              <a:pathLst>
                <a:path w="6704" h="6383" extrusionOk="0">
                  <a:moveTo>
                    <a:pt x="6192" y="1013"/>
                  </a:moveTo>
                  <a:lnTo>
                    <a:pt x="6275" y="1275"/>
                  </a:lnTo>
                  <a:cubicBezTo>
                    <a:pt x="6287" y="1358"/>
                    <a:pt x="6275" y="1430"/>
                    <a:pt x="6216" y="1489"/>
                  </a:cubicBezTo>
                  <a:lnTo>
                    <a:pt x="6108" y="1596"/>
                  </a:lnTo>
                  <a:lnTo>
                    <a:pt x="5858" y="1334"/>
                  </a:lnTo>
                  <a:lnTo>
                    <a:pt x="6192" y="1013"/>
                  </a:lnTo>
                  <a:close/>
                  <a:moveTo>
                    <a:pt x="1941" y="382"/>
                  </a:moveTo>
                  <a:cubicBezTo>
                    <a:pt x="2251" y="382"/>
                    <a:pt x="2536" y="501"/>
                    <a:pt x="2763" y="727"/>
                  </a:cubicBezTo>
                  <a:cubicBezTo>
                    <a:pt x="2965" y="953"/>
                    <a:pt x="3096" y="1251"/>
                    <a:pt x="3132" y="1573"/>
                  </a:cubicBezTo>
                  <a:cubicBezTo>
                    <a:pt x="3144" y="1692"/>
                    <a:pt x="3156" y="1846"/>
                    <a:pt x="3179" y="2001"/>
                  </a:cubicBezTo>
                  <a:cubicBezTo>
                    <a:pt x="2977" y="1680"/>
                    <a:pt x="2656" y="1430"/>
                    <a:pt x="2239" y="1287"/>
                  </a:cubicBezTo>
                  <a:cubicBezTo>
                    <a:pt x="1947" y="1199"/>
                    <a:pt x="1670" y="1191"/>
                    <a:pt x="1579" y="1191"/>
                  </a:cubicBezTo>
                  <a:cubicBezTo>
                    <a:pt x="1559" y="1191"/>
                    <a:pt x="1548" y="1192"/>
                    <a:pt x="1548" y="1192"/>
                  </a:cubicBezTo>
                  <a:cubicBezTo>
                    <a:pt x="1513" y="1192"/>
                    <a:pt x="1465" y="1204"/>
                    <a:pt x="1429" y="1251"/>
                  </a:cubicBezTo>
                  <a:lnTo>
                    <a:pt x="1108" y="1585"/>
                  </a:lnTo>
                  <a:cubicBezTo>
                    <a:pt x="1036" y="1668"/>
                    <a:pt x="1036" y="1787"/>
                    <a:pt x="1108" y="1846"/>
                  </a:cubicBezTo>
                  <a:cubicBezTo>
                    <a:pt x="1143" y="1882"/>
                    <a:pt x="1191" y="1900"/>
                    <a:pt x="1237" y="1900"/>
                  </a:cubicBezTo>
                  <a:cubicBezTo>
                    <a:pt x="1283" y="1900"/>
                    <a:pt x="1328" y="1882"/>
                    <a:pt x="1358" y="1846"/>
                  </a:cubicBezTo>
                  <a:lnTo>
                    <a:pt x="1632" y="1561"/>
                  </a:lnTo>
                  <a:cubicBezTo>
                    <a:pt x="1870" y="1573"/>
                    <a:pt x="2620" y="1668"/>
                    <a:pt x="2906" y="2299"/>
                  </a:cubicBezTo>
                  <a:cubicBezTo>
                    <a:pt x="2834" y="2763"/>
                    <a:pt x="2417" y="3120"/>
                    <a:pt x="1929" y="3120"/>
                  </a:cubicBezTo>
                  <a:cubicBezTo>
                    <a:pt x="1393" y="3120"/>
                    <a:pt x="941" y="2680"/>
                    <a:pt x="941" y="2144"/>
                  </a:cubicBezTo>
                  <a:cubicBezTo>
                    <a:pt x="941" y="2037"/>
                    <a:pt x="870" y="1966"/>
                    <a:pt x="762" y="1966"/>
                  </a:cubicBezTo>
                  <a:cubicBezTo>
                    <a:pt x="751" y="1966"/>
                    <a:pt x="715" y="1966"/>
                    <a:pt x="703" y="1977"/>
                  </a:cubicBezTo>
                  <a:cubicBezTo>
                    <a:pt x="715" y="1835"/>
                    <a:pt x="751" y="1680"/>
                    <a:pt x="751" y="1573"/>
                  </a:cubicBezTo>
                  <a:cubicBezTo>
                    <a:pt x="774" y="1251"/>
                    <a:pt x="893" y="953"/>
                    <a:pt x="1120" y="727"/>
                  </a:cubicBezTo>
                  <a:cubicBezTo>
                    <a:pt x="1334" y="501"/>
                    <a:pt x="1632" y="382"/>
                    <a:pt x="1941" y="382"/>
                  </a:cubicBezTo>
                  <a:close/>
                  <a:moveTo>
                    <a:pt x="631" y="2442"/>
                  </a:moveTo>
                  <a:cubicBezTo>
                    <a:pt x="703" y="2763"/>
                    <a:pt x="917" y="3049"/>
                    <a:pt x="1179" y="3228"/>
                  </a:cubicBezTo>
                  <a:lnTo>
                    <a:pt x="1179" y="3442"/>
                  </a:lnTo>
                  <a:lnTo>
                    <a:pt x="1167" y="3442"/>
                  </a:lnTo>
                  <a:cubicBezTo>
                    <a:pt x="822" y="3382"/>
                    <a:pt x="572" y="3287"/>
                    <a:pt x="417" y="3216"/>
                  </a:cubicBezTo>
                  <a:cubicBezTo>
                    <a:pt x="405" y="3216"/>
                    <a:pt x="417" y="3204"/>
                    <a:pt x="417" y="3204"/>
                  </a:cubicBezTo>
                  <a:cubicBezTo>
                    <a:pt x="501" y="2989"/>
                    <a:pt x="572" y="2728"/>
                    <a:pt x="631" y="2442"/>
                  </a:cubicBezTo>
                  <a:close/>
                  <a:moveTo>
                    <a:pt x="3239" y="2454"/>
                  </a:moveTo>
                  <a:cubicBezTo>
                    <a:pt x="3275" y="2692"/>
                    <a:pt x="3334" y="2942"/>
                    <a:pt x="3418" y="3144"/>
                  </a:cubicBezTo>
                  <a:lnTo>
                    <a:pt x="3084" y="3454"/>
                  </a:lnTo>
                  <a:cubicBezTo>
                    <a:pt x="3037" y="3478"/>
                    <a:pt x="3001" y="3513"/>
                    <a:pt x="2941" y="3513"/>
                  </a:cubicBezTo>
                  <a:lnTo>
                    <a:pt x="2894" y="3513"/>
                  </a:lnTo>
                  <a:cubicBezTo>
                    <a:pt x="2775" y="3513"/>
                    <a:pt x="2679" y="3418"/>
                    <a:pt x="2679" y="3299"/>
                  </a:cubicBezTo>
                  <a:lnTo>
                    <a:pt x="2679" y="3239"/>
                  </a:lnTo>
                  <a:cubicBezTo>
                    <a:pt x="2953" y="3061"/>
                    <a:pt x="3144" y="2787"/>
                    <a:pt x="3239" y="2454"/>
                  </a:cubicBezTo>
                  <a:close/>
                  <a:moveTo>
                    <a:pt x="2358" y="3418"/>
                  </a:moveTo>
                  <a:cubicBezTo>
                    <a:pt x="2370" y="3525"/>
                    <a:pt x="2429" y="3620"/>
                    <a:pt x="2489" y="3692"/>
                  </a:cubicBezTo>
                  <a:lnTo>
                    <a:pt x="2203" y="3954"/>
                  </a:lnTo>
                  <a:cubicBezTo>
                    <a:pt x="2132" y="4031"/>
                    <a:pt x="2033" y="4070"/>
                    <a:pt x="1934" y="4070"/>
                  </a:cubicBezTo>
                  <a:cubicBezTo>
                    <a:pt x="1834" y="4070"/>
                    <a:pt x="1733" y="4031"/>
                    <a:pt x="1655" y="3954"/>
                  </a:cubicBezTo>
                  <a:lnTo>
                    <a:pt x="1489" y="3799"/>
                  </a:lnTo>
                  <a:cubicBezTo>
                    <a:pt x="1524" y="3740"/>
                    <a:pt x="1536" y="3680"/>
                    <a:pt x="1536" y="3620"/>
                  </a:cubicBezTo>
                  <a:lnTo>
                    <a:pt x="1536" y="3418"/>
                  </a:lnTo>
                  <a:cubicBezTo>
                    <a:pt x="1667" y="3466"/>
                    <a:pt x="1810" y="3478"/>
                    <a:pt x="1941" y="3478"/>
                  </a:cubicBezTo>
                  <a:cubicBezTo>
                    <a:pt x="2084" y="3478"/>
                    <a:pt x="2227" y="3454"/>
                    <a:pt x="2358" y="3418"/>
                  </a:cubicBezTo>
                  <a:close/>
                  <a:moveTo>
                    <a:pt x="1941" y="1"/>
                  </a:moveTo>
                  <a:cubicBezTo>
                    <a:pt x="1120" y="1"/>
                    <a:pt x="465" y="656"/>
                    <a:pt x="393" y="1537"/>
                  </a:cubicBezTo>
                  <a:cubicBezTo>
                    <a:pt x="358" y="1882"/>
                    <a:pt x="239" y="2644"/>
                    <a:pt x="72" y="3061"/>
                  </a:cubicBezTo>
                  <a:cubicBezTo>
                    <a:pt x="0" y="3251"/>
                    <a:pt x="96" y="3454"/>
                    <a:pt x="274" y="3537"/>
                  </a:cubicBezTo>
                  <a:cubicBezTo>
                    <a:pt x="405" y="3597"/>
                    <a:pt x="608" y="3692"/>
                    <a:pt x="893" y="3751"/>
                  </a:cubicBezTo>
                  <a:lnTo>
                    <a:pt x="417" y="3990"/>
                  </a:lnTo>
                  <a:cubicBezTo>
                    <a:pt x="155" y="4121"/>
                    <a:pt x="0" y="4371"/>
                    <a:pt x="0" y="4668"/>
                  </a:cubicBezTo>
                  <a:lnTo>
                    <a:pt x="0" y="6204"/>
                  </a:lnTo>
                  <a:cubicBezTo>
                    <a:pt x="0" y="6311"/>
                    <a:pt x="72" y="6383"/>
                    <a:pt x="179" y="6383"/>
                  </a:cubicBezTo>
                  <a:cubicBezTo>
                    <a:pt x="286" y="6383"/>
                    <a:pt x="358" y="6311"/>
                    <a:pt x="358" y="6204"/>
                  </a:cubicBezTo>
                  <a:lnTo>
                    <a:pt x="358" y="4668"/>
                  </a:lnTo>
                  <a:cubicBezTo>
                    <a:pt x="358" y="4525"/>
                    <a:pt x="453" y="4371"/>
                    <a:pt x="584" y="4311"/>
                  </a:cubicBezTo>
                  <a:lnTo>
                    <a:pt x="1191" y="4013"/>
                  </a:lnTo>
                  <a:lnTo>
                    <a:pt x="1405" y="4216"/>
                  </a:lnTo>
                  <a:cubicBezTo>
                    <a:pt x="1548" y="4347"/>
                    <a:pt x="1739" y="4418"/>
                    <a:pt x="1929" y="4418"/>
                  </a:cubicBezTo>
                  <a:cubicBezTo>
                    <a:pt x="2120" y="4418"/>
                    <a:pt x="2310" y="4347"/>
                    <a:pt x="2453" y="4216"/>
                  </a:cubicBezTo>
                  <a:lnTo>
                    <a:pt x="2822" y="3859"/>
                  </a:lnTo>
                  <a:lnTo>
                    <a:pt x="2929" y="3859"/>
                  </a:lnTo>
                  <a:cubicBezTo>
                    <a:pt x="3084" y="3859"/>
                    <a:pt x="3215" y="3799"/>
                    <a:pt x="3322" y="3692"/>
                  </a:cubicBezTo>
                  <a:lnTo>
                    <a:pt x="5584" y="1561"/>
                  </a:lnTo>
                  <a:lnTo>
                    <a:pt x="5835" y="1811"/>
                  </a:lnTo>
                  <a:lnTo>
                    <a:pt x="3001" y="4656"/>
                  </a:lnTo>
                  <a:cubicBezTo>
                    <a:pt x="2822" y="4835"/>
                    <a:pt x="2715" y="5073"/>
                    <a:pt x="2715" y="5347"/>
                  </a:cubicBezTo>
                  <a:lnTo>
                    <a:pt x="2715" y="6192"/>
                  </a:lnTo>
                  <a:cubicBezTo>
                    <a:pt x="2715" y="6299"/>
                    <a:pt x="2787" y="6371"/>
                    <a:pt x="2894" y="6371"/>
                  </a:cubicBezTo>
                  <a:cubicBezTo>
                    <a:pt x="3001" y="6371"/>
                    <a:pt x="3072" y="6299"/>
                    <a:pt x="3072" y="6192"/>
                  </a:cubicBezTo>
                  <a:lnTo>
                    <a:pt x="3072" y="5371"/>
                  </a:lnTo>
                  <a:cubicBezTo>
                    <a:pt x="3072" y="5204"/>
                    <a:pt x="3132" y="5061"/>
                    <a:pt x="3251" y="4954"/>
                  </a:cubicBezTo>
                  <a:lnTo>
                    <a:pt x="6466" y="1739"/>
                  </a:lnTo>
                  <a:cubicBezTo>
                    <a:pt x="6597" y="1608"/>
                    <a:pt x="6656" y="1394"/>
                    <a:pt x="6608" y="1204"/>
                  </a:cubicBezTo>
                  <a:lnTo>
                    <a:pt x="6513" y="727"/>
                  </a:lnTo>
                  <a:lnTo>
                    <a:pt x="6632" y="608"/>
                  </a:lnTo>
                  <a:cubicBezTo>
                    <a:pt x="6704" y="537"/>
                    <a:pt x="6704" y="430"/>
                    <a:pt x="6644" y="358"/>
                  </a:cubicBezTo>
                  <a:cubicBezTo>
                    <a:pt x="6607" y="321"/>
                    <a:pt x="6560" y="303"/>
                    <a:pt x="6513" y="303"/>
                  </a:cubicBezTo>
                  <a:cubicBezTo>
                    <a:pt x="6470" y="303"/>
                    <a:pt x="6428" y="318"/>
                    <a:pt x="6394" y="346"/>
                  </a:cubicBezTo>
                  <a:lnTo>
                    <a:pt x="3727" y="2858"/>
                  </a:lnTo>
                  <a:cubicBezTo>
                    <a:pt x="3608" y="2430"/>
                    <a:pt x="3501" y="1846"/>
                    <a:pt x="3489" y="1537"/>
                  </a:cubicBezTo>
                  <a:cubicBezTo>
                    <a:pt x="3429" y="656"/>
                    <a:pt x="2751" y="1"/>
                    <a:pt x="1941"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8090243" y="4284365"/>
              <a:ext cx="234601" cy="196344"/>
            </a:xfrm>
            <a:custGeom>
              <a:avLst/>
              <a:gdLst/>
              <a:ahLst/>
              <a:cxnLst/>
              <a:rect l="l" t="t" r="r" b="b"/>
              <a:pathLst>
                <a:path w="7371" h="6169" extrusionOk="0">
                  <a:moveTo>
                    <a:pt x="572" y="1"/>
                  </a:moveTo>
                  <a:cubicBezTo>
                    <a:pt x="251" y="1"/>
                    <a:pt x="1" y="251"/>
                    <a:pt x="1" y="560"/>
                  </a:cubicBezTo>
                  <a:lnTo>
                    <a:pt x="1" y="5275"/>
                  </a:lnTo>
                  <a:cubicBezTo>
                    <a:pt x="1" y="5382"/>
                    <a:pt x="72" y="5454"/>
                    <a:pt x="179" y="5454"/>
                  </a:cubicBezTo>
                  <a:cubicBezTo>
                    <a:pt x="286" y="5454"/>
                    <a:pt x="358" y="5382"/>
                    <a:pt x="358" y="5275"/>
                  </a:cubicBezTo>
                  <a:lnTo>
                    <a:pt x="358" y="560"/>
                  </a:lnTo>
                  <a:cubicBezTo>
                    <a:pt x="358" y="441"/>
                    <a:pt x="453" y="358"/>
                    <a:pt x="572" y="358"/>
                  </a:cubicBezTo>
                  <a:lnTo>
                    <a:pt x="6787" y="358"/>
                  </a:lnTo>
                  <a:cubicBezTo>
                    <a:pt x="6906" y="358"/>
                    <a:pt x="7002" y="441"/>
                    <a:pt x="7002" y="560"/>
                  </a:cubicBezTo>
                  <a:lnTo>
                    <a:pt x="7002" y="5608"/>
                  </a:lnTo>
                  <a:cubicBezTo>
                    <a:pt x="7002" y="5728"/>
                    <a:pt x="6906" y="5811"/>
                    <a:pt x="6787" y="5811"/>
                  </a:cubicBezTo>
                  <a:lnTo>
                    <a:pt x="2191" y="5811"/>
                  </a:lnTo>
                  <a:cubicBezTo>
                    <a:pt x="2084" y="5811"/>
                    <a:pt x="2013" y="5894"/>
                    <a:pt x="2013" y="5989"/>
                  </a:cubicBezTo>
                  <a:cubicBezTo>
                    <a:pt x="2013" y="6097"/>
                    <a:pt x="2084" y="6168"/>
                    <a:pt x="2191" y="6168"/>
                  </a:cubicBezTo>
                  <a:lnTo>
                    <a:pt x="6787" y="6168"/>
                  </a:lnTo>
                  <a:cubicBezTo>
                    <a:pt x="7097" y="6168"/>
                    <a:pt x="7359" y="5918"/>
                    <a:pt x="7359" y="5608"/>
                  </a:cubicBezTo>
                  <a:lnTo>
                    <a:pt x="7359" y="560"/>
                  </a:lnTo>
                  <a:cubicBezTo>
                    <a:pt x="7371" y="251"/>
                    <a:pt x="7097" y="1"/>
                    <a:pt x="6787" y="1"/>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8145591" y="4309382"/>
              <a:ext cx="136063" cy="135299"/>
            </a:xfrm>
            <a:custGeom>
              <a:avLst/>
              <a:gdLst/>
              <a:ahLst/>
              <a:cxnLst/>
              <a:rect l="l" t="t" r="r" b="b"/>
              <a:pathLst>
                <a:path w="4275" h="4251" extrusionOk="0">
                  <a:moveTo>
                    <a:pt x="1953" y="739"/>
                  </a:moveTo>
                  <a:cubicBezTo>
                    <a:pt x="2322" y="739"/>
                    <a:pt x="2655" y="882"/>
                    <a:pt x="2917" y="1084"/>
                  </a:cubicBezTo>
                  <a:lnTo>
                    <a:pt x="1822" y="2179"/>
                  </a:lnTo>
                  <a:cubicBezTo>
                    <a:pt x="1750" y="2263"/>
                    <a:pt x="1750" y="2382"/>
                    <a:pt x="1822" y="2441"/>
                  </a:cubicBezTo>
                  <a:cubicBezTo>
                    <a:pt x="1845" y="2465"/>
                    <a:pt x="1905" y="2501"/>
                    <a:pt x="1953" y="2501"/>
                  </a:cubicBezTo>
                  <a:cubicBezTo>
                    <a:pt x="2000" y="2501"/>
                    <a:pt x="2048" y="2477"/>
                    <a:pt x="2084" y="2441"/>
                  </a:cubicBezTo>
                  <a:lnTo>
                    <a:pt x="2643" y="1882"/>
                  </a:lnTo>
                  <a:cubicBezTo>
                    <a:pt x="2715" y="2001"/>
                    <a:pt x="2762" y="2155"/>
                    <a:pt x="2762" y="2298"/>
                  </a:cubicBezTo>
                  <a:cubicBezTo>
                    <a:pt x="2762" y="2739"/>
                    <a:pt x="2405" y="3096"/>
                    <a:pt x="1965" y="3096"/>
                  </a:cubicBezTo>
                  <a:cubicBezTo>
                    <a:pt x="1536" y="3096"/>
                    <a:pt x="1179" y="2739"/>
                    <a:pt x="1179" y="2298"/>
                  </a:cubicBezTo>
                  <a:cubicBezTo>
                    <a:pt x="1179" y="1870"/>
                    <a:pt x="1536" y="1513"/>
                    <a:pt x="1965" y="1513"/>
                  </a:cubicBezTo>
                  <a:cubicBezTo>
                    <a:pt x="2072" y="1513"/>
                    <a:pt x="2143" y="1441"/>
                    <a:pt x="2143" y="1334"/>
                  </a:cubicBezTo>
                  <a:cubicBezTo>
                    <a:pt x="2143" y="1227"/>
                    <a:pt x="2072" y="1155"/>
                    <a:pt x="1965" y="1155"/>
                  </a:cubicBezTo>
                  <a:cubicBezTo>
                    <a:pt x="1334" y="1155"/>
                    <a:pt x="822" y="1679"/>
                    <a:pt x="822" y="2298"/>
                  </a:cubicBezTo>
                  <a:cubicBezTo>
                    <a:pt x="822" y="2941"/>
                    <a:pt x="1345" y="3453"/>
                    <a:pt x="1965" y="3453"/>
                  </a:cubicBezTo>
                  <a:cubicBezTo>
                    <a:pt x="2607" y="3453"/>
                    <a:pt x="3119" y="2929"/>
                    <a:pt x="3119" y="2298"/>
                  </a:cubicBezTo>
                  <a:cubicBezTo>
                    <a:pt x="3119" y="2060"/>
                    <a:pt x="3036" y="1822"/>
                    <a:pt x="2893" y="1632"/>
                  </a:cubicBezTo>
                  <a:lnTo>
                    <a:pt x="3191" y="1334"/>
                  </a:lnTo>
                  <a:cubicBezTo>
                    <a:pt x="3381" y="1608"/>
                    <a:pt x="3512" y="1953"/>
                    <a:pt x="3512" y="2310"/>
                  </a:cubicBezTo>
                  <a:cubicBezTo>
                    <a:pt x="3512" y="3168"/>
                    <a:pt x="2822" y="3870"/>
                    <a:pt x="1953" y="3870"/>
                  </a:cubicBezTo>
                  <a:cubicBezTo>
                    <a:pt x="1095" y="3870"/>
                    <a:pt x="393" y="3168"/>
                    <a:pt x="393" y="2310"/>
                  </a:cubicBezTo>
                  <a:cubicBezTo>
                    <a:pt x="393" y="1441"/>
                    <a:pt x="1095" y="739"/>
                    <a:pt x="1953" y="739"/>
                  </a:cubicBezTo>
                  <a:close/>
                  <a:moveTo>
                    <a:pt x="3500" y="0"/>
                  </a:moveTo>
                  <a:cubicBezTo>
                    <a:pt x="3393" y="0"/>
                    <a:pt x="3322" y="72"/>
                    <a:pt x="3322" y="179"/>
                  </a:cubicBezTo>
                  <a:lnTo>
                    <a:pt x="3322" y="679"/>
                  </a:lnTo>
                  <a:lnTo>
                    <a:pt x="3179" y="834"/>
                  </a:lnTo>
                  <a:cubicBezTo>
                    <a:pt x="2846" y="548"/>
                    <a:pt x="2417" y="381"/>
                    <a:pt x="1941" y="381"/>
                  </a:cubicBezTo>
                  <a:cubicBezTo>
                    <a:pt x="869" y="381"/>
                    <a:pt x="0" y="1251"/>
                    <a:pt x="0" y="2322"/>
                  </a:cubicBezTo>
                  <a:cubicBezTo>
                    <a:pt x="0" y="3394"/>
                    <a:pt x="869" y="4251"/>
                    <a:pt x="1941" y="4251"/>
                  </a:cubicBezTo>
                  <a:cubicBezTo>
                    <a:pt x="3012" y="4251"/>
                    <a:pt x="3870" y="3394"/>
                    <a:pt x="3870" y="2322"/>
                  </a:cubicBezTo>
                  <a:cubicBezTo>
                    <a:pt x="3870" y="1858"/>
                    <a:pt x="3715" y="1429"/>
                    <a:pt x="3429" y="1084"/>
                  </a:cubicBezTo>
                  <a:lnTo>
                    <a:pt x="3572" y="941"/>
                  </a:lnTo>
                  <a:lnTo>
                    <a:pt x="4084" y="941"/>
                  </a:lnTo>
                  <a:cubicBezTo>
                    <a:pt x="4191" y="941"/>
                    <a:pt x="4262" y="858"/>
                    <a:pt x="4262" y="751"/>
                  </a:cubicBezTo>
                  <a:cubicBezTo>
                    <a:pt x="4262" y="655"/>
                    <a:pt x="4191" y="584"/>
                    <a:pt x="4084" y="584"/>
                  </a:cubicBezTo>
                  <a:lnTo>
                    <a:pt x="3929" y="584"/>
                  </a:lnTo>
                  <a:lnTo>
                    <a:pt x="4203" y="310"/>
                  </a:lnTo>
                  <a:cubicBezTo>
                    <a:pt x="4274" y="239"/>
                    <a:pt x="4274" y="120"/>
                    <a:pt x="4203" y="60"/>
                  </a:cubicBezTo>
                  <a:cubicBezTo>
                    <a:pt x="4167" y="24"/>
                    <a:pt x="4120" y="6"/>
                    <a:pt x="4073" y="6"/>
                  </a:cubicBezTo>
                  <a:cubicBezTo>
                    <a:pt x="4027" y="6"/>
                    <a:pt x="3983" y="24"/>
                    <a:pt x="3953" y="60"/>
                  </a:cubicBezTo>
                  <a:lnTo>
                    <a:pt x="3679" y="322"/>
                  </a:lnTo>
                  <a:lnTo>
                    <a:pt x="3679" y="179"/>
                  </a:lnTo>
                  <a:cubicBezTo>
                    <a:pt x="3679" y="72"/>
                    <a:pt x="3608" y="0"/>
                    <a:pt x="3500" y="0"/>
                  </a:cubicBezTo>
                  <a:close/>
                </a:path>
              </a:pathLst>
            </a:cu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Different purpose, different results</a:t>
            </a:r>
            <a:endParaRPr b="1">
              <a:latin typeface="Fira Sans Condensed"/>
              <a:ea typeface="Fira Sans Condensed"/>
              <a:cs typeface="Fira Sans Condensed"/>
              <a:sym typeface="Fira Sans Condensed"/>
            </a:endParaRPr>
          </a:p>
        </p:txBody>
      </p:sp>
      <p:pic>
        <p:nvPicPr>
          <p:cNvPr id="309" name="Google Shape;309;p40">
            <a:hlinkClick r:id="rId3"/>
          </p:cNvPr>
          <p:cNvPicPr preferRelativeResize="0"/>
          <p:nvPr/>
        </p:nvPicPr>
        <p:blipFill rotWithShape="1">
          <a:blip r:embed="rId4">
            <a:alphaModFix/>
          </a:blip>
          <a:srcRect b="37355"/>
          <a:stretch/>
        </p:blipFill>
        <p:spPr>
          <a:xfrm>
            <a:off x="490250" y="2005188"/>
            <a:ext cx="3717026" cy="1133125"/>
          </a:xfrm>
          <a:prstGeom prst="rect">
            <a:avLst/>
          </a:prstGeom>
          <a:noFill/>
          <a:ln>
            <a:noFill/>
          </a:ln>
        </p:spPr>
      </p:pic>
      <p:pic>
        <p:nvPicPr>
          <p:cNvPr id="310" name="Google Shape;310;p40"/>
          <p:cNvPicPr preferRelativeResize="0"/>
          <p:nvPr/>
        </p:nvPicPr>
        <p:blipFill>
          <a:blip r:embed="rId5">
            <a:alphaModFix/>
          </a:blip>
          <a:stretch>
            <a:fillRect/>
          </a:stretch>
        </p:blipFill>
        <p:spPr>
          <a:xfrm>
            <a:off x="4914854" y="1414225"/>
            <a:ext cx="3610250" cy="2315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p:nvPr/>
        </p:nvSpPr>
        <p:spPr>
          <a:xfrm>
            <a:off x="172600" y="189850"/>
            <a:ext cx="8802600" cy="4781100"/>
          </a:xfrm>
          <a:prstGeom prst="rect">
            <a:avLst/>
          </a:pr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txBox="1">
            <a:spLocks noGrp="1"/>
          </p:cNvSpPr>
          <p:nvPr>
            <p:ph type="subTitle" idx="4294967295"/>
          </p:nvPr>
        </p:nvSpPr>
        <p:spPr>
          <a:xfrm>
            <a:off x="1494950" y="1941750"/>
            <a:ext cx="5933700" cy="12600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1200"/>
              </a:spcAft>
              <a:buNone/>
            </a:pPr>
            <a:r>
              <a:rPr lang="en" sz="3200" b="1">
                <a:solidFill>
                  <a:schemeClr val="lt1"/>
                </a:solidFill>
                <a:latin typeface="Fira Sans Condensed"/>
                <a:ea typeface="Fira Sans Condensed"/>
                <a:cs typeface="Fira Sans Condensed"/>
                <a:sym typeface="Fira Sans Condensed"/>
              </a:rPr>
              <a:t>How is our data visualization perceived?</a:t>
            </a:r>
            <a:endParaRPr sz="3200" b="1">
              <a:solidFill>
                <a:schemeClr val="lt1"/>
              </a:solidFill>
              <a:latin typeface="Fira Sans Condensed"/>
              <a:ea typeface="Fira Sans Condensed"/>
              <a:cs typeface="Fira Sans Condensed"/>
              <a:sym typeface="Fira Sans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Taking advantage of cognitive psychology</a:t>
            </a:r>
            <a:endParaRPr b="1">
              <a:latin typeface="Fira Sans Condensed"/>
              <a:ea typeface="Fira Sans Condensed"/>
              <a:cs typeface="Fira Sans Condensed"/>
              <a:sym typeface="Fira Sans Condensed"/>
            </a:endParaRPr>
          </a:p>
        </p:txBody>
      </p:sp>
      <p:sp>
        <p:nvSpPr>
          <p:cNvPr id="322" name="Google Shape;322;p42"/>
          <p:cNvSpPr txBox="1">
            <a:spLocks noGrp="1"/>
          </p:cNvSpPr>
          <p:nvPr>
            <p:ph type="body" idx="1"/>
          </p:nvPr>
        </p:nvSpPr>
        <p:spPr>
          <a:xfrm>
            <a:off x="311700" y="1152475"/>
            <a:ext cx="8520600" cy="3656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In general, data visualization takes advantage of human cognition to help us understand data more intuitively than we can if it is presented to us as a list or a table (</a:t>
            </a:r>
            <a:r>
              <a:rPr lang="en" sz="2200" u="sng">
                <a:solidFill>
                  <a:schemeClr val="hlink"/>
                </a:solidFill>
                <a:latin typeface="Fira Sans Condensed"/>
                <a:ea typeface="Fira Sans Condensed"/>
                <a:cs typeface="Fira Sans Condensed"/>
                <a:sym typeface="Fira Sans Condensed"/>
                <a:hlinkClick r:id="rId3"/>
              </a:rPr>
              <a:t>Li, 2020</a:t>
            </a:r>
            <a:r>
              <a:rPr lang="en" sz="2200">
                <a:latin typeface="Fira Sans Condensed"/>
                <a:ea typeface="Fira Sans Condensed"/>
                <a:cs typeface="Fira Sans Condensed"/>
                <a:sym typeface="Fira Sans Condensed"/>
              </a:rPr>
              <a:t>)</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By learning about how humans tend to process visual information, we can communicate more effectively with our graphs. For example…</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solidFill>
                  <a:srgbClr val="0000FF"/>
                </a:solidFill>
                <a:latin typeface="Fira Sans Condensed"/>
                <a:ea typeface="Fira Sans Condensed"/>
                <a:cs typeface="Fira Sans Condensed"/>
                <a:sym typeface="Fira Sans Condensed"/>
              </a:rPr>
              <a:t>Gestalt principles</a:t>
            </a:r>
            <a:r>
              <a:rPr lang="en" sz="2200">
                <a:latin typeface="Fira Sans Condensed"/>
                <a:ea typeface="Fira Sans Condensed"/>
                <a:cs typeface="Fira Sans Condensed"/>
                <a:sym typeface="Fira Sans Condensed"/>
              </a:rPr>
              <a:t> (</a:t>
            </a:r>
            <a:r>
              <a:rPr lang="en" sz="2200" i="1">
                <a:latin typeface="Fira Sans Condensed"/>
                <a:ea typeface="Fira Sans Condensed"/>
                <a:cs typeface="Fira Sans Condensed"/>
                <a:sym typeface="Fira Sans Condensed"/>
              </a:rPr>
              <a:t>Gestalt </a:t>
            </a:r>
            <a:r>
              <a:rPr lang="en" sz="2200">
                <a:latin typeface="Fira Sans Condensed"/>
                <a:ea typeface="Fira Sans Condensed"/>
                <a:cs typeface="Fira Sans Condensed"/>
                <a:sym typeface="Fira Sans Condensed"/>
              </a:rPr>
              <a:t>is German for </a:t>
            </a:r>
            <a:r>
              <a:rPr lang="en" sz="2200" i="1">
                <a:latin typeface="Fira Sans Condensed"/>
                <a:ea typeface="Fira Sans Condensed"/>
                <a:cs typeface="Fira Sans Condensed"/>
                <a:sym typeface="Fira Sans Condensed"/>
              </a:rPr>
              <a:t>shape</a:t>
            </a:r>
            <a:r>
              <a:rPr lang="en" sz="2200">
                <a:latin typeface="Fira Sans Condensed"/>
                <a:ea typeface="Fira Sans Condensed"/>
                <a:cs typeface="Fira Sans Condensed"/>
                <a:sym typeface="Fira Sans Condensed"/>
              </a:rPr>
              <a:t>) are a set of cognitive theories for how people tend to organize visual information; and are commonly used in UX design and data visualization (</a:t>
            </a:r>
            <a:r>
              <a:rPr lang="en" sz="2200" u="sng">
                <a:solidFill>
                  <a:schemeClr val="hlink"/>
                </a:solidFill>
                <a:latin typeface="Fira Sans Condensed"/>
                <a:ea typeface="Fira Sans Condensed"/>
                <a:cs typeface="Fira Sans Condensed"/>
                <a:sym typeface="Fira Sans Condensed"/>
                <a:hlinkClick r:id="rId4"/>
              </a:rPr>
              <a:t>Wong, 2010</a:t>
            </a:r>
            <a:r>
              <a:rPr lang="en" sz="2200">
                <a:latin typeface="Fira Sans Condensed"/>
                <a:ea typeface="Fira Sans Condensed"/>
                <a:cs typeface="Fira Sans Condensed"/>
                <a:sym typeface="Fira Sans Condensed"/>
              </a:rPr>
              <a:t>)</a:t>
            </a:r>
            <a:endParaRPr sz="2200">
              <a:latin typeface="Fira Sans Condensed"/>
              <a:ea typeface="Fira Sans Condensed"/>
              <a:cs typeface="Fira Sans Condensed"/>
              <a:sym typeface="Fira Sans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704550"/>
            <a:ext cx="8520600" cy="4123200"/>
          </a:xfrm>
          <a:prstGeom prst="rect">
            <a:avLst/>
          </a:prstGeom>
        </p:spPr>
        <p:txBody>
          <a:bodyPr spcFirstLastPara="1" wrap="square" lIns="91425" tIns="91425" rIns="91425" bIns="91425" anchor="t" anchorCtr="0">
            <a:normAutofit/>
          </a:bodyPr>
          <a:lstStyle/>
          <a:p>
            <a:pPr marL="457200" lvl="0" indent="-406400" algn="l" rtl="0">
              <a:spcBef>
                <a:spcPts val="0"/>
              </a:spcBef>
              <a:spcAft>
                <a:spcPts val="0"/>
              </a:spcAft>
              <a:buClr>
                <a:schemeClr val="dk2"/>
              </a:buClr>
              <a:buSzPts val="2800"/>
              <a:buFont typeface="Fira Sans Condensed"/>
              <a:buChar char="●"/>
            </a:pPr>
            <a:r>
              <a:rPr lang="en" dirty="0">
                <a:solidFill>
                  <a:schemeClr val="dk2"/>
                </a:solidFill>
                <a:latin typeface="Fira Sans Condensed"/>
                <a:ea typeface="Fira Sans Condensed"/>
                <a:cs typeface="Fira Sans Condensed"/>
                <a:sym typeface="Fira Sans Condensed"/>
              </a:rPr>
              <a:t>So far, we have learned how to make and modify different types of data visualizations</a:t>
            </a:r>
            <a:br>
              <a:rPr lang="en" dirty="0">
                <a:solidFill>
                  <a:schemeClr val="dk2"/>
                </a:solidFill>
                <a:latin typeface="Fira Sans Condensed"/>
                <a:ea typeface="Fira Sans Condensed"/>
                <a:cs typeface="Fira Sans Condensed"/>
                <a:sym typeface="Fira Sans Condensed"/>
              </a:rPr>
            </a:br>
            <a:endParaRPr dirty="0">
              <a:solidFill>
                <a:schemeClr val="dk2"/>
              </a:solidFill>
              <a:latin typeface="Fira Sans Condensed"/>
              <a:ea typeface="Fira Sans Condensed"/>
              <a:cs typeface="Fira Sans Condensed"/>
              <a:sym typeface="Fira Sans Condensed"/>
            </a:endParaRPr>
          </a:p>
          <a:p>
            <a:pPr marL="457200" lvl="0" indent="-406400" algn="l" rtl="0">
              <a:spcBef>
                <a:spcPts val="0"/>
              </a:spcBef>
              <a:spcAft>
                <a:spcPts val="0"/>
              </a:spcAft>
              <a:buClr>
                <a:schemeClr val="dk2"/>
              </a:buClr>
              <a:buSzPts val="2800"/>
              <a:buFont typeface="Fira Sans Condensed"/>
              <a:buChar char="●"/>
            </a:pPr>
            <a:r>
              <a:rPr lang="en" dirty="0">
                <a:solidFill>
                  <a:schemeClr val="dk2"/>
                </a:solidFill>
                <a:latin typeface="Fira Sans Condensed"/>
                <a:ea typeface="Fira Sans Condensed"/>
                <a:cs typeface="Fira Sans Condensed"/>
                <a:sym typeface="Fira Sans Condensed"/>
              </a:rPr>
              <a:t>How do we decide which of these types of data visualization to use, and when?    </a:t>
            </a:r>
            <a:endParaRPr dirty="0">
              <a:solidFill>
                <a:schemeClr val="dk2"/>
              </a:solidFill>
              <a:latin typeface="Fira Sans Condensed"/>
              <a:ea typeface="Fira Sans Condensed"/>
              <a:cs typeface="Fira Sans Condensed"/>
              <a:sym typeface="Fira Sans Condensed"/>
            </a:endParaRPr>
          </a:p>
          <a:p>
            <a:pPr marL="0" lvl="0" indent="0" algn="l" rtl="0">
              <a:spcBef>
                <a:spcPts val="0"/>
              </a:spcBef>
              <a:spcAft>
                <a:spcPts val="0"/>
              </a:spcAft>
              <a:buNone/>
            </a:pPr>
            <a:endParaRPr dirty="0">
              <a:solidFill>
                <a:schemeClr val="dk2"/>
              </a:solidFill>
              <a:latin typeface="Fira Sans Condensed"/>
              <a:ea typeface="Fira Sans Condensed"/>
              <a:cs typeface="Fira Sans Condensed"/>
              <a:sym typeface="Fira Sans Condensed"/>
            </a:endParaRPr>
          </a:p>
          <a:p>
            <a:pPr marL="457200" lvl="0" indent="-406400" algn="l" rtl="0">
              <a:spcBef>
                <a:spcPts val="0"/>
              </a:spcBef>
              <a:spcAft>
                <a:spcPts val="0"/>
              </a:spcAft>
              <a:buClr>
                <a:schemeClr val="dk2"/>
              </a:buClr>
              <a:buSzPts val="2800"/>
              <a:buFont typeface="Fira Sans Condensed"/>
              <a:buChar char="●"/>
            </a:pPr>
            <a:r>
              <a:rPr lang="en" dirty="0">
                <a:solidFill>
                  <a:schemeClr val="dk2"/>
                </a:solidFill>
                <a:latin typeface="Fira Sans Condensed"/>
                <a:ea typeface="Fira Sans Condensed"/>
                <a:cs typeface="Fira Sans Condensed"/>
                <a:sym typeface="Fira Sans Condensed"/>
              </a:rPr>
              <a:t>If we are accurately and honestly displaying our data, does the type of visualization even matter?</a:t>
            </a:r>
            <a:endParaRPr dirty="0">
              <a:solidFill>
                <a:schemeClr val="dk2"/>
              </a:solidFill>
              <a:latin typeface="Fira Sans Condensed"/>
              <a:ea typeface="Fira Sans Condensed"/>
              <a:cs typeface="Fira Sans Condensed"/>
              <a:sym typeface="Fira Sans Condensed"/>
            </a:endParaRPr>
          </a:p>
          <a:p>
            <a:pPr marL="0" lvl="0" indent="0" algn="l" rtl="0">
              <a:spcBef>
                <a:spcPts val="0"/>
              </a:spcBef>
              <a:spcAft>
                <a:spcPts val="0"/>
              </a:spcAft>
              <a:buNone/>
            </a:pPr>
            <a:endParaRPr dirty="0">
              <a:solidFill>
                <a:schemeClr val="dk2"/>
              </a:solidFill>
              <a:latin typeface="Fira Sans Condensed"/>
              <a:ea typeface="Fira Sans Condensed"/>
              <a:cs typeface="Fira Sans Condensed"/>
              <a:sym typeface="Fira Sans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Gestalt principles</a:t>
            </a:r>
            <a:endParaRPr b="1">
              <a:latin typeface="Fira Sans Condensed"/>
              <a:ea typeface="Fira Sans Condensed"/>
              <a:cs typeface="Fira Sans Condensed"/>
              <a:sym typeface="Fira Sans Condensed"/>
            </a:endParaRPr>
          </a:p>
        </p:txBody>
      </p:sp>
      <p:pic>
        <p:nvPicPr>
          <p:cNvPr id="328" name="Google Shape;328;p43"/>
          <p:cNvPicPr preferRelativeResize="0"/>
          <p:nvPr/>
        </p:nvPicPr>
        <p:blipFill>
          <a:blip r:embed="rId3">
            <a:alphaModFix/>
          </a:blip>
          <a:stretch>
            <a:fillRect/>
          </a:stretch>
        </p:blipFill>
        <p:spPr>
          <a:xfrm>
            <a:off x="840950" y="1737013"/>
            <a:ext cx="3066775" cy="1212275"/>
          </a:xfrm>
          <a:prstGeom prst="rect">
            <a:avLst/>
          </a:prstGeom>
          <a:noFill/>
          <a:ln>
            <a:noFill/>
          </a:ln>
        </p:spPr>
      </p:pic>
      <p:pic>
        <p:nvPicPr>
          <p:cNvPr id="329" name="Google Shape;329;p43"/>
          <p:cNvPicPr preferRelativeResize="0"/>
          <p:nvPr/>
        </p:nvPicPr>
        <p:blipFill>
          <a:blip r:embed="rId4">
            <a:alphaModFix/>
          </a:blip>
          <a:stretch>
            <a:fillRect/>
          </a:stretch>
        </p:blipFill>
        <p:spPr>
          <a:xfrm>
            <a:off x="5230650" y="1520525"/>
            <a:ext cx="3066774" cy="1645234"/>
          </a:xfrm>
          <a:prstGeom prst="rect">
            <a:avLst/>
          </a:prstGeom>
          <a:noFill/>
          <a:ln>
            <a:noFill/>
          </a:ln>
        </p:spPr>
      </p:pic>
      <p:sp>
        <p:nvSpPr>
          <p:cNvPr id="330" name="Google Shape;330;p43"/>
          <p:cNvSpPr txBox="1"/>
          <p:nvPr/>
        </p:nvSpPr>
        <p:spPr>
          <a:xfrm>
            <a:off x="874338" y="3165750"/>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200" b="1">
                <a:solidFill>
                  <a:srgbClr val="0000FF"/>
                </a:solidFill>
                <a:latin typeface="Fira Sans Condensed"/>
                <a:ea typeface="Fira Sans Condensed"/>
                <a:cs typeface="Fira Sans Condensed"/>
                <a:sym typeface="Fira Sans Condensed"/>
              </a:rPr>
              <a:t>Proximity</a:t>
            </a:r>
            <a:endParaRPr b="1">
              <a:solidFill>
                <a:srgbClr val="0000FF"/>
              </a:solidFill>
            </a:endParaRPr>
          </a:p>
        </p:txBody>
      </p:sp>
      <p:sp>
        <p:nvSpPr>
          <p:cNvPr id="331" name="Google Shape;331;p43"/>
          <p:cNvSpPr txBox="1"/>
          <p:nvPr/>
        </p:nvSpPr>
        <p:spPr>
          <a:xfrm>
            <a:off x="840887" y="3688950"/>
            <a:ext cx="3066900" cy="109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dk2"/>
                </a:solidFill>
                <a:latin typeface="Fira Sans Condensed"/>
                <a:ea typeface="Fira Sans Condensed"/>
                <a:cs typeface="Fira Sans Condensed"/>
                <a:sym typeface="Fira Sans Condensed"/>
              </a:rPr>
              <a:t>Objects that are close together are perceived as belonging to a group</a:t>
            </a:r>
            <a:endParaRPr sz="1800"/>
          </a:p>
        </p:txBody>
      </p:sp>
      <p:sp>
        <p:nvSpPr>
          <p:cNvPr id="332" name="Google Shape;332;p43"/>
          <p:cNvSpPr txBox="1"/>
          <p:nvPr/>
        </p:nvSpPr>
        <p:spPr>
          <a:xfrm>
            <a:off x="5264038" y="3165750"/>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200" b="1">
                <a:solidFill>
                  <a:srgbClr val="0000FF"/>
                </a:solidFill>
                <a:latin typeface="Fira Sans Condensed"/>
                <a:ea typeface="Fira Sans Condensed"/>
                <a:cs typeface="Fira Sans Condensed"/>
                <a:sym typeface="Fira Sans Condensed"/>
              </a:rPr>
              <a:t>Similarity</a:t>
            </a:r>
            <a:endParaRPr b="1">
              <a:solidFill>
                <a:srgbClr val="0000FF"/>
              </a:solidFill>
            </a:endParaRPr>
          </a:p>
        </p:txBody>
      </p:sp>
      <p:sp>
        <p:nvSpPr>
          <p:cNvPr id="333" name="Google Shape;333;p43"/>
          <p:cNvSpPr txBox="1"/>
          <p:nvPr/>
        </p:nvSpPr>
        <p:spPr>
          <a:xfrm>
            <a:off x="5230587" y="3688950"/>
            <a:ext cx="30669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dk2"/>
                </a:solidFill>
                <a:latin typeface="Fira Sans Condensed"/>
                <a:ea typeface="Fira Sans Condensed"/>
                <a:cs typeface="Fira Sans Condensed"/>
                <a:sym typeface="Fira Sans Condensed"/>
              </a:rPr>
              <a:t>Similar objects are grouped, regardless of proximity</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Gestalt principles</a:t>
            </a:r>
            <a:endParaRPr b="1">
              <a:latin typeface="Fira Sans Condensed"/>
              <a:ea typeface="Fira Sans Condensed"/>
              <a:cs typeface="Fira Sans Condensed"/>
              <a:sym typeface="Fira Sans Condensed"/>
            </a:endParaRPr>
          </a:p>
        </p:txBody>
      </p:sp>
      <p:sp>
        <p:nvSpPr>
          <p:cNvPr id="339" name="Google Shape;339;p44"/>
          <p:cNvSpPr txBox="1"/>
          <p:nvPr/>
        </p:nvSpPr>
        <p:spPr>
          <a:xfrm>
            <a:off x="874338" y="3165750"/>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200" b="1">
                <a:solidFill>
                  <a:srgbClr val="0000FF"/>
                </a:solidFill>
                <a:latin typeface="Fira Sans Condensed"/>
                <a:ea typeface="Fira Sans Condensed"/>
                <a:cs typeface="Fira Sans Condensed"/>
                <a:sym typeface="Fira Sans Condensed"/>
              </a:rPr>
              <a:t>Continuity</a:t>
            </a:r>
            <a:endParaRPr b="1">
              <a:solidFill>
                <a:srgbClr val="0000FF"/>
              </a:solidFill>
            </a:endParaRPr>
          </a:p>
        </p:txBody>
      </p:sp>
      <p:sp>
        <p:nvSpPr>
          <p:cNvPr id="340" name="Google Shape;340;p44"/>
          <p:cNvSpPr txBox="1"/>
          <p:nvPr/>
        </p:nvSpPr>
        <p:spPr>
          <a:xfrm>
            <a:off x="840887" y="3688950"/>
            <a:ext cx="3066900" cy="109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dk2"/>
                </a:solidFill>
                <a:latin typeface="Fira Sans Condensed"/>
                <a:ea typeface="Fira Sans Condensed"/>
                <a:cs typeface="Fira Sans Condensed"/>
                <a:sym typeface="Fira Sans Condensed"/>
              </a:rPr>
              <a:t>Aligned objects or objects that appear to continue are perceived as a group</a:t>
            </a:r>
            <a:endParaRPr sz="1800"/>
          </a:p>
        </p:txBody>
      </p:sp>
      <p:sp>
        <p:nvSpPr>
          <p:cNvPr id="341" name="Google Shape;341;p44"/>
          <p:cNvSpPr txBox="1"/>
          <p:nvPr/>
        </p:nvSpPr>
        <p:spPr>
          <a:xfrm>
            <a:off x="5264038" y="3165750"/>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200" b="1">
                <a:solidFill>
                  <a:srgbClr val="0000FF"/>
                </a:solidFill>
                <a:latin typeface="Fira Sans Condensed"/>
                <a:ea typeface="Fira Sans Condensed"/>
                <a:cs typeface="Fira Sans Condensed"/>
                <a:sym typeface="Fira Sans Condensed"/>
              </a:rPr>
              <a:t>Closure</a:t>
            </a:r>
            <a:endParaRPr b="1">
              <a:solidFill>
                <a:srgbClr val="0000FF"/>
              </a:solidFill>
            </a:endParaRPr>
          </a:p>
        </p:txBody>
      </p:sp>
      <p:sp>
        <p:nvSpPr>
          <p:cNvPr id="342" name="Google Shape;342;p44"/>
          <p:cNvSpPr txBox="1"/>
          <p:nvPr/>
        </p:nvSpPr>
        <p:spPr>
          <a:xfrm>
            <a:off x="5230587" y="3688950"/>
            <a:ext cx="3066900" cy="109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dk2"/>
                </a:solidFill>
                <a:latin typeface="Fira Sans Condensed"/>
                <a:ea typeface="Fira Sans Condensed"/>
                <a:cs typeface="Fira Sans Condensed"/>
                <a:sym typeface="Fira Sans Condensed"/>
              </a:rPr>
              <a:t>Open structures are perceived as closed/complete (our brains fill in the gaps)</a:t>
            </a:r>
            <a:endParaRPr sz="1800"/>
          </a:p>
        </p:txBody>
      </p:sp>
      <p:pic>
        <p:nvPicPr>
          <p:cNvPr id="343" name="Google Shape;343;p44"/>
          <p:cNvPicPr preferRelativeResize="0"/>
          <p:nvPr/>
        </p:nvPicPr>
        <p:blipFill>
          <a:blip r:embed="rId3">
            <a:alphaModFix/>
          </a:blip>
          <a:stretch>
            <a:fillRect/>
          </a:stretch>
        </p:blipFill>
        <p:spPr>
          <a:xfrm>
            <a:off x="5207252" y="1793700"/>
            <a:ext cx="3113550" cy="1098900"/>
          </a:xfrm>
          <a:prstGeom prst="rect">
            <a:avLst/>
          </a:prstGeom>
          <a:noFill/>
          <a:ln>
            <a:noFill/>
          </a:ln>
        </p:spPr>
      </p:pic>
      <p:pic>
        <p:nvPicPr>
          <p:cNvPr id="344" name="Google Shape;344;p44"/>
          <p:cNvPicPr preferRelativeResize="0"/>
          <p:nvPr/>
        </p:nvPicPr>
        <p:blipFill>
          <a:blip r:embed="rId4">
            <a:alphaModFix/>
          </a:blip>
          <a:stretch>
            <a:fillRect/>
          </a:stretch>
        </p:blipFill>
        <p:spPr>
          <a:xfrm>
            <a:off x="496638" y="1570175"/>
            <a:ext cx="3755375" cy="154594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Gestalt principles</a:t>
            </a:r>
            <a:endParaRPr b="1">
              <a:latin typeface="Fira Sans Condensed"/>
              <a:ea typeface="Fira Sans Condensed"/>
              <a:cs typeface="Fira Sans Condensed"/>
              <a:sym typeface="Fira Sans Condensed"/>
            </a:endParaRPr>
          </a:p>
        </p:txBody>
      </p:sp>
      <p:sp>
        <p:nvSpPr>
          <p:cNvPr id="350" name="Google Shape;350;p45"/>
          <p:cNvSpPr txBox="1"/>
          <p:nvPr/>
        </p:nvSpPr>
        <p:spPr>
          <a:xfrm>
            <a:off x="874338" y="3165750"/>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200" b="1">
                <a:solidFill>
                  <a:srgbClr val="0000FF"/>
                </a:solidFill>
                <a:latin typeface="Fira Sans Condensed"/>
                <a:ea typeface="Fira Sans Condensed"/>
                <a:cs typeface="Fira Sans Condensed"/>
                <a:sym typeface="Fira Sans Condensed"/>
              </a:rPr>
              <a:t>Enclosure</a:t>
            </a:r>
            <a:endParaRPr b="1">
              <a:solidFill>
                <a:srgbClr val="0000FF"/>
              </a:solidFill>
            </a:endParaRPr>
          </a:p>
        </p:txBody>
      </p:sp>
      <p:sp>
        <p:nvSpPr>
          <p:cNvPr id="351" name="Google Shape;351;p45"/>
          <p:cNvSpPr txBox="1"/>
          <p:nvPr/>
        </p:nvSpPr>
        <p:spPr>
          <a:xfrm>
            <a:off x="840887" y="3688950"/>
            <a:ext cx="3066900" cy="109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dk2"/>
                </a:solidFill>
                <a:latin typeface="Fira Sans Condensed"/>
                <a:ea typeface="Fira Sans Condensed"/>
                <a:cs typeface="Fira Sans Condensed"/>
                <a:sym typeface="Fira Sans Condensed"/>
              </a:rPr>
              <a:t>Objects with a boundary around them are perceived as a group</a:t>
            </a:r>
            <a:endParaRPr sz="1800"/>
          </a:p>
        </p:txBody>
      </p:sp>
      <p:sp>
        <p:nvSpPr>
          <p:cNvPr id="352" name="Google Shape;352;p45"/>
          <p:cNvSpPr txBox="1"/>
          <p:nvPr/>
        </p:nvSpPr>
        <p:spPr>
          <a:xfrm>
            <a:off x="5264038" y="3165750"/>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2200" b="1">
                <a:solidFill>
                  <a:srgbClr val="0000FF"/>
                </a:solidFill>
                <a:latin typeface="Fira Sans Condensed"/>
                <a:ea typeface="Fira Sans Condensed"/>
                <a:cs typeface="Fira Sans Condensed"/>
                <a:sym typeface="Fira Sans Condensed"/>
              </a:rPr>
              <a:t>Connection</a:t>
            </a:r>
            <a:endParaRPr b="1">
              <a:solidFill>
                <a:srgbClr val="0000FF"/>
              </a:solidFill>
            </a:endParaRPr>
          </a:p>
        </p:txBody>
      </p:sp>
      <p:sp>
        <p:nvSpPr>
          <p:cNvPr id="353" name="Google Shape;353;p45"/>
          <p:cNvSpPr txBox="1"/>
          <p:nvPr/>
        </p:nvSpPr>
        <p:spPr>
          <a:xfrm>
            <a:off x="5230587" y="3688950"/>
            <a:ext cx="3066900" cy="109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a:solidFill>
                  <a:schemeClr val="dk2"/>
                </a:solidFill>
                <a:latin typeface="Fira Sans Condensed"/>
                <a:ea typeface="Fira Sans Condensed"/>
                <a:cs typeface="Fira Sans Condensed"/>
                <a:sym typeface="Fira Sans Condensed"/>
              </a:rPr>
              <a:t>Connected objects are perceived as related/as a group</a:t>
            </a:r>
            <a:endParaRPr sz="1800"/>
          </a:p>
        </p:txBody>
      </p:sp>
      <p:pic>
        <p:nvPicPr>
          <p:cNvPr id="354" name="Google Shape;354;p45"/>
          <p:cNvPicPr preferRelativeResize="0"/>
          <p:nvPr/>
        </p:nvPicPr>
        <p:blipFill>
          <a:blip r:embed="rId3">
            <a:alphaModFix/>
          </a:blip>
          <a:stretch>
            <a:fillRect/>
          </a:stretch>
        </p:blipFill>
        <p:spPr>
          <a:xfrm>
            <a:off x="894587" y="1441723"/>
            <a:ext cx="2959540" cy="1594637"/>
          </a:xfrm>
          <a:prstGeom prst="rect">
            <a:avLst/>
          </a:prstGeom>
          <a:noFill/>
          <a:ln>
            <a:noFill/>
          </a:ln>
        </p:spPr>
      </p:pic>
      <p:pic>
        <p:nvPicPr>
          <p:cNvPr id="355" name="Google Shape;355;p45"/>
          <p:cNvPicPr preferRelativeResize="0"/>
          <p:nvPr/>
        </p:nvPicPr>
        <p:blipFill>
          <a:blip r:embed="rId4">
            <a:alphaModFix/>
          </a:blip>
          <a:stretch>
            <a:fillRect/>
          </a:stretch>
        </p:blipFill>
        <p:spPr>
          <a:xfrm>
            <a:off x="5226756" y="1538225"/>
            <a:ext cx="3074532" cy="1401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Cognitive load</a:t>
            </a:r>
            <a:endParaRPr b="1">
              <a:latin typeface="Fira Sans Condensed"/>
              <a:ea typeface="Fira Sans Condensed"/>
              <a:cs typeface="Fira Sans Condensed"/>
              <a:sym typeface="Fira Sans Condensed"/>
            </a:endParaRPr>
          </a:p>
        </p:txBody>
      </p:sp>
      <p:sp>
        <p:nvSpPr>
          <p:cNvPr id="361" name="Google Shape;361;p46"/>
          <p:cNvSpPr txBox="1">
            <a:spLocks noGrp="1"/>
          </p:cNvSpPr>
          <p:nvPr>
            <p:ph type="body" idx="1"/>
          </p:nvPr>
        </p:nvSpPr>
        <p:spPr>
          <a:xfrm>
            <a:off x="311700" y="1152475"/>
            <a:ext cx="8520600" cy="3656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dirty="0">
                <a:latin typeface="Fira Sans Condensed"/>
                <a:ea typeface="Fira Sans Condensed"/>
                <a:cs typeface="Fira Sans Condensed"/>
                <a:sym typeface="Fira Sans Condensed"/>
              </a:rPr>
              <a:t>It can also be helpful to consider</a:t>
            </a:r>
            <a:r>
              <a:rPr lang="en" sz="2200" dirty="0">
                <a:solidFill>
                  <a:srgbClr val="0000FF"/>
                </a:solidFill>
                <a:latin typeface="Fira Sans Condensed"/>
                <a:ea typeface="Fira Sans Condensed"/>
                <a:cs typeface="Fira Sans Condensed"/>
                <a:sym typeface="Fira Sans Condensed"/>
              </a:rPr>
              <a:t> cognitive load</a:t>
            </a:r>
            <a:r>
              <a:rPr lang="en" sz="2200" dirty="0">
                <a:latin typeface="Fira Sans Condensed"/>
                <a:ea typeface="Fira Sans Condensed"/>
                <a:cs typeface="Fira Sans Condensed"/>
                <a:sym typeface="Fira Sans Condensed"/>
              </a:rPr>
              <a:t>, or the amount of work required to take in new information</a:t>
            </a:r>
            <a:endParaRPr sz="2200" dirty="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dirty="0">
                <a:latin typeface="Fira Sans Condensed"/>
                <a:ea typeface="Fira Sans Condensed"/>
                <a:cs typeface="Fira Sans Condensed"/>
                <a:sym typeface="Fira Sans Condensed"/>
              </a:rPr>
              <a:t>Cognitive load can be divided into: </a:t>
            </a:r>
            <a:endParaRPr sz="2200" dirty="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2200" b="1" dirty="0">
                <a:latin typeface="Fira Sans Condensed"/>
                <a:ea typeface="Fira Sans Condensed"/>
                <a:cs typeface="Fira Sans Condensed"/>
                <a:sym typeface="Fira Sans Condensed"/>
              </a:rPr>
              <a:t>Intrinsic </a:t>
            </a:r>
            <a:r>
              <a:rPr lang="en" sz="2200" dirty="0">
                <a:latin typeface="Fira Sans Condensed"/>
                <a:ea typeface="Fira Sans Condensed"/>
                <a:cs typeface="Fira Sans Condensed"/>
                <a:sym typeface="Fira Sans Condensed"/>
              </a:rPr>
              <a:t>(the intrinsic complexity of the new information)</a:t>
            </a:r>
            <a:endParaRPr sz="2200" dirty="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2200" b="1" dirty="0">
                <a:latin typeface="Fira Sans Condensed"/>
                <a:ea typeface="Fira Sans Condensed"/>
                <a:cs typeface="Fira Sans Condensed"/>
                <a:sym typeface="Fira Sans Condensed"/>
              </a:rPr>
              <a:t>Germane </a:t>
            </a:r>
            <a:r>
              <a:rPr lang="en" sz="2200" dirty="0">
                <a:latin typeface="Fira Sans Condensed"/>
                <a:ea typeface="Fira Sans Condensed"/>
                <a:cs typeface="Fira Sans Condensed"/>
                <a:sym typeface="Fira Sans Condensed"/>
              </a:rPr>
              <a:t>(the audience’s familiarity with the information)</a:t>
            </a:r>
            <a:endParaRPr sz="2200" dirty="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2200" b="1" dirty="0">
                <a:latin typeface="Fira Sans Condensed"/>
                <a:ea typeface="Fira Sans Condensed"/>
                <a:cs typeface="Fira Sans Condensed"/>
                <a:sym typeface="Fira Sans Condensed"/>
              </a:rPr>
              <a:t>Extraneous </a:t>
            </a:r>
            <a:r>
              <a:rPr lang="en" sz="2200" dirty="0">
                <a:latin typeface="Fira Sans Condensed"/>
                <a:ea typeface="Fira Sans Condensed"/>
                <a:cs typeface="Fira Sans Condensed"/>
                <a:sym typeface="Fira Sans Condensed"/>
              </a:rPr>
              <a:t>(complexity from how the information is presented)</a:t>
            </a:r>
            <a:endParaRPr sz="2200" dirty="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dirty="0">
                <a:latin typeface="Fira Sans Condensed"/>
                <a:ea typeface="Fira Sans Condensed"/>
                <a:cs typeface="Fira Sans Condensed"/>
                <a:sym typeface="Fira Sans Condensed"/>
              </a:rPr>
              <a:t>In a data visualization context, extraneous cognitive load is most within our control</a:t>
            </a:r>
            <a:endParaRPr sz="2200" dirty="0">
              <a:latin typeface="Fira Sans Condensed"/>
              <a:ea typeface="Fira Sans Condensed"/>
              <a:cs typeface="Fira Sans Condensed"/>
              <a:sym typeface="Fira Sans Condensed"/>
            </a:endParaRPr>
          </a:p>
        </p:txBody>
      </p:sp>
      <p:sp>
        <p:nvSpPr>
          <p:cNvPr id="362" name="Google Shape;362;p46"/>
          <p:cNvSpPr txBox="1"/>
          <p:nvPr/>
        </p:nvSpPr>
        <p:spPr>
          <a:xfrm>
            <a:off x="7901750" y="4705200"/>
            <a:ext cx="13860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solidFill>
                  <a:srgbClr val="595959"/>
                </a:solidFill>
                <a:latin typeface="Fira Sans Condensed"/>
                <a:ea typeface="Fira Sans Condensed"/>
                <a:cs typeface="Fira Sans Condensed"/>
                <a:sym typeface="Fira Sans Condensed"/>
              </a:rPr>
              <a:t>(Leppink, 2017)</a:t>
            </a:r>
            <a:endParaRPr sz="1200" dirty="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Cognitive load</a:t>
            </a:r>
            <a:endParaRPr b="1">
              <a:latin typeface="Fira Sans Condensed"/>
              <a:ea typeface="Fira Sans Condensed"/>
              <a:cs typeface="Fira Sans Condensed"/>
              <a:sym typeface="Fira Sans Condensed"/>
            </a:endParaRPr>
          </a:p>
        </p:txBody>
      </p:sp>
      <p:sp>
        <p:nvSpPr>
          <p:cNvPr id="368" name="Google Shape;368;p47"/>
          <p:cNvSpPr txBox="1">
            <a:spLocks noGrp="1"/>
          </p:cNvSpPr>
          <p:nvPr>
            <p:ph type="body" idx="1"/>
          </p:nvPr>
        </p:nvSpPr>
        <p:spPr>
          <a:xfrm>
            <a:off x="206575" y="1000075"/>
            <a:ext cx="8625600" cy="3990900"/>
          </a:xfrm>
          <a:prstGeom prst="rect">
            <a:avLst/>
          </a:prstGeom>
        </p:spPr>
        <p:txBody>
          <a:bodyPr spcFirstLastPara="1" wrap="square" lIns="91425" tIns="91425" rIns="91425" bIns="91425" anchor="t" anchorCtr="0">
            <a:normAutofit lnSpcReduction="10000"/>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Elements of a visualization that can affect cognitive load include:</a:t>
            </a:r>
            <a:endParaRPr sz="220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2200" b="1">
                <a:solidFill>
                  <a:srgbClr val="38761D"/>
                </a:solidFill>
                <a:latin typeface="Fira Sans Condensed"/>
                <a:ea typeface="Fira Sans Condensed"/>
                <a:cs typeface="Fira Sans Condensed"/>
                <a:sym typeface="Fira Sans Condensed"/>
              </a:rPr>
              <a:t>Familiar</a:t>
            </a:r>
            <a:r>
              <a:rPr lang="en" sz="2200" b="1">
                <a:latin typeface="Fira Sans Condensed"/>
                <a:ea typeface="Fira Sans Condensed"/>
                <a:cs typeface="Fira Sans Condensed"/>
                <a:sym typeface="Fira Sans Condensed"/>
              </a:rPr>
              <a:t> vs. </a:t>
            </a:r>
            <a:r>
              <a:rPr lang="en" sz="2200" b="1">
                <a:solidFill>
                  <a:srgbClr val="CC0000"/>
                </a:solidFill>
                <a:latin typeface="Fira Sans Condensed"/>
                <a:ea typeface="Fira Sans Condensed"/>
                <a:cs typeface="Fira Sans Condensed"/>
                <a:sym typeface="Fira Sans Condensed"/>
              </a:rPr>
              <a:t>Rare</a:t>
            </a:r>
            <a:r>
              <a:rPr lang="en" sz="2200" b="1">
                <a:latin typeface="Fira Sans Condensed"/>
                <a:ea typeface="Fira Sans Condensed"/>
                <a:cs typeface="Fira Sans Condensed"/>
                <a:sym typeface="Fira Sans Condensed"/>
              </a:rPr>
              <a:t> chart types</a:t>
            </a:r>
            <a:r>
              <a:rPr lang="en" sz="2200">
                <a:latin typeface="Fira Sans Condensed"/>
                <a:ea typeface="Fira Sans Condensed"/>
                <a:cs typeface="Fira Sans Condensed"/>
                <a:sym typeface="Fira Sans Condensed"/>
              </a:rPr>
              <a:t> → rare types increase cognitive load</a:t>
            </a:r>
            <a:endParaRPr sz="220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2200" b="1">
                <a:solidFill>
                  <a:srgbClr val="38761D"/>
                </a:solidFill>
                <a:latin typeface="Fira Sans Condensed"/>
                <a:ea typeface="Fira Sans Condensed"/>
                <a:cs typeface="Fira Sans Condensed"/>
                <a:sym typeface="Fira Sans Condensed"/>
              </a:rPr>
              <a:t>Accurate</a:t>
            </a:r>
            <a:r>
              <a:rPr lang="en" sz="2200" b="1">
                <a:latin typeface="Fira Sans Condensed"/>
                <a:ea typeface="Fira Sans Condensed"/>
                <a:cs typeface="Fira Sans Condensed"/>
                <a:sym typeface="Fira Sans Condensed"/>
              </a:rPr>
              <a:t> vs.</a:t>
            </a:r>
            <a:r>
              <a:rPr lang="en" sz="2200" b="1">
                <a:solidFill>
                  <a:srgbClr val="CC0000"/>
                </a:solidFill>
                <a:latin typeface="Fira Sans Condensed"/>
                <a:ea typeface="Fira Sans Condensed"/>
                <a:cs typeface="Fira Sans Condensed"/>
                <a:sym typeface="Fira Sans Condensed"/>
              </a:rPr>
              <a:t> Approximate</a:t>
            </a:r>
            <a:r>
              <a:rPr lang="en" sz="2200" b="1">
                <a:latin typeface="Fira Sans Condensed"/>
                <a:ea typeface="Fira Sans Condensed"/>
                <a:cs typeface="Fira Sans Condensed"/>
                <a:sym typeface="Fira Sans Condensed"/>
              </a:rPr>
              <a:t> interpretation</a:t>
            </a:r>
            <a:r>
              <a:rPr lang="en" sz="2200">
                <a:latin typeface="Fira Sans Condensed"/>
                <a:ea typeface="Fira Sans Condensed"/>
                <a:cs typeface="Fira Sans Condensed"/>
                <a:sym typeface="Fira Sans Condensed"/>
              </a:rPr>
              <a:t> → relational values or areas (approximate) increase cognitive load compared to absolute values or position (accurate)</a:t>
            </a:r>
            <a:endParaRPr sz="220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2200" b="1">
                <a:solidFill>
                  <a:srgbClr val="38761D"/>
                </a:solidFill>
                <a:latin typeface="Fira Sans Condensed"/>
                <a:ea typeface="Fira Sans Condensed"/>
                <a:cs typeface="Fira Sans Condensed"/>
                <a:sym typeface="Fira Sans Condensed"/>
              </a:rPr>
              <a:t>Concise</a:t>
            </a:r>
            <a:r>
              <a:rPr lang="en" sz="2200" b="1">
                <a:latin typeface="Fira Sans Condensed"/>
                <a:ea typeface="Fira Sans Condensed"/>
                <a:cs typeface="Fira Sans Condensed"/>
                <a:sym typeface="Fira Sans Condensed"/>
              </a:rPr>
              <a:t> vs. </a:t>
            </a:r>
            <a:r>
              <a:rPr lang="en" sz="2200" b="1">
                <a:solidFill>
                  <a:srgbClr val="CC0000"/>
                </a:solidFill>
                <a:latin typeface="Fira Sans Condensed"/>
                <a:ea typeface="Fira Sans Condensed"/>
                <a:cs typeface="Fira Sans Condensed"/>
                <a:sym typeface="Fira Sans Condensed"/>
              </a:rPr>
              <a:t>Detailed</a:t>
            </a:r>
            <a:r>
              <a:rPr lang="en" sz="2200" b="1">
                <a:latin typeface="Fira Sans Condensed"/>
                <a:ea typeface="Fira Sans Condensed"/>
                <a:cs typeface="Fira Sans Condensed"/>
                <a:sym typeface="Fira Sans Condensed"/>
              </a:rPr>
              <a:t> composition</a:t>
            </a:r>
            <a:r>
              <a:rPr lang="en" sz="2200">
                <a:latin typeface="Fira Sans Condensed"/>
                <a:ea typeface="Fira Sans Condensed"/>
                <a:cs typeface="Fira Sans Condensed"/>
                <a:sym typeface="Fira Sans Condensed"/>
              </a:rPr>
              <a:t> → more visual elements increases cognitive load</a:t>
            </a:r>
            <a:endParaRPr sz="220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2200" b="1">
                <a:solidFill>
                  <a:srgbClr val="38761D"/>
                </a:solidFill>
                <a:latin typeface="Fira Sans Condensed"/>
                <a:ea typeface="Fira Sans Condensed"/>
                <a:cs typeface="Fira Sans Condensed"/>
                <a:sym typeface="Fira Sans Condensed"/>
              </a:rPr>
              <a:t>Explanatory</a:t>
            </a:r>
            <a:r>
              <a:rPr lang="en" sz="2200" b="1">
                <a:latin typeface="Fira Sans Condensed"/>
                <a:ea typeface="Fira Sans Condensed"/>
                <a:cs typeface="Fira Sans Condensed"/>
                <a:sym typeface="Fira Sans Condensed"/>
              </a:rPr>
              <a:t> vs. </a:t>
            </a:r>
            <a:r>
              <a:rPr lang="en" sz="2200" b="1">
                <a:solidFill>
                  <a:srgbClr val="CC0000"/>
                </a:solidFill>
                <a:latin typeface="Fira Sans Condensed"/>
                <a:ea typeface="Fira Sans Condensed"/>
                <a:cs typeface="Fira Sans Condensed"/>
                <a:sym typeface="Fira Sans Condensed"/>
              </a:rPr>
              <a:t>Exploratory</a:t>
            </a:r>
            <a:r>
              <a:rPr lang="en" sz="2200" b="1">
                <a:latin typeface="Fira Sans Condensed"/>
                <a:ea typeface="Fira Sans Condensed"/>
                <a:cs typeface="Fira Sans Condensed"/>
                <a:sym typeface="Fira Sans Condensed"/>
              </a:rPr>
              <a:t> composition</a:t>
            </a:r>
            <a:r>
              <a:rPr lang="en" sz="2200">
                <a:latin typeface="Fira Sans Condensed"/>
                <a:ea typeface="Fira Sans Condensed"/>
                <a:cs typeface="Fira Sans Condensed"/>
                <a:sym typeface="Fira Sans Condensed"/>
              </a:rPr>
              <a:t> → a chart that the audience navigates alone increases cognitive load compared to a chart that they are guided through step-by-step</a:t>
            </a:r>
            <a:endParaRPr sz="2200">
              <a:latin typeface="Fira Sans Condensed"/>
              <a:ea typeface="Fira Sans Condensed"/>
              <a:cs typeface="Fira Sans Condensed"/>
              <a:sym typeface="Fira Sans Condensed"/>
            </a:endParaRPr>
          </a:p>
        </p:txBody>
      </p:sp>
      <p:sp>
        <p:nvSpPr>
          <p:cNvPr id="369" name="Google Shape;369;p47"/>
          <p:cNvSpPr txBox="1"/>
          <p:nvPr/>
        </p:nvSpPr>
        <p:spPr>
          <a:xfrm>
            <a:off x="7155180" y="4716630"/>
            <a:ext cx="2113495" cy="50780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solidFill>
                  <a:srgbClr val="595959"/>
                </a:solidFill>
                <a:latin typeface="Fira Sans Condensed"/>
                <a:ea typeface="Fira Sans Condensed"/>
                <a:cs typeface="Fira Sans Condensed"/>
                <a:sym typeface="Fira Sans Condensed"/>
              </a:rPr>
              <a:t>(Sibinga &amp; Waldron, 2021)</a:t>
            </a:r>
            <a:endParaRPr sz="1200" dirty="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Perceived factual basis</a:t>
            </a:r>
            <a:endParaRPr b="1">
              <a:latin typeface="Fira Sans Condensed"/>
              <a:ea typeface="Fira Sans Condensed"/>
              <a:cs typeface="Fira Sans Condensed"/>
              <a:sym typeface="Fira Sans Condensed"/>
            </a:endParaRPr>
          </a:p>
        </p:txBody>
      </p:sp>
      <p:sp>
        <p:nvSpPr>
          <p:cNvPr id="375" name="Google Shape;375;p48"/>
          <p:cNvSpPr txBox="1">
            <a:spLocks noGrp="1"/>
          </p:cNvSpPr>
          <p:nvPr>
            <p:ph type="body" idx="1"/>
          </p:nvPr>
        </p:nvSpPr>
        <p:spPr>
          <a:xfrm>
            <a:off x="311700" y="1152475"/>
            <a:ext cx="8520600" cy="3656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Sociologists Kennedy et al. (2016) find that adherence to </a:t>
            </a:r>
            <a:r>
              <a:rPr lang="en" sz="2200">
                <a:solidFill>
                  <a:srgbClr val="0000FF"/>
                </a:solidFill>
                <a:latin typeface="Fira Sans Condensed"/>
                <a:ea typeface="Fira Sans Condensed"/>
                <a:cs typeface="Fira Sans Condensed"/>
                <a:sym typeface="Fira Sans Condensed"/>
              </a:rPr>
              <a:t>four conventions of data visualization </a:t>
            </a:r>
            <a:r>
              <a:rPr lang="en" sz="2200">
                <a:latin typeface="Fira Sans Condensed"/>
                <a:ea typeface="Fira Sans Condensed"/>
                <a:cs typeface="Fira Sans Condensed"/>
                <a:sym typeface="Fira Sans Condensed"/>
              </a:rPr>
              <a:t>reinforces the perceived objectivity and factual basis of a visualization:</a:t>
            </a:r>
            <a:endParaRPr sz="2200">
              <a:latin typeface="Fira Sans Condensed"/>
              <a:ea typeface="Fira Sans Condensed"/>
              <a:cs typeface="Fira Sans Condensed"/>
              <a:sym typeface="Fira Sans Condensed"/>
            </a:endParaRPr>
          </a:p>
          <a:p>
            <a:pPr marL="914400" lvl="0" indent="-368300" algn="l" rtl="0">
              <a:spcBef>
                <a:spcPts val="0"/>
              </a:spcBef>
              <a:spcAft>
                <a:spcPts val="0"/>
              </a:spcAft>
              <a:buSzPts val="2200"/>
              <a:buFont typeface="Fira Sans Condensed"/>
              <a:buAutoNum type="arabicPeriod"/>
            </a:pPr>
            <a:r>
              <a:rPr lang="en" sz="2200">
                <a:latin typeface="Fira Sans Condensed"/>
                <a:ea typeface="Fira Sans Condensed"/>
                <a:cs typeface="Fira Sans Condensed"/>
                <a:sym typeface="Fira Sans Condensed"/>
              </a:rPr>
              <a:t>Two-dimensional image</a:t>
            </a:r>
            <a:endParaRPr sz="2200">
              <a:latin typeface="Fira Sans Condensed"/>
              <a:ea typeface="Fira Sans Condensed"/>
              <a:cs typeface="Fira Sans Condensed"/>
              <a:sym typeface="Fira Sans Condensed"/>
            </a:endParaRPr>
          </a:p>
          <a:p>
            <a:pPr marL="914400" lvl="0" indent="-368300" algn="l" rtl="0">
              <a:spcBef>
                <a:spcPts val="0"/>
              </a:spcBef>
              <a:spcAft>
                <a:spcPts val="0"/>
              </a:spcAft>
              <a:buSzPts val="2200"/>
              <a:buFont typeface="Fira Sans Condensed"/>
              <a:buAutoNum type="arabicPeriod"/>
            </a:pPr>
            <a:r>
              <a:rPr lang="en" sz="2200">
                <a:latin typeface="Fira Sans Condensed"/>
                <a:ea typeface="Fira Sans Condensed"/>
                <a:cs typeface="Fira Sans Condensed"/>
                <a:sym typeface="Fira Sans Condensed"/>
              </a:rPr>
              <a:t>Clean layouts</a:t>
            </a:r>
            <a:endParaRPr sz="2200">
              <a:latin typeface="Fira Sans Condensed"/>
              <a:ea typeface="Fira Sans Condensed"/>
              <a:cs typeface="Fira Sans Condensed"/>
              <a:sym typeface="Fira Sans Condensed"/>
            </a:endParaRPr>
          </a:p>
          <a:p>
            <a:pPr marL="914400" lvl="0" indent="-368300" algn="l" rtl="0">
              <a:spcBef>
                <a:spcPts val="0"/>
              </a:spcBef>
              <a:spcAft>
                <a:spcPts val="0"/>
              </a:spcAft>
              <a:buSzPts val="2200"/>
              <a:buFont typeface="Fira Sans Condensed"/>
              <a:buAutoNum type="arabicPeriod"/>
            </a:pPr>
            <a:r>
              <a:rPr lang="en" sz="2200">
                <a:latin typeface="Fira Sans Condensed"/>
                <a:ea typeface="Fira Sans Condensed"/>
                <a:cs typeface="Fira Sans Condensed"/>
                <a:sym typeface="Fira Sans Condensed"/>
              </a:rPr>
              <a:t>Geometric shapes and lines</a:t>
            </a:r>
            <a:endParaRPr sz="2200">
              <a:latin typeface="Fira Sans Condensed"/>
              <a:ea typeface="Fira Sans Condensed"/>
              <a:cs typeface="Fira Sans Condensed"/>
              <a:sym typeface="Fira Sans Condensed"/>
            </a:endParaRPr>
          </a:p>
          <a:p>
            <a:pPr marL="914400" lvl="0" indent="-368300" algn="l" rtl="0">
              <a:spcBef>
                <a:spcPts val="0"/>
              </a:spcBef>
              <a:spcAft>
                <a:spcPts val="0"/>
              </a:spcAft>
              <a:buSzPts val="2200"/>
              <a:buFont typeface="Fira Sans Condensed"/>
              <a:buAutoNum type="arabicPeriod"/>
            </a:pPr>
            <a:r>
              <a:rPr lang="en" sz="2200">
                <a:latin typeface="Fira Sans Condensed"/>
                <a:ea typeface="Fira Sans Condensed"/>
                <a:cs typeface="Fira Sans Condensed"/>
                <a:sym typeface="Fira Sans Condensed"/>
              </a:rPr>
              <a:t>Inclusion of data sources at the bottom of the image</a:t>
            </a:r>
            <a:endParaRPr sz="2200">
              <a:latin typeface="Fira Sans Condensed"/>
              <a:ea typeface="Fira Sans Condensed"/>
              <a:cs typeface="Fira Sans Condensed"/>
              <a:sym typeface="Fira Sans Condensed"/>
            </a:endParaRPr>
          </a:p>
        </p:txBody>
      </p:sp>
      <p:sp>
        <p:nvSpPr>
          <p:cNvPr id="376" name="Google Shape;376;p48"/>
          <p:cNvSpPr txBox="1"/>
          <p:nvPr/>
        </p:nvSpPr>
        <p:spPr>
          <a:xfrm>
            <a:off x="7450590" y="4739490"/>
            <a:ext cx="18906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solidFill>
                  <a:srgbClr val="595959"/>
                </a:solidFill>
                <a:latin typeface="Fira Sans Condensed"/>
                <a:ea typeface="Fira Sans Condensed"/>
                <a:cs typeface="Fira Sans Condensed"/>
                <a:sym typeface="Fira Sans Condensed"/>
              </a:rPr>
              <a:t>(Kennedy et al., 2016)</a:t>
            </a:r>
            <a:endParaRPr sz="1200" dirty="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 Provenance rhetoric</a:t>
            </a:r>
            <a:endParaRPr b="1">
              <a:latin typeface="Fira Sans Condensed"/>
              <a:ea typeface="Fira Sans Condensed"/>
              <a:cs typeface="Fira Sans Condensed"/>
              <a:sym typeface="Fira Sans Condensed"/>
            </a:endParaRPr>
          </a:p>
        </p:txBody>
      </p:sp>
      <p:sp>
        <p:nvSpPr>
          <p:cNvPr id="382" name="Google Shape;382;p49"/>
          <p:cNvSpPr txBox="1">
            <a:spLocks noGrp="1"/>
          </p:cNvSpPr>
          <p:nvPr>
            <p:ph type="body" idx="1"/>
          </p:nvPr>
        </p:nvSpPr>
        <p:spPr>
          <a:xfrm>
            <a:off x="311700" y="1152475"/>
            <a:ext cx="8520600" cy="3239100"/>
          </a:xfrm>
          <a:prstGeom prst="rect">
            <a:avLst/>
          </a:prstGeom>
        </p:spPr>
        <p:txBody>
          <a:bodyPr spcFirstLastPara="1" wrap="square" lIns="91425" tIns="91425" rIns="91425" bIns="91425" anchor="t" anchorCtr="0">
            <a:normAutofit lnSpcReduction="10000"/>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Citing the source(s) of our data is not only best practice (reproducibility!), but also helps people to trust our data visualizations more</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solidFill>
                  <a:srgbClr val="0000FF"/>
                </a:solidFill>
                <a:latin typeface="Fira Sans Condensed"/>
                <a:ea typeface="Fira Sans Condensed"/>
                <a:cs typeface="Fira Sans Condensed"/>
                <a:sym typeface="Fira Sans Condensed"/>
              </a:rPr>
              <a:t>Provenance rhetoric</a:t>
            </a:r>
            <a:r>
              <a:rPr lang="en" sz="2200">
                <a:latin typeface="Fira Sans Condensed"/>
                <a:ea typeface="Fira Sans Condensed"/>
                <a:cs typeface="Fira Sans Condensed"/>
                <a:sym typeface="Fira Sans Condensed"/>
              </a:rPr>
              <a:t> is the idea that the inclusion of a data source with our graphic signals “</a:t>
            </a:r>
            <a:r>
              <a:rPr lang="en" sz="2200" u="sng">
                <a:solidFill>
                  <a:schemeClr val="hlink"/>
                </a:solidFill>
                <a:latin typeface="Fira Sans Condensed"/>
                <a:ea typeface="Fira Sans Condensed"/>
                <a:cs typeface="Fira Sans Condensed"/>
                <a:sym typeface="Fira Sans Condensed"/>
                <a:hlinkClick r:id="rId3"/>
              </a:rPr>
              <a:t>transparency and trustworthiness</a:t>
            </a:r>
            <a:r>
              <a:rPr lang="en" sz="2200">
                <a:latin typeface="Fira Sans Condensed"/>
                <a:ea typeface="Fira Sans Condensed"/>
                <a:cs typeface="Fira Sans Condensed"/>
                <a:sym typeface="Fira Sans Condensed"/>
              </a:rPr>
              <a:t>” to the audience</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This increases the persuasiveness of the visualization, since viewers are more likely to believe what they see</a:t>
            </a:r>
            <a:endParaRPr sz="2200">
              <a:latin typeface="Fira Sans Condensed"/>
              <a:ea typeface="Fira Sans Condensed"/>
              <a:cs typeface="Fira Sans Condensed"/>
              <a:sym typeface="Fira Sans Condensed"/>
            </a:endParaRPr>
          </a:p>
        </p:txBody>
      </p:sp>
      <p:sp>
        <p:nvSpPr>
          <p:cNvPr id="383" name="Google Shape;383;p49"/>
          <p:cNvSpPr txBox="1"/>
          <p:nvPr/>
        </p:nvSpPr>
        <p:spPr>
          <a:xfrm>
            <a:off x="6770370" y="4750920"/>
            <a:ext cx="25062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solidFill>
                  <a:srgbClr val="595959"/>
                </a:solidFill>
                <a:latin typeface="Fira Sans Condensed"/>
                <a:ea typeface="Fira Sans Condensed"/>
                <a:cs typeface="Fira Sans Condensed"/>
                <a:sym typeface="Fira Sans Condensed"/>
              </a:rPr>
              <a:t>(Hullman &amp; Diakopoulos, 2011)</a:t>
            </a:r>
            <a:endParaRPr sz="1200" dirty="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p:nvPr/>
        </p:nvSpPr>
        <p:spPr>
          <a:xfrm>
            <a:off x="172600" y="189850"/>
            <a:ext cx="8802600" cy="4781100"/>
          </a:xfrm>
          <a:prstGeom prst="rect">
            <a:avLst/>
          </a:pr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0"/>
          <p:cNvSpPr txBox="1">
            <a:spLocks noGrp="1"/>
          </p:cNvSpPr>
          <p:nvPr>
            <p:ph type="subTitle" idx="4294967295"/>
          </p:nvPr>
        </p:nvSpPr>
        <p:spPr>
          <a:xfrm>
            <a:off x="1494950" y="1941750"/>
            <a:ext cx="5933700" cy="12600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1200"/>
              </a:spcAft>
              <a:buNone/>
            </a:pPr>
            <a:r>
              <a:rPr lang="en" sz="3200" b="1">
                <a:solidFill>
                  <a:schemeClr val="lt1"/>
                </a:solidFill>
                <a:latin typeface="Fira Sans Condensed"/>
                <a:ea typeface="Fira Sans Condensed"/>
                <a:cs typeface="Fira Sans Condensed"/>
                <a:sym typeface="Fira Sans Condensed"/>
              </a:rPr>
              <a:t>Resources for choosing data visualization types</a:t>
            </a:r>
            <a:endParaRPr sz="3200" b="1">
              <a:solidFill>
                <a:schemeClr val="lt1"/>
              </a:solidFill>
              <a:latin typeface="Fira Sans Condensed"/>
              <a:ea typeface="Fira Sans Condensed"/>
              <a:cs typeface="Fira Sans Condensed"/>
              <a:sym typeface="Fira Sans Condense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Decision making tools</a:t>
            </a:r>
            <a:endParaRPr b="1">
              <a:latin typeface="Fira Sans Condensed"/>
              <a:ea typeface="Fira Sans Condensed"/>
              <a:cs typeface="Fira Sans Condensed"/>
              <a:sym typeface="Fira Sans Condensed"/>
            </a:endParaRPr>
          </a:p>
        </p:txBody>
      </p:sp>
      <p:sp>
        <p:nvSpPr>
          <p:cNvPr id="395" name="Google Shape;395;p51"/>
          <p:cNvSpPr txBox="1">
            <a:spLocks noGrp="1"/>
          </p:cNvSpPr>
          <p:nvPr>
            <p:ph type="body" idx="1"/>
          </p:nvPr>
        </p:nvSpPr>
        <p:spPr>
          <a:xfrm>
            <a:off x="311700" y="1152475"/>
            <a:ext cx="8520600" cy="3656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There are resources available online that incorporate visualization purpose and cognitive principles into reference guides to help us decide the most suitable data visualization in a given situation</a:t>
            </a:r>
            <a:endParaRPr sz="2200">
              <a:latin typeface="Fira Sans Condensed"/>
              <a:ea typeface="Fira Sans Condensed"/>
              <a:cs typeface="Fira Sans Condensed"/>
              <a:sym typeface="Fira Sans Condense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The Data Visualization Catalogue</a:t>
            </a:r>
            <a:endParaRPr b="1">
              <a:latin typeface="Fira Sans Condensed"/>
              <a:ea typeface="Fira Sans Condensed"/>
              <a:cs typeface="Fira Sans Condensed"/>
              <a:sym typeface="Fira Sans Condensed"/>
            </a:endParaRPr>
          </a:p>
        </p:txBody>
      </p:sp>
      <p:pic>
        <p:nvPicPr>
          <p:cNvPr id="401" name="Google Shape;401;p52">
            <a:hlinkClick r:id="rId3"/>
          </p:cNvPr>
          <p:cNvPicPr preferRelativeResize="0"/>
          <p:nvPr/>
        </p:nvPicPr>
        <p:blipFill>
          <a:blip r:embed="rId4">
            <a:alphaModFix/>
          </a:blip>
          <a:stretch>
            <a:fillRect/>
          </a:stretch>
        </p:blipFill>
        <p:spPr>
          <a:xfrm>
            <a:off x="603900" y="1017725"/>
            <a:ext cx="7936191"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p:nvPr/>
        </p:nvSpPr>
        <p:spPr>
          <a:xfrm>
            <a:off x="172600" y="189850"/>
            <a:ext cx="8802600" cy="4781100"/>
          </a:xfrm>
          <a:prstGeom prst="rect">
            <a:avLst/>
          </a:prstGeom>
          <a:solidFill>
            <a:srgbClr val="000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txBox="1">
            <a:spLocks noGrp="1"/>
          </p:cNvSpPr>
          <p:nvPr>
            <p:ph type="subTitle" idx="4294967295"/>
          </p:nvPr>
        </p:nvSpPr>
        <p:spPr>
          <a:xfrm>
            <a:off x="1259250" y="1917550"/>
            <a:ext cx="6625500" cy="13257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1200"/>
              </a:spcAft>
              <a:buNone/>
            </a:pPr>
            <a:r>
              <a:rPr lang="en" sz="3200" b="1">
                <a:solidFill>
                  <a:schemeClr val="lt1"/>
                </a:solidFill>
                <a:latin typeface="Fira Sans Condensed"/>
                <a:ea typeface="Fira Sans Condensed"/>
                <a:cs typeface="Fira Sans Condensed"/>
                <a:sym typeface="Fira Sans Condensed"/>
              </a:rPr>
              <a:t>Activity: Searching for objectivity in data visualization</a:t>
            </a:r>
            <a:endParaRPr sz="3200" b="1">
              <a:solidFill>
                <a:schemeClr val="lt1"/>
              </a:solidFill>
              <a:latin typeface="Fira Sans Condensed"/>
              <a:ea typeface="Fira Sans Condensed"/>
              <a:cs typeface="Fira Sans Condensed"/>
              <a:sym typeface="Fira Sans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Financial Times Visual Vocabulary</a:t>
            </a:r>
            <a:endParaRPr b="1">
              <a:latin typeface="Fira Sans Condensed"/>
              <a:ea typeface="Fira Sans Condensed"/>
              <a:cs typeface="Fira Sans Condensed"/>
              <a:sym typeface="Fira Sans Condensed"/>
            </a:endParaRPr>
          </a:p>
        </p:txBody>
      </p:sp>
      <p:sp>
        <p:nvSpPr>
          <p:cNvPr id="429" name="Google Shape;429;p56"/>
          <p:cNvSpPr txBox="1">
            <a:spLocks noGrp="1"/>
          </p:cNvSpPr>
          <p:nvPr>
            <p:ph type="body" idx="1"/>
          </p:nvPr>
        </p:nvSpPr>
        <p:spPr>
          <a:xfrm>
            <a:off x="311700" y="1152475"/>
            <a:ext cx="8520600" cy="3656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The Financial Times Visual Vocabulary help sheet is available in both </a:t>
            </a:r>
            <a:r>
              <a:rPr lang="en" sz="2200" u="sng">
                <a:solidFill>
                  <a:schemeClr val="hlink"/>
                </a:solidFill>
                <a:latin typeface="Fira Sans Condensed"/>
                <a:ea typeface="Fira Sans Condensed"/>
                <a:cs typeface="Fira Sans Condensed"/>
                <a:sym typeface="Fira Sans Condensed"/>
                <a:hlinkClick r:id="rId3"/>
              </a:rPr>
              <a:t>interactive</a:t>
            </a:r>
            <a:r>
              <a:rPr lang="en" sz="2200">
                <a:latin typeface="Fira Sans Condensed"/>
                <a:ea typeface="Fira Sans Condensed"/>
                <a:cs typeface="Fira Sans Condensed"/>
                <a:sym typeface="Fira Sans Condensed"/>
              </a:rPr>
              <a:t> (online PowerBI dashboard) and </a:t>
            </a:r>
            <a:r>
              <a:rPr lang="en" sz="2200" u="sng">
                <a:solidFill>
                  <a:schemeClr val="hlink"/>
                </a:solidFill>
                <a:latin typeface="Fira Sans Condensed"/>
                <a:ea typeface="Fira Sans Condensed"/>
                <a:cs typeface="Fira Sans Condensed"/>
                <a:sym typeface="Fira Sans Condensed"/>
                <a:hlinkClick r:id="rId4"/>
              </a:rPr>
              <a:t>PDF </a:t>
            </a:r>
            <a:r>
              <a:rPr lang="en" sz="2200">
                <a:latin typeface="Fira Sans Condensed"/>
                <a:ea typeface="Fira Sans Condensed"/>
                <a:cs typeface="Fira Sans Condensed"/>
                <a:sym typeface="Fira Sans Condensed"/>
              </a:rPr>
              <a:t>versions</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In both forms, the Visual Vocabulary offers a list of potential functions of visualizations, and several corresponding chart types and examples for each</a:t>
            </a:r>
            <a:endParaRPr sz="2200">
              <a:latin typeface="Fira Sans Condensed"/>
              <a:ea typeface="Fira Sans Condensed"/>
              <a:cs typeface="Fira Sans Condensed"/>
              <a:sym typeface="Fira Sans Condense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Financial Times Visual Vocabulary</a:t>
            </a:r>
            <a:endParaRPr b="1">
              <a:latin typeface="Fira Sans Condensed"/>
              <a:ea typeface="Fira Sans Condensed"/>
              <a:cs typeface="Fira Sans Condensed"/>
              <a:sym typeface="Fira Sans Condensed"/>
            </a:endParaRPr>
          </a:p>
        </p:txBody>
      </p:sp>
      <p:pic>
        <p:nvPicPr>
          <p:cNvPr id="435" name="Google Shape;435;p57">
            <a:hlinkClick r:id="rId3"/>
          </p:cNvPr>
          <p:cNvPicPr preferRelativeResize="0"/>
          <p:nvPr/>
        </p:nvPicPr>
        <p:blipFill>
          <a:blip r:embed="rId4">
            <a:alphaModFix/>
          </a:blip>
          <a:stretch>
            <a:fillRect/>
          </a:stretch>
        </p:blipFill>
        <p:spPr>
          <a:xfrm>
            <a:off x="731713" y="1017725"/>
            <a:ext cx="7680564" cy="3973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Next...</a:t>
            </a:r>
            <a:endParaRPr b="1">
              <a:latin typeface="Fira Sans Condensed"/>
              <a:ea typeface="Fira Sans Condensed"/>
              <a:cs typeface="Fira Sans Condensed"/>
              <a:sym typeface="Fira Sans Condensed"/>
            </a:endParaRPr>
          </a:p>
        </p:txBody>
      </p:sp>
      <p:sp>
        <p:nvSpPr>
          <p:cNvPr id="401" name="Google Shape;401;p58"/>
          <p:cNvSpPr txBox="1">
            <a:spLocks noGrp="1"/>
          </p:cNvSpPr>
          <p:nvPr>
            <p:ph type="body" idx="1"/>
          </p:nvPr>
        </p:nvSpPr>
        <p:spPr>
          <a:xfrm>
            <a:off x="311700" y="1152475"/>
            <a:ext cx="8520600" cy="3470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CA" sz="2200" dirty="0">
                <a:latin typeface="Fira Sans Condensed"/>
                <a:ea typeface="Fira Sans Condensed"/>
                <a:cs typeface="Fira Sans Condensed"/>
                <a:sym typeface="Fira Sans Condensed"/>
              </a:rPr>
              <a:t>Subplots, multiple axes, and combining elements in matplotlib</a:t>
            </a:r>
            <a:endParaRPr sz="2200" dirty="0">
              <a:latin typeface="Fira Sans Condensed"/>
              <a:ea typeface="Fira Sans Condensed"/>
              <a:cs typeface="Fira Sans Condensed"/>
              <a:sym typeface="Fira Sans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Activity</a:t>
            </a:r>
            <a:endParaRPr b="1">
              <a:latin typeface="Fira Sans Condensed"/>
              <a:ea typeface="Fira Sans Condensed"/>
              <a:cs typeface="Fira Sans Condensed"/>
              <a:sym typeface="Fira Sans Condensed"/>
            </a:endParaRPr>
          </a:p>
        </p:txBody>
      </p:sp>
      <p:sp>
        <p:nvSpPr>
          <p:cNvPr id="85" name="Google Shape;85;p18"/>
          <p:cNvSpPr txBox="1">
            <a:spLocks noGrp="1"/>
          </p:cNvSpPr>
          <p:nvPr>
            <p:ph type="body" idx="1"/>
          </p:nvPr>
        </p:nvSpPr>
        <p:spPr>
          <a:xfrm>
            <a:off x="311700" y="1152475"/>
            <a:ext cx="8520600" cy="30675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Fira Sans Condensed"/>
              <a:buChar char="●"/>
            </a:pPr>
            <a:r>
              <a:rPr lang="en" sz="2200" dirty="0">
                <a:latin typeface="Fira Sans Condensed"/>
                <a:ea typeface="Fira Sans Condensed"/>
                <a:cs typeface="Fira Sans Condensed"/>
                <a:sym typeface="Fira Sans Condensed"/>
              </a:rPr>
              <a:t>We will explore two data visualizations, each showing similar datasets with different techniques</a:t>
            </a:r>
            <a:endParaRPr sz="2200" dirty="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dirty="0">
                <a:latin typeface="Fira Sans Condensed"/>
                <a:ea typeface="Fira Sans Condensed"/>
                <a:cs typeface="Fira Sans Condensed"/>
                <a:sym typeface="Fira Sans Condensed"/>
              </a:rPr>
              <a:t>For each visualization, discuss the following questions: </a:t>
            </a:r>
            <a:endParaRPr sz="2200" dirty="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2200" dirty="0">
                <a:latin typeface="Fira Sans Condensed"/>
                <a:ea typeface="Fira Sans Condensed"/>
                <a:cs typeface="Fira Sans Condensed"/>
                <a:sym typeface="Fira Sans Condensed"/>
              </a:rPr>
              <a:t>What information can we learn from this visualization?</a:t>
            </a:r>
            <a:endParaRPr sz="2200" dirty="0">
              <a:latin typeface="Fira Sans Condensed"/>
              <a:ea typeface="Fira Sans Condensed"/>
              <a:cs typeface="Fira Sans Condensed"/>
              <a:sym typeface="Fira Sans Condensed"/>
            </a:endParaRPr>
          </a:p>
          <a:p>
            <a:pPr marL="914400" lvl="1" indent="-368300" algn="l" rtl="0">
              <a:spcBef>
                <a:spcPts val="0"/>
              </a:spcBef>
              <a:spcAft>
                <a:spcPts val="0"/>
              </a:spcAft>
              <a:buSzPts val="2200"/>
              <a:buFont typeface="Fira Sans Condensed"/>
              <a:buChar char="○"/>
            </a:pPr>
            <a:r>
              <a:rPr lang="en" sz="2200" dirty="0">
                <a:latin typeface="Fira Sans Condensed"/>
                <a:ea typeface="Fira Sans Condensed"/>
                <a:cs typeface="Fira Sans Condensed"/>
                <a:sym typeface="Fira Sans Condensed"/>
              </a:rPr>
              <a:t>Is this an example of objective, neutral data visualization? Why or why not?</a:t>
            </a:r>
            <a:endParaRPr sz="2200" dirty="0">
              <a:latin typeface="Fira Sans Condensed"/>
              <a:ea typeface="Fira Sans Condensed"/>
              <a:cs typeface="Fira Sans Condensed"/>
              <a:sym typeface="Fira Sans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Visualization #1: US Gun Killings in 2018</a:t>
            </a:r>
            <a:endParaRPr b="1">
              <a:latin typeface="Fira Sans Condensed"/>
              <a:ea typeface="Fira Sans Condensed"/>
              <a:cs typeface="Fira Sans Condensed"/>
              <a:sym typeface="Fira Sans Condensed"/>
            </a:endParaRPr>
          </a:p>
        </p:txBody>
      </p:sp>
      <p:pic>
        <p:nvPicPr>
          <p:cNvPr id="91" name="Google Shape;91;p19">
            <a:hlinkClick r:id="rId3"/>
          </p:cNvPr>
          <p:cNvPicPr preferRelativeResize="0"/>
          <p:nvPr/>
        </p:nvPicPr>
        <p:blipFill>
          <a:blip r:embed="rId4">
            <a:alphaModFix/>
          </a:blip>
          <a:stretch>
            <a:fillRect/>
          </a:stretch>
        </p:blipFill>
        <p:spPr>
          <a:xfrm>
            <a:off x="1060836" y="1017725"/>
            <a:ext cx="7022326" cy="3417174"/>
          </a:xfrm>
          <a:prstGeom prst="rect">
            <a:avLst/>
          </a:prstGeom>
          <a:noFill/>
          <a:ln>
            <a:noFill/>
          </a:ln>
        </p:spPr>
      </p:pic>
      <p:sp>
        <p:nvSpPr>
          <p:cNvPr id="92" name="Google Shape;92;p19"/>
          <p:cNvSpPr txBox="1">
            <a:spLocks noGrp="1"/>
          </p:cNvSpPr>
          <p:nvPr>
            <p:ph type="body" idx="1"/>
          </p:nvPr>
        </p:nvSpPr>
        <p:spPr>
          <a:xfrm>
            <a:off x="2178875" y="4475700"/>
            <a:ext cx="4679100" cy="667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sz="2000">
                <a:latin typeface="Fira Sans Condensed"/>
                <a:ea typeface="Fira Sans Condensed"/>
                <a:cs typeface="Fira Sans Condensed"/>
                <a:sym typeface="Fira Sans Condensed"/>
              </a:rPr>
              <a:t>(Click image to visit interactive webpage)</a:t>
            </a:r>
            <a:endParaRPr sz="2000">
              <a:latin typeface="Fira Sans Condensed"/>
              <a:ea typeface="Fira Sans Condensed"/>
              <a:cs typeface="Fira Sans Condensed"/>
              <a:sym typeface="Fira Sans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Visualization #2: Washington Post Active Shooters graphic</a:t>
            </a:r>
            <a:endParaRPr b="1">
              <a:latin typeface="Fira Sans Condensed"/>
              <a:ea typeface="Fira Sans Condensed"/>
              <a:cs typeface="Fira Sans Condensed"/>
              <a:sym typeface="Fira Sans Condensed"/>
            </a:endParaRPr>
          </a:p>
        </p:txBody>
      </p:sp>
      <p:pic>
        <p:nvPicPr>
          <p:cNvPr id="98" name="Google Shape;98;p20"/>
          <p:cNvPicPr preferRelativeResize="0"/>
          <p:nvPr/>
        </p:nvPicPr>
        <p:blipFill>
          <a:blip r:embed="rId3">
            <a:alphaModFix/>
          </a:blip>
          <a:stretch>
            <a:fillRect/>
          </a:stretch>
        </p:blipFill>
        <p:spPr>
          <a:xfrm>
            <a:off x="1618563" y="1090628"/>
            <a:ext cx="5906874" cy="378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Fira Sans Condensed"/>
                <a:ea typeface="Fira Sans Condensed"/>
                <a:cs typeface="Fira Sans Condensed"/>
                <a:sym typeface="Fira Sans Condensed"/>
              </a:rPr>
              <a:t>Visualization #1: US Gun Killings in 2018</a:t>
            </a:r>
            <a:endParaRPr b="1">
              <a:latin typeface="Fira Sans Condensed"/>
              <a:ea typeface="Fira Sans Condensed"/>
              <a:cs typeface="Fira Sans Condensed"/>
              <a:sym typeface="Fira Sans Condensed"/>
            </a:endParaRPr>
          </a:p>
        </p:txBody>
      </p:sp>
      <p:pic>
        <p:nvPicPr>
          <p:cNvPr id="104" name="Google Shape;104;p21">
            <a:hlinkClick r:id="rId3"/>
          </p:cNvPr>
          <p:cNvPicPr preferRelativeResize="0"/>
          <p:nvPr/>
        </p:nvPicPr>
        <p:blipFill rotWithShape="1">
          <a:blip r:embed="rId4">
            <a:alphaModFix/>
          </a:blip>
          <a:srcRect b="37355"/>
          <a:stretch/>
        </p:blipFill>
        <p:spPr>
          <a:xfrm>
            <a:off x="2561425" y="1152475"/>
            <a:ext cx="3131076" cy="954500"/>
          </a:xfrm>
          <a:prstGeom prst="rect">
            <a:avLst/>
          </a:prstGeom>
          <a:noFill/>
          <a:ln>
            <a:noFill/>
          </a:ln>
        </p:spPr>
      </p:pic>
      <p:sp>
        <p:nvSpPr>
          <p:cNvPr id="105" name="Google Shape;105;p21"/>
          <p:cNvSpPr txBox="1">
            <a:spLocks noGrp="1"/>
          </p:cNvSpPr>
          <p:nvPr>
            <p:ph type="body" idx="1"/>
          </p:nvPr>
        </p:nvSpPr>
        <p:spPr>
          <a:xfrm>
            <a:off x="311700" y="2437475"/>
            <a:ext cx="8405400" cy="2409900"/>
          </a:xfrm>
          <a:prstGeom prst="rect">
            <a:avLst/>
          </a:prstGeom>
        </p:spPr>
        <p:txBody>
          <a:bodyPr spcFirstLastPara="1" wrap="square" lIns="91425" tIns="91425" rIns="91425" bIns="91425" anchor="t" anchorCtr="0">
            <a:normAutofit lnSpcReduction="10000"/>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Periscopic’s animated visualization shows the expected years of life lost to gun violence in the United States in 2018</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It emphasizes an emotion: a sense of loss</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This visualization has been criticized as </a:t>
            </a:r>
            <a:r>
              <a:rPr lang="en" sz="2200" u="sng">
                <a:solidFill>
                  <a:schemeClr val="hlink"/>
                </a:solidFill>
                <a:latin typeface="Fira Sans Condensed"/>
                <a:ea typeface="Fira Sans Condensed"/>
                <a:cs typeface="Fira Sans Condensed"/>
                <a:sym typeface="Fira Sans Condensed"/>
                <a:hlinkClick r:id="rId5"/>
              </a:rPr>
              <a:t>“actively [shaping] data to support a cause”</a:t>
            </a:r>
            <a:r>
              <a:rPr lang="en" sz="2200">
                <a:latin typeface="Fira Sans Condensed"/>
                <a:ea typeface="Fira Sans Condensed"/>
                <a:cs typeface="Fira Sans Condensed"/>
                <a:sym typeface="Fira Sans Condensed"/>
              </a:rPr>
              <a:t> (in this case, highlighting a lack of gun control in the United States)</a:t>
            </a:r>
            <a:endParaRPr sz="2200">
              <a:latin typeface="Fira Sans Condensed"/>
              <a:ea typeface="Fira Sans Condensed"/>
              <a:cs typeface="Fira Sans Condensed"/>
              <a:sym typeface="Fira Sans Condensed"/>
            </a:endParaRPr>
          </a:p>
        </p:txBody>
      </p:sp>
      <p:sp>
        <p:nvSpPr>
          <p:cNvPr id="106" name="Google Shape;106;p21"/>
          <p:cNvSpPr txBox="1"/>
          <p:nvPr/>
        </p:nvSpPr>
        <p:spPr>
          <a:xfrm>
            <a:off x="7285495" y="4750920"/>
            <a:ext cx="19914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95959"/>
                </a:solidFill>
                <a:latin typeface="Fira Sans Condensed"/>
                <a:ea typeface="Fira Sans Condensed"/>
                <a:cs typeface="Fira Sans Condensed"/>
                <a:sym typeface="Fira Sans Condensed"/>
              </a:rPr>
              <a:t>(D’Ignazio &amp; Klein, 2020)</a:t>
            </a:r>
            <a:endParaRPr sz="1200">
              <a:solidFill>
                <a:srgbClr val="595959"/>
              </a:solidFill>
              <a:latin typeface="Fira Sans Condensed"/>
              <a:ea typeface="Fira Sans Condensed"/>
              <a:cs typeface="Fira Sans Condensed"/>
              <a:sym typeface="Fira Sans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latin typeface="Fira Sans Condensed"/>
                <a:ea typeface="Fira Sans Condensed"/>
                <a:cs typeface="Fira Sans Condensed"/>
                <a:sym typeface="Fira Sans Condensed"/>
              </a:rPr>
              <a:t>Visualization #2: Washington Post Active Shooters graphic</a:t>
            </a:r>
            <a:endParaRPr b="1">
              <a:latin typeface="Fira Sans Condensed"/>
              <a:ea typeface="Fira Sans Condensed"/>
              <a:cs typeface="Fira Sans Condensed"/>
              <a:sym typeface="Fira Sans Condensed"/>
            </a:endParaRPr>
          </a:p>
        </p:txBody>
      </p:sp>
      <p:sp>
        <p:nvSpPr>
          <p:cNvPr id="112" name="Google Shape;112;p22"/>
          <p:cNvSpPr txBox="1">
            <a:spLocks noGrp="1"/>
          </p:cNvSpPr>
          <p:nvPr>
            <p:ph type="body" idx="1"/>
          </p:nvPr>
        </p:nvSpPr>
        <p:spPr>
          <a:xfrm>
            <a:off x="311700" y="2495550"/>
            <a:ext cx="8405400" cy="2482200"/>
          </a:xfrm>
          <a:prstGeom prst="rect">
            <a:avLst/>
          </a:prstGeom>
        </p:spPr>
        <p:txBody>
          <a:bodyPr spcFirstLastPara="1" wrap="square" lIns="91425" tIns="91425" rIns="91425" bIns="91425" anchor="t" anchorCtr="0">
            <a:normAutofit lnSpcReduction="10000"/>
          </a:bodyPr>
          <a:lstStyle/>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The next visualization shows a related dataset (about gun violence in the United States)</a:t>
            </a:r>
            <a:endParaRPr sz="2200">
              <a:latin typeface="Fira Sans Condensed"/>
              <a:ea typeface="Fira Sans Condensed"/>
              <a:cs typeface="Fira Sans Condensed"/>
              <a:sym typeface="Fira Sans Condensed"/>
            </a:endParaRPr>
          </a:p>
          <a:p>
            <a:pPr marL="457200" lvl="0" indent="-368300" algn="l" rtl="0">
              <a:spcBef>
                <a:spcPts val="0"/>
              </a:spcBef>
              <a:spcAft>
                <a:spcPts val="0"/>
              </a:spcAft>
              <a:buSzPts val="2200"/>
              <a:buFont typeface="Fira Sans Condensed"/>
              <a:buChar char="●"/>
            </a:pPr>
            <a:r>
              <a:rPr lang="en" sz="2200">
                <a:latin typeface="Fira Sans Condensed"/>
                <a:ea typeface="Fira Sans Condensed"/>
                <a:cs typeface="Fira Sans Condensed"/>
                <a:sym typeface="Fira Sans Condensed"/>
              </a:rPr>
              <a:t>Viewers will likely reach a similar conclusion as in Visualization #1, but this plot is intended to present </a:t>
            </a:r>
            <a:r>
              <a:rPr lang="en" sz="2200" u="sng">
                <a:solidFill>
                  <a:schemeClr val="hlink"/>
                </a:solidFill>
                <a:latin typeface="Fira Sans Condensed"/>
                <a:ea typeface="Fira Sans Condensed"/>
                <a:cs typeface="Fira Sans Condensed"/>
                <a:sym typeface="Fira Sans Condensed"/>
                <a:hlinkClick r:id="rId3"/>
              </a:rPr>
              <a:t>“a deliberately neutral emotional field, a blank page in effect, upon which viewers are more free to choose their own response to the information” </a:t>
            </a:r>
            <a:endParaRPr sz="2200">
              <a:latin typeface="Fira Sans Condensed"/>
              <a:ea typeface="Fira Sans Condensed"/>
              <a:cs typeface="Fira Sans Condensed"/>
              <a:sym typeface="Fira Sans Condensed"/>
            </a:endParaRPr>
          </a:p>
        </p:txBody>
      </p:sp>
      <p:pic>
        <p:nvPicPr>
          <p:cNvPr id="113" name="Google Shape;113;p22"/>
          <p:cNvPicPr preferRelativeResize="0"/>
          <p:nvPr/>
        </p:nvPicPr>
        <p:blipFill>
          <a:blip r:embed="rId4">
            <a:alphaModFix/>
          </a:blip>
          <a:stretch>
            <a:fillRect/>
          </a:stretch>
        </p:blipFill>
        <p:spPr>
          <a:xfrm>
            <a:off x="3464969" y="1017725"/>
            <a:ext cx="2214055" cy="1419750"/>
          </a:xfrm>
          <a:prstGeom prst="rect">
            <a:avLst/>
          </a:prstGeom>
          <a:noFill/>
          <a:ln>
            <a:noFill/>
          </a:ln>
        </p:spPr>
      </p:pic>
      <p:sp>
        <p:nvSpPr>
          <p:cNvPr id="114" name="Google Shape;114;p22"/>
          <p:cNvSpPr txBox="1"/>
          <p:nvPr/>
        </p:nvSpPr>
        <p:spPr>
          <a:xfrm>
            <a:off x="7296925" y="4762350"/>
            <a:ext cx="19914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a:solidFill>
                  <a:srgbClr val="595959"/>
                </a:solidFill>
                <a:latin typeface="Fira Sans Condensed"/>
                <a:ea typeface="Fira Sans Condensed"/>
                <a:cs typeface="Fira Sans Condensed"/>
                <a:sym typeface="Fira Sans Condensed"/>
              </a:rPr>
              <a:t>(D’Ignazio &amp; Klein, 2020)</a:t>
            </a:r>
            <a:endParaRPr sz="1200" dirty="0">
              <a:solidFill>
                <a:srgbClr val="595959"/>
              </a:solidFill>
              <a:latin typeface="Fira Sans Condensed"/>
              <a:ea typeface="Fira Sans Condensed"/>
              <a:cs typeface="Fira Sans Condensed"/>
              <a:sym typeface="Fira Sans Condense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2584</Words>
  <Application>Microsoft Office PowerPoint</Application>
  <PresentationFormat>On-screen Show (16:9)</PresentationFormat>
  <Paragraphs>253</Paragraphs>
  <Slides>42</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Fira Sans Condensed</vt:lpstr>
      <vt:lpstr>Simple Light</vt:lpstr>
      <vt:lpstr>Data Visualization</vt:lpstr>
      <vt:lpstr>We’re going to…</vt:lpstr>
      <vt:lpstr>So far, we have learned how to make and modify different types of data visualizations  How do we decide which of these types of data visualization to use, and when?      If we are accurately and honestly displaying our data, does the type of visualization even matter? </vt:lpstr>
      <vt:lpstr>PowerPoint Presentation</vt:lpstr>
      <vt:lpstr>Activity</vt:lpstr>
      <vt:lpstr>Visualization #1: US Gun Killings in 2018</vt:lpstr>
      <vt:lpstr>Visualization #2: Washington Post Active Shooters graphic</vt:lpstr>
      <vt:lpstr>Visualization #1: US Gun Killings in 2018</vt:lpstr>
      <vt:lpstr>Visualization #2: Washington Post Active Shooters graphic</vt:lpstr>
      <vt:lpstr>What qualities or visual elements of Visualization #2 help to make it a “blank page”?</vt:lpstr>
      <vt:lpstr>A blank page</vt:lpstr>
      <vt:lpstr>A blank page… right?</vt:lpstr>
      <vt:lpstr>A blank page</vt:lpstr>
      <vt:lpstr>Supporting a cause</vt:lpstr>
      <vt:lpstr>So where does this leave us in our search for neutral, objective data visualization?</vt:lpstr>
      <vt:lpstr>PowerPoint Presentation</vt:lpstr>
      <vt:lpstr>Short answer: NO!</vt:lpstr>
      <vt:lpstr>“The constraints of truth leave a very wide space for interpretation…”</vt:lpstr>
      <vt:lpstr>Data visualizations as rhetorical objects</vt:lpstr>
      <vt:lpstr>Data visualization as an interpretative, rhetorical act is not necessarily a bad thing, but one that we should be aware of.</vt:lpstr>
      <vt:lpstr>Recall</vt:lpstr>
      <vt:lpstr>PowerPoint Presentation</vt:lpstr>
      <vt:lpstr>PowerPoint Presentation</vt:lpstr>
      <vt:lpstr>Intended purpose</vt:lpstr>
      <vt:lpstr>Intended audience</vt:lpstr>
      <vt:lpstr>Intended medium</vt:lpstr>
      <vt:lpstr>Different purpose, different results</vt:lpstr>
      <vt:lpstr>PowerPoint Presentation</vt:lpstr>
      <vt:lpstr>Taking advantage of cognitive psychology</vt:lpstr>
      <vt:lpstr>Gestalt principles</vt:lpstr>
      <vt:lpstr>Gestalt principles</vt:lpstr>
      <vt:lpstr>Gestalt principles</vt:lpstr>
      <vt:lpstr>Cognitive load</vt:lpstr>
      <vt:lpstr>Cognitive load</vt:lpstr>
      <vt:lpstr>Perceived factual basis</vt:lpstr>
      <vt:lpstr> Provenance rhetoric</vt:lpstr>
      <vt:lpstr>PowerPoint Presentation</vt:lpstr>
      <vt:lpstr>Decision making tools</vt:lpstr>
      <vt:lpstr>The Data Visualization Catalogue</vt:lpstr>
      <vt:lpstr>Financial Times Visual Vocabulary</vt:lpstr>
      <vt:lpstr>Financial Times Visual Vocabulary</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cp:lastModifiedBy>Ciara Zogheib</cp:lastModifiedBy>
  <cp:revision>5</cp:revision>
  <dcterms:modified xsi:type="dcterms:W3CDTF">2023-11-16T17:43:42Z</dcterms:modified>
</cp:coreProperties>
</file>