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8" r:id="rId3"/>
    <p:sldId id="259" r:id="rId4"/>
    <p:sldId id="330" r:id="rId5"/>
    <p:sldId id="332" r:id="rId6"/>
    <p:sldId id="333" r:id="rId7"/>
    <p:sldId id="334" r:id="rId8"/>
    <p:sldId id="335" r:id="rId9"/>
    <p:sldId id="336" r:id="rId10"/>
    <p:sldId id="337" r:id="rId11"/>
    <p:sldId id="338" r:id="rId12"/>
    <p:sldId id="339" r:id="rId13"/>
    <p:sldId id="340" r:id="rId14"/>
    <p:sldId id="341" r:id="rId15"/>
    <p:sldId id="342" r:id="rId16"/>
    <p:sldId id="343" r:id="rId17"/>
    <p:sldId id="344" r:id="rId18"/>
    <p:sldId id="347" r:id="rId19"/>
    <p:sldId id="346" r:id="rId20"/>
    <p:sldId id="260" r:id="rId21"/>
    <p:sldId id="261" r:id="rId22"/>
    <p:sldId id="262" r:id="rId23"/>
    <p:sldId id="263" r:id="rId24"/>
    <p:sldId id="264" r:id="rId25"/>
    <p:sldId id="265" r:id="rId26"/>
    <p:sldId id="267" r:id="rId27"/>
    <p:sldId id="268" r:id="rId28"/>
    <p:sldId id="269" r:id="rId29"/>
    <p:sldId id="270" r:id="rId30"/>
    <p:sldId id="271" r:id="rId31"/>
    <p:sldId id="272" r:id="rId32"/>
    <p:sldId id="273" r:id="rId33"/>
    <p:sldId id="322" r:id="rId34"/>
    <p:sldId id="345" r:id="rId35"/>
    <p:sldId id="348" r:id="rId36"/>
    <p:sldId id="349" r:id="rId37"/>
    <p:sldId id="350" r:id="rId38"/>
    <p:sldId id="351" r:id="rId39"/>
    <p:sldId id="352" r:id="rId40"/>
    <p:sldId id="323" r:id="rId41"/>
    <p:sldId id="353" r:id="rId42"/>
    <p:sldId id="354" r:id="rId43"/>
    <p:sldId id="355" r:id="rId44"/>
    <p:sldId id="356" r:id="rId45"/>
    <p:sldId id="357" r:id="rId46"/>
    <p:sldId id="358" r:id="rId47"/>
    <p:sldId id="359" r:id="rId48"/>
    <p:sldId id="360"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43" autoAdjust="0"/>
    <p:restoredTop sz="94660"/>
  </p:normalViewPr>
  <p:slideViewPr>
    <p:cSldViewPr snapToGrid="0">
      <p:cViewPr>
        <p:scale>
          <a:sx n="56" d="100"/>
          <a:sy n="56" d="100"/>
        </p:scale>
        <p:origin x="494" y="9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BDD40B-F830-4F29-BA28-C4FD4BDCA171}" type="datetimeFigureOut">
              <a:rPr lang="en-CA" smtClean="0"/>
              <a:t>2024-01-18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F0623B-EC92-4966-A2B4-40EC25033622}" type="slidenum">
              <a:rPr lang="en-CA" smtClean="0"/>
              <a:t>‹#›</a:t>
            </a:fld>
            <a:endParaRPr lang="en-CA"/>
          </a:p>
        </p:txBody>
      </p:sp>
    </p:spTree>
    <p:extLst>
      <p:ext uri="{BB962C8B-B14F-4D97-AF65-F5344CB8AC3E}">
        <p14:creationId xmlns:p14="http://schemas.microsoft.com/office/powerpoint/2010/main" val="1444619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i.org/10.1017/S1049096519001203"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doi.org/10.1007/s10755-014-9313-4" TargetMode="External"/><Relationship Id="rId5" Type="http://schemas.openxmlformats.org/officeDocument/2006/relationships/hyperlink" Target="https://doi.org/10.1017/S1049096519001744" TargetMode="External"/><Relationship Id="rId4" Type="http://schemas.openxmlformats.org/officeDocument/2006/relationships/hyperlink" Target="https://doi.org/10.1177/0003122419833601"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i.org/10.1007/s10755-014-9313-4"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benschmidt.org/profGender/"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benschmidt.org/2015/02/06/rate-my-professor/"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doi.org/10.1371/journal.pbio.1002484"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oi.org/10.1109/VAST.2012.6400552"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oi.org/10.1109/VAST.2012.6400552"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benschmidt.org/profGender/#%7B%22database%22%3A%22RMP%22%2C%22plotType%22%3A%22pointchart%22%2C%22method%22%3A%22return_json%22%2C%22search_limits%22%3A%7B%22word%22%3A%5B%22professor%22%5D%2C%22department__id%22%3A%7B%22%24lte%22%3A25%7D%7D%2C%22aesthetic%22%3A%7B%22x%22%3A%22WordsPerMillion%22%2C%22y%22%3A%22department%22%2C%22color%22%3A%22gender%22%7D%2C%22counttype%22%3A%5B%22WordsPerMillion%22%5D%2C%22groups%22%3A%5B%22department%22%2C%22gender%22%5D%2C%22testGroup%22%3A%22D%22%7D"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fc2c64b9a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c2c64b9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c2c64b9a6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c2c64b9a6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1008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c2c64b9a6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c2c64b9a6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61919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c2c64b9a6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c2c64b9a6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62851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c2c64b9a6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c2c64b9a6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65031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c2c64b9a6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c2c64b9a6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843388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c2c64b9a6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c2c64b9a6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21535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c2c64b9a6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c2c64b9a6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55486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c2c64b9a6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c2c64b9a6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557421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c2c64b9a6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c2c64b9a6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13099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12c19f893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12c19f893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NOTES: </a:t>
            </a:r>
            <a:endParaRPr>
              <a:solidFill>
                <a:schemeClr val="dk1"/>
              </a:solidFill>
            </a:endParaRPr>
          </a:p>
          <a:p>
            <a:pPr marL="457200" lvl="0" indent="-298450" algn="l" rtl="0">
              <a:spcBef>
                <a:spcPts val="0"/>
              </a:spcBef>
              <a:spcAft>
                <a:spcPts val="0"/>
              </a:spcAft>
              <a:buClr>
                <a:schemeClr val="dk1"/>
              </a:buClr>
              <a:buSzPts val="1100"/>
              <a:buChar char="-"/>
            </a:pP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fc2c64b9a6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fc2c64b9a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12c19f8938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12c19f8938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NOTES: </a:t>
            </a:r>
            <a:endParaRPr dirty="0"/>
          </a:p>
          <a:p>
            <a:pPr marL="457200" lvl="0" indent="-298450" algn="l" rtl="0">
              <a:spcBef>
                <a:spcPts val="0"/>
              </a:spcBef>
              <a:spcAft>
                <a:spcPts val="0"/>
              </a:spcAft>
              <a:buSzPts val="1100"/>
              <a:buChar char="-"/>
            </a:pPr>
            <a:r>
              <a:rPr lang="en" dirty="0"/>
              <a:t>The studies here focus on binary gender variables (male/female) and do not account for non-binary professors and course instructors; Medeiros, M., Forest, B., &amp; Öhberg, P. (2020). The Case for Non-Binary Gender Questions in Surveys. PS: Political Science &amp; Politics, 53(1), 128–135. </a:t>
            </a:r>
            <a:r>
              <a:rPr lang="en" u="sng" dirty="0">
                <a:solidFill>
                  <a:schemeClr val="hlink"/>
                </a:solidFill>
                <a:hlinkClick r:id="rId3"/>
              </a:rPr>
              <a:t>https://doi.org/10.1017/S1049096519001203</a:t>
            </a:r>
            <a:r>
              <a:rPr lang="en" dirty="0"/>
              <a:t> raise the question of whether or not the inclusion of a non-binary/other option for gender questions on surveys may alter individuals’ evaluation of the survey</a:t>
            </a:r>
            <a:endParaRPr dirty="0"/>
          </a:p>
          <a:p>
            <a:pPr marL="457200" lvl="0" indent="-298450" algn="l" rtl="0">
              <a:spcBef>
                <a:spcPts val="0"/>
              </a:spcBef>
              <a:spcAft>
                <a:spcPts val="0"/>
              </a:spcAft>
              <a:buSzPts val="1100"/>
              <a:buChar char="-"/>
            </a:pP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REFERENCES: </a:t>
            </a:r>
            <a:endParaRPr dirty="0"/>
          </a:p>
          <a:p>
            <a:pPr marL="457200" lvl="0" indent="-298450" algn="l" rtl="0">
              <a:spcBef>
                <a:spcPts val="0"/>
              </a:spcBef>
              <a:spcAft>
                <a:spcPts val="0"/>
              </a:spcAft>
              <a:buSzPts val="1100"/>
              <a:buChar char="-"/>
            </a:pPr>
            <a:r>
              <a:rPr lang="en" dirty="0"/>
              <a:t>Rivera, L. A., &amp; Tilcsik, A. (2019). Scaling Down Inequality: Rating Scales, Gender Bias, and the Architecture of Evaluation. American Sociological Review, 84(2), 248–274. </a:t>
            </a:r>
            <a:r>
              <a:rPr lang="en" u="sng" dirty="0">
                <a:solidFill>
                  <a:schemeClr val="hlink"/>
                </a:solidFill>
                <a:hlinkClick r:id="rId4"/>
              </a:rPr>
              <a:t>https://doi.org/10.1177/0003122419833601</a:t>
            </a:r>
            <a:r>
              <a:rPr lang="en" dirty="0"/>
              <a:t> </a:t>
            </a:r>
            <a:endParaRPr dirty="0"/>
          </a:p>
          <a:p>
            <a:pPr marL="457200" lvl="0" indent="-298450" algn="l" rtl="0">
              <a:spcBef>
                <a:spcPts val="0"/>
              </a:spcBef>
              <a:spcAft>
                <a:spcPts val="0"/>
              </a:spcAft>
              <a:buSzPts val="1100"/>
              <a:buChar char="-"/>
            </a:pPr>
            <a:r>
              <a:rPr lang="en" dirty="0"/>
              <a:t>Chávez, K., &amp; Mitchell, K. M. W. (2020). Exploring Bias in Student Evaluations: Gender, Race, and Ethnicity. PS: Political Science &amp; Politics, 53(2), 270–274. </a:t>
            </a:r>
            <a:r>
              <a:rPr lang="en" u="sng" dirty="0">
                <a:solidFill>
                  <a:schemeClr val="hlink"/>
                </a:solidFill>
                <a:hlinkClick r:id="rId5"/>
              </a:rPr>
              <a:t>https://doi.org/10.1017/S1049096519001744</a:t>
            </a:r>
            <a:r>
              <a:rPr lang="en" dirty="0"/>
              <a:t> </a:t>
            </a:r>
            <a:endParaRPr dirty="0"/>
          </a:p>
          <a:p>
            <a:pPr marL="457200" lvl="0" indent="-298450" algn="l" rtl="0">
              <a:spcBef>
                <a:spcPts val="0"/>
              </a:spcBef>
              <a:spcAft>
                <a:spcPts val="0"/>
              </a:spcAft>
              <a:buSzPts val="1100"/>
              <a:buChar char="-"/>
            </a:pPr>
            <a:r>
              <a:rPr lang="en" dirty="0"/>
              <a:t>MacNell, L., Driscoll, A., &amp; Hunt, A. N. (2015). What’s in a Name: Exposing Gender Bias in Student Ratings of Teaching. Innovative Higher Education, 40(4), 291–303. </a:t>
            </a:r>
            <a:r>
              <a:rPr lang="en" u="sng" dirty="0">
                <a:solidFill>
                  <a:schemeClr val="hlink"/>
                </a:solidFill>
                <a:hlinkClick r:id="rId6"/>
              </a:rPr>
              <a:t>https://doi.org/10.1007/s10755-014-9313-4</a:t>
            </a:r>
            <a:r>
              <a:rPr lang="en" dirty="0"/>
              <a:t> </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131343c0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131343c0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NOTES: </a:t>
            </a:r>
            <a:endParaRPr dirty="0"/>
          </a:p>
          <a:p>
            <a:pPr marL="457200" lvl="0" indent="-298450" algn="l" rtl="0">
              <a:spcBef>
                <a:spcPts val="0"/>
              </a:spcBef>
              <a:spcAft>
                <a:spcPts val="0"/>
              </a:spcAft>
              <a:buSzPts val="1100"/>
              <a:buChar char="-"/>
            </a:pPr>
            <a:r>
              <a:rPr lang="en" dirty="0"/>
              <a:t>This plot, taken from one of the studies cited on the previous slide, visualizes some data about student ratings of male and female course instructors for an online, asynchronous course (where they could be led to believe that a female instructor was male, and vice versa)</a:t>
            </a:r>
            <a:endParaRPr dirty="0"/>
          </a:p>
          <a:p>
            <a:pPr marL="457200" lvl="0" indent="-298450" algn="l" rtl="0">
              <a:spcBef>
                <a:spcPts val="0"/>
              </a:spcBef>
              <a:spcAft>
                <a:spcPts val="0"/>
              </a:spcAft>
              <a:buSzPts val="1100"/>
              <a:buChar char="-"/>
            </a:pPr>
            <a:r>
              <a:rPr lang="en" dirty="0"/>
              <a:t>This graph resembles a lot of the other graphs we’ve made and evaluated during this module, and does a pretty good job (shows error intervals; data labels, clear font; grayscale likely because of journal formatting standards)</a:t>
            </a:r>
            <a:endParaRPr dirty="0"/>
          </a:p>
          <a:p>
            <a:pPr marL="457200" lvl="0" indent="-298450" algn="l" rtl="0">
              <a:spcBef>
                <a:spcPts val="0"/>
              </a:spcBef>
              <a:spcAft>
                <a:spcPts val="0"/>
              </a:spcAft>
              <a:buSzPts val="1100"/>
              <a:buChar char="-"/>
            </a:pPr>
            <a:r>
              <a:rPr lang="en" dirty="0"/>
              <a:t>Opportunity for discussion/opinions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REFERENCES</a:t>
            </a:r>
            <a:endParaRPr dirty="0"/>
          </a:p>
          <a:p>
            <a:pPr marL="457200" lvl="0" indent="-298450" algn="l" rtl="0">
              <a:spcBef>
                <a:spcPts val="0"/>
              </a:spcBef>
              <a:spcAft>
                <a:spcPts val="0"/>
              </a:spcAft>
              <a:buSzPts val="1100"/>
              <a:buChar char="-"/>
            </a:pPr>
            <a:r>
              <a:rPr lang="en" dirty="0">
                <a:solidFill>
                  <a:schemeClr val="dk1"/>
                </a:solidFill>
              </a:rPr>
              <a:t>MacNell, L., Driscoll, A., &amp; Hunt, A. N. (2015). What’s in a Name: Exposing Gender Bias in Student Ratings of Teaching. Innovative Higher Education, 40(4), 291–303. </a:t>
            </a:r>
            <a:r>
              <a:rPr lang="en" u="sng" dirty="0">
                <a:solidFill>
                  <a:schemeClr val="hlink"/>
                </a:solidFill>
                <a:hlinkClick r:id="rId3"/>
              </a:rPr>
              <a:t>https://doi.org/10.1007/s10755-014-9313-4</a:t>
            </a:r>
            <a:r>
              <a:rPr lang="en" dirty="0">
                <a:solidFill>
                  <a:schemeClr val="dk1"/>
                </a:solidFill>
              </a:rPr>
              <a:t> </a:t>
            </a:r>
            <a:r>
              <a:rPr lang="en" dirty="0"/>
              <a:t> </a:t>
            </a:r>
            <a:endParaRPr dirty="0"/>
          </a:p>
          <a:p>
            <a:pPr marL="457200" lvl="0" indent="-298450" algn="l" rtl="0">
              <a:spcBef>
                <a:spcPts val="0"/>
              </a:spcBef>
              <a:spcAft>
                <a:spcPts val="0"/>
              </a:spcAft>
              <a:buSzPts val="1100"/>
              <a:buChar char="-"/>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12c19f8938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12c19f893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NOTES: </a:t>
            </a:r>
            <a:endParaRPr dirty="0"/>
          </a:p>
          <a:p>
            <a:pPr marL="457200" lvl="0" indent="-298450" algn="l" rtl="0">
              <a:spcBef>
                <a:spcPts val="0"/>
              </a:spcBef>
              <a:spcAft>
                <a:spcPts val="0"/>
              </a:spcAft>
              <a:buSzPts val="1100"/>
              <a:buChar char="-"/>
            </a:pPr>
            <a:r>
              <a:rPr lang="en" dirty="0"/>
              <a:t>Have students open the link to view/interact with the viz</a:t>
            </a:r>
            <a:endParaRPr dirty="0"/>
          </a:p>
          <a:p>
            <a:pPr marL="457200" lvl="0" indent="-298450" algn="l" rtl="0">
              <a:spcBef>
                <a:spcPts val="0"/>
              </a:spcBef>
              <a:spcAft>
                <a:spcPts val="0"/>
              </a:spcAft>
              <a:buSzPts val="1100"/>
              <a:buChar char="-"/>
            </a:pPr>
            <a:r>
              <a:rPr lang="en" dirty="0"/>
              <a:t>This image isn’t from a peer-reviewed journal, but is an interactive/dynamic visualization that allows you to view the relative prevalence of certain words or phrases in reviews of male and female course instructors on RateMyProfessor.com</a:t>
            </a:r>
            <a:endParaRPr dirty="0"/>
          </a:p>
          <a:p>
            <a:pPr marL="457200" lvl="0" indent="-298450" algn="l" rtl="0">
              <a:spcBef>
                <a:spcPts val="0"/>
              </a:spcBef>
              <a:spcAft>
                <a:spcPts val="0"/>
              </a:spcAft>
              <a:buSzPts val="1100"/>
              <a:buChar char="-"/>
            </a:pPr>
            <a:r>
              <a:rPr lang="en" dirty="0"/>
              <a:t>Try entering in some key words (try ‘sweet’, ‘genius’, ‘funny’)</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REFERENCES</a:t>
            </a:r>
            <a:endParaRPr dirty="0"/>
          </a:p>
          <a:p>
            <a:pPr marL="457200" lvl="0" indent="-298450" algn="l" rtl="0">
              <a:spcBef>
                <a:spcPts val="0"/>
              </a:spcBef>
              <a:spcAft>
                <a:spcPts val="0"/>
              </a:spcAft>
              <a:buSzPts val="1100"/>
              <a:buChar char="-"/>
            </a:pPr>
            <a:r>
              <a:rPr lang="en" dirty="0"/>
              <a:t>Schmidt, B. (2015). Gendered Language in Teaching Evaluations. Gender and Teacher Reviews. </a:t>
            </a:r>
            <a:r>
              <a:rPr lang="en" u="sng" dirty="0">
                <a:solidFill>
                  <a:schemeClr val="hlink"/>
                </a:solidFill>
                <a:hlinkClick r:id="rId3"/>
              </a:rPr>
              <a:t>http://benschmidt.org/profGender/#</a:t>
            </a:r>
            <a:r>
              <a:rPr lang="en" dirty="0"/>
              <a:t> </a:t>
            </a:r>
            <a:endParaRPr dirty="0"/>
          </a:p>
          <a:p>
            <a:pPr marL="457200" lvl="0" indent="-298450" algn="l" rtl="0">
              <a:spcBef>
                <a:spcPts val="0"/>
              </a:spcBef>
              <a:spcAft>
                <a:spcPts val="0"/>
              </a:spcAft>
              <a:buSzPts val="1100"/>
              <a:buChar char="-"/>
            </a:pPr>
            <a:r>
              <a:rPr lang="en" dirty="0"/>
              <a:t>For more background on the viz and inclusions/exclusions, see: </a:t>
            </a:r>
            <a:r>
              <a:rPr lang="en" u="sng" dirty="0">
                <a:solidFill>
                  <a:schemeClr val="hlink"/>
                </a:solidFill>
                <a:hlinkClick r:id="rId4"/>
              </a:rPr>
              <a:t>http://benschmidt.org/2015/02/06/rate-my-professor/</a:t>
            </a:r>
            <a:r>
              <a:rPr lang="en" dirty="0"/>
              <a:t> </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131343c03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131343c03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NOTES: </a:t>
            </a:r>
            <a:endParaRPr/>
          </a:p>
          <a:p>
            <a:pPr marL="457200" lvl="0" indent="-298450" algn="l" rtl="0">
              <a:spcBef>
                <a:spcPts val="0"/>
              </a:spcBef>
              <a:spcAft>
                <a:spcPts val="0"/>
              </a:spcAft>
              <a:buSzPts val="1100"/>
              <a:buChar char="-"/>
            </a:pPr>
            <a:endParaRPr/>
          </a:p>
          <a:p>
            <a:pPr marL="457200" lvl="0" indent="-298450" algn="l" rtl="0">
              <a:spcBef>
                <a:spcPts val="0"/>
              </a:spcBef>
              <a:spcAft>
                <a:spcPts val="0"/>
              </a:spcAft>
              <a:buSzPts val="1100"/>
              <a:buChar char="-"/>
            </a:pPr>
            <a:endParaRPr/>
          </a:p>
          <a:p>
            <a:pPr marL="0" lvl="0" indent="0" algn="l" rtl="0">
              <a:spcBef>
                <a:spcPts val="0"/>
              </a:spcBef>
              <a:spcAft>
                <a:spcPts val="0"/>
              </a:spcAft>
              <a:buNone/>
            </a:pPr>
            <a:r>
              <a:rPr lang="en"/>
              <a:t> </a:t>
            </a:r>
            <a:endParaRPr/>
          </a:p>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12c19f8938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12c19f8938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NOTES: </a:t>
            </a:r>
            <a:endParaRPr>
              <a:solidFill>
                <a:schemeClr val="dk1"/>
              </a:solidFill>
            </a:endParaRPr>
          </a:p>
          <a:p>
            <a:pPr marL="457200" lvl="0" indent="-298450" algn="l" rtl="0">
              <a:spcBef>
                <a:spcPts val="0"/>
              </a:spcBef>
              <a:spcAft>
                <a:spcPts val="0"/>
              </a:spcAft>
              <a:buClr>
                <a:schemeClr val="dk1"/>
              </a:buClr>
              <a:buSzPts val="1100"/>
              <a:buChar char="-"/>
            </a:pP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131343c033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131343c03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NOTES: </a:t>
            </a:r>
            <a:endParaRPr/>
          </a:p>
          <a:p>
            <a:pPr marL="457200" lvl="0" indent="-298450" algn="l" rtl="0">
              <a:spcBef>
                <a:spcPts val="0"/>
              </a:spcBef>
              <a:spcAft>
                <a:spcPts val="0"/>
              </a:spcAft>
              <a:buSzPts val="1100"/>
              <a:buChar char="-"/>
            </a:pP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REFERENCES: </a:t>
            </a:r>
            <a:endParaRPr/>
          </a:p>
          <a:p>
            <a:pPr marL="457200" lvl="0" indent="-298450" algn="l" rtl="0">
              <a:spcBef>
                <a:spcPts val="0"/>
              </a:spcBef>
              <a:spcAft>
                <a:spcPts val="0"/>
              </a:spcAft>
              <a:buSzPts val="1100"/>
              <a:buChar char="-"/>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131343c033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131343c033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NOTES: </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REFERENCES: </a:t>
            </a:r>
            <a:endParaRPr/>
          </a:p>
          <a:p>
            <a:pPr marL="457200" lvl="0" indent="-298450" algn="l" rtl="0">
              <a:spcBef>
                <a:spcPts val="0"/>
              </a:spcBef>
              <a:spcAft>
                <a:spcPts val="0"/>
              </a:spcAft>
              <a:buSzPts val="1100"/>
              <a:buChar char="-"/>
            </a:pPr>
            <a:r>
              <a:rPr lang="en"/>
              <a:t>Weissgerber, T. L., Garovic, V. D., Savic, M., Winham, S. J., &amp; Milic, N. M. (2016). From Static to Interactive: Transforming Data Visualization to Improve Transparency. PLOS Biology, 14(6), e1002484. </a:t>
            </a:r>
            <a:r>
              <a:rPr lang="en" u="sng">
                <a:solidFill>
                  <a:schemeClr val="hlink"/>
                </a:solidFill>
                <a:hlinkClick r:id="rId3"/>
              </a:rPr>
              <a:t>https://doi.org/10.1371/journal.pbio.1002484</a:t>
            </a:r>
            <a:r>
              <a:rPr lang="en"/>
              <a:t>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131343c033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131343c03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12c19f893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12c19f893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NOTES: </a:t>
            </a:r>
            <a:endParaRPr>
              <a:solidFill>
                <a:schemeClr val="dk1"/>
              </a:solidFill>
            </a:endParaRPr>
          </a:p>
          <a:p>
            <a:pPr marL="457200" lvl="0" indent="-298450" algn="l" rtl="0">
              <a:spcBef>
                <a:spcPts val="0"/>
              </a:spcBef>
              <a:spcAft>
                <a:spcPts val="0"/>
              </a:spcAft>
              <a:buClr>
                <a:schemeClr val="dk1"/>
              </a:buClr>
              <a:buSzPts val="1100"/>
              <a:buChar char="-"/>
            </a:pP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1343c033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1343c03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NOTES: </a:t>
            </a:r>
            <a:endParaRPr/>
          </a:p>
          <a:p>
            <a:pPr marL="457200" lvl="0" indent="-298450" algn="l" rtl="0">
              <a:spcBef>
                <a:spcPts val="0"/>
              </a:spcBef>
              <a:spcAft>
                <a:spcPts val="0"/>
              </a:spcAft>
              <a:buSzPts val="1100"/>
              <a:buChar char="-"/>
            </a:pPr>
            <a:r>
              <a:rPr lang="en"/>
              <a:t>Are the interactive elements easy to navigate? - people have to be able to actually use the viz and figure out how to make the changes</a:t>
            </a:r>
            <a:endParaRPr/>
          </a:p>
          <a:p>
            <a:pPr marL="457200" lvl="0" indent="-298450" algn="l" rtl="0">
              <a:spcBef>
                <a:spcPts val="0"/>
              </a:spcBef>
              <a:spcAft>
                <a:spcPts val="0"/>
              </a:spcAft>
              <a:buSzPts val="1100"/>
              <a:buChar char="-"/>
            </a:pPr>
            <a:r>
              <a:rPr lang="en"/>
              <a:t>Are interactive elements accessible? - think about spacing out buttons, how large of a space people have to click on something, do people know what all the buttons/filters mean</a:t>
            </a:r>
            <a:endParaRPr/>
          </a:p>
          <a:p>
            <a:pPr marL="457200" lvl="0" indent="-298450" algn="l" rtl="0">
              <a:spcBef>
                <a:spcPts val="0"/>
              </a:spcBef>
              <a:spcAft>
                <a:spcPts val="0"/>
              </a:spcAft>
              <a:buSzPts val="1100"/>
              <a:buChar char="-"/>
            </a:pPr>
            <a:r>
              <a:rPr lang="en"/>
              <a:t>How much time? - If people will have 30 seconds to interact with your viz (e.g. on a computer display at a conference) the interactive options will have to be simple and limited, vs. if you’re making a web page that they can spend as long as they want playing around with</a:t>
            </a:r>
            <a:endParaRPr/>
          </a:p>
          <a:p>
            <a:pPr marL="457200" lvl="0" indent="-298450" algn="l" rtl="0">
              <a:spcBef>
                <a:spcPts val="0"/>
              </a:spcBef>
              <a:spcAft>
                <a:spcPts val="0"/>
              </a:spcAft>
              <a:buSzPts val="1100"/>
              <a:buChar char="-"/>
            </a:pPr>
            <a:r>
              <a:rPr lang="en"/>
              <a:t>Important - dynamic data visualizations are really cool! But don’t fall into the ‘coolness trap’ of making complex, dynamic data viz just because you can. Sometimes, simpler is better - for example, if you need your graph to quickly display data to make a point, a premade static image will probably be more effective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fc2c64b9a6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fc2c64b9a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131343c033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131343c033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NOTES: </a:t>
            </a:r>
            <a:endParaRPr/>
          </a:p>
          <a:p>
            <a:pPr marL="457200" lvl="0" indent="-298450" algn="l" rtl="0">
              <a:spcBef>
                <a:spcPts val="0"/>
              </a:spcBef>
              <a:spcAft>
                <a:spcPts val="0"/>
              </a:spcAft>
              <a:buSzPts val="1100"/>
              <a:buChar char="-"/>
            </a:pPr>
            <a:endParaRPr/>
          </a:p>
          <a:p>
            <a:pPr marL="0" lvl="0" indent="0" algn="l" rtl="0">
              <a:spcBef>
                <a:spcPts val="0"/>
              </a:spcBef>
              <a:spcAft>
                <a:spcPts val="0"/>
              </a:spcAft>
              <a:buNone/>
            </a:pPr>
            <a:endParaRPr/>
          </a:p>
          <a:p>
            <a:pPr marL="0" lvl="0" indent="0" algn="l" rtl="0">
              <a:spcBef>
                <a:spcPts val="0"/>
              </a:spcBef>
              <a:spcAft>
                <a:spcPts val="0"/>
              </a:spcAft>
              <a:buNone/>
            </a:pPr>
            <a:r>
              <a:rPr lang="en"/>
              <a:t>REFERENCES:</a:t>
            </a:r>
            <a:endParaRPr/>
          </a:p>
          <a:p>
            <a:pPr marL="457200" lvl="0" indent="-298450" algn="l" rtl="0">
              <a:spcBef>
                <a:spcPts val="0"/>
              </a:spcBef>
              <a:spcAft>
                <a:spcPts val="0"/>
              </a:spcAft>
              <a:buSzPts val="1100"/>
              <a:buChar char="-"/>
            </a:pPr>
            <a:r>
              <a:rPr lang="en">
                <a:solidFill>
                  <a:schemeClr val="dk1"/>
                </a:solidFill>
              </a:rPr>
              <a:t>Cottam, J. A., Lumsdaine, A., &amp; Weaver, C. (2012). Watch this: A taxonomy for dynamic data visualization. 2012 IEEE Conference on Visual Analytics Science and Technology (VAST), 193–202.</a:t>
            </a:r>
            <a:r>
              <a:rPr lang="en">
                <a:solidFill>
                  <a:schemeClr val="dk1"/>
                </a:solidFill>
                <a:uFill>
                  <a:noFill/>
                </a:uFill>
                <a:hlinkClick r:id="rId3">
                  <a:extLst>
                    <a:ext uri="{A12FA001-AC4F-418D-AE19-62706E023703}">
                      <ahyp:hlinkClr xmlns:ahyp="http://schemas.microsoft.com/office/drawing/2018/hyperlinkcolor" val="tx"/>
                    </a:ext>
                  </a:extLst>
                </a:hlinkClick>
              </a:rPr>
              <a:t> </a:t>
            </a:r>
            <a:r>
              <a:rPr lang="en" u="sng">
                <a:solidFill>
                  <a:schemeClr val="hlink"/>
                </a:solidFill>
                <a:hlinkClick r:id="rId3"/>
              </a:rPr>
              <a:t>https://doi.org/10.1109/VAST.2012.6400552</a:t>
            </a:r>
            <a:r>
              <a:rPr lang="en">
                <a:solidFill>
                  <a:schemeClr val="dk1"/>
                </a:solidFill>
              </a:rPr>
              <a:t>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131343c033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131343c033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NOTES: </a:t>
            </a:r>
            <a:endParaRPr/>
          </a:p>
          <a:p>
            <a:pPr marL="457200" lvl="0" indent="-298450" algn="l" rtl="0">
              <a:spcBef>
                <a:spcPts val="0"/>
              </a:spcBef>
              <a:spcAft>
                <a:spcPts val="0"/>
              </a:spcAft>
              <a:buSzPts val="1100"/>
              <a:buChar char="-"/>
            </a:pPr>
            <a:r>
              <a:rPr lang="en"/>
              <a:t>We can decide the ways we want our dynamic data visualization to change based on what we want to accomplish</a:t>
            </a:r>
            <a:endParaRPr/>
          </a:p>
          <a:p>
            <a:pPr marL="457200" lvl="0" indent="-298450" algn="l" rtl="0">
              <a:spcBef>
                <a:spcPts val="0"/>
              </a:spcBef>
              <a:spcAft>
                <a:spcPts val="0"/>
              </a:spcAft>
              <a:buSzPts val="1100"/>
              <a:buChar char="-"/>
            </a:pPr>
            <a:r>
              <a:rPr lang="en"/>
              <a:t>This falls under perceptual characteristics of data viz! Thinking about how our choices will affect how people perceive our graphs. </a:t>
            </a:r>
            <a:endParaRPr/>
          </a:p>
          <a:p>
            <a:pPr marL="457200" lvl="0" indent="-298450" algn="l" rtl="0">
              <a:spcBef>
                <a:spcPts val="0"/>
              </a:spcBef>
              <a:spcAft>
                <a:spcPts val="0"/>
              </a:spcAft>
              <a:buSzPts val="1100"/>
              <a:buChar char="-"/>
            </a:pPr>
            <a:r>
              <a:rPr lang="en"/>
              <a:t>Each of these types of change has benefits and drawbacks; think about cognitive load, processing power/complexity of implementation</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REFERENCES:</a:t>
            </a:r>
            <a:endParaRPr/>
          </a:p>
          <a:p>
            <a:pPr marL="457200" lvl="0" indent="-298450" algn="l" rtl="0">
              <a:spcBef>
                <a:spcPts val="0"/>
              </a:spcBef>
              <a:spcAft>
                <a:spcPts val="0"/>
              </a:spcAft>
              <a:buSzPts val="1100"/>
              <a:buChar char="-"/>
            </a:pPr>
            <a:r>
              <a:rPr lang="en">
                <a:solidFill>
                  <a:schemeClr val="dk1"/>
                </a:solidFill>
              </a:rPr>
              <a:t>Cottam, J. A., Lumsdaine, A., &amp; Weaver, C. (2012). Watch this: A taxonomy for dynamic data visualization. 2012 IEEE Conference on Visual Analytics Science and Technology (VAST), 193–202.</a:t>
            </a:r>
            <a:r>
              <a:rPr lang="en">
                <a:solidFill>
                  <a:schemeClr val="dk1"/>
                </a:solidFill>
                <a:uFill>
                  <a:noFill/>
                </a:uFill>
                <a:hlinkClick r:id="rId3">
                  <a:extLst>
                    <a:ext uri="{A12FA001-AC4F-418D-AE19-62706E023703}">
                      <ahyp:hlinkClr xmlns:ahyp="http://schemas.microsoft.com/office/drawing/2018/hyperlinkcolor" val="tx"/>
                    </a:ext>
                  </a:extLst>
                </a:hlinkClick>
              </a:rPr>
              <a:t> </a:t>
            </a:r>
            <a:r>
              <a:rPr lang="en" u="sng">
                <a:solidFill>
                  <a:schemeClr val="hlink"/>
                </a:solidFill>
                <a:hlinkClick r:id="rId3"/>
              </a:rPr>
              <a:t>https://doi.org/10.1109/VAST.2012.6400552</a:t>
            </a:r>
            <a:r>
              <a:rPr lang="en">
                <a:solidFill>
                  <a:schemeClr val="dk1"/>
                </a:solidFill>
              </a:rPr>
              <a:t>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131343c033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131343c033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NOTES: </a:t>
            </a:r>
            <a:endParaRPr/>
          </a:p>
          <a:p>
            <a:pPr marL="457200" lvl="0" indent="-298450" algn="l" rtl="0">
              <a:spcBef>
                <a:spcPts val="0"/>
              </a:spcBef>
              <a:spcAft>
                <a:spcPts val="0"/>
              </a:spcAft>
              <a:buSzPts val="1100"/>
              <a:buChar char="-"/>
            </a:pPr>
            <a:r>
              <a:rPr lang="en"/>
              <a:t>Things of interest - axes and scales change, which could be confusing/make comparison between snapshots hard; colours for men vs women stay constant, which is useful for easily understanding what we’re looking at</a:t>
            </a:r>
            <a:endParaRPr/>
          </a:p>
          <a:p>
            <a:pPr marL="0" lvl="0" indent="0" algn="l" rtl="0">
              <a:spcBef>
                <a:spcPts val="0"/>
              </a:spcBef>
              <a:spcAft>
                <a:spcPts val="0"/>
              </a:spcAft>
              <a:buNone/>
            </a:pPr>
            <a:r>
              <a:rPr lang="en"/>
              <a:t>REFERENCES: </a:t>
            </a:r>
            <a:endParaRPr/>
          </a:p>
          <a:p>
            <a:pPr marL="457200" lvl="0" indent="-298450" algn="l" rtl="0">
              <a:spcBef>
                <a:spcPts val="0"/>
              </a:spcBef>
              <a:spcAft>
                <a:spcPts val="0"/>
              </a:spcAft>
              <a:buSzPts val="1100"/>
              <a:buChar char="-"/>
            </a:pPr>
            <a:r>
              <a:rPr lang="en" u="sng">
                <a:solidFill>
                  <a:schemeClr val="hlink"/>
                </a:solidFill>
                <a:hlinkClick r:id="rId3"/>
              </a:rPr>
              <a:t>http://benschmidt.org/profGender/#%7B%22database%22%3A%22RMP%22%2C%22plotType%22%3A%22pointchart%22%2C%22method%22%3A%22return_json%22%2C%22search_limits%22%3A%7B%22word%22%3A%5B%22professor%22%5D%2C%22department__id%22%3A%7B%22%24lte%22%3A25%7D%7D%2C%22aesthetic%22%3A%7B%22x%22%3A%22WordsPerMillion%22%2C%22y%22%3A%22department%22%2C%22color%22%3A%22gender%22%7D%2C%22counttype%22%3A%5B%22WordsPerMillion%22%5D%2C%22groups%22%3A%5B%22department%22%2C%22gender%22%5D%2C%22testGroup%22%3A%22D%22%7D</a:t>
            </a:r>
            <a:r>
              <a:rPr lang="en"/>
              <a:t> </a:t>
            </a:r>
            <a:endParaRPr/>
          </a:p>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fc2c64b9a6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fc2c64b9a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10712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c2c64b9a6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c2c64b9a6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807705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c2c64b9a6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c2c64b9a6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355732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c2c64b9a6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c2c64b9a6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340705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c2c64b9a6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c2c64b9a6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265367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c2c64b9a6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c2c64b9a6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447222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c2c64b9a6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c2c64b9a6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81166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c2c64b9a6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c2c64b9a6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146737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fc2c64b9a6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fc2c64b9a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29784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c2c64b9a6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c2c64b9a6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897596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c2c64b9a6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c2c64b9a6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50754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c2c64b9a6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c2c64b9a6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332148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c2c64b9a6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c2c64b9a6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453519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c2c64b9a6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c2c64b9a6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418704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c2c64b9a6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c2c64b9a6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722550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c2c64b9a6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c2c64b9a6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221040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c2c64b9a6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c2c64b9a6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37876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c2c64b9a6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c2c64b9a6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97976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c2c64b9a6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c2c64b9a6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32671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c2c64b9a6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c2c64b9a6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53440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c2c64b9a6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c2c64b9a6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5264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c2c64b9a6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c2c64b9a6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37883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50F12-E1BC-DA23-B907-0C4513D689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FB897C1-D0D9-9F29-B0E3-68E518F7E1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3C87B594-BEE5-C698-FD73-93822B8EE546}"/>
              </a:ext>
            </a:extLst>
          </p:cNvPr>
          <p:cNvSpPr>
            <a:spLocks noGrp="1"/>
          </p:cNvSpPr>
          <p:nvPr>
            <p:ph type="dt" sz="half" idx="10"/>
          </p:nvPr>
        </p:nvSpPr>
        <p:spPr/>
        <p:txBody>
          <a:bodyPr/>
          <a:lstStyle/>
          <a:p>
            <a:fld id="{387C85C0-E1BF-4F68-B7BC-DAC3E967AC0D}" type="datetimeFigureOut">
              <a:rPr lang="en-CA" smtClean="0"/>
              <a:t>2024-01-18</a:t>
            </a:fld>
            <a:endParaRPr lang="en-CA"/>
          </a:p>
        </p:txBody>
      </p:sp>
      <p:sp>
        <p:nvSpPr>
          <p:cNvPr id="5" name="Footer Placeholder 4">
            <a:extLst>
              <a:ext uri="{FF2B5EF4-FFF2-40B4-BE49-F238E27FC236}">
                <a16:creationId xmlns:a16="http://schemas.microsoft.com/office/drawing/2014/main" id="{99A89DC7-4B33-4386-7C69-E7874B6A02D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96552D1-57AD-D674-FC24-77724D5C5D89}"/>
              </a:ext>
            </a:extLst>
          </p:cNvPr>
          <p:cNvSpPr>
            <a:spLocks noGrp="1"/>
          </p:cNvSpPr>
          <p:nvPr>
            <p:ph type="sldNum" sz="quarter" idx="12"/>
          </p:nvPr>
        </p:nvSpPr>
        <p:spPr/>
        <p:txBody>
          <a:bodyPr/>
          <a:lstStyle/>
          <a:p>
            <a:fld id="{B70A6BD6-D78A-47D8-8FAA-7B33D7397266}" type="slidenum">
              <a:rPr lang="en-CA" smtClean="0"/>
              <a:t>‹#›</a:t>
            </a:fld>
            <a:endParaRPr lang="en-CA"/>
          </a:p>
        </p:txBody>
      </p:sp>
    </p:spTree>
    <p:extLst>
      <p:ext uri="{BB962C8B-B14F-4D97-AF65-F5344CB8AC3E}">
        <p14:creationId xmlns:p14="http://schemas.microsoft.com/office/powerpoint/2010/main" val="1180673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D4E3F-1F5D-A45D-1441-6FA86DDF1E6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1346B1D-702B-76D3-FEF8-3F35E5A38A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65F7C0B-8AF3-B13E-B452-9585987A4B7B}"/>
              </a:ext>
            </a:extLst>
          </p:cNvPr>
          <p:cNvSpPr>
            <a:spLocks noGrp="1"/>
          </p:cNvSpPr>
          <p:nvPr>
            <p:ph type="dt" sz="half" idx="10"/>
          </p:nvPr>
        </p:nvSpPr>
        <p:spPr/>
        <p:txBody>
          <a:bodyPr/>
          <a:lstStyle/>
          <a:p>
            <a:fld id="{387C85C0-E1BF-4F68-B7BC-DAC3E967AC0D}" type="datetimeFigureOut">
              <a:rPr lang="en-CA" smtClean="0"/>
              <a:t>2024-01-18</a:t>
            </a:fld>
            <a:endParaRPr lang="en-CA"/>
          </a:p>
        </p:txBody>
      </p:sp>
      <p:sp>
        <p:nvSpPr>
          <p:cNvPr id="5" name="Footer Placeholder 4">
            <a:extLst>
              <a:ext uri="{FF2B5EF4-FFF2-40B4-BE49-F238E27FC236}">
                <a16:creationId xmlns:a16="http://schemas.microsoft.com/office/drawing/2014/main" id="{B34AC7AD-3B7C-0DB2-7CDA-23F0183756C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6E4CF54-6D74-A726-1800-B1E2CA07A70C}"/>
              </a:ext>
            </a:extLst>
          </p:cNvPr>
          <p:cNvSpPr>
            <a:spLocks noGrp="1"/>
          </p:cNvSpPr>
          <p:nvPr>
            <p:ph type="sldNum" sz="quarter" idx="12"/>
          </p:nvPr>
        </p:nvSpPr>
        <p:spPr/>
        <p:txBody>
          <a:bodyPr/>
          <a:lstStyle/>
          <a:p>
            <a:fld id="{B70A6BD6-D78A-47D8-8FAA-7B33D7397266}" type="slidenum">
              <a:rPr lang="en-CA" smtClean="0"/>
              <a:t>‹#›</a:t>
            </a:fld>
            <a:endParaRPr lang="en-CA"/>
          </a:p>
        </p:txBody>
      </p:sp>
    </p:spTree>
    <p:extLst>
      <p:ext uri="{BB962C8B-B14F-4D97-AF65-F5344CB8AC3E}">
        <p14:creationId xmlns:p14="http://schemas.microsoft.com/office/powerpoint/2010/main" val="1279320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89465E-260E-2AE4-ECDF-B8EBAEB63F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0B2D0E5-4DB7-C5E4-7C2E-31CCCEDB60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DA236BF-4A26-B574-5E53-C511DE55DB27}"/>
              </a:ext>
            </a:extLst>
          </p:cNvPr>
          <p:cNvSpPr>
            <a:spLocks noGrp="1"/>
          </p:cNvSpPr>
          <p:nvPr>
            <p:ph type="dt" sz="half" idx="10"/>
          </p:nvPr>
        </p:nvSpPr>
        <p:spPr/>
        <p:txBody>
          <a:bodyPr/>
          <a:lstStyle/>
          <a:p>
            <a:fld id="{387C85C0-E1BF-4F68-B7BC-DAC3E967AC0D}" type="datetimeFigureOut">
              <a:rPr lang="en-CA" smtClean="0"/>
              <a:t>2024-01-18</a:t>
            </a:fld>
            <a:endParaRPr lang="en-CA"/>
          </a:p>
        </p:txBody>
      </p:sp>
      <p:sp>
        <p:nvSpPr>
          <p:cNvPr id="5" name="Footer Placeholder 4">
            <a:extLst>
              <a:ext uri="{FF2B5EF4-FFF2-40B4-BE49-F238E27FC236}">
                <a16:creationId xmlns:a16="http://schemas.microsoft.com/office/drawing/2014/main" id="{FD58E97F-D08F-DD41-17BB-245E9687D01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283CCD-06FC-9E6A-21F2-CB0BD7E9BB98}"/>
              </a:ext>
            </a:extLst>
          </p:cNvPr>
          <p:cNvSpPr>
            <a:spLocks noGrp="1"/>
          </p:cNvSpPr>
          <p:nvPr>
            <p:ph type="sldNum" sz="quarter" idx="12"/>
          </p:nvPr>
        </p:nvSpPr>
        <p:spPr/>
        <p:txBody>
          <a:bodyPr/>
          <a:lstStyle/>
          <a:p>
            <a:fld id="{B70A6BD6-D78A-47D8-8FAA-7B33D7397266}" type="slidenum">
              <a:rPr lang="en-CA" smtClean="0"/>
              <a:t>‹#›</a:t>
            </a:fld>
            <a:endParaRPr lang="en-CA"/>
          </a:p>
        </p:txBody>
      </p:sp>
    </p:spTree>
    <p:extLst>
      <p:ext uri="{BB962C8B-B14F-4D97-AF65-F5344CB8AC3E}">
        <p14:creationId xmlns:p14="http://schemas.microsoft.com/office/powerpoint/2010/main" val="2741772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63675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4AA56-CB18-F907-25BA-267381EFF22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C32414C-2AAB-1035-1872-47F9A06280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82666A7-6738-CC6F-A34F-9FCF82DE0E97}"/>
              </a:ext>
            </a:extLst>
          </p:cNvPr>
          <p:cNvSpPr>
            <a:spLocks noGrp="1"/>
          </p:cNvSpPr>
          <p:nvPr>
            <p:ph type="dt" sz="half" idx="10"/>
          </p:nvPr>
        </p:nvSpPr>
        <p:spPr/>
        <p:txBody>
          <a:bodyPr/>
          <a:lstStyle/>
          <a:p>
            <a:fld id="{387C85C0-E1BF-4F68-B7BC-DAC3E967AC0D}" type="datetimeFigureOut">
              <a:rPr lang="en-CA" smtClean="0"/>
              <a:t>2024-01-18</a:t>
            </a:fld>
            <a:endParaRPr lang="en-CA"/>
          </a:p>
        </p:txBody>
      </p:sp>
      <p:sp>
        <p:nvSpPr>
          <p:cNvPr id="5" name="Footer Placeholder 4">
            <a:extLst>
              <a:ext uri="{FF2B5EF4-FFF2-40B4-BE49-F238E27FC236}">
                <a16:creationId xmlns:a16="http://schemas.microsoft.com/office/drawing/2014/main" id="{1468ACE0-F431-DF8E-F0EC-7C7189D8E37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58A77F2-33FF-115C-1D94-0AA03B959A81}"/>
              </a:ext>
            </a:extLst>
          </p:cNvPr>
          <p:cNvSpPr>
            <a:spLocks noGrp="1"/>
          </p:cNvSpPr>
          <p:nvPr>
            <p:ph type="sldNum" sz="quarter" idx="12"/>
          </p:nvPr>
        </p:nvSpPr>
        <p:spPr/>
        <p:txBody>
          <a:bodyPr/>
          <a:lstStyle/>
          <a:p>
            <a:fld id="{B70A6BD6-D78A-47D8-8FAA-7B33D7397266}" type="slidenum">
              <a:rPr lang="en-CA" smtClean="0"/>
              <a:t>‹#›</a:t>
            </a:fld>
            <a:endParaRPr lang="en-CA"/>
          </a:p>
        </p:txBody>
      </p:sp>
    </p:spTree>
    <p:extLst>
      <p:ext uri="{BB962C8B-B14F-4D97-AF65-F5344CB8AC3E}">
        <p14:creationId xmlns:p14="http://schemas.microsoft.com/office/powerpoint/2010/main" val="1482366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1395-9C7E-496A-18D8-5C98A3A9A0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E9A340C0-CEA0-882F-E2EE-2636B99A9F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97CCB4-3089-B186-76E1-CD4958A4637D}"/>
              </a:ext>
            </a:extLst>
          </p:cNvPr>
          <p:cNvSpPr>
            <a:spLocks noGrp="1"/>
          </p:cNvSpPr>
          <p:nvPr>
            <p:ph type="dt" sz="half" idx="10"/>
          </p:nvPr>
        </p:nvSpPr>
        <p:spPr/>
        <p:txBody>
          <a:bodyPr/>
          <a:lstStyle/>
          <a:p>
            <a:fld id="{387C85C0-E1BF-4F68-B7BC-DAC3E967AC0D}" type="datetimeFigureOut">
              <a:rPr lang="en-CA" smtClean="0"/>
              <a:t>2024-01-18</a:t>
            </a:fld>
            <a:endParaRPr lang="en-CA"/>
          </a:p>
        </p:txBody>
      </p:sp>
      <p:sp>
        <p:nvSpPr>
          <p:cNvPr id="5" name="Footer Placeholder 4">
            <a:extLst>
              <a:ext uri="{FF2B5EF4-FFF2-40B4-BE49-F238E27FC236}">
                <a16:creationId xmlns:a16="http://schemas.microsoft.com/office/drawing/2014/main" id="{3D62F566-719E-4F4B-2B21-D2F43947791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7F411E2-69B2-08E5-147C-AAA5ED6F803E}"/>
              </a:ext>
            </a:extLst>
          </p:cNvPr>
          <p:cNvSpPr>
            <a:spLocks noGrp="1"/>
          </p:cNvSpPr>
          <p:nvPr>
            <p:ph type="sldNum" sz="quarter" idx="12"/>
          </p:nvPr>
        </p:nvSpPr>
        <p:spPr/>
        <p:txBody>
          <a:bodyPr/>
          <a:lstStyle/>
          <a:p>
            <a:fld id="{B70A6BD6-D78A-47D8-8FAA-7B33D7397266}" type="slidenum">
              <a:rPr lang="en-CA" smtClean="0"/>
              <a:t>‹#›</a:t>
            </a:fld>
            <a:endParaRPr lang="en-CA"/>
          </a:p>
        </p:txBody>
      </p:sp>
    </p:spTree>
    <p:extLst>
      <p:ext uri="{BB962C8B-B14F-4D97-AF65-F5344CB8AC3E}">
        <p14:creationId xmlns:p14="http://schemas.microsoft.com/office/powerpoint/2010/main" val="302272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15B09-7B3C-13B4-950F-1C0AB7678CB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803A775-B24C-BB1C-8FF0-BD63B0B963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86A1A00-FEDD-8E07-89CF-22A2929614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0FFDB20-5480-3A3A-0032-922DFAFAD6A6}"/>
              </a:ext>
            </a:extLst>
          </p:cNvPr>
          <p:cNvSpPr>
            <a:spLocks noGrp="1"/>
          </p:cNvSpPr>
          <p:nvPr>
            <p:ph type="dt" sz="half" idx="10"/>
          </p:nvPr>
        </p:nvSpPr>
        <p:spPr/>
        <p:txBody>
          <a:bodyPr/>
          <a:lstStyle/>
          <a:p>
            <a:fld id="{387C85C0-E1BF-4F68-B7BC-DAC3E967AC0D}" type="datetimeFigureOut">
              <a:rPr lang="en-CA" smtClean="0"/>
              <a:t>2024-01-18</a:t>
            </a:fld>
            <a:endParaRPr lang="en-CA"/>
          </a:p>
        </p:txBody>
      </p:sp>
      <p:sp>
        <p:nvSpPr>
          <p:cNvPr id="6" name="Footer Placeholder 5">
            <a:extLst>
              <a:ext uri="{FF2B5EF4-FFF2-40B4-BE49-F238E27FC236}">
                <a16:creationId xmlns:a16="http://schemas.microsoft.com/office/drawing/2014/main" id="{47763AC0-B482-8E87-DE2A-F5A30995722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FF230B6-3A6F-C949-B535-29D4C9BF7683}"/>
              </a:ext>
            </a:extLst>
          </p:cNvPr>
          <p:cNvSpPr>
            <a:spLocks noGrp="1"/>
          </p:cNvSpPr>
          <p:nvPr>
            <p:ph type="sldNum" sz="quarter" idx="12"/>
          </p:nvPr>
        </p:nvSpPr>
        <p:spPr/>
        <p:txBody>
          <a:bodyPr/>
          <a:lstStyle/>
          <a:p>
            <a:fld id="{B70A6BD6-D78A-47D8-8FAA-7B33D7397266}" type="slidenum">
              <a:rPr lang="en-CA" smtClean="0"/>
              <a:t>‹#›</a:t>
            </a:fld>
            <a:endParaRPr lang="en-CA"/>
          </a:p>
        </p:txBody>
      </p:sp>
    </p:spTree>
    <p:extLst>
      <p:ext uri="{BB962C8B-B14F-4D97-AF65-F5344CB8AC3E}">
        <p14:creationId xmlns:p14="http://schemas.microsoft.com/office/powerpoint/2010/main" val="3296883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74C1-2B8E-D402-D3E5-0563EF36AF3B}"/>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1EE930A-C082-722A-EAD8-C2D5926405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D2B35F-872D-BE3B-6454-9D3B54A88C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3FD74C4-4648-6830-F985-3F053BE3FC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8808B0-347B-1275-7B1D-3ED7F832F0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23C5F91-F4FC-942F-F84D-37A4064C6087}"/>
              </a:ext>
            </a:extLst>
          </p:cNvPr>
          <p:cNvSpPr>
            <a:spLocks noGrp="1"/>
          </p:cNvSpPr>
          <p:nvPr>
            <p:ph type="dt" sz="half" idx="10"/>
          </p:nvPr>
        </p:nvSpPr>
        <p:spPr/>
        <p:txBody>
          <a:bodyPr/>
          <a:lstStyle/>
          <a:p>
            <a:fld id="{387C85C0-E1BF-4F68-B7BC-DAC3E967AC0D}" type="datetimeFigureOut">
              <a:rPr lang="en-CA" smtClean="0"/>
              <a:t>2024-01-18</a:t>
            </a:fld>
            <a:endParaRPr lang="en-CA"/>
          </a:p>
        </p:txBody>
      </p:sp>
      <p:sp>
        <p:nvSpPr>
          <p:cNvPr id="8" name="Footer Placeholder 7">
            <a:extLst>
              <a:ext uri="{FF2B5EF4-FFF2-40B4-BE49-F238E27FC236}">
                <a16:creationId xmlns:a16="http://schemas.microsoft.com/office/drawing/2014/main" id="{B78B7B7E-5C94-1C25-E813-E4B87821D97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8A2CCC9-028A-9644-1471-434C0CA0CFCB}"/>
              </a:ext>
            </a:extLst>
          </p:cNvPr>
          <p:cNvSpPr>
            <a:spLocks noGrp="1"/>
          </p:cNvSpPr>
          <p:nvPr>
            <p:ph type="sldNum" sz="quarter" idx="12"/>
          </p:nvPr>
        </p:nvSpPr>
        <p:spPr/>
        <p:txBody>
          <a:bodyPr/>
          <a:lstStyle/>
          <a:p>
            <a:fld id="{B70A6BD6-D78A-47D8-8FAA-7B33D7397266}" type="slidenum">
              <a:rPr lang="en-CA" smtClean="0"/>
              <a:t>‹#›</a:t>
            </a:fld>
            <a:endParaRPr lang="en-CA"/>
          </a:p>
        </p:txBody>
      </p:sp>
    </p:spTree>
    <p:extLst>
      <p:ext uri="{BB962C8B-B14F-4D97-AF65-F5344CB8AC3E}">
        <p14:creationId xmlns:p14="http://schemas.microsoft.com/office/powerpoint/2010/main" val="2127919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174C-56CE-30D3-9786-29DDAD45ACAD}"/>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515822FB-5139-1DF6-F3E3-7B2E0DF1902F}"/>
              </a:ext>
            </a:extLst>
          </p:cNvPr>
          <p:cNvSpPr>
            <a:spLocks noGrp="1"/>
          </p:cNvSpPr>
          <p:nvPr>
            <p:ph type="dt" sz="half" idx="10"/>
          </p:nvPr>
        </p:nvSpPr>
        <p:spPr/>
        <p:txBody>
          <a:bodyPr/>
          <a:lstStyle/>
          <a:p>
            <a:fld id="{387C85C0-E1BF-4F68-B7BC-DAC3E967AC0D}" type="datetimeFigureOut">
              <a:rPr lang="en-CA" smtClean="0"/>
              <a:t>2024-01-18</a:t>
            </a:fld>
            <a:endParaRPr lang="en-CA"/>
          </a:p>
        </p:txBody>
      </p:sp>
      <p:sp>
        <p:nvSpPr>
          <p:cNvPr id="4" name="Footer Placeholder 3">
            <a:extLst>
              <a:ext uri="{FF2B5EF4-FFF2-40B4-BE49-F238E27FC236}">
                <a16:creationId xmlns:a16="http://schemas.microsoft.com/office/drawing/2014/main" id="{F4671662-6F34-71BD-C00E-6652C0F9369F}"/>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EC50D343-1291-016D-57B3-D0E8E18DD72F}"/>
              </a:ext>
            </a:extLst>
          </p:cNvPr>
          <p:cNvSpPr>
            <a:spLocks noGrp="1"/>
          </p:cNvSpPr>
          <p:nvPr>
            <p:ph type="sldNum" sz="quarter" idx="12"/>
          </p:nvPr>
        </p:nvSpPr>
        <p:spPr/>
        <p:txBody>
          <a:bodyPr/>
          <a:lstStyle/>
          <a:p>
            <a:fld id="{B70A6BD6-D78A-47D8-8FAA-7B33D7397266}" type="slidenum">
              <a:rPr lang="en-CA" smtClean="0"/>
              <a:t>‹#›</a:t>
            </a:fld>
            <a:endParaRPr lang="en-CA"/>
          </a:p>
        </p:txBody>
      </p:sp>
    </p:spTree>
    <p:extLst>
      <p:ext uri="{BB962C8B-B14F-4D97-AF65-F5344CB8AC3E}">
        <p14:creationId xmlns:p14="http://schemas.microsoft.com/office/powerpoint/2010/main" val="379475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BCD969-DD86-AE20-2426-DD26022EA31E}"/>
              </a:ext>
            </a:extLst>
          </p:cNvPr>
          <p:cNvSpPr>
            <a:spLocks noGrp="1"/>
          </p:cNvSpPr>
          <p:nvPr>
            <p:ph type="dt" sz="half" idx="10"/>
          </p:nvPr>
        </p:nvSpPr>
        <p:spPr/>
        <p:txBody>
          <a:bodyPr/>
          <a:lstStyle/>
          <a:p>
            <a:fld id="{387C85C0-E1BF-4F68-B7BC-DAC3E967AC0D}" type="datetimeFigureOut">
              <a:rPr lang="en-CA" smtClean="0"/>
              <a:t>2024-01-18</a:t>
            </a:fld>
            <a:endParaRPr lang="en-CA"/>
          </a:p>
        </p:txBody>
      </p:sp>
      <p:sp>
        <p:nvSpPr>
          <p:cNvPr id="3" name="Footer Placeholder 2">
            <a:extLst>
              <a:ext uri="{FF2B5EF4-FFF2-40B4-BE49-F238E27FC236}">
                <a16:creationId xmlns:a16="http://schemas.microsoft.com/office/drawing/2014/main" id="{3F07C82C-5279-3B30-552E-0711F86A4A61}"/>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F941719E-0AA4-11D2-D3A2-913A4990DF82}"/>
              </a:ext>
            </a:extLst>
          </p:cNvPr>
          <p:cNvSpPr>
            <a:spLocks noGrp="1"/>
          </p:cNvSpPr>
          <p:nvPr>
            <p:ph type="sldNum" sz="quarter" idx="12"/>
          </p:nvPr>
        </p:nvSpPr>
        <p:spPr/>
        <p:txBody>
          <a:bodyPr/>
          <a:lstStyle/>
          <a:p>
            <a:fld id="{B70A6BD6-D78A-47D8-8FAA-7B33D7397266}" type="slidenum">
              <a:rPr lang="en-CA" smtClean="0"/>
              <a:t>‹#›</a:t>
            </a:fld>
            <a:endParaRPr lang="en-CA"/>
          </a:p>
        </p:txBody>
      </p:sp>
    </p:spTree>
    <p:extLst>
      <p:ext uri="{BB962C8B-B14F-4D97-AF65-F5344CB8AC3E}">
        <p14:creationId xmlns:p14="http://schemas.microsoft.com/office/powerpoint/2010/main" val="606935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8B01E-F059-2126-5CC0-AE0F2EFF85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45270C0-56F9-84D2-4FF0-802363F283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A747608-07BE-4710-7439-950E9DA835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15896-A110-519B-6DED-FE5C7040C7CF}"/>
              </a:ext>
            </a:extLst>
          </p:cNvPr>
          <p:cNvSpPr>
            <a:spLocks noGrp="1"/>
          </p:cNvSpPr>
          <p:nvPr>
            <p:ph type="dt" sz="half" idx="10"/>
          </p:nvPr>
        </p:nvSpPr>
        <p:spPr/>
        <p:txBody>
          <a:bodyPr/>
          <a:lstStyle/>
          <a:p>
            <a:fld id="{387C85C0-E1BF-4F68-B7BC-DAC3E967AC0D}" type="datetimeFigureOut">
              <a:rPr lang="en-CA" smtClean="0"/>
              <a:t>2024-01-18</a:t>
            </a:fld>
            <a:endParaRPr lang="en-CA"/>
          </a:p>
        </p:txBody>
      </p:sp>
      <p:sp>
        <p:nvSpPr>
          <p:cNvPr id="6" name="Footer Placeholder 5">
            <a:extLst>
              <a:ext uri="{FF2B5EF4-FFF2-40B4-BE49-F238E27FC236}">
                <a16:creationId xmlns:a16="http://schemas.microsoft.com/office/drawing/2014/main" id="{2D362D46-2C7C-E4E7-DDC5-1FF69BD8F85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201D5C6-081F-E0BB-68D8-68DDC5F40984}"/>
              </a:ext>
            </a:extLst>
          </p:cNvPr>
          <p:cNvSpPr>
            <a:spLocks noGrp="1"/>
          </p:cNvSpPr>
          <p:nvPr>
            <p:ph type="sldNum" sz="quarter" idx="12"/>
          </p:nvPr>
        </p:nvSpPr>
        <p:spPr/>
        <p:txBody>
          <a:bodyPr/>
          <a:lstStyle/>
          <a:p>
            <a:fld id="{B70A6BD6-D78A-47D8-8FAA-7B33D7397266}" type="slidenum">
              <a:rPr lang="en-CA" smtClean="0"/>
              <a:t>‹#›</a:t>
            </a:fld>
            <a:endParaRPr lang="en-CA"/>
          </a:p>
        </p:txBody>
      </p:sp>
    </p:spTree>
    <p:extLst>
      <p:ext uri="{BB962C8B-B14F-4D97-AF65-F5344CB8AC3E}">
        <p14:creationId xmlns:p14="http://schemas.microsoft.com/office/powerpoint/2010/main" val="2993242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C9046-790D-4051-F6FF-947D3F62AD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BFCD2D8-0CC1-B66B-049B-7F8802A810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F204AEC-D904-EF14-ADD1-741CD82123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5DFACF-B94E-550E-9267-3598F2BEE377}"/>
              </a:ext>
            </a:extLst>
          </p:cNvPr>
          <p:cNvSpPr>
            <a:spLocks noGrp="1"/>
          </p:cNvSpPr>
          <p:nvPr>
            <p:ph type="dt" sz="half" idx="10"/>
          </p:nvPr>
        </p:nvSpPr>
        <p:spPr/>
        <p:txBody>
          <a:bodyPr/>
          <a:lstStyle/>
          <a:p>
            <a:fld id="{387C85C0-E1BF-4F68-B7BC-DAC3E967AC0D}" type="datetimeFigureOut">
              <a:rPr lang="en-CA" smtClean="0"/>
              <a:t>2024-01-18</a:t>
            </a:fld>
            <a:endParaRPr lang="en-CA"/>
          </a:p>
        </p:txBody>
      </p:sp>
      <p:sp>
        <p:nvSpPr>
          <p:cNvPr id="6" name="Footer Placeholder 5">
            <a:extLst>
              <a:ext uri="{FF2B5EF4-FFF2-40B4-BE49-F238E27FC236}">
                <a16:creationId xmlns:a16="http://schemas.microsoft.com/office/drawing/2014/main" id="{6D58693B-FBCD-EF94-363F-3A2C4DD957A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9A0C0EE-1A22-D4E1-5B1F-CB16AC9CBF91}"/>
              </a:ext>
            </a:extLst>
          </p:cNvPr>
          <p:cNvSpPr>
            <a:spLocks noGrp="1"/>
          </p:cNvSpPr>
          <p:nvPr>
            <p:ph type="sldNum" sz="quarter" idx="12"/>
          </p:nvPr>
        </p:nvSpPr>
        <p:spPr/>
        <p:txBody>
          <a:bodyPr/>
          <a:lstStyle/>
          <a:p>
            <a:fld id="{B70A6BD6-D78A-47D8-8FAA-7B33D7397266}" type="slidenum">
              <a:rPr lang="en-CA" smtClean="0"/>
              <a:t>‹#›</a:t>
            </a:fld>
            <a:endParaRPr lang="en-CA"/>
          </a:p>
        </p:txBody>
      </p:sp>
    </p:spTree>
    <p:extLst>
      <p:ext uri="{BB962C8B-B14F-4D97-AF65-F5344CB8AC3E}">
        <p14:creationId xmlns:p14="http://schemas.microsoft.com/office/powerpoint/2010/main" val="2330210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D7124D-DE77-5216-8836-42B1E667F7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6C8B92C-86CC-7789-1F21-6FC2399BA8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04696E6-6E82-4248-B088-CD956A8A93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7C85C0-E1BF-4F68-B7BC-DAC3E967AC0D}" type="datetimeFigureOut">
              <a:rPr lang="en-CA" smtClean="0"/>
              <a:t>2024-01-18</a:t>
            </a:fld>
            <a:endParaRPr lang="en-CA"/>
          </a:p>
        </p:txBody>
      </p:sp>
      <p:sp>
        <p:nvSpPr>
          <p:cNvPr id="5" name="Footer Placeholder 4">
            <a:extLst>
              <a:ext uri="{FF2B5EF4-FFF2-40B4-BE49-F238E27FC236}">
                <a16:creationId xmlns:a16="http://schemas.microsoft.com/office/drawing/2014/main" id="{5A07F7AC-747A-5A18-FAD6-E4E97E599D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50D893F1-55C3-EFC7-1337-39F0154A23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0A6BD6-D78A-47D8-8FAA-7B33D7397266}" type="slidenum">
              <a:rPr lang="en-CA" smtClean="0"/>
              <a:t>‹#›</a:t>
            </a:fld>
            <a:endParaRPr lang="en-CA"/>
          </a:p>
        </p:txBody>
      </p:sp>
    </p:spTree>
    <p:extLst>
      <p:ext uri="{BB962C8B-B14F-4D97-AF65-F5344CB8AC3E}">
        <p14:creationId xmlns:p14="http://schemas.microsoft.com/office/powerpoint/2010/main" val="3814133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s://images.datacamp.com/image/upload/v1676302629/Marketing/Blog/Seaborn_Cheat_Sheet.pdf"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hyperlink" Target="http://seaborn.pydata.org/examples/index.html"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link.springer.com/article/10.1007/s10755-014-9313-4"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hyperlink" Target="https://www.cambridge.org/core/services/aop-cambridge-core/content/view/91670F6003965C5646680D314CF02FA4/S1049096519001744a.pdf/div-class-title-exploring-bias-in-student-evaluations-gender-race-and-ethnicity-div.pdf"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hyperlink" Target="http://benschmidt.org/profGender/#%7B%22database%22%3A%22RMP%22%2C%22plotType%22%3A%22pointchart%22%2C%22method%22%3A%22return_json%22%2C%22search_limits%22%3A%7B%22word%22%3A%5B%22professor%22%5D%2C%22department__id%22%3A%7B%22%24lte%22%3A25%7D%7D%2C%22aesthetic%22%3A%7B%22x%22%3A%22WordsPerMillion%22%2C%22y%22%3A%22department%22%2C%22color%22%3A%22gender%22%7D%2C%22counttype%22%3A%5B%22WordsPerMillion%22%5D%2C%22groups%22%3A%5B%22department%22%2C%22gender%22%5D%2C%22testGroup%22%3A%22D%22%7D" TargetMode="External"/><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hyperlink" Target="http://benschmidt.org/profGender/#%7B%22database%22%3A%22RMP%22%2C%22plotType%22%3A%22pointchart%22%2C%22method%22%3A%22return_json%22%2C%22search_limits%22%3A%7B%22word%22%3A%5B%22professor%22%5D%2C%22department__id%22%3A%7B%22%24lte%22%3A25%7D%7D%2C%22aesthetic%22%3A%7B%22x%22%3A%22WordsPerMillion%22%2C%22y%22%3A%22department%22%2C%22color%22%3A%22gender%22%7D%2C%22counttype%22%3A%5B%22WordsPerMillion%22%5D%2C%22groups%22%3A%5B%22department%22%2C%22gender%22%5D%2C%22testGroup%22%3A%22D%22%7D"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hyperlink" Target="http://benschmidt.org/profGender/#%7B%22database%22%3A%22RMP%22%2C%22plotType%22%3A%22pointchart%22%2C%22method%22%3A%22return_json%22%2C%22search_limits%22%3A%7B%22word%22%3A%5B%22professor%22%5D%2C%22department__id%22%3A%7B%22%24lte%22%3A25%7D%7D%2C%22aesthetic%22%3A%7B%22x%22%3A%22WordsPerMillion%22%2C%22y%22%3A%22department%22%2C%22color%22%3A%22gender%22%7D%2C%22counttype%22%3A%5B%22WordsPerMillion%22%5D%2C%22groups%22%3A%5B%22department%22%2C%22gender%22%5D%2C%22testGroup%22%3A%22D%22%7D" TargetMode="External"/><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8.xml"/><Relationship Id="rId1" Type="http://schemas.openxmlformats.org/officeDocument/2006/relationships/slideLayout" Target="../slideLayouts/slideLayout12.xml"/><Relationship Id="rId4" Type="http://schemas.openxmlformats.org/officeDocument/2006/relationships/hyperlink" Target="https://github.com/konstantint/matplotlib-venn/blob/master/matplotlib_venn/_common.py#L12"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15611" y="992767"/>
            <a:ext cx="11360800" cy="2736800"/>
          </a:xfrm>
          <a:prstGeom prst="rect">
            <a:avLst/>
          </a:prstGeom>
        </p:spPr>
        <p:txBody>
          <a:bodyPr spcFirstLastPara="1" vert="horz" wrap="square" lIns="121900" tIns="121900" rIns="121900" bIns="121900" rtlCol="0" anchor="b" anchorCtr="0">
            <a:normAutofit/>
          </a:bodyPr>
          <a:lstStyle/>
          <a:p>
            <a:pPr>
              <a:spcBef>
                <a:spcPts val="0"/>
              </a:spcBef>
            </a:pPr>
            <a:r>
              <a:rPr lang="en" b="1">
                <a:solidFill>
                  <a:srgbClr val="0000FF"/>
                </a:solidFill>
                <a:latin typeface="Fira Sans Condensed"/>
                <a:ea typeface="Fira Sans Condensed"/>
                <a:cs typeface="Fira Sans Condensed"/>
                <a:sym typeface="Fira Sans Condensed"/>
              </a:rPr>
              <a:t>Data Visualization</a:t>
            </a:r>
            <a:endParaRPr b="1">
              <a:solidFill>
                <a:srgbClr val="0000FF"/>
              </a:solidFill>
              <a:latin typeface="Fira Sans Condensed"/>
              <a:ea typeface="Fira Sans Condensed"/>
              <a:cs typeface="Fira Sans Condensed"/>
              <a:sym typeface="Fira Sans Condensed"/>
            </a:endParaRPr>
          </a:p>
        </p:txBody>
      </p:sp>
      <p:sp>
        <p:nvSpPr>
          <p:cNvPr id="55" name="Google Shape;55;p13"/>
          <p:cNvSpPr txBox="1">
            <a:spLocks noGrp="1"/>
          </p:cNvSpPr>
          <p:nvPr>
            <p:ph type="subTitle" idx="1"/>
          </p:nvPr>
        </p:nvSpPr>
        <p:spPr>
          <a:xfrm>
            <a:off x="415600" y="3778833"/>
            <a:ext cx="11360800" cy="1056800"/>
          </a:xfrm>
          <a:prstGeom prst="rect">
            <a:avLst/>
          </a:prstGeom>
        </p:spPr>
        <p:txBody>
          <a:bodyPr spcFirstLastPara="1" vert="horz" wrap="square" lIns="121900" tIns="121900" rIns="121900" bIns="121900" rtlCol="0" anchor="t" anchorCtr="0">
            <a:normAutofit/>
          </a:bodyPr>
          <a:lstStyle/>
          <a:p>
            <a:pPr>
              <a:spcBef>
                <a:spcPts val="0"/>
              </a:spcBef>
            </a:pPr>
            <a:r>
              <a:rPr lang="en" b="1" dirty="0">
                <a:solidFill>
                  <a:schemeClr val="dk1"/>
                </a:solidFill>
                <a:latin typeface="Fira Sans Condensed"/>
                <a:ea typeface="Fira Sans Condensed"/>
                <a:cs typeface="Fira Sans Condensed"/>
                <a:sym typeface="Fira Sans Condensed"/>
              </a:rPr>
              <a:t>Beyond Matplotlib</a:t>
            </a:r>
            <a:endParaRPr b="1" dirty="0">
              <a:solidFill>
                <a:schemeClr val="dk1"/>
              </a:solidFill>
              <a:latin typeface="Fira Sans Condensed"/>
              <a:ea typeface="Fira Sans Condensed"/>
              <a:cs typeface="Fira Sans Condensed"/>
              <a:sym typeface="Fira Sans Condensed"/>
            </a:endParaRPr>
          </a:p>
        </p:txBody>
      </p:sp>
      <p:sp>
        <p:nvSpPr>
          <p:cNvPr id="56" name="Google Shape;56;p13"/>
          <p:cNvSpPr txBox="1">
            <a:spLocks noGrp="1"/>
          </p:cNvSpPr>
          <p:nvPr>
            <p:ph type="body" idx="4294967295"/>
          </p:nvPr>
        </p:nvSpPr>
        <p:spPr>
          <a:xfrm>
            <a:off x="415600" y="5338467"/>
            <a:ext cx="11360800" cy="901200"/>
          </a:xfrm>
          <a:prstGeom prst="rect">
            <a:avLst/>
          </a:prstGeom>
        </p:spPr>
        <p:txBody>
          <a:bodyPr spcFirstLastPara="1" vert="horz" wrap="square" lIns="121900" tIns="121900" rIns="121900" bIns="121900" rtlCol="0" anchor="t" anchorCtr="0">
            <a:noAutofit/>
          </a:bodyPr>
          <a:lstStyle/>
          <a:p>
            <a:pPr marL="0" indent="0" algn="ctr">
              <a:lnSpc>
                <a:spcPct val="100000"/>
              </a:lnSpc>
              <a:spcBef>
                <a:spcPts val="1600"/>
              </a:spcBef>
              <a:spcAft>
                <a:spcPts val="1600"/>
              </a:spcAft>
              <a:buNone/>
            </a:pPr>
            <a:r>
              <a:rPr lang="en" sz="2133" dirty="0">
                <a:latin typeface="Fira Sans Condensed"/>
                <a:ea typeface="Fira Sans Condensed"/>
                <a:cs typeface="Fira Sans Condensed"/>
                <a:sym typeface="Fira Sans Condensed"/>
              </a:rPr>
              <a:t>Data Sciences Institute, University of Toronto</a:t>
            </a:r>
            <a:endParaRPr sz="2133" dirty="0">
              <a:latin typeface="Fira Sans Condensed"/>
              <a:ea typeface="Fira Sans Condensed"/>
              <a:cs typeface="Fira Sans Condensed"/>
              <a:sym typeface="Fira Sans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dirty="0">
                <a:latin typeface="Fira Sans Condensed"/>
                <a:ea typeface="Fira Sans Condensed"/>
                <a:cs typeface="Fira Sans Condensed"/>
                <a:sym typeface="Fira Sans Condensed"/>
              </a:rPr>
              <a:t>Modify aesthetic elements</a:t>
            </a:r>
            <a:endParaRPr dirty="0">
              <a:latin typeface="Fira Sans Condensed"/>
              <a:ea typeface="Fira Sans Condensed"/>
              <a:cs typeface="Fira Sans Condensed"/>
              <a:sym typeface="Fira Sans Condensed"/>
            </a:endParaRPr>
          </a:p>
        </p:txBody>
      </p:sp>
      <p:sp>
        <p:nvSpPr>
          <p:cNvPr id="111" name="Google Shape;111;p21"/>
          <p:cNvSpPr txBox="1">
            <a:spLocks noGrp="1"/>
          </p:cNvSpPr>
          <p:nvPr>
            <p:ph type="body" idx="1"/>
          </p:nvPr>
        </p:nvSpPr>
        <p:spPr>
          <a:xfrm>
            <a:off x="415600" y="1536633"/>
            <a:ext cx="11360800" cy="5321200"/>
          </a:xfrm>
          <a:prstGeom prst="rect">
            <a:avLst/>
          </a:prstGeom>
        </p:spPr>
        <p:txBody>
          <a:bodyPr spcFirstLastPara="1" vert="horz" wrap="square" lIns="121900" tIns="121900" rIns="121900" bIns="121900" rtlCol="0" anchor="t" anchorCtr="0">
            <a:normAutofit/>
          </a:bodyPr>
          <a:lstStyle/>
          <a:p>
            <a:pPr indent="-491054">
              <a:buSzPts val="2200"/>
              <a:buFont typeface="Fira Sans Condensed"/>
              <a:buChar char="●"/>
            </a:pPr>
            <a:r>
              <a:rPr lang="en" sz="2933" dirty="0">
                <a:latin typeface="Fira Sans Condensed"/>
                <a:ea typeface="Fira Sans Condensed"/>
                <a:cs typeface="Fira Sans Condensed"/>
                <a:sym typeface="Fira Sans Condensed"/>
              </a:rPr>
              <a:t>Like in base matplotlib, we can use the subplots function to change figure size</a:t>
            </a: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marL="118531" indent="0">
              <a:buSzPts val="2200"/>
              <a:buNone/>
            </a:pPr>
            <a:endParaRPr lang="en" sz="2933" dirty="0">
              <a:latin typeface="Fira Sans Condensed"/>
              <a:ea typeface="Fira Sans Condensed"/>
              <a:cs typeface="Fira Sans Condensed"/>
              <a:sym typeface="Fira Sans Condensed"/>
            </a:endParaRPr>
          </a:p>
        </p:txBody>
      </p:sp>
      <p:sp>
        <p:nvSpPr>
          <p:cNvPr id="3" name="Google Shape;112;p21">
            <a:extLst>
              <a:ext uri="{FF2B5EF4-FFF2-40B4-BE49-F238E27FC236}">
                <a16:creationId xmlns:a16="http://schemas.microsoft.com/office/drawing/2014/main" id="{7F26EEC7-25C3-0F40-891B-9794BBFFA727}"/>
              </a:ext>
            </a:extLst>
          </p:cNvPr>
          <p:cNvSpPr txBox="1"/>
          <p:nvPr/>
        </p:nvSpPr>
        <p:spPr>
          <a:xfrm>
            <a:off x="2596976" y="3234735"/>
            <a:ext cx="6998048" cy="1149006"/>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rmAutofit/>
          </a:bodyPr>
          <a:lstStyle/>
          <a:p>
            <a:pPr>
              <a:lnSpc>
                <a:spcPct val="120000"/>
              </a:lnSpc>
            </a:pPr>
            <a:r>
              <a:rPr lang="en-US" sz="2400" dirty="0">
                <a:latin typeface="Courier New"/>
                <a:ea typeface="Courier New"/>
                <a:cs typeface="Courier New"/>
                <a:sym typeface="Courier New"/>
              </a:rPr>
              <a:t>fig = </a:t>
            </a:r>
            <a:r>
              <a:rPr lang="en-US" sz="2400" dirty="0" err="1">
                <a:latin typeface="Courier New"/>
                <a:ea typeface="Courier New"/>
                <a:cs typeface="Courier New"/>
                <a:sym typeface="Courier New"/>
              </a:rPr>
              <a:t>plt.subplots</a:t>
            </a:r>
            <a:r>
              <a:rPr lang="en-US" sz="2400" dirty="0">
                <a:latin typeface="Courier New"/>
                <a:ea typeface="Courier New"/>
                <a:cs typeface="Courier New"/>
                <a:sym typeface="Courier New"/>
              </a:rPr>
              <a:t>(</a:t>
            </a:r>
            <a:r>
              <a:rPr lang="en-US" sz="2400" dirty="0" err="1">
                <a:latin typeface="Courier New"/>
                <a:ea typeface="Courier New"/>
                <a:cs typeface="Courier New"/>
                <a:sym typeface="Courier New"/>
              </a:rPr>
              <a:t>figsize</a:t>
            </a:r>
            <a:r>
              <a:rPr lang="en-US" sz="2400" dirty="0">
                <a:latin typeface="Courier New"/>
                <a:ea typeface="Courier New"/>
                <a:cs typeface="Courier New"/>
                <a:sym typeface="Courier New"/>
              </a:rPr>
              <a:t>=(10, 3))</a:t>
            </a:r>
            <a:endParaRPr lang="en-CA" sz="2400" dirty="0">
              <a:latin typeface="Courier New"/>
              <a:ea typeface="Courier New"/>
              <a:cs typeface="Courier New"/>
              <a:sym typeface="Courier New"/>
            </a:endParaRPr>
          </a:p>
        </p:txBody>
      </p:sp>
    </p:spTree>
    <p:extLst>
      <p:ext uri="{BB962C8B-B14F-4D97-AF65-F5344CB8AC3E}">
        <p14:creationId xmlns:p14="http://schemas.microsoft.com/office/powerpoint/2010/main" val="3757662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dirty="0">
                <a:latin typeface="Fira Sans Condensed"/>
                <a:ea typeface="Fira Sans Condensed"/>
                <a:cs typeface="Fira Sans Condensed"/>
                <a:sym typeface="Fira Sans Condensed"/>
              </a:rPr>
              <a:t>Modify aesthetic elements</a:t>
            </a:r>
            <a:endParaRPr dirty="0">
              <a:latin typeface="Fira Sans Condensed"/>
              <a:ea typeface="Fira Sans Condensed"/>
              <a:cs typeface="Fira Sans Condensed"/>
              <a:sym typeface="Fira Sans Condensed"/>
            </a:endParaRPr>
          </a:p>
        </p:txBody>
      </p:sp>
      <p:sp>
        <p:nvSpPr>
          <p:cNvPr id="111" name="Google Shape;111;p21"/>
          <p:cNvSpPr txBox="1">
            <a:spLocks noGrp="1"/>
          </p:cNvSpPr>
          <p:nvPr>
            <p:ph type="body" idx="1"/>
          </p:nvPr>
        </p:nvSpPr>
        <p:spPr>
          <a:xfrm>
            <a:off x="415600" y="1536633"/>
            <a:ext cx="11360800" cy="5321200"/>
          </a:xfrm>
          <a:prstGeom prst="rect">
            <a:avLst/>
          </a:prstGeom>
        </p:spPr>
        <p:txBody>
          <a:bodyPr spcFirstLastPara="1" vert="horz" wrap="square" lIns="121900" tIns="121900" rIns="121900" bIns="121900" rtlCol="0" anchor="t" anchorCtr="0">
            <a:normAutofit/>
          </a:bodyPr>
          <a:lstStyle/>
          <a:p>
            <a:pPr indent="-491054">
              <a:buSzPts val="2200"/>
              <a:buFont typeface="Fira Sans Condensed"/>
              <a:buChar char="●"/>
            </a:pPr>
            <a:r>
              <a:rPr lang="en" sz="2933" dirty="0">
                <a:latin typeface="Fira Sans Condensed"/>
                <a:ea typeface="Fira Sans Condensed"/>
                <a:cs typeface="Fira Sans Condensed"/>
                <a:sym typeface="Fira Sans Condensed"/>
              </a:rPr>
              <a:t>We can also change colour, marker style, and line style</a:t>
            </a: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marL="118531" indent="0">
              <a:buSzPts val="2200"/>
              <a:buNone/>
            </a:pPr>
            <a:endParaRPr lang="en" sz="2933" dirty="0">
              <a:latin typeface="Fira Sans Condensed"/>
              <a:ea typeface="Fira Sans Condensed"/>
              <a:cs typeface="Fira Sans Condensed"/>
              <a:sym typeface="Fira Sans Condensed"/>
            </a:endParaRPr>
          </a:p>
        </p:txBody>
      </p:sp>
      <p:sp>
        <p:nvSpPr>
          <p:cNvPr id="3" name="Google Shape;112;p21">
            <a:extLst>
              <a:ext uri="{FF2B5EF4-FFF2-40B4-BE49-F238E27FC236}">
                <a16:creationId xmlns:a16="http://schemas.microsoft.com/office/drawing/2014/main" id="{7F26EEC7-25C3-0F40-891B-9794BBFFA727}"/>
              </a:ext>
            </a:extLst>
          </p:cNvPr>
          <p:cNvSpPr txBox="1"/>
          <p:nvPr/>
        </p:nvSpPr>
        <p:spPr>
          <a:xfrm>
            <a:off x="925606" y="2326341"/>
            <a:ext cx="10340788" cy="3938292"/>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rmAutofit/>
          </a:bodyPr>
          <a:lstStyle/>
          <a:p>
            <a:pPr>
              <a:lnSpc>
                <a:spcPct val="120000"/>
              </a:lnSpc>
            </a:pPr>
            <a:r>
              <a:rPr lang="en-US" sz="2400" dirty="0" err="1">
                <a:latin typeface="Courier New"/>
                <a:ea typeface="Courier New"/>
                <a:cs typeface="Courier New"/>
                <a:sym typeface="Courier New"/>
              </a:rPr>
              <a:t>tipgraph</a:t>
            </a:r>
            <a:r>
              <a:rPr lang="en-US" sz="2400" dirty="0">
                <a:latin typeface="Courier New"/>
                <a:ea typeface="Courier New"/>
                <a:cs typeface="Courier New"/>
                <a:sym typeface="Courier New"/>
              </a:rPr>
              <a:t> = </a:t>
            </a:r>
            <a:r>
              <a:rPr lang="en-US" sz="2400" dirty="0" err="1">
                <a:latin typeface="Courier New"/>
                <a:ea typeface="Courier New"/>
                <a:cs typeface="Courier New"/>
                <a:sym typeface="Courier New"/>
              </a:rPr>
              <a:t>sns.lineplot</a:t>
            </a:r>
            <a:r>
              <a:rPr lang="en-US" sz="2400" dirty="0">
                <a:latin typeface="Courier New"/>
                <a:ea typeface="Courier New"/>
                <a:cs typeface="Courier New"/>
                <a:sym typeface="Courier New"/>
              </a:rPr>
              <a:t>(data=tips,</a:t>
            </a:r>
          </a:p>
          <a:p>
            <a:pPr>
              <a:lnSpc>
                <a:spcPct val="120000"/>
              </a:lnSpc>
            </a:pPr>
            <a:r>
              <a:rPr lang="en-US" sz="2400" dirty="0">
                <a:latin typeface="Courier New"/>
                <a:ea typeface="Courier New"/>
                <a:cs typeface="Courier New"/>
                <a:sym typeface="Courier New"/>
              </a:rPr>
              <a:t>                        x='</a:t>
            </a:r>
            <a:r>
              <a:rPr lang="en-US" sz="2400" dirty="0" err="1">
                <a:latin typeface="Courier New"/>
                <a:ea typeface="Courier New"/>
                <a:cs typeface="Courier New"/>
                <a:sym typeface="Courier New"/>
              </a:rPr>
              <a:t>total_bill</a:t>
            </a:r>
            <a:r>
              <a:rPr lang="en-US" sz="2400" dirty="0">
                <a:latin typeface="Courier New"/>
                <a:ea typeface="Courier New"/>
                <a:cs typeface="Courier New"/>
                <a:sym typeface="Courier New"/>
              </a:rPr>
              <a:t>',</a:t>
            </a:r>
          </a:p>
          <a:p>
            <a:pPr>
              <a:lnSpc>
                <a:spcPct val="120000"/>
              </a:lnSpc>
            </a:pPr>
            <a:r>
              <a:rPr lang="en-US" sz="2400" dirty="0">
                <a:latin typeface="Courier New"/>
                <a:ea typeface="Courier New"/>
                <a:cs typeface="Courier New"/>
                <a:sym typeface="Courier New"/>
              </a:rPr>
              <a:t>                        y='tip', </a:t>
            </a:r>
          </a:p>
          <a:p>
            <a:pPr>
              <a:lnSpc>
                <a:spcPct val="120000"/>
              </a:lnSpc>
            </a:pPr>
            <a:r>
              <a:rPr lang="en-US" sz="2400" dirty="0">
                <a:latin typeface="Courier New"/>
                <a:ea typeface="Courier New"/>
                <a:cs typeface="Courier New"/>
                <a:sym typeface="Courier New"/>
              </a:rPr>
              <a:t>                        color = '</a:t>
            </a:r>
            <a:r>
              <a:rPr lang="en-US" sz="2400" dirty="0" err="1">
                <a:latin typeface="Courier New"/>
                <a:ea typeface="Courier New"/>
                <a:cs typeface="Courier New"/>
                <a:sym typeface="Courier New"/>
              </a:rPr>
              <a:t>hotpink</a:t>
            </a:r>
            <a:r>
              <a:rPr lang="en-US" sz="2400" dirty="0">
                <a:latin typeface="Courier New"/>
                <a:ea typeface="Courier New"/>
                <a:cs typeface="Courier New"/>
                <a:sym typeface="Courier New"/>
              </a:rPr>
              <a:t>', </a:t>
            </a:r>
          </a:p>
          <a:p>
            <a:pPr>
              <a:lnSpc>
                <a:spcPct val="120000"/>
              </a:lnSpc>
            </a:pPr>
            <a:r>
              <a:rPr lang="en-US" sz="2400" dirty="0">
                <a:latin typeface="Courier New"/>
                <a:ea typeface="Courier New"/>
                <a:cs typeface="Courier New"/>
                <a:sym typeface="Courier New"/>
              </a:rPr>
              <a:t>                        </a:t>
            </a:r>
            <a:r>
              <a:rPr lang="en-US" sz="2400" dirty="0" err="1">
                <a:latin typeface="Courier New"/>
                <a:ea typeface="Courier New"/>
                <a:cs typeface="Courier New"/>
                <a:sym typeface="Courier New"/>
              </a:rPr>
              <a:t>linestyle</a:t>
            </a:r>
            <a:r>
              <a:rPr lang="en-US" sz="2400" dirty="0">
                <a:latin typeface="Courier New"/>
                <a:ea typeface="Courier New"/>
                <a:cs typeface="Courier New"/>
                <a:sym typeface="Courier New"/>
              </a:rPr>
              <a:t> = '--', </a:t>
            </a:r>
          </a:p>
          <a:p>
            <a:pPr>
              <a:lnSpc>
                <a:spcPct val="120000"/>
              </a:lnSpc>
            </a:pPr>
            <a:r>
              <a:rPr lang="en-US" sz="2400" dirty="0">
                <a:latin typeface="Courier New"/>
                <a:ea typeface="Courier New"/>
                <a:cs typeface="Courier New"/>
                <a:sym typeface="Courier New"/>
              </a:rPr>
              <a:t>                        linewidth = 3, </a:t>
            </a:r>
          </a:p>
          <a:p>
            <a:pPr>
              <a:lnSpc>
                <a:spcPct val="120000"/>
              </a:lnSpc>
            </a:pPr>
            <a:r>
              <a:rPr lang="en-US" sz="2400" dirty="0">
                <a:latin typeface="Courier New"/>
                <a:ea typeface="Courier New"/>
                <a:cs typeface="Courier New"/>
                <a:sym typeface="Courier New"/>
              </a:rPr>
              <a:t>                        marker = 'o',</a:t>
            </a:r>
          </a:p>
          <a:p>
            <a:pPr>
              <a:lnSpc>
                <a:spcPct val="120000"/>
              </a:lnSpc>
            </a:pPr>
            <a:r>
              <a:rPr lang="en-US" sz="2400" dirty="0">
                <a:latin typeface="Courier New"/>
                <a:ea typeface="Courier New"/>
                <a:cs typeface="Courier New"/>
                <a:sym typeface="Courier New"/>
              </a:rPr>
              <a:t>                        </a:t>
            </a:r>
            <a:r>
              <a:rPr lang="en-US" sz="2400" dirty="0" err="1">
                <a:latin typeface="Courier New"/>
                <a:ea typeface="Courier New"/>
                <a:cs typeface="Courier New"/>
                <a:sym typeface="Courier New"/>
              </a:rPr>
              <a:t>markerfacecolor</a:t>
            </a:r>
            <a:r>
              <a:rPr lang="en-US" sz="2400" dirty="0">
                <a:latin typeface="Courier New"/>
                <a:ea typeface="Courier New"/>
                <a:cs typeface="Courier New"/>
                <a:sym typeface="Courier New"/>
              </a:rPr>
              <a:t> = 'indigo')</a:t>
            </a:r>
            <a:endParaRPr lang="en-CA" sz="2400" dirty="0">
              <a:latin typeface="Courier New"/>
              <a:ea typeface="Courier New"/>
              <a:cs typeface="Courier New"/>
              <a:sym typeface="Courier New"/>
            </a:endParaRPr>
          </a:p>
        </p:txBody>
      </p:sp>
    </p:spTree>
    <p:extLst>
      <p:ext uri="{BB962C8B-B14F-4D97-AF65-F5344CB8AC3E}">
        <p14:creationId xmlns:p14="http://schemas.microsoft.com/office/powerpoint/2010/main" val="1898012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dirty="0">
                <a:latin typeface="Fira Sans Condensed"/>
                <a:ea typeface="Fira Sans Condensed"/>
                <a:cs typeface="Fira Sans Condensed"/>
                <a:sym typeface="Fira Sans Condensed"/>
              </a:rPr>
              <a:t>Modify aesthetic elements</a:t>
            </a:r>
            <a:endParaRPr dirty="0">
              <a:latin typeface="Fira Sans Condensed"/>
              <a:ea typeface="Fira Sans Condensed"/>
              <a:cs typeface="Fira Sans Condensed"/>
              <a:sym typeface="Fira Sans Condensed"/>
            </a:endParaRPr>
          </a:p>
        </p:txBody>
      </p:sp>
      <p:pic>
        <p:nvPicPr>
          <p:cNvPr id="6" name="Picture 5" descr="A graph showing a graph of bill&#10;&#10;Description automatically generated with medium confidence">
            <a:extLst>
              <a:ext uri="{FF2B5EF4-FFF2-40B4-BE49-F238E27FC236}">
                <a16:creationId xmlns:a16="http://schemas.microsoft.com/office/drawing/2014/main" id="{E7B5D651-A123-7D70-396B-D30E2BCE3E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9054" y="1841082"/>
            <a:ext cx="10133891" cy="3779147"/>
          </a:xfrm>
          <a:prstGeom prst="rect">
            <a:avLst/>
          </a:prstGeom>
        </p:spPr>
      </p:pic>
    </p:spTree>
    <p:extLst>
      <p:ext uri="{BB962C8B-B14F-4D97-AF65-F5344CB8AC3E}">
        <p14:creationId xmlns:p14="http://schemas.microsoft.com/office/powerpoint/2010/main" val="2004872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1001176" y="2380977"/>
            <a:ext cx="10189647" cy="2096045"/>
          </a:xfrm>
          <a:prstGeom prst="rect">
            <a:avLst/>
          </a:prstGeom>
        </p:spPr>
        <p:txBody>
          <a:bodyPr spcFirstLastPara="1" vert="horz" wrap="square" lIns="121900" tIns="121900" rIns="121900" bIns="121900" rtlCol="0" anchor="t" anchorCtr="0">
            <a:normAutofit/>
          </a:bodyPr>
          <a:lstStyle/>
          <a:p>
            <a:pPr algn="ctr"/>
            <a:r>
              <a:rPr lang="en" sz="7200" b="1" dirty="0">
                <a:latin typeface="Fira Sans Condensed"/>
                <a:ea typeface="Fira Sans Condensed"/>
                <a:cs typeface="Fira Sans Condensed"/>
                <a:sym typeface="Fira Sans Condensed"/>
              </a:rPr>
              <a:t>BUT </a:t>
            </a:r>
            <a:br>
              <a:rPr lang="en" b="1" dirty="0">
                <a:latin typeface="Fira Sans Condensed"/>
                <a:ea typeface="Fira Sans Condensed"/>
                <a:cs typeface="Fira Sans Condensed"/>
                <a:sym typeface="Fira Sans Condensed"/>
              </a:rPr>
            </a:br>
            <a:r>
              <a:rPr lang="en" b="1" dirty="0">
                <a:latin typeface="Fira Sans Condensed"/>
                <a:ea typeface="Fira Sans Condensed"/>
                <a:cs typeface="Fira Sans Condensed"/>
                <a:sym typeface="Fira Sans Condensed"/>
              </a:rPr>
              <a:t>why is seaborn actually an improvement?</a:t>
            </a:r>
            <a:endParaRPr dirty="0">
              <a:latin typeface="Fira Sans Condensed"/>
              <a:ea typeface="Fira Sans Condensed"/>
              <a:cs typeface="Fira Sans Condensed"/>
              <a:sym typeface="Fira Sans Condensed"/>
            </a:endParaRPr>
          </a:p>
        </p:txBody>
      </p:sp>
    </p:spTree>
    <p:extLst>
      <p:ext uri="{BB962C8B-B14F-4D97-AF65-F5344CB8AC3E}">
        <p14:creationId xmlns:p14="http://schemas.microsoft.com/office/powerpoint/2010/main" val="2891340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dirty="0">
                <a:latin typeface="Fira Sans Condensed"/>
                <a:ea typeface="Fira Sans Condensed"/>
                <a:cs typeface="Fira Sans Condensed"/>
                <a:sym typeface="Fira Sans Condensed"/>
              </a:rPr>
              <a:t>Add multiple variables</a:t>
            </a:r>
            <a:endParaRPr dirty="0">
              <a:latin typeface="Fira Sans Condensed"/>
              <a:ea typeface="Fira Sans Condensed"/>
              <a:cs typeface="Fira Sans Condensed"/>
              <a:sym typeface="Fira Sans Condensed"/>
            </a:endParaRPr>
          </a:p>
        </p:txBody>
      </p:sp>
      <p:sp>
        <p:nvSpPr>
          <p:cNvPr id="111" name="Google Shape;111;p21"/>
          <p:cNvSpPr txBox="1">
            <a:spLocks noGrp="1"/>
          </p:cNvSpPr>
          <p:nvPr>
            <p:ph type="body" idx="1"/>
          </p:nvPr>
        </p:nvSpPr>
        <p:spPr>
          <a:xfrm>
            <a:off x="415600" y="1536633"/>
            <a:ext cx="11360800" cy="5321200"/>
          </a:xfrm>
          <a:prstGeom prst="rect">
            <a:avLst/>
          </a:prstGeom>
        </p:spPr>
        <p:txBody>
          <a:bodyPr spcFirstLastPara="1" vert="horz" wrap="square" lIns="121900" tIns="121900" rIns="121900" bIns="121900" rtlCol="0" anchor="t" anchorCtr="0">
            <a:normAutofit/>
          </a:bodyPr>
          <a:lstStyle/>
          <a:p>
            <a:pPr indent="-491054">
              <a:buSzPts val="2200"/>
              <a:buFont typeface="Fira Sans Condensed"/>
              <a:buChar char="●"/>
            </a:pPr>
            <a:r>
              <a:rPr lang="en" sz="2933" dirty="0">
                <a:latin typeface="Fira Sans Condensed"/>
                <a:ea typeface="Fira Sans Condensed"/>
                <a:cs typeface="Fira Sans Condensed"/>
                <a:sym typeface="Fira Sans Condensed"/>
              </a:rPr>
              <a:t>Seaborn makes it very easy to represent multiple variables with different visual elements of our graph</a:t>
            </a: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marL="118531" indent="0">
              <a:buSzPts val="2200"/>
              <a:buNone/>
            </a:pPr>
            <a:endParaRPr lang="en" sz="2933" dirty="0">
              <a:latin typeface="Fira Sans Condensed"/>
              <a:ea typeface="Fira Sans Condensed"/>
              <a:cs typeface="Fira Sans Condensed"/>
              <a:sym typeface="Fira Sans Condensed"/>
            </a:endParaRPr>
          </a:p>
        </p:txBody>
      </p:sp>
      <p:sp>
        <p:nvSpPr>
          <p:cNvPr id="3" name="Google Shape;112;p21">
            <a:extLst>
              <a:ext uri="{FF2B5EF4-FFF2-40B4-BE49-F238E27FC236}">
                <a16:creationId xmlns:a16="http://schemas.microsoft.com/office/drawing/2014/main" id="{7F26EEC7-25C3-0F40-891B-9794BBFFA727}"/>
              </a:ext>
            </a:extLst>
          </p:cNvPr>
          <p:cNvSpPr txBox="1"/>
          <p:nvPr/>
        </p:nvSpPr>
        <p:spPr>
          <a:xfrm>
            <a:off x="415600" y="2737194"/>
            <a:ext cx="11229553" cy="3771181"/>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rmAutofit/>
          </a:bodyPr>
          <a:lstStyle/>
          <a:p>
            <a:pPr>
              <a:lnSpc>
                <a:spcPct val="120000"/>
              </a:lnSpc>
            </a:pPr>
            <a:r>
              <a:rPr lang="en-CA" sz="2400" dirty="0" err="1">
                <a:latin typeface="Courier New"/>
                <a:ea typeface="Courier New"/>
                <a:cs typeface="Courier New"/>
                <a:sym typeface="Courier New"/>
              </a:rPr>
              <a:t>tipgraph</a:t>
            </a:r>
            <a:r>
              <a:rPr lang="en-CA" sz="2400" dirty="0">
                <a:latin typeface="Courier New"/>
                <a:ea typeface="Courier New"/>
                <a:cs typeface="Courier New"/>
                <a:sym typeface="Courier New"/>
              </a:rPr>
              <a:t> = </a:t>
            </a:r>
            <a:r>
              <a:rPr lang="en-CA" sz="2400" dirty="0" err="1">
                <a:latin typeface="Courier New"/>
                <a:ea typeface="Courier New"/>
                <a:cs typeface="Courier New"/>
                <a:sym typeface="Courier New"/>
              </a:rPr>
              <a:t>sns.scatterplot</a:t>
            </a:r>
            <a:r>
              <a:rPr lang="en-CA" sz="2400" dirty="0">
                <a:latin typeface="Courier New"/>
                <a:ea typeface="Courier New"/>
                <a:cs typeface="Courier New"/>
                <a:sym typeface="Courier New"/>
              </a:rPr>
              <a:t>(data=tips, x='</a:t>
            </a:r>
            <a:r>
              <a:rPr lang="en-CA" sz="2400" dirty="0" err="1">
                <a:latin typeface="Courier New"/>
                <a:ea typeface="Courier New"/>
                <a:cs typeface="Courier New"/>
                <a:sym typeface="Courier New"/>
              </a:rPr>
              <a:t>total_bill</a:t>
            </a:r>
            <a:r>
              <a:rPr lang="en-CA" sz="2400" dirty="0">
                <a:latin typeface="Courier New"/>
                <a:ea typeface="Courier New"/>
                <a:cs typeface="Courier New"/>
                <a:sym typeface="Courier New"/>
              </a:rPr>
              <a:t>',</a:t>
            </a:r>
          </a:p>
          <a:p>
            <a:pPr>
              <a:lnSpc>
                <a:spcPct val="120000"/>
              </a:lnSpc>
            </a:pPr>
            <a:r>
              <a:rPr lang="en-CA" sz="2400" dirty="0">
                <a:latin typeface="Courier New"/>
                <a:ea typeface="Courier New"/>
                <a:cs typeface="Courier New"/>
                <a:sym typeface="Courier New"/>
              </a:rPr>
              <a:t>                        y='tip’, </a:t>
            </a:r>
            <a:r>
              <a:rPr lang="en-CA" sz="2400" b="1" dirty="0">
                <a:solidFill>
                  <a:srgbClr val="0000FF"/>
                </a:solidFill>
                <a:latin typeface="Courier New"/>
                <a:ea typeface="Courier New"/>
                <a:cs typeface="Courier New"/>
                <a:sym typeface="Courier New"/>
              </a:rPr>
              <a:t>style = 'time', hue =</a:t>
            </a:r>
          </a:p>
          <a:p>
            <a:pPr>
              <a:lnSpc>
                <a:spcPct val="120000"/>
              </a:lnSpc>
            </a:pPr>
            <a:r>
              <a:rPr lang="en-CA" sz="2400" b="1" dirty="0">
                <a:solidFill>
                  <a:srgbClr val="0000FF"/>
                </a:solidFill>
                <a:latin typeface="Courier New"/>
                <a:ea typeface="Courier New"/>
                <a:cs typeface="Courier New"/>
                <a:sym typeface="Courier New"/>
              </a:rPr>
              <a:t>				    'day’,</a:t>
            </a:r>
            <a:r>
              <a:rPr lang="en-CA" sz="2400" dirty="0">
                <a:latin typeface="Courier New"/>
                <a:ea typeface="Courier New"/>
                <a:cs typeface="Courier New"/>
                <a:sym typeface="Courier New"/>
              </a:rPr>
              <a:t> palette = ['purple’, 					         '</a:t>
            </a:r>
            <a:r>
              <a:rPr lang="en-CA" sz="2400" dirty="0" err="1">
                <a:latin typeface="Courier New"/>
                <a:ea typeface="Courier New"/>
                <a:cs typeface="Courier New"/>
                <a:sym typeface="Courier New"/>
              </a:rPr>
              <a:t>hotpink</a:t>
            </a:r>
            <a:r>
              <a:rPr lang="en-CA" sz="2400" dirty="0">
                <a:latin typeface="Courier New"/>
                <a:ea typeface="Courier New"/>
                <a:cs typeface="Courier New"/>
                <a:sym typeface="Courier New"/>
              </a:rPr>
              <a:t>', '</a:t>
            </a:r>
            <a:r>
              <a:rPr lang="en-CA" sz="2400" dirty="0" err="1">
                <a:latin typeface="Courier New"/>
                <a:ea typeface="Courier New"/>
                <a:cs typeface="Courier New"/>
                <a:sym typeface="Courier New"/>
              </a:rPr>
              <a:t>deepskyblue</a:t>
            </a:r>
            <a:r>
              <a:rPr lang="en-CA" sz="2400" dirty="0">
                <a:latin typeface="Courier New"/>
                <a:ea typeface="Courier New"/>
                <a:cs typeface="Courier New"/>
                <a:sym typeface="Courier New"/>
              </a:rPr>
              <a:t>’, 							    '</a:t>
            </a:r>
            <a:r>
              <a:rPr lang="en-CA" sz="2400" dirty="0" err="1">
                <a:latin typeface="Courier New"/>
                <a:ea typeface="Courier New"/>
                <a:cs typeface="Courier New"/>
                <a:sym typeface="Courier New"/>
              </a:rPr>
              <a:t>yellowgreen</a:t>
            </a:r>
            <a:r>
              <a:rPr lang="en-CA" sz="2400" dirty="0">
                <a:latin typeface="Courier New"/>
                <a:ea typeface="Courier New"/>
                <a:cs typeface="Courier New"/>
                <a:sym typeface="Courier New"/>
              </a:rPr>
              <a:t>'])</a:t>
            </a:r>
          </a:p>
          <a:p>
            <a:pPr>
              <a:lnSpc>
                <a:spcPct val="120000"/>
              </a:lnSpc>
            </a:pPr>
            <a:r>
              <a:rPr lang="en-CA" sz="2400" dirty="0" err="1">
                <a:latin typeface="Courier New"/>
                <a:ea typeface="Courier New"/>
                <a:cs typeface="Courier New"/>
                <a:sym typeface="Courier New"/>
              </a:rPr>
              <a:t>tipgraph.set</a:t>
            </a:r>
            <a:r>
              <a:rPr lang="en-CA" sz="2400" dirty="0">
                <a:latin typeface="Courier New"/>
                <a:ea typeface="Courier New"/>
                <a:cs typeface="Courier New"/>
                <a:sym typeface="Courier New"/>
              </a:rPr>
              <a:t>(title='Tips vs. Total Bill', </a:t>
            </a:r>
          </a:p>
          <a:p>
            <a:pPr>
              <a:lnSpc>
                <a:spcPct val="120000"/>
              </a:lnSpc>
            </a:pPr>
            <a:r>
              <a:rPr lang="en-CA" sz="2400" dirty="0">
                <a:latin typeface="Courier New"/>
                <a:ea typeface="Courier New"/>
                <a:cs typeface="Courier New"/>
                <a:sym typeface="Courier New"/>
              </a:rPr>
              <a:t>             </a:t>
            </a:r>
            <a:r>
              <a:rPr lang="en-CA" sz="2400" dirty="0" err="1">
                <a:latin typeface="Courier New"/>
                <a:ea typeface="Courier New"/>
                <a:cs typeface="Courier New"/>
                <a:sym typeface="Courier New"/>
              </a:rPr>
              <a:t>xlabel</a:t>
            </a:r>
            <a:r>
              <a:rPr lang="en-CA" sz="2400" dirty="0">
                <a:latin typeface="Courier New"/>
                <a:ea typeface="Courier New"/>
                <a:cs typeface="Courier New"/>
                <a:sym typeface="Courier New"/>
              </a:rPr>
              <a:t>='Total Bill ($)', </a:t>
            </a:r>
          </a:p>
          <a:p>
            <a:pPr>
              <a:lnSpc>
                <a:spcPct val="120000"/>
              </a:lnSpc>
            </a:pPr>
            <a:r>
              <a:rPr lang="en-CA" sz="2400" dirty="0">
                <a:latin typeface="Courier New"/>
                <a:ea typeface="Courier New"/>
                <a:cs typeface="Courier New"/>
                <a:sym typeface="Courier New"/>
              </a:rPr>
              <a:t>             </a:t>
            </a:r>
            <a:r>
              <a:rPr lang="en-CA" sz="2400" dirty="0" err="1">
                <a:latin typeface="Courier New"/>
                <a:ea typeface="Courier New"/>
                <a:cs typeface="Courier New"/>
                <a:sym typeface="Courier New"/>
              </a:rPr>
              <a:t>ylabel</a:t>
            </a:r>
            <a:r>
              <a:rPr lang="en-CA" sz="2400" dirty="0">
                <a:latin typeface="Courier New"/>
                <a:ea typeface="Courier New"/>
                <a:cs typeface="Courier New"/>
                <a:sym typeface="Courier New"/>
              </a:rPr>
              <a:t>='Tip Amount ($)')    </a:t>
            </a:r>
            <a:endParaRPr lang="en-CA" sz="2400" b="1" dirty="0">
              <a:solidFill>
                <a:srgbClr val="0000FF"/>
              </a:solidFill>
              <a:latin typeface="Courier New"/>
              <a:ea typeface="Courier New"/>
              <a:cs typeface="Courier New"/>
              <a:sym typeface="Courier New"/>
            </a:endParaRPr>
          </a:p>
        </p:txBody>
      </p:sp>
    </p:spTree>
    <p:extLst>
      <p:ext uri="{BB962C8B-B14F-4D97-AF65-F5344CB8AC3E}">
        <p14:creationId xmlns:p14="http://schemas.microsoft.com/office/powerpoint/2010/main" val="1253188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dirty="0">
                <a:latin typeface="Fira Sans Condensed"/>
                <a:ea typeface="Fira Sans Condensed"/>
                <a:cs typeface="Fira Sans Condensed"/>
                <a:sym typeface="Fira Sans Condensed"/>
              </a:rPr>
              <a:t>Add multiple variables</a:t>
            </a:r>
            <a:endParaRPr dirty="0">
              <a:latin typeface="Fira Sans Condensed"/>
              <a:ea typeface="Fira Sans Condensed"/>
              <a:cs typeface="Fira Sans Condensed"/>
              <a:sym typeface="Fira Sans Condensed"/>
            </a:endParaRPr>
          </a:p>
        </p:txBody>
      </p:sp>
      <p:pic>
        <p:nvPicPr>
          <p:cNvPr id="6" name="Picture 5" descr="A graph with colored dots and numbers&#10;&#10;Description automatically generated">
            <a:extLst>
              <a:ext uri="{FF2B5EF4-FFF2-40B4-BE49-F238E27FC236}">
                <a16:creationId xmlns:a16="http://schemas.microsoft.com/office/drawing/2014/main" id="{3148C1BB-AABA-835D-7B68-096F17AFAC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6403" y="1356967"/>
            <a:ext cx="6599194" cy="5309831"/>
          </a:xfrm>
          <a:prstGeom prst="rect">
            <a:avLst/>
          </a:prstGeom>
        </p:spPr>
      </p:pic>
    </p:spTree>
    <p:extLst>
      <p:ext uri="{BB962C8B-B14F-4D97-AF65-F5344CB8AC3E}">
        <p14:creationId xmlns:p14="http://schemas.microsoft.com/office/powerpoint/2010/main" val="4228339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dirty="0">
                <a:latin typeface="Fira Sans Condensed"/>
                <a:ea typeface="Fira Sans Condensed"/>
                <a:cs typeface="Fira Sans Condensed"/>
                <a:sym typeface="Fira Sans Condensed"/>
              </a:rPr>
              <a:t>Pairplot</a:t>
            </a:r>
            <a:endParaRPr dirty="0">
              <a:latin typeface="Fira Sans Condensed"/>
              <a:ea typeface="Fira Sans Condensed"/>
              <a:cs typeface="Fira Sans Condensed"/>
              <a:sym typeface="Fira Sans Condensed"/>
            </a:endParaRPr>
          </a:p>
        </p:txBody>
      </p:sp>
      <p:sp>
        <p:nvSpPr>
          <p:cNvPr id="111" name="Google Shape;111;p21"/>
          <p:cNvSpPr txBox="1">
            <a:spLocks noGrp="1"/>
          </p:cNvSpPr>
          <p:nvPr>
            <p:ph type="body" idx="1"/>
          </p:nvPr>
        </p:nvSpPr>
        <p:spPr>
          <a:xfrm>
            <a:off x="415600" y="1536633"/>
            <a:ext cx="11360800" cy="5321200"/>
          </a:xfrm>
          <a:prstGeom prst="rect">
            <a:avLst/>
          </a:prstGeom>
        </p:spPr>
        <p:txBody>
          <a:bodyPr spcFirstLastPara="1" vert="horz" wrap="square" lIns="121900" tIns="121900" rIns="121900" bIns="121900" rtlCol="0" anchor="t" anchorCtr="0">
            <a:normAutofit/>
          </a:bodyPr>
          <a:lstStyle/>
          <a:p>
            <a:pPr indent="-491054">
              <a:buSzPts val="2200"/>
              <a:buFont typeface="Fira Sans Condensed"/>
              <a:buChar char="●"/>
            </a:pPr>
            <a:r>
              <a:rPr lang="en" sz="2933" b="1" dirty="0">
                <a:solidFill>
                  <a:srgbClr val="0000FF"/>
                </a:solidFill>
                <a:latin typeface="Fira Sans Condensed"/>
                <a:ea typeface="Fira Sans Condensed"/>
                <a:cs typeface="Fira Sans Condensed"/>
                <a:sym typeface="Fira Sans Condensed"/>
              </a:rPr>
              <a:t>pairplot </a:t>
            </a:r>
            <a:r>
              <a:rPr lang="en" sz="2933" dirty="0">
                <a:latin typeface="Fira Sans Condensed"/>
                <a:ea typeface="Fira Sans Condensed"/>
                <a:cs typeface="Fira Sans Condensed"/>
                <a:sym typeface="Fira Sans Condensed"/>
              </a:rPr>
              <a:t>is another convenient way to compare variables</a:t>
            </a: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marL="118531" indent="0">
              <a:buSzPts val="2200"/>
              <a:buNone/>
            </a:pPr>
            <a:endParaRPr lang="en" sz="2933" dirty="0">
              <a:latin typeface="Fira Sans Condensed"/>
              <a:ea typeface="Fira Sans Condensed"/>
              <a:cs typeface="Fira Sans Condensed"/>
              <a:sym typeface="Fira Sans Condensed"/>
            </a:endParaRPr>
          </a:p>
        </p:txBody>
      </p:sp>
      <p:sp>
        <p:nvSpPr>
          <p:cNvPr id="3" name="Google Shape;112;p21">
            <a:extLst>
              <a:ext uri="{FF2B5EF4-FFF2-40B4-BE49-F238E27FC236}">
                <a16:creationId xmlns:a16="http://schemas.microsoft.com/office/drawing/2014/main" id="{7F26EEC7-25C3-0F40-891B-9794BBFFA727}"/>
              </a:ext>
            </a:extLst>
          </p:cNvPr>
          <p:cNvSpPr txBox="1"/>
          <p:nvPr/>
        </p:nvSpPr>
        <p:spPr>
          <a:xfrm>
            <a:off x="6400146" y="3199148"/>
            <a:ext cx="4978673" cy="1937629"/>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rmAutofit/>
          </a:bodyPr>
          <a:lstStyle/>
          <a:p>
            <a:pPr>
              <a:lnSpc>
                <a:spcPct val="120000"/>
              </a:lnSpc>
            </a:pPr>
            <a:r>
              <a:rPr lang="en-US" sz="2400" dirty="0" err="1">
                <a:latin typeface="Courier New"/>
                <a:ea typeface="Courier New"/>
                <a:cs typeface="Courier New"/>
                <a:sym typeface="Courier New"/>
              </a:rPr>
              <a:t>sns.pairplot</a:t>
            </a:r>
            <a:r>
              <a:rPr lang="en-US" sz="2400" dirty="0">
                <a:latin typeface="Courier New"/>
                <a:ea typeface="Courier New"/>
                <a:cs typeface="Courier New"/>
                <a:sym typeface="Courier New"/>
              </a:rPr>
              <a:t>(</a:t>
            </a:r>
          </a:p>
          <a:p>
            <a:pPr>
              <a:lnSpc>
                <a:spcPct val="120000"/>
              </a:lnSpc>
            </a:pPr>
            <a:r>
              <a:rPr lang="en-US" sz="2400" dirty="0">
                <a:latin typeface="Courier New"/>
                <a:ea typeface="Courier New"/>
                <a:cs typeface="Courier New"/>
                <a:sym typeface="Courier New"/>
              </a:rPr>
              <a:t>	data = tips,</a:t>
            </a:r>
          </a:p>
          <a:p>
            <a:pPr>
              <a:lnSpc>
                <a:spcPct val="120000"/>
              </a:lnSpc>
            </a:pPr>
            <a:r>
              <a:rPr lang="en-US" sz="2400" dirty="0">
                <a:latin typeface="Courier New"/>
                <a:ea typeface="Courier New"/>
                <a:cs typeface="Courier New"/>
                <a:sym typeface="Courier New"/>
              </a:rPr>
              <a:t>	hue = 'day')</a:t>
            </a:r>
            <a:endParaRPr lang="en-CA" sz="2400" b="1" dirty="0">
              <a:solidFill>
                <a:srgbClr val="0000FF"/>
              </a:solidFill>
              <a:latin typeface="Courier New"/>
              <a:ea typeface="Courier New"/>
              <a:cs typeface="Courier New"/>
              <a:sym typeface="Courier New"/>
            </a:endParaRPr>
          </a:p>
        </p:txBody>
      </p:sp>
      <p:pic>
        <p:nvPicPr>
          <p:cNvPr id="4" name="Picture 3" descr="A screenshot of a graph&#10;&#10;Description automatically generated">
            <a:extLst>
              <a:ext uri="{FF2B5EF4-FFF2-40B4-BE49-F238E27FC236}">
                <a16:creationId xmlns:a16="http://schemas.microsoft.com/office/drawing/2014/main" id="{DE1D9D1D-E085-C049-2981-90A2CF0109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180" y="2179224"/>
            <a:ext cx="4978673" cy="4450177"/>
          </a:xfrm>
          <a:prstGeom prst="rect">
            <a:avLst/>
          </a:prstGeom>
        </p:spPr>
      </p:pic>
    </p:spTree>
    <p:extLst>
      <p:ext uri="{BB962C8B-B14F-4D97-AF65-F5344CB8AC3E}">
        <p14:creationId xmlns:p14="http://schemas.microsoft.com/office/powerpoint/2010/main" val="704293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dirty="0">
                <a:latin typeface="Fira Sans Condensed"/>
                <a:ea typeface="Fira Sans Condensed"/>
                <a:cs typeface="Fira Sans Condensed"/>
                <a:sym typeface="Fira Sans Condensed"/>
              </a:rPr>
              <a:t>Relplot</a:t>
            </a:r>
            <a:endParaRPr dirty="0">
              <a:latin typeface="Fira Sans Condensed"/>
              <a:ea typeface="Fira Sans Condensed"/>
              <a:cs typeface="Fira Sans Condensed"/>
              <a:sym typeface="Fira Sans Condensed"/>
            </a:endParaRPr>
          </a:p>
        </p:txBody>
      </p:sp>
      <p:sp>
        <p:nvSpPr>
          <p:cNvPr id="111" name="Google Shape;111;p21"/>
          <p:cNvSpPr txBox="1">
            <a:spLocks noGrp="1"/>
          </p:cNvSpPr>
          <p:nvPr>
            <p:ph type="body" idx="1"/>
          </p:nvPr>
        </p:nvSpPr>
        <p:spPr>
          <a:xfrm>
            <a:off x="415600" y="1536633"/>
            <a:ext cx="11360800" cy="5321200"/>
          </a:xfrm>
          <a:prstGeom prst="rect">
            <a:avLst/>
          </a:prstGeom>
        </p:spPr>
        <p:txBody>
          <a:bodyPr spcFirstLastPara="1" vert="horz" wrap="square" lIns="121900" tIns="121900" rIns="121900" bIns="121900" rtlCol="0" anchor="t" anchorCtr="0">
            <a:normAutofit/>
          </a:bodyPr>
          <a:lstStyle/>
          <a:p>
            <a:pPr indent="-491054">
              <a:buSzPts val="2200"/>
              <a:buFont typeface="Fira Sans Condensed"/>
              <a:buChar char="●"/>
            </a:pPr>
            <a:r>
              <a:rPr lang="en" sz="2933" b="1" dirty="0">
                <a:solidFill>
                  <a:srgbClr val="0000FF"/>
                </a:solidFill>
                <a:latin typeface="Fira Sans Condensed"/>
                <a:ea typeface="Fira Sans Condensed"/>
                <a:cs typeface="Fira Sans Condensed"/>
                <a:sym typeface="Fira Sans Condensed"/>
              </a:rPr>
              <a:t>relplot </a:t>
            </a:r>
            <a:r>
              <a:rPr lang="en" sz="2933" dirty="0">
                <a:latin typeface="Fira Sans Condensed"/>
                <a:ea typeface="Fira Sans Condensed"/>
                <a:cs typeface="Fira Sans Condensed"/>
                <a:sym typeface="Fira Sans Condensed"/>
              </a:rPr>
              <a:t>also lets us explore specific levels within variables</a:t>
            </a: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marL="118531" indent="0">
              <a:buSzPts val="2200"/>
              <a:buNone/>
            </a:pPr>
            <a:endParaRPr lang="en" sz="2933" dirty="0">
              <a:latin typeface="Fira Sans Condensed"/>
              <a:ea typeface="Fira Sans Condensed"/>
              <a:cs typeface="Fira Sans Condensed"/>
              <a:sym typeface="Fira Sans Condensed"/>
            </a:endParaRPr>
          </a:p>
        </p:txBody>
      </p:sp>
      <p:sp>
        <p:nvSpPr>
          <p:cNvPr id="3" name="Google Shape;112;p21">
            <a:extLst>
              <a:ext uri="{FF2B5EF4-FFF2-40B4-BE49-F238E27FC236}">
                <a16:creationId xmlns:a16="http://schemas.microsoft.com/office/drawing/2014/main" id="{7F26EEC7-25C3-0F40-891B-9794BBFFA727}"/>
              </a:ext>
            </a:extLst>
          </p:cNvPr>
          <p:cNvSpPr txBox="1"/>
          <p:nvPr/>
        </p:nvSpPr>
        <p:spPr>
          <a:xfrm>
            <a:off x="6534620" y="2394701"/>
            <a:ext cx="4978673" cy="279824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rmAutofit fontScale="85000" lnSpcReduction="20000"/>
          </a:bodyPr>
          <a:lstStyle/>
          <a:p>
            <a:pPr>
              <a:lnSpc>
                <a:spcPct val="120000"/>
              </a:lnSpc>
            </a:pPr>
            <a:r>
              <a:rPr lang="en-US" sz="2400" dirty="0" err="1">
                <a:latin typeface="Courier New"/>
                <a:ea typeface="Courier New"/>
                <a:cs typeface="Courier New"/>
                <a:sym typeface="Courier New"/>
              </a:rPr>
              <a:t>daysplot</a:t>
            </a:r>
            <a:r>
              <a:rPr lang="en-US" sz="2400" dirty="0">
                <a:latin typeface="Courier New"/>
                <a:ea typeface="Courier New"/>
                <a:cs typeface="Courier New"/>
                <a:sym typeface="Courier New"/>
              </a:rPr>
              <a:t> = </a:t>
            </a:r>
            <a:r>
              <a:rPr lang="en-US" sz="2400" dirty="0" err="1">
                <a:latin typeface="Courier New"/>
                <a:ea typeface="Courier New"/>
                <a:cs typeface="Courier New"/>
                <a:sym typeface="Courier New"/>
              </a:rPr>
              <a:t>sns.relplot</a:t>
            </a:r>
            <a:r>
              <a:rPr lang="en-US" sz="2400" dirty="0">
                <a:latin typeface="Courier New"/>
                <a:ea typeface="Courier New"/>
                <a:cs typeface="Courier New"/>
                <a:sym typeface="Courier New"/>
              </a:rPr>
              <a:t>(</a:t>
            </a:r>
          </a:p>
          <a:p>
            <a:pPr>
              <a:lnSpc>
                <a:spcPct val="120000"/>
              </a:lnSpc>
            </a:pPr>
            <a:r>
              <a:rPr lang="en-US" sz="2400" dirty="0">
                <a:latin typeface="Courier New"/>
                <a:ea typeface="Courier New"/>
                <a:cs typeface="Courier New"/>
                <a:sym typeface="Courier New"/>
              </a:rPr>
              <a:t>    data=tips,</a:t>
            </a:r>
          </a:p>
          <a:p>
            <a:pPr>
              <a:lnSpc>
                <a:spcPct val="120000"/>
              </a:lnSpc>
            </a:pPr>
            <a:r>
              <a:rPr lang="en-US" sz="2400" dirty="0">
                <a:latin typeface="Courier New"/>
                <a:ea typeface="Courier New"/>
                <a:cs typeface="Courier New"/>
                <a:sym typeface="Courier New"/>
              </a:rPr>
              <a:t>    x="</a:t>
            </a:r>
            <a:r>
              <a:rPr lang="en-US" sz="2400" dirty="0" err="1">
                <a:latin typeface="Courier New"/>
                <a:ea typeface="Courier New"/>
                <a:cs typeface="Courier New"/>
                <a:sym typeface="Courier New"/>
              </a:rPr>
              <a:t>total_bill</a:t>
            </a:r>
            <a:r>
              <a:rPr lang="en-US" sz="2400" dirty="0">
                <a:latin typeface="Courier New"/>
                <a:ea typeface="Courier New"/>
                <a:cs typeface="Courier New"/>
                <a:sym typeface="Courier New"/>
              </a:rPr>
              <a:t>", </a:t>
            </a:r>
          </a:p>
          <a:p>
            <a:pPr>
              <a:lnSpc>
                <a:spcPct val="120000"/>
              </a:lnSpc>
            </a:pPr>
            <a:r>
              <a:rPr lang="en-US" sz="2400" dirty="0">
                <a:latin typeface="Courier New"/>
                <a:ea typeface="Courier New"/>
                <a:cs typeface="Courier New"/>
                <a:sym typeface="Courier New"/>
              </a:rPr>
              <a:t>    y="tip",</a:t>
            </a:r>
          </a:p>
          <a:p>
            <a:pPr>
              <a:lnSpc>
                <a:spcPct val="120000"/>
              </a:lnSpc>
            </a:pPr>
            <a:r>
              <a:rPr lang="en-US" sz="2400" dirty="0">
                <a:latin typeface="Courier New"/>
                <a:ea typeface="Courier New"/>
                <a:cs typeface="Courier New"/>
                <a:sym typeface="Courier New"/>
              </a:rPr>
              <a:t>    hue="sex", </a:t>
            </a:r>
          </a:p>
          <a:p>
            <a:pPr>
              <a:lnSpc>
                <a:spcPct val="120000"/>
              </a:lnSpc>
            </a:pPr>
            <a:r>
              <a:rPr lang="en-US" sz="2400" dirty="0">
                <a:latin typeface="Courier New"/>
                <a:ea typeface="Courier New"/>
                <a:cs typeface="Courier New"/>
                <a:sym typeface="Courier New"/>
              </a:rPr>
              <a:t>    col="day", </a:t>
            </a:r>
          </a:p>
          <a:p>
            <a:pPr>
              <a:lnSpc>
                <a:spcPct val="120000"/>
              </a:lnSpc>
            </a:pPr>
            <a:r>
              <a:rPr lang="en-US" sz="2400" dirty="0">
                <a:latin typeface="Courier New"/>
                <a:ea typeface="Courier New"/>
                <a:cs typeface="Courier New"/>
                <a:sym typeface="Courier New"/>
              </a:rPr>
              <a:t>    kind="scatter", </a:t>
            </a:r>
          </a:p>
          <a:p>
            <a:pPr>
              <a:lnSpc>
                <a:spcPct val="120000"/>
              </a:lnSpc>
            </a:pPr>
            <a:r>
              <a:rPr lang="en-US" sz="2400" dirty="0">
                <a:latin typeface="Courier New"/>
                <a:ea typeface="Courier New"/>
                <a:cs typeface="Courier New"/>
                <a:sym typeface="Courier New"/>
              </a:rPr>
              <a:t>    </a:t>
            </a:r>
            <a:r>
              <a:rPr lang="en-US" sz="2400" dirty="0" err="1">
                <a:latin typeface="Courier New"/>
                <a:ea typeface="Courier New"/>
                <a:cs typeface="Courier New"/>
                <a:sym typeface="Courier New"/>
              </a:rPr>
              <a:t>col_wrap</a:t>
            </a:r>
            <a:r>
              <a:rPr lang="en-US" sz="2400" dirty="0">
                <a:latin typeface="Courier New"/>
                <a:ea typeface="Courier New"/>
                <a:cs typeface="Courier New"/>
                <a:sym typeface="Courier New"/>
              </a:rPr>
              <a:t>=2)</a:t>
            </a:r>
            <a:endParaRPr lang="en-CA" sz="2400" b="1" dirty="0">
              <a:solidFill>
                <a:srgbClr val="0000FF"/>
              </a:solidFill>
              <a:latin typeface="Courier New"/>
              <a:ea typeface="Courier New"/>
              <a:cs typeface="Courier New"/>
              <a:sym typeface="Courier New"/>
            </a:endParaRPr>
          </a:p>
        </p:txBody>
      </p:sp>
      <p:pic>
        <p:nvPicPr>
          <p:cNvPr id="5" name="Picture 4" descr="A screenshot of a graph&#10;&#10;Description automatically generated">
            <a:extLst>
              <a:ext uri="{FF2B5EF4-FFF2-40B4-BE49-F238E27FC236}">
                <a16:creationId xmlns:a16="http://schemas.microsoft.com/office/drawing/2014/main" id="{8CDAD86B-3F28-6343-EE6E-99725A25F4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812" y="2272553"/>
            <a:ext cx="4840126" cy="4388026"/>
          </a:xfrm>
          <a:prstGeom prst="rect">
            <a:avLst/>
          </a:prstGeom>
        </p:spPr>
      </p:pic>
      <p:sp>
        <p:nvSpPr>
          <p:cNvPr id="7" name="TextBox 6">
            <a:extLst>
              <a:ext uri="{FF2B5EF4-FFF2-40B4-BE49-F238E27FC236}">
                <a16:creationId xmlns:a16="http://schemas.microsoft.com/office/drawing/2014/main" id="{86DE9A86-98BE-9E0F-3812-C330A2D8FCC0}"/>
              </a:ext>
            </a:extLst>
          </p:cNvPr>
          <p:cNvSpPr txBox="1"/>
          <p:nvPr/>
        </p:nvSpPr>
        <p:spPr>
          <a:xfrm>
            <a:off x="6797727" y="5372607"/>
            <a:ext cx="4978673" cy="1200329"/>
          </a:xfrm>
          <a:prstGeom prst="rect">
            <a:avLst/>
          </a:prstGeom>
          <a:noFill/>
        </p:spPr>
        <p:txBody>
          <a:bodyPr wrap="square">
            <a:spAutoFit/>
          </a:bodyPr>
          <a:lstStyle/>
          <a:p>
            <a:r>
              <a:rPr lang="en" sz="2400" b="1" dirty="0">
                <a:latin typeface="Fira Sans Condensed"/>
                <a:ea typeface="Fira Sans Condensed"/>
                <a:cs typeface="Fira Sans Condensed"/>
                <a:sym typeface="Fira Sans Condensed"/>
              </a:rPr>
              <a:t>Activity: </a:t>
            </a:r>
            <a:r>
              <a:rPr lang="en" sz="2400" dirty="0">
                <a:latin typeface="Fira Sans Condensed"/>
                <a:ea typeface="Fira Sans Condensed"/>
                <a:cs typeface="Fira Sans Condensed"/>
                <a:sym typeface="Fira Sans Condensed"/>
              </a:rPr>
              <a:t>Comment this snippet of code and describe what each new element is doing</a:t>
            </a:r>
            <a:endParaRPr lang="en-CA" sz="2400" dirty="0"/>
          </a:p>
        </p:txBody>
      </p:sp>
    </p:spTree>
    <p:extLst>
      <p:ext uri="{BB962C8B-B14F-4D97-AF65-F5344CB8AC3E}">
        <p14:creationId xmlns:p14="http://schemas.microsoft.com/office/powerpoint/2010/main" val="2503710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dirty="0">
                <a:latin typeface="Fira Sans Condensed"/>
                <a:ea typeface="Fira Sans Condensed"/>
                <a:cs typeface="Fira Sans Condensed"/>
                <a:sym typeface="Fira Sans Condensed"/>
              </a:rPr>
              <a:t>Seaborn resources:</a:t>
            </a:r>
            <a:endParaRPr dirty="0">
              <a:latin typeface="Fira Sans Condensed"/>
              <a:ea typeface="Fira Sans Condensed"/>
              <a:cs typeface="Fira Sans Condensed"/>
              <a:sym typeface="Fira Sans Condensed"/>
            </a:endParaRPr>
          </a:p>
        </p:txBody>
      </p:sp>
      <p:sp>
        <p:nvSpPr>
          <p:cNvPr id="111" name="Google Shape;111;p21"/>
          <p:cNvSpPr txBox="1">
            <a:spLocks noGrp="1"/>
          </p:cNvSpPr>
          <p:nvPr>
            <p:ph type="body" idx="1"/>
          </p:nvPr>
        </p:nvSpPr>
        <p:spPr>
          <a:xfrm>
            <a:off x="415600" y="1536633"/>
            <a:ext cx="11360800" cy="3431152"/>
          </a:xfrm>
          <a:prstGeom prst="rect">
            <a:avLst/>
          </a:prstGeom>
        </p:spPr>
        <p:txBody>
          <a:bodyPr spcFirstLastPara="1" vert="horz" wrap="square" lIns="121900" tIns="121900" rIns="121900" bIns="121900" rtlCol="0" anchor="t" anchorCtr="0">
            <a:normAutofit/>
          </a:bodyPr>
          <a:lstStyle/>
          <a:p>
            <a:pPr indent="-491054">
              <a:lnSpc>
                <a:spcPct val="120000"/>
              </a:lnSpc>
              <a:buSzPts val="2200"/>
              <a:buFont typeface="Fira Sans Condensed"/>
              <a:buChar char="●"/>
            </a:pPr>
            <a:r>
              <a:rPr lang="en" sz="2933" dirty="0">
                <a:latin typeface="Fira Sans Condensed"/>
                <a:ea typeface="Fira Sans Condensed"/>
                <a:cs typeface="Fira Sans Condensed"/>
                <a:sym typeface="Fira Sans Condensed"/>
              </a:rPr>
              <a:t>Datacamp has a seaborn cheatsheet that covers the basics: </a:t>
            </a:r>
            <a:r>
              <a:rPr lang="en-CA" sz="2933" dirty="0">
                <a:latin typeface="Fira Sans Condensed"/>
                <a:ea typeface="Fira Sans Condensed"/>
                <a:cs typeface="Fira Sans Condensed"/>
                <a:sym typeface="Fira Sans Condensed"/>
                <a:hlinkClick r:id="rId3"/>
              </a:rPr>
              <a:t>https://images.datacamp.com/image/upload/v1676302629/Marketing/Blog/Seaborn_Cheat_Sheet.pdf</a:t>
            </a:r>
            <a:r>
              <a:rPr lang="en-CA" sz="2933" dirty="0">
                <a:latin typeface="Fira Sans Condensed"/>
                <a:ea typeface="Fira Sans Condensed"/>
                <a:cs typeface="Fira Sans Condensed"/>
                <a:sym typeface="Fira Sans Condensed"/>
              </a:rPr>
              <a:t>  </a:t>
            </a:r>
          </a:p>
          <a:p>
            <a:pPr indent="-491054">
              <a:lnSpc>
                <a:spcPct val="120000"/>
              </a:lnSpc>
              <a:buSzPts val="2200"/>
              <a:buFont typeface="Fira Sans Condensed"/>
              <a:buChar char="●"/>
            </a:pPr>
            <a:r>
              <a:rPr lang="en-CA" sz="2933" dirty="0">
                <a:latin typeface="Fira Sans Condensed"/>
                <a:ea typeface="Fira Sans Condensed"/>
                <a:cs typeface="Fira Sans Condensed"/>
                <a:sym typeface="Fira Sans Condensed"/>
              </a:rPr>
              <a:t>Or look at the seaborn gallery: </a:t>
            </a:r>
            <a:r>
              <a:rPr lang="en-CA" sz="2933" dirty="0">
                <a:latin typeface="Fira Sans Condensed"/>
                <a:ea typeface="Fira Sans Condensed"/>
                <a:cs typeface="Fira Sans Condensed"/>
                <a:sym typeface="Fira Sans Condensed"/>
                <a:hlinkClick r:id="rId4"/>
              </a:rPr>
              <a:t>http://seaborn.pydata.org/examples/index.html</a:t>
            </a:r>
            <a:r>
              <a:rPr lang="en-CA" sz="2933" dirty="0">
                <a:latin typeface="Fira Sans Condensed"/>
                <a:ea typeface="Fira Sans Condensed"/>
                <a:cs typeface="Fira Sans Condensed"/>
                <a:sym typeface="Fira Sans Condensed"/>
              </a:rPr>
              <a:t> </a:t>
            </a:r>
            <a:endParaRPr sz="2933" dirty="0">
              <a:latin typeface="Fira Sans Condensed"/>
              <a:ea typeface="Fira Sans Condensed"/>
              <a:cs typeface="Fira Sans Condensed"/>
              <a:sym typeface="Fira Sans Condensed"/>
            </a:endParaRPr>
          </a:p>
        </p:txBody>
      </p:sp>
    </p:spTree>
    <p:extLst>
      <p:ext uri="{BB962C8B-B14F-4D97-AF65-F5344CB8AC3E}">
        <p14:creationId xmlns:p14="http://schemas.microsoft.com/office/powerpoint/2010/main" val="1850868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p:nvPr/>
        </p:nvSpPr>
        <p:spPr>
          <a:xfrm>
            <a:off x="230133" y="253133"/>
            <a:ext cx="11736800" cy="6374800"/>
          </a:xfrm>
          <a:prstGeom prst="rect">
            <a:avLst/>
          </a:prstGeom>
          <a:solidFill>
            <a:srgbClr val="0000FF"/>
          </a:solidFill>
          <a:ln>
            <a:noFill/>
          </a:ln>
        </p:spPr>
        <p:txBody>
          <a:bodyPr spcFirstLastPara="1" wrap="square" lIns="121900" tIns="121900" rIns="121900" bIns="121900" anchor="ctr" anchorCtr="0">
            <a:noAutofit/>
          </a:bodyPr>
          <a:lstStyle/>
          <a:p>
            <a:endParaRPr sz="2400"/>
          </a:p>
        </p:txBody>
      </p:sp>
      <p:sp>
        <p:nvSpPr>
          <p:cNvPr id="74" name="Google Shape;74;p16"/>
          <p:cNvSpPr txBox="1">
            <a:spLocks noGrp="1"/>
          </p:cNvSpPr>
          <p:nvPr>
            <p:ph type="subTitle" idx="4294967295"/>
          </p:nvPr>
        </p:nvSpPr>
        <p:spPr>
          <a:xfrm>
            <a:off x="1779133" y="2536133"/>
            <a:ext cx="8638800" cy="1808800"/>
          </a:xfrm>
          <a:prstGeom prst="rect">
            <a:avLst/>
          </a:prstGeom>
        </p:spPr>
        <p:txBody>
          <a:bodyPr spcFirstLastPara="1" vert="horz" wrap="square" lIns="121900" tIns="121900" rIns="121900" bIns="121900" rtlCol="0" anchor="t" anchorCtr="0">
            <a:normAutofit/>
          </a:bodyPr>
          <a:lstStyle/>
          <a:p>
            <a:pPr marL="0" indent="0" algn="ctr">
              <a:spcBef>
                <a:spcPts val="0"/>
              </a:spcBef>
              <a:spcAft>
                <a:spcPts val="1600"/>
              </a:spcAft>
              <a:buNone/>
            </a:pPr>
            <a:r>
              <a:rPr lang="en" sz="4267" b="1">
                <a:solidFill>
                  <a:schemeClr val="lt1"/>
                </a:solidFill>
                <a:latin typeface="Fira Sans Condensed"/>
                <a:ea typeface="Fira Sans Condensed"/>
                <a:cs typeface="Fira Sans Condensed"/>
                <a:sym typeface="Fira Sans Condensed"/>
              </a:rPr>
              <a:t>Case Study: Gender bias in teaching evaluations</a:t>
            </a:r>
            <a:endParaRPr sz="4267" b="1">
              <a:solidFill>
                <a:schemeClr val="lt1"/>
              </a:solidFill>
              <a:latin typeface="Fira Sans Condensed"/>
              <a:ea typeface="Fira Sans Condensed"/>
              <a:cs typeface="Fira Sans Condensed"/>
              <a:sym typeface="Fira Sans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dirty="0">
                <a:latin typeface="Fira Sans Condensed"/>
                <a:ea typeface="Fira Sans Condensed"/>
                <a:cs typeface="Fira Sans Condensed"/>
                <a:sym typeface="Fira Sans Condensed"/>
              </a:rPr>
              <a:t>Today we will...</a:t>
            </a:r>
            <a:endParaRPr b="1" dirty="0">
              <a:latin typeface="Fira Sans Condensed"/>
              <a:ea typeface="Fira Sans Condensed"/>
              <a:cs typeface="Fira Sans Condensed"/>
              <a:sym typeface="Fira Sans Condensed"/>
            </a:endParaRPr>
          </a:p>
        </p:txBody>
      </p:sp>
      <p:sp>
        <p:nvSpPr>
          <p:cNvPr id="68" name="Google Shape;68;p15"/>
          <p:cNvSpPr txBox="1">
            <a:spLocks noGrp="1"/>
          </p:cNvSpPr>
          <p:nvPr>
            <p:ph type="body" idx="1"/>
          </p:nvPr>
        </p:nvSpPr>
        <p:spPr>
          <a:xfrm>
            <a:off x="415600" y="1536633"/>
            <a:ext cx="11360800" cy="5122800"/>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CA" sz="2933" dirty="0">
                <a:latin typeface="Fira Sans Condensed"/>
                <a:ea typeface="Fira Sans Condensed"/>
                <a:cs typeface="Fira Sans Condensed"/>
                <a:sym typeface="Fira Sans Condensed"/>
              </a:rPr>
              <a:t>Learn about other packages to use for data visualization in Python, such as: </a:t>
            </a:r>
          </a:p>
          <a:p>
            <a:pPr lvl="1" indent="-491054">
              <a:lnSpc>
                <a:spcPct val="100000"/>
              </a:lnSpc>
              <a:buSzPts val="2200"/>
              <a:buFont typeface="Fira Sans Condensed"/>
              <a:buChar char="●"/>
            </a:pPr>
            <a:r>
              <a:rPr lang="en-CA" sz="2133" dirty="0">
                <a:latin typeface="Fira Sans Condensed"/>
                <a:ea typeface="Fira Sans Condensed"/>
                <a:cs typeface="Fira Sans Condensed"/>
                <a:sym typeface="Fira Sans Condensed"/>
              </a:rPr>
              <a:t>Seaborn</a:t>
            </a:r>
          </a:p>
          <a:p>
            <a:pPr lvl="1" indent="-491054">
              <a:lnSpc>
                <a:spcPct val="100000"/>
              </a:lnSpc>
              <a:buSzPts val="2200"/>
              <a:buFont typeface="Fira Sans Condensed"/>
              <a:buChar char="●"/>
            </a:pPr>
            <a:r>
              <a:rPr lang="en-CA" sz="2133" dirty="0" err="1">
                <a:latin typeface="Fira Sans Condensed"/>
                <a:ea typeface="Fira Sans Condensed"/>
                <a:cs typeface="Fira Sans Condensed"/>
                <a:sym typeface="Fira Sans Condensed"/>
              </a:rPr>
              <a:t>Plotly</a:t>
            </a:r>
            <a:r>
              <a:rPr lang="en-CA" sz="2133" dirty="0">
                <a:latin typeface="Fira Sans Condensed"/>
                <a:ea typeface="Fira Sans Condensed"/>
                <a:cs typeface="Fira Sans Condensed"/>
                <a:sym typeface="Fira Sans Condensed"/>
              </a:rPr>
              <a:t> (for interactive viz)</a:t>
            </a:r>
          </a:p>
          <a:p>
            <a:pPr lvl="1" indent="-491054">
              <a:lnSpc>
                <a:spcPct val="100000"/>
              </a:lnSpc>
              <a:buSzPts val="2200"/>
              <a:buFont typeface="Fira Sans Condensed"/>
              <a:buChar char="●"/>
            </a:pPr>
            <a:r>
              <a:rPr lang="en-CA" sz="2133" dirty="0" err="1">
                <a:latin typeface="Fira Sans Condensed"/>
                <a:ea typeface="Fira Sans Condensed"/>
                <a:cs typeface="Fira Sans Condensed"/>
                <a:sym typeface="Fira Sans Condensed"/>
              </a:rPr>
              <a:t>Wordclouds</a:t>
            </a:r>
            <a:r>
              <a:rPr lang="en-CA" sz="2133" dirty="0">
                <a:latin typeface="Fira Sans Condensed"/>
                <a:ea typeface="Fira Sans Condensed"/>
                <a:cs typeface="Fira Sans Condensed"/>
                <a:sym typeface="Fira Sans Condensed"/>
              </a:rPr>
              <a:t> and Venn Diagrams </a:t>
            </a:r>
            <a:endParaRPr lang="en-CA" sz="2933" dirty="0">
              <a:latin typeface="Fira Sans Condensed"/>
              <a:ea typeface="Fira Sans Condensed"/>
              <a:cs typeface="Fira Sans Condensed"/>
              <a:sym typeface="Fira Sans Condensed"/>
            </a:endParaRPr>
          </a:p>
          <a:p>
            <a:pPr indent="-491054">
              <a:lnSpc>
                <a:spcPct val="100000"/>
              </a:lnSpc>
              <a:buSzPts val="2200"/>
              <a:buFont typeface="Fira Sans Condensed"/>
              <a:buChar char="●"/>
            </a:pPr>
            <a:r>
              <a:rPr lang="en-CA" sz="2933" dirty="0">
                <a:latin typeface="Fira Sans Condensed"/>
                <a:ea typeface="Fira Sans Condensed"/>
                <a:cs typeface="Fira Sans Condensed"/>
                <a:sym typeface="Fira Sans Condensed"/>
              </a:rPr>
              <a:t>Discuss when to use (and when not to use) interactive data visualization</a:t>
            </a:r>
          </a:p>
          <a:p>
            <a:pPr marL="728116" lvl="1" indent="0">
              <a:lnSpc>
                <a:spcPct val="100000"/>
              </a:lnSpc>
              <a:buSzPts val="2200"/>
              <a:buNone/>
            </a:pPr>
            <a:endParaRPr lang="en-CA" sz="2133" dirty="0">
              <a:latin typeface="Fira Sans Condensed"/>
              <a:ea typeface="Fira Sans Condensed"/>
              <a:cs typeface="Fira Sans Condensed"/>
              <a:sym typeface="Fira Sans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a:latin typeface="Fira Sans Condensed"/>
                <a:ea typeface="Fira Sans Condensed"/>
                <a:cs typeface="Fira Sans Condensed"/>
                <a:sym typeface="Fira Sans Condensed"/>
              </a:rPr>
              <a:t>How does faculty gender impact course evaluations?</a:t>
            </a:r>
            <a:endParaRPr b="1">
              <a:latin typeface="Fira Sans Condensed"/>
              <a:ea typeface="Fira Sans Condensed"/>
              <a:cs typeface="Fira Sans Condensed"/>
              <a:sym typeface="Fira Sans Condensed"/>
            </a:endParaRPr>
          </a:p>
        </p:txBody>
      </p:sp>
      <p:sp>
        <p:nvSpPr>
          <p:cNvPr id="80" name="Google Shape;80;p17"/>
          <p:cNvSpPr txBox="1"/>
          <p:nvPr/>
        </p:nvSpPr>
        <p:spPr>
          <a:xfrm>
            <a:off x="6305266" y="6086901"/>
            <a:ext cx="6209567" cy="800179"/>
          </a:xfrm>
          <a:prstGeom prst="rect">
            <a:avLst/>
          </a:prstGeom>
          <a:noFill/>
          <a:ln>
            <a:noFill/>
          </a:ln>
        </p:spPr>
        <p:txBody>
          <a:bodyPr spcFirstLastPara="1" wrap="square" lIns="121900" tIns="121900" rIns="121900" bIns="121900" anchor="t" anchorCtr="0">
            <a:spAutoFit/>
          </a:bodyPr>
          <a:lstStyle/>
          <a:p>
            <a:pPr>
              <a:lnSpc>
                <a:spcPct val="150000"/>
              </a:lnSpc>
            </a:pPr>
            <a:r>
              <a:rPr lang="en" sz="2400" dirty="0">
                <a:solidFill>
                  <a:srgbClr val="595959"/>
                </a:solidFill>
                <a:latin typeface="Fira Sans Condensed"/>
                <a:ea typeface="Fira Sans Condensed"/>
                <a:cs typeface="Fira Sans Condensed"/>
                <a:sym typeface="Fira Sans Condensed"/>
              </a:rPr>
              <a:t>(Chavez &amp; Mitchell, 2020; MacNell et al., 2015)</a:t>
            </a:r>
            <a:endParaRPr sz="1600" dirty="0">
              <a:solidFill>
                <a:srgbClr val="595959"/>
              </a:solidFill>
              <a:latin typeface="Fira Sans Condensed"/>
              <a:ea typeface="Fira Sans Condensed"/>
              <a:cs typeface="Fira Sans Condensed"/>
              <a:sym typeface="Fira Sans Condensed"/>
            </a:endParaRPr>
          </a:p>
        </p:txBody>
      </p:sp>
      <p:sp>
        <p:nvSpPr>
          <p:cNvPr id="81" name="Google Shape;81;p17"/>
          <p:cNvSpPr txBox="1">
            <a:spLocks noGrp="1"/>
          </p:cNvSpPr>
          <p:nvPr>
            <p:ph type="body" idx="1"/>
          </p:nvPr>
        </p:nvSpPr>
        <p:spPr>
          <a:xfrm>
            <a:off x="415600" y="2124152"/>
            <a:ext cx="11360800" cy="3661301"/>
          </a:xfrm>
          <a:prstGeom prst="rect">
            <a:avLst/>
          </a:prstGeom>
        </p:spPr>
        <p:txBody>
          <a:bodyPr spcFirstLastPara="1" vert="horz" wrap="square" lIns="121900" tIns="121900" rIns="121900" bIns="121900" rtlCol="0" anchor="t" anchorCtr="0">
            <a:normAutofit/>
          </a:bodyPr>
          <a:lstStyle/>
          <a:p>
            <a:pPr indent="-491054">
              <a:buSzPts val="2200"/>
              <a:buFont typeface="Fira Sans Condensed"/>
              <a:buChar char="●"/>
            </a:pPr>
            <a:r>
              <a:rPr lang="en" sz="2933" dirty="0">
                <a:latin typeface="Fira Sans Condensed"/>
                <a:ea typeface="Fira Sans Condensed"/>
                <a:cs typeface="Fira Sans Condensed"/>
                <a:sym typeface="Fira Sans Condensed"/>
              </a:rPr>
              <a:t>The gender of instructors (</a:t>
            </a:r>
            <a:r>
              <a:rPr lang="en" sz="2933" u="sng" dirty="0">
                <a:solidFill>
                  <a:schemeClr val="hlink"/>
                </a:solidFill>
                <a:latin typeface="Fira Sans Condensed"/>
                <a:ea typeface="Fira Sans Condensed"/>
                <a:cs typeface="Fira Sans Condensed"/>
                <a:sym typeface="Fira Sans Condensed"/>
                <a:hlinkClick r:id="rId3"/>
              </a:rPr>
              <a:t>perceived</a:t>
            </a:r>
            <a:r>
              <a:rPr lang="en" sz="2933" dirty="0">
                <a:latin typeface="Fira Sans Condensed"/>
                <a:ea typeface="Fira Sans Condensed"/>
                <a:cs typeface="Fira Sans Condensed"/>
                <a:sym typeface="Fira Sans Condensed"/>
              </a:rPr>
              <a:t> or </a:t>
            </a:r>
            <a:r>
              <a:rPr lang="en" sz="2933" u="sng" dirty="0">
                <a:solidFill>
                  <a:schemeClr val="hlink"/>
                </a:solidFill>
                <a:latin typeface="Fira Sans Condensed"/>
                <a:ea typeface="Fira Sans Condensed"/>
                <a:cs typeface="Fira Sans Condensed"/>
                <a:sym typeface="Fira Sans Condensed"/>
                <a:hlinkClick r:id="rId4"/>
              </a:rPr>
              <a:t>actual</a:t>
            </a:r>
            <a:r>
              <a:rPr lang="en" sz="2933" dirty="0">
                <a:latin typeface="Fira Sans Condensed"/>
                <a:ea typeface="Fira Sans Condensed"/>
                <a:cs typeface="Fira Sans Condensed"/>
                <a:sym typeface="Fira Sans Condensed"/>
              </a:rPr>
              <a:t>) influences how they are scored by students on teaching and course evaluations, with student evaluations tending to be significantly biased in favour of men and against women, even when all else is equal</a:t>
            </a:r>
            <a:endParaRPr sz="2933" dirty="0">
              <a:latin typeface="Fira Sans Condensed"/>
              <a:ea typeface="Fira Sans Condensed"/>
              <a:cs typeface="Fira Sans Condensed"/>
              <a:sym typeface="Fira Sans Condensed"/>
            </a:endParaRPr>
          </a:p>
          <a:p>
            <a:pPr indent="-491054">
              <a:buSzPts val="2200"/>
              <a:buFont typeface="Fira Sans Condensed"/>
              <a:buChar char="●"/>
            </a:pPr>
            <a:r>
              <a:rPr lang="en" sz="2933" dirty="0">
                <a:latin typeface="Fira Sans Condensed"/>
                <a:ea typeface="Fira Sans Condensed"/>
                <a:cs typeface="Fira Sans Condensed"/>
                <a:sym typeface="Fira Sans Condensed"/>
              </a:rPr>
              <a:t>The bias in these student evaluations can adversely impact the ability of female scholars to be “full-time tenure-track, to hold tenured positions, to attain higher leadership roles in academia, and to earn the same salary as males in the same positions”</a:t>
            </a:r>
            <a:endParaRPr sz="2933" dirty="0">
              <a:latin typeface="Fira Sans Condensed"/>
              <a:ea typeface="Fira Sans Condensed"/>
              <a:cs typeface="Fira Sans Condensed"/>
              <a:sym typeface="Fira Sans Condense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a:latin typeface="Fira Sans Condensed"/>
                <a:ea typeface="Fira Sans Condensed"/>
                <a:cs typeface="Fira Sans Condensed"/>
                <a:sym typeface="Fira Sans Condensed"/>
              </a:rPr>
              <a:t>Mean of Student Ratings by Actual and Perceived Instructor Gender (MacNell et al., 2015)</a:t>
            </a:r>
            <a:endParaRPr b="1">
              <a:latin typeface="Fira Sans Condensed"/>
              <a:ea typeface="Fira Sans Condensed"/>
              <a:cs typeface="Fira Sans Condensed"/>
              <a:sym typeface="Fira Sans Condensed"/>
            </a:endParaRPr>
          </a:p>
        </p:txBody>
      </p:sp>
      <p:pic>
        <p:nvPicPr>
          <p:cNvPr id="87" name="Google Shape;87;p18"/>
          <p:cNvPicPr preferRelativeResize="0"/>
          <p:nvPr/>
        </p:nvPicPr>
        <p:blipFill>
          <a:blip r:embed="rId3">
            <a:alphaModFix/>
          </a:blip>
          <a:stretch>
            <a:fillRect/>
          </a:stretch>
        </p:blipFill>
        <p:spPr>
          <a:xfrm>
            <a:off x="2392234" y="2260600"/>
            <a:ext cx="7407533" cy="388386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a:latin typeface="Fira Sans Condensed"/>
                <a:ea typeface="Fira Sans Condensed"/>
                <a:cs typeface="Fira Sans Condensed"/>
                <a:sym typeface="Fira Sans Condensed"/>
              </a:rPr>
              <a:t>Gendered Language in Teacher Reviews (Schmidt, 2015)</a:t>
            </a:r>
            <a:endParaRPr b="1">
              <a:latin typeface="Fira Sans Condensed"/>
              <a:ea typeface="Fira Sans Condensed"/>
              <a:cs typeface="Fira Sans Condensed"/>
              <a:sym typeface="Fira Sans Condensed"/>
            </a:endParaRPr>
          </a:p>
        </p:txBody>
      </p:sp>
      <p:sp>
        <p:nvSpPr>
          <p:cNvPr id="93" name="Google Shape;93;p19"/>
          <p:cNvSpPr txBox="1">
            <a:spLocks noGrp="1"/>
          </p:cNvSpPr>
          <p:nvPr>
            <p:ph type="body" idx="1"/>
          </p:nvPr>
        </p:nvSpPr>
        <p:spPr>
          <a:xfrm>
            <a:off x="3572600" y="5941767"/>
            <a:ext cx="5046800" cy="666400"/>
          </a:xfrm>
          <a:prstGeom prst="rect">
            <a:avLst/>
          </a:prstGeom>
        </p:spPr>
        <p:txBody>
          <a:bodyPr spcFirstLastPara="1" vert="horz" wrap="square" lIns="121900" tIns="121900" rIns="121900" bIns="121900" rtlCol="0" anchor="t" anchorCtr="0">
            <a:normAutofit fontScale="62500" lnSpcReduction="20000"/>
          </a:bodyPr>
          <a:lstStyle/>
          <a:p>
            <a:pPr marL="0" indent="0">
              <a:spcAft>
                <a:spcPts val="1600"/>
              </a:spcAft>
              <a:buNone/>
            </a:pPr>
            <a:r>
              <a:rPr lang="en" sz="2933">
                <a:latin typeface="Fira Sans Condensed"/>
                <a:ea typeface="Fira Sans Condensed"/>
                <a:cs typeface="Fira Sans Condensed"/>
                <a:sym typeface="Fira Sans Condensed"/>
              </a:rPr>
              <a:t>(Click to go to dynamic visualization)</a:t>
            </a:r>
            <a:endParaRPr sz="2933">
              <a:latin typeface="Fira Sans Condensed"/>
              <a:ea typeface="Fira Sans Condensed"/>
              <a:cs typeface="Fira Sans Condensed"/>
              <a:sym typeface="Fira Sans Condensed"/>
            </a:endParaRPr>
          </a:p>
        </p:txBody>
      </p:sp>
      <p:pic>
        <p:nvPicPr>
          <p:cNvPr id="94" name="Google Shape;94;p19">
            <a:hlinkClick r:id="rId3"/>
          </p:cNvPr>
          <p:cNvPicPr preferRelativeResize="0"/>
          <p:nvPr/>
        </p:nvPicPr>
        <p:blipFill>
          <a:blip r:embed="rId4">
            <a:alphaModFix/>
          </a:blip>
          <a:stretch>
            <a:fillRect/>
          </a:stretch>
        </p:blipFill>
        <p:spPr>
          <a:xfrm>
            <a:off x="2433751" y="1560168"/>
            <a:ext cx="7324492" cy="41784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dirty="0">
                <a:latin typeface="Fira Sans Condensed"/>
                <a:ea typeface="Fira Sans Condensed"/>
                <a:cs typeface="Fira Sans Condensed"/>
                <a:sym typeface="Fira Sans Condensed"/>
              </a:rPr>
              <a:t>Activity: </a:t>
            </a:r>
            <a:r>
              <a:rPr lang="en" dirty="0">
                <a:latin typeface="Fira Sans Condensed"/>
                <a:ea typeface="Fira Sans Condensed"/>
                <a:cs typeface="Fira Sans Condensed"/>
                <a:sym typeface="Fira Sans Condensed"/>
              </a:rPr>
              <a:t>Comparing data visualizations</a:t>
            </a:r>
            <a:endParaRPr dirty="0">
              <a:latin typeface="Fira Sans Condensed"/>
              <a:ea typeface="Fira Sans Condensed"/>
              <a:cs typeface="Fira Sans Condensed"/>
              <a:sym typeface="Fira Sans Condensed"/>
            </a:endParaRPr>
          </a:p>
        </p:txBody>
      </p:sp>
      <p:sp>
        <p:nvSpPr>
          <p:cNvPr id="100" name="Google Shape;100;p20"/>
          <p:cNvSpPr txBox="1">
            <a:spLocks noGrp="1"/>
          </p:cNvSpPr>
          <p:nvPr>
            <p:ph type="body" idx="1"/>
          </p:nvPr>
        </p:nvSpPr>
        <p:spPr>
          <a:xfrm>
            <a:off x="415600" y="4590000"/>
            <a:ext cx="11360800" cy="1937600"/>
          </a:xfrm>
          <a:prstGeom prst="rect">
            <a:avLst/>
          </a:prstGeom>
        </p:spPr>
        <p:txBody>
          <a:bodyPr spcFirstLastPara="1" vert="horz" wrap="square" lIns="121900" tIns="121900" rIns="121900" bIns="121900" rtlCol="0" anchor="t" anchorCtr="0">
            <a:normAutofit/>
          </a:bodyPr>
          <a:lstStyle/>
          <a:p>
            <a:pPr indent="-491054">
              <a:buSzPts val="2200"/>
              <a:buFont typeface="Fira Sans Condensed"/>
              <a:buChar char="●"/>
            </a:pPr>
            <a:r>
              <a:rPr lang="en" sz="2933" b="1" dirty="0">
                <a:latin typeface="Fira Sans Condensed"/>
                <a:ea typeface="Fira Sans Condensed"/>
                <a:cs typeface="Fira Sans Condensed"/>
                <a:sym typeface="Fira Sans Condensed"/>
              </a:rPr>
              <a:t>Let’s discuss the two examples.</a:t>
            </a:r>
            <a:endParaRPr sz="2933" b="1" dirty="0">
              <a:latin typeface="Fira Sans Condensed"/>
              <a:ea typeface="Fira Sans Condensed"/>
              <a:cs typeface="Fira Sans Condensed"/>
              <a:sym typeface="Fira Sans Condensed"/>
            </a:endParaRPr>
          </a:p>
          <a:p>
            <a:pPr lvl="1" indent="-491054">
              <a:buSzPts val="2200"/>
              <a:buFont typeface="Fira Sans Condensed"/>
              <a:buChar char="○"/>
            </a:pPr>
            <a:r>
              <a:rPr lang="en" sz="2933" dirty="0">
                <a:latin typeface="Fira Sans Condensed"/>
                <a:ea typeface="Fira Sans Condensed"/>
                <a:cs typeface="Fira Sans Condensed"/>
                <a:sym typeface="Fira Sans Condensed"/>
              </a:rPr>
              <a:t>How are they different? What does each visualization ‘do’?</a:t>
            </a:r>
            <a:endParaRPr sz="2933" dirty="0">
              <a:latin typeface="Fira Sans Condensed"/>
              <a:ea typeface="Fira Sans Condensed"/>
              <a:cs typeface="Fira Sans Condensed"/>
              <a:sym typeface="Fira Sans Condensed"/>
            </a:endParaRPr>
          </a:p>
          <a:p>
            <a:pPr lvl="1" indent="-491054">
              <a:buSzPts val="2200"/>
              <a:buFont typeface="Fira Sans Condensed"/>
              <a:buChar char="○"/>
            </a:pPr>
            <a:r>
              <a:rPr lang="en" sz="2933" dirty="0">
                <a:latin typeface="Fira Sans Condensed"/>
                <a:ea typeface="Fira Sans Condensed"/>
                <a:cs typeface="Fira Sans Condensed"/>
                <a:sym typeface="Fira Sans Condensed"/>
              </a:rPr>
              <a:t>What are the pros and cons of each?</a:t>
            </a:r>
            <a:endParaRPr sz="2933" dirty="0">
              <a:latin typeface="Fira Sans Condensed"/>
              <a:ea typeface="Fira Sans Condensed"/>
              <a:cs typeface="Fira Sans Condensed"/>
              <a:sym typeface="Fira Sans Condensed"/>
            </a:endParaRPr>
          </a:p>
        </p:txBody>
      </p:sp>
      <p:pic>
        <p:nvPicPr>
          <p:cNvPr id="101" name="Google Shape;101;p20"/>
          <p:cNvPicPr preferRelativeResize="0"/>
          <p:nvPr/>
        </p:nvPicPr>
        <p:blipFill>
          <a:blip r:embed="rId3">
            <a:alphaModFix/>
          </a:blip>
          <a:stretch>
            <a:fillRect/>
          </a:stretch>
        </p:blipFill>
        <p:spPr>
          <a:xfrm>
            <a:off x="1510233" y="1864967"/>
            <a:ext cx="4202467" cy="2203400"/>
          </a:xfrm>
          <a:prstGeom prst="rect">
            <a:avLst/>
          </a:prstGeom>
          <a:noFill/>
          <a:ln>
            <a:noFill/>
          </a:ln>
        </p:spPr>
      </p:pic>
      <p:pic>
        <p:nvPicPr>
          <p:cNvPr id="102" name="Google Shape;102;p20">
            <a:hlinkClick r:id="rId4"/>
          </p:cNvPr>
          <p:cNvPicPr preferRelativeResize="0"/>
          <p:nvPr/>
        </p:nvPicPr>
        <p:blipFill>
          <a:blip r:embed="rId5">
            <a:alphaModFix/>
          </a:blip>
          <a:stretch>
            <a:fillRect/>
          </a:stretch>
        </p:blipFill>
        <p:spPr>
          <a:xfrm>
            <a:off x="6609759" y="1827934"/>
            <a:ext cx="3992232" cy="227746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p:nvPr/>
        </p:nvSpPr>
        <p:spPr>
          <a:xfrm>
            <a:off x="230133" y="253133"/>
            <a:ext cx="11736800" cy="6374800"/>
          </a:xfrm>
          <a:prstGeom prst="rect">
            <a:avLst/>
          </a:prstGeom>
          <a:solidFill>
            <a:srgbClr val="0000FF"/>
          </a:solidFill>
          <a:ln>
            <a:noFill/>
          </a:ln>
        </p:spPr>
        <p:txBody>
          <a:bodyPr spcFirstLastPara="1" wrap="square" lIns="121900" tIns="121900" rIns="121900" bIns="121900" anchor="ctr" anchorCtr="0">
            <a:noAutofit/>
          </a:bodyPr>
          <a:lstStyle/>
          <a:p>
            <a:endParaRPr sz="2400"/>
          </a:p>
        </p:txBody>
      </p:sp>
      <p:sp>
        <p:nvSpPr>
          <p:cNvPr id="108" name="Google Shape;108;p21"/>
          <p:cNvSpPr txBox="1">
            <a:spLocks noGrp="1"/>
          </p:cNvSpPr>
          <p:nvPr>
            <p:ph type="subTitle" idx="4294967295"/>
          </p:nvPr>
        </p:nvSpPr>
        <p:spPr>
          <a:xfrm>
            <a:off x="1779133" y="2887933"/>
            <a:ext cx="8638800" cy="1105200"/>
          </a:xfrm>
          <a:prstGeom prst="rect">
            <a:avLst/>
          </a:prstGeom>
        </p:spPr>
        <p:txBody>
          <a:bodyPr spcFirstLastPara="1" vert="horz" wrap="square" lIns="121900" tIns="121900" rIns="121900" bIns="121900" rtlCol="0" anchor="t" anchorCtr="0">
            <a:normAutofit/>
          </a:bodyPr>
          <a:lstStyle/>
          <a:p>
            <a:pPr marL="0" indent="0" algn="ctr">
              <a:spcBef>
                <a:spcPts val="0"/>
              </a:spcBef>
              <a:spcAft>
                <a:spcPts val="1600"/>
              </a:spcAft>
              <a:buNone/>
            </a:pPr>
            <a:r>
              <a:rPr lang="en" sz="4267" b="1">
                <a:solidFill>
                  <a:schemeClr val="lt1"/>
                </a:solidFill>
                <a:latin typeface="Fira Sans Condensed"/>
                <a:ea typeface="Fira Sans Condensed"/>
                <a:cs typeface="Fira Sans Condensed"/>
                <a:sym typeface="Fira Sans Condensed"/>
              </a:rPr>
              <a:t>Static vs. dynamic data visualization</a:t>
            </a:r>
            <a:endParaRPr sz="4267" b="1">
              <a:solidFill>
                <a:schemeClr val="lt1"/>
              </a:solidFill>
              <a:latin typeface="Fira Sans Condensed"/>
              <a:ea typeface="Fira Sans Condensed"/>
              <a:cs typeface="Fira Sans Condensed"/>
              <a:sym typeface="Fira Sans Condense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a:latin typeface="Fira Sans Condensed"/>
                <a:ea typeface="Fira Sans Condensed"/>
                <a:cs typeface="Fira Sans Condensed"/>
                <a:sym typeface="Fira Sans Condensed"/>
              </a:rPr>
              <a:t>Defining static vs. dynamic data visualization</a:t>
            </a:r>
            <a:endParaRPr b="1">
              <a:latin typeface="Fira Sans Condensed"/>
              <a:ea typeface="Fira Sans Condensed"/>
              <a:cs typeface="Fira Sans Condensed"/>
              <a:sym typeface="Fira Sans Condensed"/>
            </a:endParaRPr>
          </a:p>
        </p:txBody>
      </p:sp>
      <p:sp>
        <p:nvSpPr>
          <p:cNvPr id="114" name="Google Shape;114;p22"/>
          <p:cNvSpPr txBox="1">
            <a:spLocks noGrp="1"/>
          </p:cNvSpPr>
          <p:nvPr>
            <p:ph type="body" idx="1"/>
          </p:nvPr>
        </p:nvSpPr>
        <p:spPr>
          <a:xfrm>
            <a:off x="415600" y="1511200"/>
            <a:ext cx="11360800" cy="5016400"/>
          </a:xfrm>
          <a:prstGeom prst="rect">
            <a:avLst/>
          </a:prstGeom>
        </p:spPr>
        <p:txBody>
          <a:bodyPr spcFirstLastPara="1" vert="horz" wrap="square" lIns="121900" tIns="121900" rIns="121900" bIns="121900" rtlCol="0" anchor="t" anchorCtr="0">
            <a:normAutofit/>
          </a:bodyPr>
          <a:lstStyle/>
          <a:p>
            <a:pPr indent="-491054">
              <a:lnSpc>
                <a:spcPct val="110000"/>
              </a:lnSpc>
              <a:buClr>
                <a:srgbClr val="0000FF"/>
              </a:buClr>
              <a:buSzPts val="2200"/>
              <a:buFont typeface="Fira Sans Condensed"/>
              <a:buChar char="●"/>
            </a:pPr>
            <a:r>
              <a:rPr lang="en" sz="2933" dirty="0">
                <a:solidFill>
                  <a:srgbClr val="0000FF"/>
                </a:solidFill>
                <a:latin typeface="Fira Sans Condensed"/>
                <a:ea typeface="Fira Sans Condensed"/>
                <a:cs typeface="Fira Sans Condensed"/>
                <a:sym typeface="Fira Sans Condensed"/>
              </a:rPr>
              <a:t>Static data visualization </a:t>
            </a:r>
            <a:endParaRPr sz="2933" dirty="0">
              <a:solidFill>
                <a:srgbClr val="0000FF"/>
              </a:solidFill>
              <a:latin typeface="Fira Sans Condensed"/>
              <a:ea typeface="Fira Sans Condensed"/>
              <a:cs typeface="Fira Sans Condensed"/>
              <a:sym typeface="Fira Sans Condensed"/>
            </a:endParaRPr>
          </a:p>
          <a:p>
            <a:pPr lvl="1" indent="-491054">
              <a:lnSpc>
                <a:spcPct val="110000"/>
              </a:lnSpc>
              <a:buSzPts val="2200"/>
              <a:buFont typeface="Fira Sans Condensed"/>
              <a:buChar char="○"/>
            </a:pPr>
            <a:r>
              <a:rPr lang="en" sz="2933" dirty="0">
                <a:latin typeface="Fira Sans Condensed"/>
                <a:ea typeface="Fira Sans Condensed"/>
                <a:cs typeface="Fira Sans Condensed"/>
                <a:sym typeface="Fira Sans Condensed"/>
              </a:rPr>
              <a:t>An image-based chart or infographic (think PDF, PNG, JPG) </a:t>
            </a:r>
            <a:endParaRPr sz="2933" dirty="0">
              <a:latin typeface="Fira Sans Condensed"/>
              <a:ea typeface="Fira Sans Condensed"/>
              <a:cs typeface="Fira Sans Condensed"/>
              <a:sym typeface="Fira Sans Condensed"/>
            </a:endParaRPr>
          </a:p>
          <a:p>
            <a:pPr lvl="1" indent="-491054">
              <a:lnSpc>
                <a:spcPct val="110000"/>
              </a:lnSpc>
              <a:buSzPts val="2200"/>
              <a:buFont typeface="Fira Sans Condensed"/>
              <a:buChar char="○"/>
            </a:pPr>
            <a:r>
              <a:rPr lang="en" sz="2933" dirty="0">
                <a:latin typeface="Fira Sans Condensed"/>
                <a:ea typeface="Fira Sans Condensed"/>
                <a:cs typeface="Fira Sans Condensed"/>
                <a:sym typeface="Fira Sans Condensed"/>
              </a:rPr>
              <a:t>A snapshot of data</a:t>
            </a:r>
            <a:endParaRPr sz="2933" dirty="0">
              <a:latin typeface="Fira Sans Condensed"/>
              <a:ea typeface="Fira Sans Condensed"/>
              <a:cs typeface="Fira Sans Condensed"/>
              <a:sym typeface="Fira Sans Condensed"/>
            </a:endParaRPr>
          </a:p>
          <a:p>
            <a:pPr lvl="1" indent="-491054">
              <a:lnSpc>
                <a:spcPct val="110000"/>
              </a:lnSpc>
              <a:buSzPts val="2200"/>
              <a:buFont typeface="Fira Sans Condensed"/>
              <a:buChar char="○"/>
            </a:pPr>
            <a:r>
              <a:rPr lang="en" sz="2933" dirty="0">
                <a:latin typeface="Fira Sans Condensed"/>
                <a:ea typeface="Fira Sans Condensed"/>
                <a:cs typeface="Fira Sans Condensed"/>
                <a:sym typeface="Fira Sans Condensed"/>
              </a:rPr>
              <a:t>Most of what we have seen so far in this course</a:t>
            </a:r>
            <a:endParaRPr sz="2933" dirty="0">
              <a:latin typeface="Fira Sans Condensed"/>
              <a:ea typeface="Fira Sans Condensed"/>
              <a:cs typeface="Fira Sans Condensed"/>
              <a:sym typeface="Fira Sans Condensed"/>
            </a:endParaRPr>
          </a:p>
          <a:p>
            <a:pPr indent="-491054">
              <a:lnSpc>
                <a:spcPct val="110000"/>
              </a:lnSpc>
              <a:buClr>
                <a:srgbClr val="0000FF"/>
              </a:buClr>
              <a:buSzPts val="2200"/>
              <a:buFont typeface="Fira Sans Condensed"/>
              <a:buChar char="●"/>
            </a:pPr>
            <a:r>
              <a:rPr lang="en" sz="2933" dirty="0">
                <a:solidFill>
                  <a:srgbClr val="0000FF"/>
                </a:solidFill>
                <a:latin typeface="Fira Sans Condensed"/>
                <a:ea typeface="Fira Sans Condensed"/>
                <a:cs typeface="Fira Sans Condensed"/>
                <a:sym typeface="Fira Sans Condensed"/>
              </a:rPr>
              <a:t>Dynamic data visualization </a:t>
            </a:r>
            <a:endParaRPr sz="2933" dirty="0">
              <a:solidFill>
                <a:srgbClr val="0000FF"/>
              </a:solidFill>
              <a:latin typeface="Fira Sans Condensed"/>
              <a:ea typeface="Fira Sans Condensed"/>
              <a:cs typeface="Fira Sans Condensed"/>
              <a:sym typeface="Fira Sans Condensed"/>
            </a:endParaRPr>
          </a:p>
          <a:p>
            <a:pPr lvl="1" indent="-491054">
              <a:lnSpc>
                <a:spcPct val="110000"/>
              </a:lnSpc>
              <a:buSzPts val="2200"/>
              <a:buFont typeface="Fira Sans Condensed"/>
              <a:buChar char="○"/>
            </a:pPr>
            <a:r>
              <a:rPr lang="en" sz="2933" dirty="0">
                <a:latin typeface="Fira Sans Condensed"/>
                <a:ea typeface="Fira Sans Condensed"/>
                <a:cs typeface="Fira Sans Condensed"/>
                <a:sym typeface="Fira Sans Condensed"/>
              </a:rPr>
              <a:t>Interactive applications or web pages that allow users to modify or filter a data visualization</a:t>
            </a:r>
            <a:endParaRPr sz="2933" dirty="0">
              <a:latin typeface="Fira Sans Condensed"/>
              <a:ea typeface="Fira Sans Condensed"/>
              <a:cs typeface="Fira Sans Condensed"/>
              <a:sym typeface="Fira Sans Condensed"/>
            </a:endParaRPr>
          </a:p>
          <a:p>
            <a:pPr lvl="1" indent="-491054">
              <a:lnSpc>
                <a:spcPct val="110000"/>
              </a:lnSpc>
              <a:buSzPts val="2200"/>
              <a:buFont typeface="Fira Sans Condensed"/>
              <a:buChar char="○"/>
            </a:pPr>
            <a:r>
              <a:rPr lang="en" sz="2933" dirty="0">
                <a:latin typeface="Fira Sans Condensed"/>
                <a:ea typeface="Fira Sans Condensed"/>
                <a:cs typeface="Fira Sans Condensed"/>
                <a:sym typeface="Fira Sans Condensed"/>
              </a:rPr>
              <a:t>Multiple data stories in one</a:t>
            </a:r>
            <a:endParaRPr sz="2933" dirty="0">
              <a:latin typeface="Fira Sans Condensed"/>
              <a:ea typeface="Fira Sans Condensed"/>
              <a:cs typeface="Fira Sans Condensed"/>
              <a:sym typeface="Fira Sans Condense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a:solidFill>
                  <a:srgbClr val="38761D"/>
                </a:solidFill>
                <a:latin typeface="Fira Sans Condensed"/>
                <a:ea typeface="Fira Sans Condensed"/>
                <a:cs typeface="Fira Sans Condensed"/>
                <a:sym typeface="Fira Sans Condensed"/>
              </a:rPr>
              <a:t>Benefits </a:t>
            </a:r>
            <a:r>
              <a:rPr lang="en" b="1">
                <a:latin typeface="Fira Sans Condensed"/>
                <a:ea typeface="Fira Sans Condensed"/>
                <a:cs typeface="Fira Sans Condensed"/>
                <a:sym typeface="Fira Sans Condensed"/>
              </a:rPr>
              <a:t>of dynamic data visualizations</a:t>
            </a:r>
            <a:endParaRPr b="1">
              <a:latin typeface="Fira Sans Condensed"/>
              <a:ea typeface="Fira Sans Condensed"/>
              <a:cs typeface="Fira Sans Condensed"/>
              <a:sym typeface="Fira Sans Condensed"/>
            </a:endParaRPr>
          </a:p>
        </p:txBody>
      </p:sp>
      <p:sp>
        <p:nvSpPr>
          <p:cNvPr id="127" name="Google Shape;127;p24"/>
          <p:cNvSpPr txBox="1"/>
          <p:nvPr/>
        </p:nvSpPr>
        <p:spPr>
          <a:xfrm>
            <a:off x="8775510" y="6145055"/>
            <a:ext cx="3890023" cy="800179"/>
          </a:xfrm>
          <a:prstGeom prst="rect">
            <a:avLst/>
          </a:prstGeom>
          <a:noFill/>
          <a:ln>
            <a:noFill/>
          </a:ln>
        </p:spPr>
        <p:txBody>
          <a:bodyPr spcFirstLastPara="1" wrap="square" lIns="121900" tIns="121900" rIns="121900" bIns="121900" anchor="t" anchorCtr="0">
            <a:spAutoFit/>
          </a:bodyPr>
          <a:lstStyle/>
          <a:p>
            <a:pPr>
              <a:lnSpc>
                <a:spcPct val="150000"/>
              </a:lnSpc>
            </a:pPr>
            <a:r>
              <a:rPr lang="en" sz="2400" dirty="0">
                <a:solidFill>
                  <a:srgbClr val="595959"/>
                </a:solidFill>
                <a:latin typeface="Fira Sans Condensed"/>
                <a:ea typeface="Fira Sans Condensed"/>
                <a:cs typeface="Fira Sans Condensed"/>
                <a:sym typeface="Fira Sans Condensed"/>
              </a:rPr>
              <a:t>(Weissgerber et al., 2016)</a:t>
            </a:r>
            <a:endParaRPr sz="1600" dirty="0">
              <a:solidFill>
                <a:srgbClr val="595959"/>
              </a:solidFill>
              <a:latin typeface="Fira Sans Condensed"/>
              <a:ea typeface="Fira Sans Condensed"/>
              <a:cs typeface="Fira Sans Condensed"/>
              <a:sym typeface="Fira Sans Condensed"/>
            </a:endParaRPr>
          </a:p>
        </p:txBody>
      </p:sp>
      <p:sp>
        <p:nvSpPr>
          <p:cNvPr id="128" name="Google Shape;128;p24"/>
          <p:cNvSpPr txBox="1">
            <a:spLocks noGrp="1"/>
          </p:cNvSpPr>
          <p:nvPr>
            <p:ph type="body" idx="1"/>
          </p:nvPr>
        </p:nvSpPr>
        <p:spPr>
          <a:xfrm>
            <a:off x="415600" y="1511200"/>
            <a:ext cx="11360800" cy="4705200"/>
          </a:xfrm>
          <a:prstGeom prst="rect">
            <a:avLst/>
          </a:prstGeom>
        </p:spPr>
        <p:txBody>
          <a:bodyPr spcFirstLastPara="1" vert="horz" wrap="square" lIns="121900" tIns="121900" rIns="121900" bIns="121900" rtlCol="0" anchor="t" anchorCtr="0">
            <a:normAutofit/>
          </a:bodyPr>
          <a:lstStyle/>
          <a:p>
            <a:pPr indent="-491054">
              <a:lnSpc>
                <a:spcPct val="120000"/>
              </a:lnSpc>
              <a:buSzPts val="2200"/>
              <a:buFont typeface="Fira Sans Condensed"/>
              <a:buChar char="●"/>
            </a:pPr>
            <a:r>
              <a:rPr lang="en" sz="2933" dirty="0">
                <a:latin typeface="Fira Sans Condensed"/>
                <a:ea typeface="Fira Sans Condensed"/>
                <a:cs typeface="Fira Sans Condensed"/>
                <a:sym typeface="Fira Sans Condensed"/>
              </a:rPr>
              <a:t>Dynamic data visualizations</a:t>
            </a:r>
            <a:endParaRPr sz="2933" dirty="0">
              <a:latin typeface="Fira Sans Condensed"/>
              <a:ea typeface="Fira Sans Condensed"/>
              <a:cs typeface="Fira Sans Condensed"/>
              <a:sym typeface="Fira Sans Condensed"/>
            </a:endParaRPr>
          </a:p>
          <a:p>
            <a:pPr lvl="1" indent="-491054">
              <a:lnSpc>
                <a:spcPct val="120000"/>
              </a:lnSpc>
              <a:buSzPts val="2200"/>
              <a:buFont typeface="Fira Sans Condensed"/>
              <a:buChar char="○"/>
            </a:pPr>
            <a:r>
              <a:rPr lang="en" sz="2933" dirty="0">
                <a:latin typeface="Fira Sans Condensed"/>
                <a:ea typeface="Fira Sans Condensed"/>
                <a:cs typeface="Fira Sans Condensed"/>
                <a:sym typeface="Fira Sans Condensed"/>
              </a:rPr>
              <a:t>Can provide information that cannot be obtained from static charts</a:t>
            </a:r>
            <a:endParaRPr sz="2933" dirty="0">
              <a:latin typeface="Fira Sans Condensed"/>
              <a:ea typeface="Fira Sans Condensed"/>
              <a:cs typeface="Fira Sans Condensed"/>
              <a:sym typeface="Fira Sans Condensed"/>
            </a:endParaRPr>
          </a:p>
          <a:p>
            <a:pPr lvl="1" indent="-491054">
              <a:lnSpc>
                <a:spcPct val="120000"/>
              </a:lnSpc>
              <a:buSzPts val="2200"/>
              <a:buFont typeface="Fira Sans Condensed"/>
              <a:buChar char="○"/>
            </a:pPr>
            <a:r>
              <a:rPr lang="en" sz="2933" dirty="0">
                <a:latin typeface="Fira Sans Condensed"/>
                <a:ea typeface="Fira Sans Condensed"/>
                <a:cs typeface="Fira Sans Condensed"/>
                <a:sym typeface="Fira Sans Condensed"/>
              </a:rPr>
              <a:t>Are useful for viewing individual-level data</a:t>
            </a:r>
            <a:endParaRPr sz="2933" dirty="0">
              <a:latin typeface="Fira Sans Condensed"/>
              <a:ea typeface="Fira Sans Condensed"/>
              <a:cs typeface="Fira Sans Condensed"/>
              <a:sym typeface="Fira Sans Condensed"/>
            </a:endParaRPr>
          </a:p>
          <a:p>
            <a:pPr lvl="1" indent="-491054">
              <a:lnSpc>
                <a:spcPct val="120000"/>
              </a:lnSpc>
              <a:buSzPts val="2200"/>
              <a:buFont typeface="Fira Sans Condensed"/>
              <a:buChar char="○"/>
            </a:pPr>
            <a:r>
              <a:rPr lang="en" sz="2933" dirty="0">
                <a:latin typeface="Fira Sans Condensed"/>
                <a:ea typeface="Fira Sans Condensed"/>
                <a:cs typeface="Fira Sans Condensed"/>
                <a:sym typeface="Fira Sans Condensed"/>
              </a:rPr>
              <a:t>Allow audiences to explore the data in-depth, supporting transparency and reproducibility </a:t>
            </a:r>
            <a:endParaRPr sz="2933" dirty="0">
              <a:latin typeface="Fira Sans Condensed"/>
              <a:ea typeface="Fira Sans Condensed"/>
              <a:cs typeface="Fira Sans Condensed"/>
              <a:sym typeface="Fira Sans Condensed"/>
            </a:endParaRPr>
          </a:p>
          <a:p>
            <a:pPr lvl="1" indent="-491054">
              <a:lnSpc>
                <a:spcPct val="120000"/>
              </a:lnSpc>
              <a:buSzPts val="2200"/>
              <a:buFont typeface="Fira Sans Condensed"/>
              <a:buChar char="○"/>
            </a:pPr>
            <a:r>
              <a:rPr lang="en" sz="2933" dirty="0">
                <a:latin typeface="Fira Sans Condensed"/>
                <a:ea typeface="Fira Sans Condensed"/>
                <a:cs typeface="Fira Sans Condensed"/>
                <a:sym typeface="Fira Sans Condensed"/>
              </a:rPr>
              <a:t>Can increase interest and engagement in research outputs</a:t>
            </a:r>
            <a:endParaRPr sz="2933" dirty="0">
              <a:latin typeface="Fira Sans Condensed"/>
              <a:ea typeface="Fira Sans Condensed"/>
              <a:cs typeface="Fira Sans Condensed"/>
              <a:sym typeface="Fira Sans Condense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a:solidFill>
                  <a:srgbClr val="CC0000"/>
                </a:solidFill>
                <a:latin typeface="Fira Sans Condensed"/>
                <a:ea typeface="Fira Sans Condensed"/>
                <a:cs typeface="Fira Sans Condensed"/>
                <a:sym typeface="Fira Sans Condensed"/>
              </a:rPr>
              <a:t>Costs </a:t>
            </a:r>
            <a:r>
              <a:rPr lang="en" b="1">
                <a:latin typeface="Fira Sans Condensed"/>
                <a:ea typeface="Fira Sans Condensed"/>
                <a:cs typeface="Fira Sans Condensed"/>
                <a:sym typeface="Fira Sans Condensed"/>
              </a:rPr>
              <a:t>of dynamic data visualizations</a:t>
            </a:r>
            <a:endParaRPr b="1">
              <a:latin typeface="Fira Sans Condensed"/>
              <a:ea typeface="Fira Sans Condensed"/>
              <a:cs typeface="Fira Sans Condensed"/>
              <a:sym typeface="Fira Sans Condensed"/>
            </a:endParaRPr>
          </a:p>
        </p:txBody>
      </p:sp>
      <p:sp>
        <p:nvSpPr>
          <p:cNvPr id="134" name="Google Shape;134;p25"/>
          <p:cNvSpPr txBox="1">
            <a:spLocks noGrp="1"/>
          </p:cNvSpPr>
          <p:nvPr>
            <p:ph type="body" idx="1"/>
          </p:nvPr>
        </p:nvSpPr>
        <p:spPr>
          <a:xfrm>
            <a:off x="415600" y="1511200"/>
            <a:ext cx="11360800" cy="4705200"/>
          </a:xfrm>
          <a:prstGeom prst="rect">
            <a:avLst/>
          </a:prstGeom>
        </p:spPr>
        <p:txBody>
          <a:bodyPr spcFirstLastPara="1" vert="horz" wrap="square" lIns="121900" tIns="121900" rIns="121900" bIns="121900" rtlCol="0" anchor="t" anchorCtr="0">
            <a:normAutofit/>
          </a:bodyPr>
          <a:lstStyle/>
          <a:p>
            <a:pPr indent="-491054">
              <a:lnSpc>
                <a:spcPct val="120000"/>
              </a:lnSpc>
              <a:buSzPts val="2200"/>
              <a:buFont typeface="Fira Sans Condensed"/>
              <a:buChar char="●"/>
            </a:pPr>
            <a:r>
              <a:rPr lang="en" sz="2933" dirty="0">
                <a:latin typeface="Fira Sans Condensed"/>
                <a:ea typeface="Fira Sans Condensed"/>
                <a:cs typeface="Fira Sans Condensed"/>
                <a:sym typeface="Fira Sans Condensed"/>
              </a:rPr>
              <a:t>Dynamic data visualizations</a:t>
            </a:r>
            <a:endParaRPr sz="2933" dirty="0">
              <a:latin typeface="Fira Sans Condensed"/>
              <a:ea typeface="Fira Sans Condensed"/>
              <a:cs typeface="Fira Sans Condensed"/>
              <a:sym typeface="Fira Sans Condensed"/>
            </a:endParaRPr>
          </a:p>
          <a:p>
            <a:pPr lvl="1" indent="-491054">
              <a:lnSpc>
                <a:spcPct val="120000"/>
              </a:lnSpc>
              <a:buSzPts val="2200"/>
              <a:buFont typeface="Fira Sans Condensed"/>
              <a:buChar char="○"/>
            </a:pPr>
            <a:r>
              <a:rPr lang="en" sz="2933" dirty="0">
                <a:latin typeface="Fira Sans Condensed"/>
                <a:ea typeface="Fira Sans Condensed"/>
                <a:cs typeface="Fira Sans Condensed"/>
                <a:sym typeface="Fira Sans Condensed"/>
              </a:rPr>
              <a:t>Make it more challenging to tell a single clear story or communicate a clear message</a:t>
            </a:r>
            <a:endParaRPr sz="2933" dirty="0">
              <a:latin typeface="Fira Sans Condensed"/>
              <a:ea typeface="Fira Sans Condensed"/>
              <a:cs typeface="Fira Sans Condensed"/>
              <a:sym typeface="Fira Sans Condensed"/>
            </a:endParaRPr>
          </a:p>
          <a:p>
            <a:pPr lvl="1" indent="-491054">
              <a:lnSpc>
                <a:spcPct val="120000"/>
              </a:lnSpc>
              <a:buSzPts val="2200"/>
              <a:buFont typeface="Fira Sans Condensed"/>
              <a:buChar char="○"/>
            </a:pPr>
            <a:r>
              <a:rPr lang="en" sz="2933" dirty="0">
                <a:latin typeface="Fira Sans Condensed"/>
                <a:ea typeface="Fira Sans Condensed"/>
                <a:cs typeface="Fira Sans Condensed"/>
                <a:sym typeface="Fira Sans Condensed"/>
              </a:rPr>
              <a:t>Can be confusing or overwhelming for audiences</a:t>
            </a:r>
            <a:endParaRPr sz="2933" dirty="0">
              <a:latin typeface="Fira Sans Condensed"/>
              <a:ea typeface="Fira Sans Condensed"/>
              <a:cs typeface="Fira Sans Condensed"/>
              <a:sym typeface="Fira Sans Condensed"/>
            </a:endParaRPr>
          </a:p>
          <a:p>
            <a:pPr lvl="1" indent="-491054">
              <a:lnSpc>
                <a:spcPct val="120000"/>
              </a:lnSpc>
              <a:buSzPts val="2200"/>
              <a:buFont typeface="Fira Sans Condensed"/>
              <a:buChar char="○"/>
            </a:pPr>
            <a:r>
              <a:rPr lang="en" sz="2933" dirty="0">
                <a:latin typeface="Fira Sans Condensed"/>
                <a:ea typeface="Fira Sans Condensed"/>
                <a:cs typeface="Fira Sans Condensed"/>
                <a:sym typeface="Fira Sans Condensed"/>
              </a:rPr>
              <a:t>Present access and sharing challenges (e.g. an image can be viewed in print, online, on mobile, but a dynamic viz might need to be hosted on a particular platform or software)</a:t>
            </a:r>
            <a:endParaRPr sz="2933" dirty="0">
              <a:latin typeface="Fira Sans Condensed"/>
              <a:ea typeface="Fira Sans Condensed"/>
              <a:cs typeface="Fira Sans Condensed"/>
              <a:sym typeface="Fira Sans Condense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p:nvPr/>
        </p:nvSpPr>
        <p:spPr>
          <a:xfrm>
            <a:off x="230133" y="253133"/>
            <a:ext cx="11736800" cy="6374800"/>
          </a:xfrm>
          <a:prstGeom prst="rect">
            <a:avLst/>
          </a:prstGeom>
          <a:solidFill>
            <a:srgbClr val="0000FF"/>
          </a:solidFill>
          <a:ln>
            <a:noFill/>
          </a:ln>
        </p:spPr>
        <p:txBody>
          <a:bodyPr spcFirstLastPara="1" wrap="square" lIns="121900" tIns="121900" rIns="121900" bIns="121900" anchor="ctr" anchorCtr="0">
            <a:noAutofit/>
          </a:bodyPr>
          <a:lstStyle/>
          <a:p>
            <a:endParaRPr sz="2400"/>
          </a:p>
        </p:txBody>
      </p:sp>
      <p:sp>
        <p:nvSpPr>
          <p:cNvPr id="140" name="Google Shape;140;p26"/>
          <p:cNvSpPr txBox="1">
            <a:spLocks noGrp="1"/>
          </p:cNvSpPr>
          <p:nvPr>
            <p:ph type="subTitle" idx="4294967295"/>
          </p:nvPr>
        </p:nvSpPr>
        <p:spPr>
          <a:xfrm>
            <a:off x="1377933" y="2855733"/>
            <a:ext cx="9441200" cy="1169600"/>
          </a:xfrm>
          <a:prstGeom prst="rect">
            <a:avLst/>
          </a:prstGeom>
        </p:spPr>
        <p:txBody>
          <a:bodyPr spcFirstLastPara="1" vert="horz" wrap="square" lIns="121900" tIns="121900" rIns="121900" bIns="121900" rtlCol="0" anchor="t" anchorCtr="0">
            <a:normAutofit/>
          </a:bodyPr>
          <a:lstStyle/>
          <a:p>
            <a:pPr marL="0" indent="0" algn="ctr">
              <a:spcBef>
                <a:spcPts val="0"/>
              </a:spcBef>
              <a:spcAft>
                <a:spcPts val="1600"/>
              </a:spcAft>
              <a:buNone/>
            </a:pPr>
            <a:r>
              <a:rPr lang="en" sz="4267" b="1">
                <a:solidFill>
                  <a:schemeClr val="lt1"/>
                </a:solidFill>
                <a:latin typeface="Fira Sans Condensed"/>
                <a:ea typeface="Fira Sans Condensed"/>
                <a:cs typeface="Fira Sans Condensed"/>
                <a:sym typeface="Fira Sans Condensed"/>
              </a:rPr>
              <a:t>Designing dynamic data visualizations</a:t>
            </a:r>
            <a:endParaRPr sz="4267" b="1">
              <a:solidFill>
                <a:schemeClr val="lt1"/>
              </a:solidFill>
              <a:latin typeface="Fira Sans Condensed"/>
              <a:ea typeface="Fira Sans Condensed"/>
              <a:cs typeface="Fira Sans Condensed"/>
              <a:sym typeface="Fira Sans Condense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a:latin typeface="Fira Sans Condensed"/>
                <a:ea typeface="Fira Sans Condensed"/>
                <a:cs typeface="Fira Sans Condensed"/>
                <a:sym typeface="Fira Sans Condensed"/>
              </a:rPr>
              <a:t>Considerations</a:t>
            </a:r>
            <a:endParaRPr b="1">
              <a:latin typeface="Fira Sans Condensed"/>
              <a:ea typeface="Fira Sans Condensed"/>
              <a:cs typeface="Fira Sans Condensed"/>
              <a:sym typeface="Fira Sans Condensed"/>
            </a:endParaRPr>
          </a:p>
        </p:txBody>
      </p:sp>
      <p:sp>
        <p:nvSpPr>
          <p:cNvPr id="146" name="Google Shape;146;p27"/>
          <p:cNvSpPr txBox="1">
            <a:spLocks noGrp="1"/>
          </p:cNvSpPr>
          <p:nvPr>
            <p:ph type="body" idx="1"/>
          </p:nvPr>
        </p:nvSpPr>
        <p:spPr>
          <a:xfrm>
            <a:off x="415600" y="1511199"/>
            <a:ext cx="11360800" cy="5080669"/>
          </a:xfrm>
          <a:prstGeom prst="rect">
            <a:avLst/>
          </a:prstGeom>
        </p:spPr>
        <p:txBody>
          <a:bodyPr spcFirstLastPara="1" vert="horz" wrap="square" lIns="121900" tIns="121900" rIns="121900" bIns="121900" rtlCol="0" anchor="t" anchorCtr="0">
            <a:normAutofit/>
          </a:bodyPr>
          <a:lstStyle/>
          <a:p>
            <a:pPr indent="-491054">
              <a:lnSpc>
                <a:spcPct val="120000"/>
              </a:lnSpc>
              <a:buSzPts val="2200"/>
              <a:buFont typeface="Fira Sans Condensed"/>
              <a:buChar char="●"/>
            </a:pPr>
            <a:r>
              <a:rPr lang="en" sz="2933" dirty="0">
                <a:latin typeface="Fira Sans Condensed"/>
                <a:ea typeface="Fira Sans Condensed"/>
                <a:cs typeface="Fira Sans Condensed"/>
                <a:sym typeface="Fira Sans Condensed"/>
              </a:rPr>
              <a:t>Best practices for data visualization and accessibility still apply, but we also need to consider unique elements of dynamic data visualizations. For example:</a:t>
            </a:r>
            <a:endParaRPr sz="2933" dirty="0">
              <a:latin typeface="Fira Sans Condensed"/>
              <a:ea typeface="Fira Sans Condensed"/>
              <a:cs typeface="Fira Sans Condensed"/>
              <a:sym typeface="Fira Sans Condensed"/>
            </a:endParaRPr>
          </a:p>
          <a:p>
            <a:pPr lvl="1" indent="-491054">
              <a:lnSpc>
                <a:spcPct val="120000"/>
              </a:lnSpc>
              <a:buSzPts val="2200"/>
              <a:buFont typeface="Fira Sans Condensed"/>
              <a:buChar char="○"/>
            </a:pPr>
            <a:r>
              <a:rPr lang="en" sz="2933" dirty="0">
                <a:latin typeface="Fira Sans Condensed"/>
                <a:ea typeface="Fira Sans Condensed"/>
                <a:cs typeface="Fira Sans Condensed"/>
                <a:sym typeface="Fira Sans Condensed"/>
              </a:rPr>
              <a:t>Are the interactive elements easy to navigate? </a:t>
            </a:r>
            <a:endParaRPr sz="2933" dirty="0">
              <a:latin typeface="Fira Sans Condensed"/>
              <a:ea typeface="Fira Sans Condensed"/>
              <a:cs typeface="Fira Sans Condensed"/>
              <a:sym typeface="Fira Sans Condensed"/>
            </a:endParaRPr>
          </a:p>
          <a:p>
            <a:pPr lvl="1" indent="-491054">
              <a:lnSpc>
                <a:spcPct val="120000"/>
              </a:lnSpc>
              <a:buSzPts val="2200"/>
              <a:buFont typeface="Fira Sans Condensed"/>
              <a:buChar char="○"/>
            </a:pPr>
            <a:r>
              <a:rPr lang="en" sz="2933" dirty="0">
                <a:latin typeface="Fira Sans Condensed"/>
                <a:ea typeface="Fira Sans Condensed"/>
                <a:cs typeface="Fira Sans Condensed"/>
                <a:sym typeface="Fira Sans Condensed"/>
              </a:rPr>
              <a:t>Are the interactive elements accessible?</a:t>
            </a:r>
            <a:endParaRPr sz="2933" dirty="0">
              <a:latin typeface="Fira Sans Condensed"/>
              <a:ea typeface="Fira Sans Condensed"/>
              <a:cs typeface="Fira Sans Condensed"/>
              <a:sym typeface="Fira Sans Condensed"/>
            </a:endParaRPr>
          </a:p>
          <a:p>
            <a:pPr lvl="1" indent="-491054">
              <a:lnSpc>
                <a:spcPct val="120000"/>
              </a:lnSpc>
              <a:buSzPts val="2200"/>
              <a:buFont typeface="Fira Sans Condensed"/>
              <a:buChar char="○"/>
            </a:pPr>
            <a:r>
              <a:rPr lang="en" sz="2933" dirty="0">
                <a:latin typeface="Fira Sans Condensed"/>
                <a:ea typeface="Fira Sans Condensed"/>
                <a:cs typeface="Fira Sans Condensed"/>
                <a:sym typeface="Fira Sans Condensed"/>
              </a:rPr>
              <a:t>How much time will your audience have to interact with the data visualization?</a:t>
            </a:r>
            <a:endParaRPr sz="2933" dirty="0">
              <a:latin typeface="Fira Sans Condensed"/>
              <a:ea typeface="Fira Sans Condensed"/>
              <a:cs typeface="Fira Sans Condensed"/>
              <a:sym typeface="Fira Sans Condensed"/>
            </a:endParaRPr>
          </a:p>
          <a:p>
            <a:pPr lvl="1" indent="-491054">
              <a:lnSpc>
                <a:spcPct val="120000"/>
              </a:lnSpc>
              <a:buSzPts val="2200"/>
              <a:buFont typeface="Fira Sans Condensed"/>
              <a:buChar char="○"/>
            </a:pPr>
            <a:r>
              <a:rPr lang="en" sz="2933" b="1" dirty="0">
                <a:latin typeface="Fira Sans Condensed"/>
                <a:ea typeface="Fira Sans Condensed"/>
                <a:cs typeface="Fira Sans Condensed"/>
                <a:sym typeface="Fira Sans Condensed"/>
              </a:rPr>
              <a:t>Important: Do interactive features actually help your data visualization serve your purpose?</a:t>
            </a:r>
            <a:endParaRPr sz="2933" b="1" dirty="0">
              <a:latin typeface="Fira Sans Condensed"/>
              <a:ea typeface="Fira Sans Condensed"/>
              <a:cs typeface="Fira Sans Condensed"/>
              <a:sym typeface="Fira Sans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p:nvPr/>
        </p:nvSpPr>
        <p:spPr>
          <a:xfrm>
            <a:off x="230133" y="253133"/>
            <a:ext cx="11736800" cy="6374800"/>
          </a:xfrm>
          <a:prstGeom prst="rect">
            <a:avLst/>
          </a:prstGeom>
          <a:solidFill>
            <a:srgbClr val="0000FF"/>
          </a:solidFill>
          <a:ln>
            <a:noFill/>
          </a:ln>
        </p:spPr>
        <p:txBody>
          <a:bodyPr spcFirstLastPara="1" wrap="square" lIns="121900" tIns="121900" rIns="121900" bIns="121900" anchor="ctr" anchorCtr="0">
            <a:noAutofit/>
          </a:bodyPr>
          <a:lstStyle/>
          <a:p>
            <a:endParaRPr sz="2400"/>
          </a:p>
        </p:txBody>
      </p:sp>
      <p:sp>
        <p:nvSpPr>
          <p:cNvPr id="74" name="Google Shape;74;p16"/>
          <p:cNvSpPr txBox="1">
            <a:spLocks noGrp="1"/>
          </p:cNvSpPr>
          <p:nvPr>
            <p:ph type="subTitle" idx="4294967295"/>
          </p:nvPr>
        </p:nvSpPr>
        <p:spPr>
          <a:xfrm>
            <a:off x="2486133" y="2548733"/>
            <a:ext cx="7224800" cy="1783600"/>
          </a:xfrm>
          <a:prstGeom prst="rect">
            <a:avLst/>
          </a:prstGeom>
        </p:spPr>
        <p:txBody>
          <a:bodyPr spcFirstLastPara="1" vert="horz" wrap="square" lIns="121900" tIns="121900" rIns="121900" bIns="121900" rtlCol="0" anchor="t" anchorCtr="0">
            <a:normAutofit/>
          </a:bodyPr>
          <a:lstStyle/>
          <a:p>
            <a:pPr marL="0" indent="0" algn="ctr">
              <a:spcBef>
                <a:spcPts val="0"/>
              </a:spcBef>
              <a:spcAft>
                <a:spcPts val="1600"/>
              </a:spcAft>
              <a:buNone/>
            </a:pPr>
            <a:r>
              <a:rPr lang="en" sz="4267" b="1" dirty="0">
                <a:solidFill>
                  <a:schemeClr val="lt1"/>
                </a:solidFill>
                <a:latin typeface="Fira Sans Condensed"/>
                <a:ea typeface="Fira Sans Condensed"/>
                <a:cs typeface="Fira Sans Condensed"/>
                <a:sym typeface="Fira Sans Condensed"/>
              </a:rPr>
              <a:t>Seaborn</a:t>
            </a:r>
            <a:endParaRPr sz="4267" b="1" dirty="0">
              <a:solidFill>
                <a:schemeClr val="lt1"/>
              </a:solidFill>
              <a:latin typeface="Fira Sans Condensed"/>
              <a:ea typeface="Fira Sans Condensed"/>
              <a:cs typeface="Fira Sans Condensed"/>
              <a:sym typeface="Fira Sans Condense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a:latin typeface="Fira Sans Condensed"/>
                <a:ea typeface="Fira Sans Condensed"/>
                <a:cs typeface="Fira Sans Condensed"/>
                <a:sym typeface="Fira Sans Condensed"/>
              </a:rPr>
              <a:t>Elements of dynamic data visualizations</a:t>
            </a:r>
            <a:endParaRPr b="1">
              <a:latin typeface="Fira Sans Condensed"/>
              <a:ea typeface="Fira Sans Condensed"/>
              <a:cs typeface="Fira Sans Condensed"/>
              <a:sym typeface="Fira Sans Condensed"/>
            </a:endParaRPr>
          </a:p>
        </p:txBody>
      </p:sp>
      <p:sp>
        <p:nvSpPr>
          <p:cNvPr id="152" name="Google Shape;152;p28"/>
          <p:cNvSpPr txBox="1">
            <a:spLocks noGrp="1"/>
          </p:cNvSpPr>
          <p:nvPr>
            <p:ph type="body" idx="1"/>
          </p:nvPr>
        </p:nvSpPr>
        <p:spPr>
          <a:xfrm>
            <a:off x="415600" y="1511200"/>
            <a:ext cx="11360800" cy="4908000"/>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 sz="2933" dirty="0">
                <a:latin typeface="Fira Sans Condensed"/>
                <a:ea typeface="Fira Sans Condensed"/>
                <a:cs typeface="Fira Sans Condensed"/>
                <a:sym typeface="Fira Sans Condensed"/>
              </a:rPr>
              <a:t>We can conceptualize changes to our dynamic data visualizations in terms of how they affect two visual elements of our plots:</a:t>
            </a:r>
            <a:endParaRPr sz="2933" dirty="0">
              <a:latin typeface="Fira Sans Condensed"/>
              <a:ea typeface="Fira Sans Condensed"/>
              <a:cs typeface="Fira Sans Condensed"/>
              <a:sym typeface="Fira Sans Condensed"/>
            </a:endParaRPr>
          </a:p>
          <a:p>
            <a:pPr lvl="1" indent="-491054">
              <a:lnSpc>
                <a:spcPct val="100000"/>
              </a:lnSpc>
              <a:buSzPts val="2200"/>
              <a:buFont typeface="Fira Sans Condensed"/>
              <a:buChar char="○"/>
            </a:pPr>
            <a:r>
              <a:rPr lang="en" sz="2933" dirty="0">
                <a:solidFill>
                  <a:srgbClr val="0000FF"/>
                </a:solidFill>
                <a:latin typeface="Fira Sans Condensed"/>
                <a:ea typeface="Fira Sans Condensed"/>
                <a:cs typeface="Fira Sans Condensed"/>
                <a:sym typeface="Fira Sans Condensed"/>
              </a:rPr>
              <a:t>Spatial elements</a:t>
            </a:r>
            <a:r>
              <a:rPr lang="en" sz="2933" dirty="0">
                <a:latin typeface="Fira Sans Condensed"/>
                <a:ea typeface="Fira Sans Condensed"/>
                <a:cs typeface="Fira Sans Condensed"/>
                <a:sym typeface="Fira Sans Condensed"/>
              </a:rPr>
              <a:t> → Position and quantity (e.g. number of data points on a plot, scales of axes)</a:t>
            </a:r>
            <a:endParaRPr sz="2933" dirty="0">
              <a:latin typeface="Fira Sans Condensed"/>
              <a:ea typeface="Fira Sans Condensed"/>
              <a:cs typeface="Fira Sans Condensed"/>
              <a:sym typeface="Fira Sans Condensed"/>
            </a:endParaRPr>
          </a:p>
          <a:p>
            <a:pPr lvl="1" indent="-491054">
              <a:lnSpc>
                <a:spcPct val="100000"/>
              </a:lnSpc>
              <a:buSzPts val="2200"/>
              <a:buFont typeface="Fira Sans Condensed"/>
              <a:buChar char="○"/>
            </a:pPr>
            <a:r>
              <a:rPr lang="en" sz="2933" dirty="0">
                <a:solidFill>
                  <a:srgbClr val="0000FF"/>
                </a:solidFill>
                <a:latin typeface="Fira Sans Condensed"/>
                <a:ea typeface="Fira Sans Condensed"/>
                <a:cs typeface="Fira Sans Condensed"/>
                <a:sym typeface="Fira Sans Condensed"/>
              </a:rPr>
              <a:t>Retinal elements</a:t>
            </a:r>
            <a:r>
              <a:rPr lang="en" sz="2933" dirty="0">
                <a:latin typeface="Fira Sans Condensed"/>
                <a:ea typeface="Fira Sans Condensed"/>
                <a:cs typeface="Fira Sans Condensed"/>
                <a:sym typeface="Fira Sans Condensed"/>
              </a:rPr>
              <a:t> → Size, brightness, rotation, patterning, shape, and colour </a:t>
            </a:r>
            <a:endParaRPr sz="2933" dirty="0">
              <a:latin typeface="Fira Sans Condensed"/>
              <a:ea typeface="Fira Sans Condensed"/>
              <a:cs typeface="Fira Sans Condensed"/>
              <a:sym typeface="Fira Sans Condensed"/>
            </a:endParaRPr>
          </a:p>
          <a:p>
            <a:pPr indent="-491054">
              <a:lnSpc>
                <a:spcPct val="100000"/>
              </a:lnSpc>
              <a:buSzPts val="2200"/>
              <a:buFont typeface="Fira Sans Condensed"/>
              <a:buChar char="●"/>
            </a:pPr>
            <a:r>
              <a:rPr lang="en" sz="2933" b="1" dirty="0">
                <a:latin typeface="Fira Sans Condensed"/>
                <a:ea typeface="Fira Sans Condensed"/>
                <a:cs typeface="Fira Sans Condensed"/>
                <a:sym typeface="Fira Sans Condensed"/>
              </a:rPr>
              <a:t>We need to consider: </a:t>
            </a:r>
            <a:r>
              <a:rPr lang="en" sz="2933" dirty="0">
                <a:latin typeface="Fira Sans Condensed"/>
                <a:ea typeface="Fira Sans Condensed"/>
                <a:cs typeface="Fira Sans Condensed"/>
                <a:sym typeface="Fira Sans Condensed"/>
              </a:rPr>
              <a:t>in our dynamic data visualizations, will spatial and retinal elements be fixed or mutable? Can they be created and deleted based on user interaction? Can their meanings change?</a:t>
            </a:r>
            <a:endParaRPr sz="2933" dirty="0">
              <a:latin typeface="Fira Sans Condensed"/>
              <a:ea typeface="Fira Sans Condensed"/>
              <a:cs typeface="Fira Sans Condensed"/>
              <a:sym typeface="Fira Sans Condensed"/>
            </a:endParaRPr>
          </a:p>
        </p:txBody>
      </p:sp>
      <p:sp>
        <p:nvSpPr>
          <p:cNvPr id="153" name="Google Shape;153;p28"/>
          <p:cNvSpPr txBox="1"/>
          <p:nvPr/>
        </p:nvSpPr>
        <p:spPr>
          <a:xfrm>
            <a:off x="9444251" y="6173343"/>
            <a:ext cx="3119682" cy="800179"/>
          </a:xfrm>
          <a:prstGeom prst="rect">
            <a:avLst/>
          </a:prstGeom>
          <a:noFill/>
          <a:ln>
            <a:noFill/>
          </a:ln>
        </p:spPr>
        <p:txBody>
          <a:bodyPr spcFirstLastPara="1" wrap="square" lIns="121900" tIns="121900" rIns="121900" bIns="121900" anchor="t" anchorCtr="0">
            <a:spAutoFit/>
          </a:bodyPr>
          <a:lstStyle/>
          <a:p>
            <a:pPr>
              <a:lnSpc>
                <a:spcPct val="150000"/>
              </a:lnSpc>
            </a:pPr>
            <a:r>
              <a:rPr lang="en" sz="2400" dirty="0">
                <a:solidFill>
                  <a:srgbClr val="595959"/>
                </a:solidFill>
                <a:latin typeface="Fira Sans Condensed"/>
                <a:ea typeface="Fira Sans Condensed"/>
                <a:cs typeface="Fira Sans Condensed"/>
                <a:sym typeface="Fira Sans Condensed"/>
              </a:rPr>
              <a:t>(Cottam et al., 2012)</a:t>
            </a:r>
            <a:endParaRPr sz="1600" dirty="0">
              <a:solidFill>
                <a:srgbClr val="595959"/>
              </a:solidFill>
              <a:latin typeface="Fira Sans Condensed"/>
              <a:ea typeface="Fira Sans Condensed"/>
              <a:cs typeface="Fira Sans Condensed"/>
              <a:sym typeface="Fira Sans Condense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a:latin typeface="Fira Sans Condensed"/>
                <a:ea typeface="Fira Sans Condensed"/>
                <a:cs typeface="Fira Sans Condensed"/>
                <a:sym typeface="Fira Sans Condensed"/>
              </a:rPr>
              <a:t>Types of changes</a:t>
            </a:r>
            <a:endParaRPr b="1">
              <a:latin typeface="Fira Sans Condensed"/>
              <a:ea typeface="Fira Sans Condensed"/>
              <a:cs typeface="Fira Sans Condensed"/>
              <a:sym typeface="Fira Sans Condensed"/>
            </a:endParaRPr>
          </a:p>
        </p:txBody>
      </p:sp>
      <p:sp>
        <p:nvSpPr>
          <p:cNvPr id="159" name="Google Shape;159;p29"/>
          <p:cNvSpPr txBox="1"/>
          <p:nvPr/>
        </p:nvSpPr>
        <p:spPr>
          <a:xfrm>
            <a:off x="9480729" y="6184252"/>
            <a:ext cx="3351694" cy="800179"/>
          </a:xfrm>
          <a:prstGeom prst="rect">
            <a:avLst/>
          </a:prstGeom>
          <a:noFill/>
          <a:ln>
            <a:noFill/>
          </a:ln>
        </p:spPr>
        <p:txBody>
          <a:bodyPr spcFirstLastPara="1" wrap="square" lIns="121900" tIns="121900" rIns="121900" bIns="121900" anchor="t" anchorCtr="0">
            <a:spAutoFit/>
          </a:bodyPr>
          <a:lstStyle/>
          <a:p>
            <a:pPr>
              <a:lnSpc>
                <a:spcPct val="150000"/>
              </a:lnSpc>
            </a:pPr>
            <a:r>
              <a:rPr lang="en" sz="2400" dirty="0">
                <a:solidFill>
                  <a:srgbClr val="595959"/>
                </a:solidFill>
                <a:latin typeface="Fira Sans Condensed"/>
                <a:ea typeface="Fira Sans Condensed"/>
                <a:cs typeface="Fira Sans Condensed"/>
                <a:sym typeface="Fira Sans Condensed"/>
              </a:rPr>
              <a:t>(Cottam et al., 2012)</a:t>
            </a:r>
            <a:endParaRPr sz="1600" dirty="0">
              <a:solidFill>
                <a:srgbClr val="595959"/>
              </a:solidFill>
              <a:latin typeface="Fira Sans Condensed"/>
              <a:ea typeface="Fira Sans Condensed"/>
              <a:cs typeface="Fira Sans Condensed"/>
              <a:sym typeface="Fira Sans Condensed"/>
            </a:endParaRPr>
          </a:p>
        </p:txBody>
      </p:sp>
      <p:graphicFrame>
        <p:nvGraphicFramePr>
          <p:cNvPr id="160" name="Google Shape;160;p29"/>
          <p:cNvGraphicFramePr/>
          <p:nvPr>
            <p:extLst>
              <p:ext uri="{D42A27DB-BD31-4B8C-83A1-F6EECF244321}">
                <p14:modId xmlns:p14="http://schemas.microsoft.com/office/powerpoint/2010/main" val="472385588"/>
              </p:ext>
            </p:extLst>
          </p:nvPr>
        </p:nvGraphicFramePr>
        <p:xfrm>
          <a:off x="1035424" y="1543787"/>
          <a:ext cx="10740976" cy="4640465"/>
        </p:xfrm>
        <a:graphic>
          <a:graphicData uri="http://schemas.openxmlformats.org/drawingml/2006/table">
            <a:tbl>
              <a:tblPr>
                <a:noFill/>
              </a:tblPr>
              <a:tblGrid>
                <a:gridCol w="1610624">
                  <a:extLst>
                    <a:ext uri="{9D8B030D-6E8A-4147-A177-3AD203B41FA5}">
                      <a16:colId xmlns:a16="http://schemas.microsoft.com/office/drawing/2014/main" val="20000"/>
                    </a:ext>
                  </a:extLst>
                </a:gridCol>
                <a:gridCol w="9130352">
                  <a:extLst>
                    <a:ext uri="{9D8B030D-6E8A-4147-A177-3AD203B41FA5}">
                      <a16:colId xmlns:a16="http://schemas.microsoft.com/office/drawing/2014/main" val="20001"/>
                    </a:ext>
                  </a:extLst>
                </a:gridCol>
              </a:tblGrid>
              <a:tr h="1420312">
                <a:tc>
                  <a:txBody>
                    <a:bodyPr/>
                    <a:lstStyle/>
                    <a:p>
                      <a:pPr marL="0" lvl="0" indent="0" algn="l" rtl="0">
                        <a:spcBef>
                          <a:spcPts val="0"/>
                        </a:spcBef>
                        <a:spcAft>
                          <a:spcPts val="0"/>
                        </a:spcAft>
                        <a:buNone/>
                      </a:pPr>
                      <a:r>
                        <a:rPr lang="en" sz="2000" b="1">
                          <a:solidFill>
                            <a:srgbClr val="0000FF"/>
                          </a:solidFill>
                          <a:latin typeface="Fira Sans Condensed"/>
                          <a:ea typeface="Fira Sans Condensed"/>
                          <a:cs typeface="Fira Sans Condensed"/>
                          <a:sym typeface="Fira Sans Condensed"/>
                        </a:rPr>
                        <a:t>Identity-preserving</a:t>
                      </a:r>
                      <a:endParaRPr sz="2000" b="1">
                        <a:solidFill>
                          <a:srgbClr val="0000FF"/>
                        </a:solidFill>
                        <a:latin typeface="Fira Sans Condensed"/>
                        <a:ea typeface="Fira Sans Condensed"/>
                        <a:cs typeface="Fira Sans Condensed"/>
                        <a:sym typeface="Fira Sans Condensed"/>
                      </a:endParaRPr>
                    </a:p>
                  </a:txBody>
                  <a:tcPr marL="121900" marR="121900" marT="121900" marB="121900">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tc>
                  <a:txBody>
                    <a:bodyPr/>
                    <a:lstStyle/>
                    <a:p>
                      <a:pPr marL="457200" lvl="0" indent="-317500" algn="l" rtl="0">
                        <a:spcBef>
                          <a:spcPts val="0"/>
                        </a:spcBef>
                        <a:spcAft>
                          <a:spcPts val="0"/>
                        </a:spcAft>
                        <a:buSzPts val="1400"/>
                        <a:buFont typeface="Fira Sans Condensed"/>
                        <a:buChar char="●"/>
                      </a:pPr>
                      <a:r>
                        <a:rPr lang="en" sz="2000">
                          <a:latin typeface="Fira Sans Condensed"/>
                          <a:ea typeface="Fira Sans Condensed"/>
                          <a:cs typeface="Fira Sans Condensed"/>
                          <a:sym typeface="Fira Sans Condensed"/>
                        </a:rPr>
                        <a:t>Maintain associations between visual elements and underlying data</a:t>
                      </a:r>
                      <a:endParaRPr sz="2000">
                        <a:latin typeface="Fira Sans Condensed"/>
                        <a:ea typeface="Fira Sans Condensed"/>
                        <a:cs typeface="Fira Sans Condensed"/>
                        <a:sym typeface="Fira Sans Condensed"/>
                      </a:endParaRPr>
                    </a:p>
                    <a:p>
                      <a:pPr marL="457200" lvl="0" indent="-317500" algn="l" rtl="0">
                        <a:spcBef>
                          <a:spcPts val="0"/>
                        </a:spcBef>
                        <a:spcAft>
                          <a:spcPts val="0"/>
                        </a:spcAft>
                        <a:buSzPts val="1400"/>
                        <a:buFont typeface="Fira Sans Condensed"/>
                        <a:buChar char="●"/>
                      </a:pPr>
                      <a:r>
                        <a:rPr lang="en" sz="2000">
                          <a:latin typeface="Fira Sans Condensed"/>
                          <a:ea typeface="Fira Sans Condensed"/>
                          <a:cs typeface="Fira Sans Condensed"/>
                          <a:sym typeface="Fira Sans Condensed"/>
                        </a:rPr>
                        <a:t>Some part of a representation stays constant (eg. keeping the relative position of data points constant)</a:t>
                      </a:r>
                      <a:endParaRPr sz="2000">
                        <a:latin typeface="Fira Sans Condensed"/>
                        <a:ea typeface="Fira Sans Condensed"/>
                        <a:cs typeface="Fira Sans Condensed"/>
                        <a:sym typeface="Fira Sans Condensed"/>
                      </a:endParaRPr>
                    </a:p>
                    <a:p>
                      <a:pPr marL="457200" lvl="0" indent="-317500" algn="l" rtl="0">
                        <a:spcBef>
                          <a:spcPts val="0"/>
                        </a:spcBef>
                        <a:spcAft>
                          <a:spcPts val="0"/>
                        </a:spcAft>
                        <a:buSzPts val="1400"/>
                        <a:buFont typeface="Fira Sans Condensed"/>
                        <a:buChar char="●"/>
                      </a:pPr>
                      <a:r>
                        <a:rPr lang="en" sz="2000">
                          <a:latin typeface="Fira Sans Condensed"/>
                          <a:ea typeface="Fira Sans Condensed"/>
                          <a:cs typeface="Fira Sans Condensed"/>
                          <a:sym typeface="Fira Sans Condensed"/>
                        </a:rPr>
                        <a:t>Important for comparing across time/snapshots</a:t>
                      </a:r>
                      <a:endParaRPr sz="2000">
                        <a:latin typeface="Fira Sans Condensed"/>
                        <a:ea typeface="Fira Sans Condensed"/>
                        <a:cs typeface="Fira Sans Condensed"/>
                        <a:sym typeface="Fira Sans Condensed"/>
                      </a:endParaRPr>
                    </a:p>
                  </a:txBody>
                  <a:tcPr marL="121900" marR="121900" marT="121900" marB="121900">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extLst>
                  <a:ext uri="{0D108BD9-81ED-4DB2-BD59-A6C34878D82A}">
                    <a16:rowId xmlns:a16="http://schemas.microsoft.com/office/drawing/2014/main" val="10000"/>
                  </a:ext>
                </a:extLst>
              </a:tr>
              <a:tr h="1670960">
                <a:tc>
                  <a:txBody>
                    <a:bodyPr/>
                    <a:lstStyle/>
                    <a:p>
                      <a:pPr marL="0" lvl="0" indent="0" algn="l" rtl="0">
                        <a:spcBef>
                          <a:spcPts val="0"/>
                        </a:spcBef>
                        <a:spcAft>
                          <a:spcPts val="0"/>
                        </a:spcAft>
                        <a:buNone/>
                      </a:pPr>
                      <a:r>
                        <a:rPr lang="en" sz="2000" b="1">
                          <a:solidFill>
                            <a:srgbClr val="0000FF"/>
                          </a:solidFill>
                          <a:latin typeface="Fira Sans Condensed"/>
                          <a:ea typeface="Fira Sans Condensed"/>
                          <a:cs typeface="Fira Sans Condensed"/>
                          <a:sym typeface="Fira Sans Condensed"/>
                        </a:rPr>
                        <a:t>Transitional</a:t>
                      </a:r>
                      <a:endParaRPr sz="2000" b="1">
                        <a:solidFill>
                          <a:srgbClr val="0000FF"/>
                        </a:solidFill>
                        <a:latin typeface="Fira Sans Condensed"/>
                        <a:ea typeface="Fira Sans Condensed"/>
                        <a:cs typeface="Fira Sans Condensed"/>
                        <a:sym typeface="Fira Sans Condensed"/>
                      </a:endParaRPr>
                    </a:p>
                  </a:txBody>
                  <a:tcPr marL="121900" marR="121900" marT="121900" marB="121900">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tc>
                  <a:txBody>
                    <a:bodyPr/>
                    <a:lstStyle/>
                    <a:p>
                      <a:pPr marL="457200" lvl="0" indent="-317500" algn="l" rtl="0">
                        <a:spcBef>
                          <a:spcPts val="0"/>
                        </a:spcBef>
                        <a:spcAft>
                          <a:spcPts val="0"/>
                        </a:spcAft>
                        <a:buSzPts val="1400"/>
                        <a:buFont typeface="Fira Sans Condensed"/>
                        <a:buChar char="●"/>
                      </a:pPr>
                      <a:r>
                        <a:rPr lang="en" sz="2000" dirty="0">
                          <a:latin typeface="Fira Sans Condensed"/>
                          <a:ea typeface="Fira Sans Condensed"/>
                          <a:cs typeface="Fira Sans Condensed"/>
                          <a:sym typeface="Fira Sans Condensed"/>
                        </a:rPr>
                        <a:t>Maintain some associations, and limit changes to known values</a:t>
                      </a:r>
                      <a:endParaRPr sz="2000" dirty="0">
                        <a:latin typeface="Fira Sans Condensed"/>
                        <a:ea typeface="Fira Sans Condensed"/>
                        <a:cs typeface="Fira Sans Condensed"/>
                        <a:sym typeface="Fira Sans Condensed"/>
                      </a:endParaRPr>
                    </a:p>
                    <a:p>
                      <a:pPr marL="457200" lvl="0" indent="-317500" algn="l" rtl="0">
                        <a:spcBef>
                          <a:spcPts val="0"/>
                        </a:spcBef>
                        <a:spcAft>
                          <a:spcPts val="0"/>
                        </a:spcAft>
                        <a:buSzPts val="1400"/>
                        <a:buFont typeface="Fira Sans Condensed"/>
                        <a:buChar char="●"/>
                      </a:pPr>
                      <a:r>
                        <a:rPr lang="en" sz="2000" dirty="0">
                          <a:latin typeface="Fira Sans Condensed"/>
                          <a:ea typeface="Fira Sans Condensed"/>
                          <a:cs typeface="Fira Sans Condensed"/>
                          <a:sym typeface="Fira Sans Condensed"/>
                        </a:rPr>
                        <a:t>New elements may be added or changed</a:t>
                      </a:r>
                      <a:endParaRPr sz="2000" dirty="0">
                        <a:latin typeface="Fira Sans Condensed"/>
                        <a:ea typeface="Fira Sans Condensed"/>
                        <a:cs typeface="Fira Sans Condensed"/>
                        <a:sym typeface="Fira Sans Condensed"/>
                      </a:endParaRPr>
                    </a:p>
                    <a:p>
                      <a:pPr marL="457200" lvl="0" indent="-317500" algn="l" rtl="0">
                        <a:spcBef>
                          <a:spcPts val="0"/>
                        </a:spcBef>
                        <a:spcAft>
                          <a:spcPts val="0"/>
                        </a:spcAft>
                        <a:buSzPts val="1400"/>
                        <a:buFont typeface="Fira Sans Condensed"/>
                        <a:buChar char="●"/>
                      </a:pPr>
                      <a:r>
                        <a:rPr lang="en" sz="2000" dirty="0">
                          <a:latin typeface="Fira Sans Condensed"/>
                          <a:ea typeface="Fira Sans Condensed"/>
                          <a:cs typeface="Fira Sans Condensed"/>
                          <a:sym typeface="Fira Sans Condensed"/>
                        </a:rPr>
                        <a:t>Balance flexibility with the ability to compare over short period of time/small changes between snapshots</a:t>
                      </a:r>
                      <a:endParaRPr sz="2000" dirty="0">
                        <a:latin typeface="Fira Sans Condensed"/>
                        <a:ea typeface="Fira Sans Condensed"/>
                        <a:cs typeface="Fira Sans Condensed"/>
                        <a:sym typeface="Fira Sans Condensed"/>
                      </a:endParaRPr>
                    </a:p>
                  </a:txBody>
                  <a:tcPr marL="121900" marR="121900" marT="121900" marB="121900">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extLst>
                  <a:ext uri="{0D108BD9-81ED-4DB2-BD59-A6C34878D82A}">
                    <a16:rowId xmlns:a16="http://schemas.microsoft.com/office/drawing/2014/main" val="10001"/>
                  </a:ext>
                </a:extLst>
              </a:tr>
              <a:tr h="1506505">
                <a:tc>
                  <a:txBody>
                    <a:bodyPr/>
                    <a:lstStyle/>
                    <a:p>
                      <a:pPr marL="0" lvl="0" indent="0" algn="l" rtl="0">
                        <a:spcBef>
                          <a:spcPts val="0"/>
                        </a:spcBef>
                        <a:spcAft>
                          <a:spcPts val="0"/>
                        </a:spcAft>
                        <a:buNone/>
                      </a:pPr>
                      <a:r>
                        <a:rPr lang="en" sz="2000" b="1">
                          <a:solidFill>
                            <a:srgbClr val="0000FF"/>
                          </a:solidFill>
                          <a:latin typeface="Fira Sans Condensed"/>
                          <a:ea typeface="Fira Sans Condensed"/>
                          <a:cs typeface="Fira Sans Condensed"/>
                          <a:sym typeface="Fira Sans Condensed"/>
                        </a:rPr>
                        <a:t>Immediate</a:t>
                      </a:r>
                      <a:endParaRPr sz="2000" b="1">
                        <a:solidFill>
                          <a:srgbClr val="0000FF"/>
                        </a:solidFill>
                        <a:latin typeface="Fira Sans Condensed"/>
                        <a:ea typeface="Fira Sans Condensed"/>
                        <a:cs typeface="Fira Sans Condensed"/>
                        <a:sym typeface="Fira Sans Condensed"/>
                      </a:endParaRPr>
                    </a:p>
                  </a:txBody>
                  <a:tcPr marL="121900" marR="121900" marT="121900" marB="121900">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tc>
                  <a:txBody>
                    <a:bodyPr/>
                    <a:lstStyle/>
                    <a:p>
                      <a:pPr marL="457200" lvl="0" indent="-317500" algn="l" rtl="0">
                        <a:spcBef>
                          <a:spcPts val="0"/>
                        </a:spcBef>
                        <a:spcAft>
                          <a:spcPts val="0"/>
                        </a:spcAft>
                        <a:buSzPts val="1400"/>
                        <a:buFont typeface="Fira Sans Condensed"/>
                        <a:buChar char="●"/>
                      </a:pPr>
                      <a:r>
                        <a:rPr lang="en" sz="2000" dirty="0">
                          <a:latin typeface="Fira Sans Condensed"/>
                          <a:ea typeface="Fira Sans Condensed"/>
                          <a:cs typeface="Fira Sans Condensed"/>
                          <a:sym typeface="Fira Sans Condensed"/>
                        </a:rPr>
                        <a:t>Generally do not preserve associations</a:t>
                      </a:r>
                      <a:endParaRPr sz="2000" dirty="0">
                        <a:latin typeface="Fira Sans Condensed"/>
                        <a:ea typeface="Fira Sans Condensed"/>
                        <a:cs typeface="Fira Sans Condensed"/>
                        <a:sym typeface="Fira Sans Condensed"/>
                      </a:endParaRPr>
                    </a:p>
                    <a:p>
                      <a:pPr marL="457200" lvl="0" indent="-317500" algn="l" rtl="0">
                        <a:spcBef>
                          <a:spcPts val="0"/>
                        </a:spcBef>
                        <a:spcAft>
                          <a:spcPts val="0"/>
                        </a:spcAft>
                        <a:buSzPts val="1400"/>
                        <a:buFont typeface="Fira Sans Condensed"/>
                        <a:buChar char="●"/>
                      </a:pPr>
                      <a:r>
                        <a:rPr lang="en" sz="2000" dirty="0">
                          <a:latin typeface="Fira Sans Condensed"/>
                          <a:ea typeface="Fira Sans Condensed"/>
                          <a:cs typeface="Fira Sans Condensed"/>
                          <a:sym typeface="Fira Sans Condensed"/>
                        </a:rPr>
                        <a:t>Create and delete elements, alter scales, remaps variables every time a new ‘snapshot’ is created</a:t>
                      </a:r>
                      <a:endParaRPr sz="2000" dirty="0">
                        <a:latin typeface="Fira Sans Condensed"/>
                        <a:ea typeface="Fira Sans Condensed"/>
                        <a:cs typeface="Fira Sans Condensed"/>
                        <a:sym typeface="Fira Sans Condensed"/>
                      </a:endParaRPr>
                    </a:p>
                    <a:p>
                      <a:pPr marL="457200" lvl="0" indent="-317500" algn="l" rtl="0">
                        <a:spcBef>
                          <a:spcPts val="0"/>
                        </a:spcBef>
                        <a:spcAft>
                          <a:spcPts val="0"/>
                        </a:spcAft>
                        <a:buSzPts val="1400"/>
                        <a:buFont typeface="Fira Sans Condensed"/>
                        <a:buChar char="●"/>
                      </a:pPr>
                      <a:r>
                        <a:rPr lang="en" sz="2000" dirty="0">
                          <a:latin typeface="Fira Sans Condensed"/>
                          <a:ea typeface="Fira Sans Condensed"/>
                          <a:cs typeface="Fira Sans Condensed"/>
                          <a:sym typeface="Fira Sans Condensed"/>
                        </a:rPr>
                        <a:t>Does not allow for comparison across time/snapshots</a:t>
                      </a:r>
                      <a:endParaRPr sz="2000" dirty="0">
                        <a:latin typeface="Fira Sans Condensed"/>
                        <a:ea typeface="Fira Sans Condensed"/>
                        <a:cs typeface="Fira Sans Condensed"/>
                        <a:sym typeface="Fira Sans Condensed"/>
                      </a:endParaRPr>
                    </a:p>
                  </a:txBody>
                  <a:tcPr marL="121900" marR="121900" marT="121900" marB="121900">
                    <a:lnL w="9525" cap="flat" cmpd="sng">
                      <a:solidFill>
                        <a:srgbClr val="EEEEEE"/>
                      </a:solidFill>
                      <a:prstDash val="solid"/>
                      <a:round/>
                      <a:headEnd type="none" w="sm" len="sm"/>
                      <a:tailEnd type="none" w="sm" len="sm"/>
                    </a:lnL>
                    <a:lnR w="9525" cap="flat" cmpd="sng">
                      <a:solidFill>
                        <a:srgbClr val="EEEEEE"/>
                      </a:solidFill>
                      <a:prstDash val="solid"/>
                      <a:round/>
                      <a:headEnd type="none" w="sm" len="sm"/>
                      <a:tailEnd type="none" w="sm" len="sm"/>
                    </a:lnR>
                    <a:lnT w="9525" cap="flat" cmpd="sng">
                      <a:solidFill>
                        <a:srgbClr val="EEEEEE"/>
                      </a:solidFill>
                      <a:prstDash val="solid"/>
                      <a:round/>
                      <a:headEnd type="none" w="sm" len="sm"/>
                      <a:tailEnd type="none" w="sm" len="sm"/>
                    </a:lnT>
                    <a:lnB w="9525" cap="flat" cmpd="sng">
                      <a:solidFill>
                        <a:srgbClr val="EEEEE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30">
            <a:hlinkClick r:id="rId3"/>
          </p:cNvPr>
          <p:cNvPicPr preferRelativeResize="0"/>
          <p:nvPr/>
        </p:nvPicPr>
        <p:blipFill>
          <a:blip r:embed="rId4">
            <a:alphaModFix/>
          </a:blip>
          <a:stretch>
            <a:fillRect/>
          </a:stretch>
        </p:blipFill>
        <p:spPr>
          <a:xfrm>
            <a:off x="7784159" y="2290267"/>
            <a:ext cx="3992232" cy="2277468"/>
          </a:xfrm>
          <a:prstGeom prst="rect">
            <a:avLst/>
          </a:prstGeom>
          <a:noFill/>
          <a:ln>
            <a:noFill/>
          </a:ln>
        </p:spPr>
      </p:pic>
      <p:sp>
        <p:nvSpPr>
          <p:cNvPr id="166" name="Google Shape;166;p3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a:latin typeface="Fira Sans Condensed"/>
                <a:ea typeface="Fira Sans Condensed"/>
                <a:cs typeface="Fira Sans Condensed"/>
                <a:sym typeface="Fira Sans Condensed"/>
              </a:rPr>
              <a:t>Activity: Types of changes</a:t>
            </a:r>
            <a:endParaRPr b="1">
              <a:latin typeface="Fira Sans Condensed"/>
              <a:ea typeface="Fira Sans Condensed"/>
              <a:cs typeface="Fira Sans Condensed"/>
              <a:sym typeface="Fira Sans Condensed"/>
            </a:endParaRPr>
          </a:p>
        </p:txBody>
      </p:sp>
      <p:sp>
        <p:nvSpPr>
          <p:cNvPr id="167" name="Google Shape;167;p30"/>
          <p:cNvSpPr txBox="1">
            <a:spLocks noGrp="1"/>
          </p:cNvSpPr>
          <p:nvPr>
            <p:ph type="body" idx="1"/>
          </p:nvPr>
        </p:nvSpPr>
        <p:spPr>
          <a:xfrm>
            <a:off x="104833" y="1613633"/>
            <a:ext cx="7909600" cy="4914000"/>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 sz="2933" dirty="0">
                <a:latin typeface="Fira Sans Condensed"/>
                <a:ea typeface="Fira Sans Condensed"/>
                <a:cs typeface="Fira Sans Condensed"/>
                <a:sym typeface="Fira Sans Condensed"/>
              </a:rPr>
              <a:t>Return to our earlier example of gendered language from RateMyProfessor.com </a:t>
            </a:r>
            <a:endParaRPr sz="2933" dirty="0">
              <a:latin typeface="Fira Sans Condensed"/>
              <a:ea typeface="Fira Sans Condensed"/>
              <a:cs typeface="Fira Sans Condensed"/>
              <a:sym typeface="Fira Sans Condensed"/>
            </a:endParaRPr>
          </a:p>
          <a:p>
            <a:pPr indent="-491054">
              <a:lnSpc>
                <a:spcPct val="100000"/>
              </a:lnSpc>
              <a:buSzPts val="2200"/>
              <a:buFont typeface="Fira Sans Condensed"/>
              <a:buChar char="●"/>
            </a:pPr>
            <a:r>
              <a:rPr lang="en" sz="2933" dirty="0">
                <a:latin typeface="Fira Sans Condensed"/>
                <a:ea typeface="Fira Sans Condensed"/>
                <a:cs typeface="Fira Sans Condensed"/>
                <a:sym typeface="Fira Sans Condensed"/>
              </a:rPr>
              <a:t>What types of changes occur when we interact with this dynamic data visualization? </a:t>
            </a:r>
            <a:endParaRPr sz="2933" dirty="0">
              <a:latin typeface="Fira Sans Condensed"/>
              <a:ea typeface="Fira Sans Condensed"/>
              <a:cs typeface="Fira Sans Condensed"/>
              <a:sym typeface="Fira Sans Condensed"/>
            </a:endParaRPr>
          </a:p>
          <a:p>
            <a:pPr indent="-491054">
              <a:lnSpc>
                <a:spcPct val="100000"/>
              </a:lnSpc>
              <a:buSzPts val="2200"/>
              <a:buFont typeface="Fira Sans Condensed"/>
              <a:buChar char="●"/>
            </a:pPr>
            <a:r>
              <a:rPr lang="en" sz="2933" dirty="0">
                <a:latin typeface="Fira Sans Condensed"/>
                <a:ea typeface="Fira Sans Condensed"/>
                <a:cs typeface="Fira Sans Condensed"/>
                <a:sym typeface="Fira Sans Condensed"/>
              </a:rPr>
              <a:t>Which spatial and retinal elements stay constant? Which change? </a:t>
            </a:r>
            <a:endParaRPr sz="2933" dirty="0">
              <a:latin typeface="Fira Sans Condensed"/>
              <a:ea typeface="Fira Sans Condensed"/>
              <a:cs typeface="Fira Sans Condensed"/>
              <a:sym typeface="Fira Sans Condensed"/>
            </a:endParaRPr>
          </a:p>
          <a:p>
            <a:pPr indent="-491054">
              <a:lnSpc>
                <a:spcPct val="100000"/>
              </a:lnSpc>
              <a:buSzPts val="2200"/>
              <a:buFont typeface="Fira Sans Condensed"/>
              <a:buChar char="●"/>
            </a:pPr>
            <a:r>
              <a:rPr lang="en" sz="2933" dirty="0">
                <a:latin typeface="Fira Sans Condensed"/>
                <a:ea typeface="Fira Sans Condensed"/>
                <a:cs typeface="Fira Sans Condensed"/>
                <a:sym typeface="Fira Sans Condensed"/>
              </a:rPr>
              <a:t>If you were redesigning this viz, would you choose to make different changes? Why or why not?</a:t>
            </a:r>
            <a:endParaRPr sz="2933" dirty="0">
              <a:latin typeface="Fira Sans Condensed"/>
              <a:ea typeface="Fira Sans Condensed"/>
              <a:cs typeface="Fira Sans Condensed"/>
              <a:sym typeface="Fira Sans Condense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p:nvPr/>
        </p:nvSpPr>
        <p:spPr>
          <a:xfrm>
            <a:off x="230133" y="253133"/>
            <a:ext cx="11736800" cy="6374800"/>
          </a:xfrm>
          <a:prstGeom prst="rect">
            <a:avLst/>
          </a:prstGeom>
          <a:solidFill>
            <a:srgbClr val="0000FF"/>
          </a:solidFill>
          <a:ln>
            <a:noFill/>
          </a:ln>
        </p:spPr>
        <p:txBody>
          <a:bodyPr spcFirstLastPara="1" wrap="square" lIns="121900" tIns="121900" rIns="121900" bIns="121900" anchor="ctr" anchorCtr="0">
            <a:noAutofit/>
          </a:bodyPr>
          <a:lstStyle/>
          <a:p>
            <a:endParaRPr sz="2400"/>
          </a:p>
        </p:txBody>
      </p:sp>
      <p:sp>
        <p:nvSpPr>
          <p:cNvPr id="74" name="Google Shape;74;p16"/>
          <p:cNvSpPr txBox="1">
            <a:spLocks noGrp="1"/>
          </p:cNvSpPr>
          <p:nvPr>
            <p:ph type="subTitle" idx="4294967295"/>
          </p:nvPr>
        </p:nvSpPr>
        <p:spPr>
          <a:xfrm>
            <a:off x="2486133" y="2548733"/>
            <a:ext cx="7224800" cy="1783600"/>
          </a:xfrm>
          <a:prstGeom prst="rect">
            <a:avLst/>
          </a:prstGeom>
        </p:spPr>
        <p:txBody>
          <a:bodyPr spcFirstLastPara="1" vert="horz" wrap="square" lIns="121900" tIns="121900" rIns="121900" bIns="121900" rtlCol="0" anchor="t" anchorCtr="0">
            <a:normAutofit/>
          </a:bodyPr>
          <a:lstStyle/>
          <a:p>
            <a:pPr marL="0" indent="0" algn="ctr">
              <a:spcBef>
                <a:spcPts val="0"/>
              </a:spcBef>
              <a:spcAft>
                <a:spcPts val="1600"/>
              </a:spcAft>
              <a:buNone/>
            </a:pPr>
            <a:r>
              <a:rPr lang="en" sz="4267" b="1" dirty="0">
                <a:solidFill>
                  <a:schemeClr val="lt1"/>
                </a:solidFill>
                <a:latin typeface="Fira Sans Condensed"/>
                <a:ea typeface="Fira Sans Condensed"/>
                <a:cs typeface="Fira Sans Condensed"/>
                <a:sym typeface="Fira Sans Condensed"/>
              </a:rPr>
              <a:t>Plotly</a:t>
            </a:r>
            <a:endParaRPr sz="4267" b="1" dirty="0">
              <a:solidFill>
                <a:schemeClr val="lt1"/>
              </a:solidFill>
              <a:latin typeface="Fira Sans Condensed"/>
              <a:ea typeface="Fira Sans Condensed"/>
              <a:cs typeface="Fira Sans Condensed"/>
              <a:sym typeface="Fira Sans Condensed"/>
            </a:endParaRPr>
          </a:p>
        </p:txBody>
      </p:sp>
    </p:spTree>
    <p:extLst>
      <p:ext uri="{BB962C8B-B14F-4D97-AF65-F5344CB8AC3E}">
        <p14:creationId xmlns:p14="http://schemas.microsoft.com/office/powerpoint/2010/main" val="37035330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dirty="0">
                <a:latin typeface="Fira Sans Condensed"/>
                <a:ea typeface="Fira Sans Condensed"/>
                <a:cs typeface="Fira Sans Condensed"/>
                <a:sym typeface="Fira Sans Condensed"/>
              </a:rPr>
              <a:t>Setting up</a:t>
            </a:r>
            <a:endParaRPr dirty="0">
              <a:latin typeface="Fira Sans Condensed"/>
              <a:ea typeface="Fira Sans Condensed"/>
              <a:cs typeface="Fira Sans Condensed"/>
              <a:sym typeface="Fira Sans Condensed"/>
            </a:endParaRPr>
          </a:p>
        </p:txBody>
      </p:sp>
      <p:sp>
        <p:nvSpPr>
          <p:cNvPr id="111" name="Google Shape;111;p21"/>
          <p:cNvSpPr txBox="1">
            <a:spLocks noGrp="1"/>
          </p:cNvSpPr>
          <p:nvPr>
            <p:ph type="body" idx="1"/>
          </p:nvPr>
        </p:nvSpPr>
        <p:spPr>
          <a:xfrm>
            <a:off x="415600" y="1536633"/>
            <a:ext cx="11360800" cy="5321200"/>
          </a:xfrm>
          <a:prstGeom prst="rect">
            <a:avLst/>
          </a:prstGeom>
        </p:spPr>
        <p:txBody>
          <a:bodyPr spcFirstLastPara="1" vert="horz" wrap="square" lIns="121900" tIns="121900" rIns="121900" bIns="121900" rtlCol="0" anchor="t" anchorCtr="0">
            <a:normAutofit/>
          </a:bodyPr>
          <a:lstStyle/>
          <a:p>
            <a:pPr indent="-491054">
              <a:buSzPts val="2200"/>
              <a:buFont typeface="Fira Sans Condensed"/>
              <a:buChar char="●"/>
            </a:pPr>
            <a:r>
              <a:rPr lang="en" sz="2933" dirty="0">
                <a:latin typeface="Fira Sans Condensed"/>
                <a:ea typeface="Fira Sans Condensed"/>
                <a:cs typeface="Fira Sans Condensed"/>
                <a:sym typeface="Fira Sans Condensed"/>
              </a:rPr>
              <a:t>First, let’s import our package and make some sample data</a:t>
            </a: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marL="118531" indent="0">
              <a:buSzPts val="2200"/>
              <a:buNone/>
            </a:pPr>
            <a:endParaRPr lang="en" sz="2933" dirty="0">
              <a:latin typeface="Fira Sans Condensed"/>
              <a:ea typeface="Fira Sans Condensed"/>
              <a:cs typeface="Fira Sans Condensed"/>
              <a:sym typeface="Fira Sans Condensed"/>
            </a:endParaRPr>
          </a:p>
        </p:txBody>
      </p:sp>
      <p:sp>
        <p:nvSpPr>
          <p:cNvPr id="3" name="Google Shape;112;p21">
            <a:extLst>
              <a:ext uri="{FF2B5EF4-FFF2-40B4-BE49-F238E27FC236}">
                <a16:creationId xmlns:a16="http://schemas.microsoft.com/office/drawing/2014/main" id="{7F26EEC7-25C3-0F40-891B-9794BBFFA727}"/>
              </a:ext>
            </a:extLst>
          </p:cNvPr>
          <p:cNvSpPr txBox="1"/>
          <p:nvPr/>
        </p:nvSpPr>
        <p:spPr>
          <a:xfrm>
            <a:off x="415600" y="2737194"/>
            <a:ext cx="11229553" cy="2339773"/>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rmAutofit/>
          </a:bodyPr>
          <a:lstStyle/>
          <a:p>
            <a:pPr>
              <a:lnSpc>
                <a:spcPct val="120000"/>
              </a:lnSpc>
            </a:pPr>
            <a:r>
              <a:rPr lang="en-US" sz="2400" dirty="0">
                <a:latin typeface="Courier New"/>
                <a:cs typeface="Courier New"/>
                <a:sym typeface="Courier New"/>
              </a:rPr>
              <a:t>import </a:t>
            </a:r>
            <a:r>
              <a:rPr lang="en-US" sz="2400" dirty="0" err="1">
                <a:latin typeface="Courier New"/>
                <a:cs typeface="Courier New"/>
                <a:sym typeface="Courier New"/>
              </a:rPr>
              <a:t>plotly.graph_objects</a:t>
            </a:r>
            <a:r>
              <a:rPr lang="en-US" sz="2400" dirty="0">
                <a:latin typeface="Courier New"/>
                <a:cs typeface="Courier New"/>
                <a:sym typeface="Courier New"/>
              </a:rPr>
              <a:t> as go ##'go' is 'graph objects’</a:t>
            </a:r>
          </a:p>
          <a:p>
            <a:pPr>
              <a:lnSpc>
                <a:spcPct val="120000"/>
              </a:lnSpc>
            </a:pPr>
            <a:r>
              <a:rPr lang="en-US" sz="2400" dirty="0">
                <a:latin typeface="Courier New"/>
                <a:cs typeface="Courier New"/>
                <a:sym typeface="Courier New"/>
              </a:rPr>
              <a:t> </a:t>
            </a:r>
          </a:p>
          <a:p>
            <a:pPr>
              <a:lnSpc>
                <a:spcPct val="120000"/>
              </a:lnSpc>
            </a:pPr>
            <a:r>
              <a:rPr lang="en-CA" sz="2400" dirty="0">
                <a:latin typeface="Courier New"/>
                <a:cs typeface="Courier New"/>
                <a:sym typeface="Courier New"/>
              </a:rPr>
              <a:t>x1 = </a:t>
            </a:r>
            <a:r>
              <a:rPr lang="en-CA" sz="2400" dirty="0" err="1">
                <a:latin typeface="Courier New"/>
                <a:cs typeface="Courier New"/>
                <a:sym typeface="Courier New"/>
              </a:rPr>
              <a:t>np.array</a:t>
            </a:r>
            <a:r>
              <a:rPr lang="en-CA" sz="2400" dirty="0">
                <a:latin typeface="Courier New"/>
                <a:cs typeface="Courier New"/>
                <a:sym typeface="Courier New"/>
              </a:rPr>
              <a:t>(["</a:t>
            </a:r>
            <a:r>
              <a:rPr lang="en-CA" sz="2400" dirty="0" err="1">
                <a:latin typeface="Courier New"/>
                <a:cs typeface="Courier New"/>
                <a:sym typeface="Courier New"/>
              </a:rPr>
              <a:t>Luffy</a:t>
            </a:r>
            <a:r>
              <a:rPr lang="en-CA" sz="2400" dirty="0">
                <a:latin typeface="Courier New"/>
                <a:cs typeface="Courier New"/>
                <a:sym typeface="Courier New"/>
              </a:rPr>
              <a:t>", "Zoro", "Nami", "</a:t>
            </a:r>
            <a:r>
              <a:rPr lang="en-CA" sz="2400" dirty="0" err="1">
                <a:latin typeface="Courier New"/>
                <a:cs typeface="Courier New"/>
                <a:sym typeface="Courier New"/>
              </a:rPr>
              <a:t>Usopp</a:t>
            </a:r>
            <a:r>
              <a:rPr lang="en-CA" sz="2400" dirty="0">
                <a:latin typeface="Courier New"/>
                <a:cs typeface="Courier New"/>
                <a:sym typeface="Courier New"/>
              </a:rPr>
              <a:t>", "Sanji"])</a:t>
            </a:r>
          </a:p>
          <a:p>
            <a:pPr>
              <a:lnSpc>
                <a:spcPct val="120000"/>
              </a:lnSpc>
            </a:pPr>
            <a:r>
              <a:rPr lang="en-CA" sz="2400" dirty="0">
                <a:latin typeface="Courier New"/>
                <a:cs typeface="Courier New"/>
                <a:sym typeface="Courier New"/>
              </a:rPr>
              <a:t>y1 = </a:t>
            </a:r>
            <a:r>
              <a:rPr lang="en-CA" sz="2400" dirty="0" err="1">
                <a:latin typeface="Courier New"/>
                <a:cs typeface="Courier New"/>
                <a:sym typeface="Courier New"/>
              </a:rPr>
              <a:t>np.array</a:t>
            </a:r>
            <a:r>
              <a:rPr lang="en-CA" sz="2400" dirty="0">
                <a:latin typeface="Courier New"/>
                <a:cs typeface="Courier New"/>
                <a:sym typeface="Courier New"/>
              </a:rPr>
              <a:t>([110, 180, 240, 99, 220])</a:t>
            </a:r>
          </a:p>
          <a:p>
            <a:pPr>
              <a:lnSpc>
                <a:spcPct val="120000"/>
              </a:lnSpc>
            </a:pPr>
            <a:endParaRPr lang="en-CA" sz="2400" b="1" dirty="0">
              <a:solidFill>
                <a:srgbClr val="0000FF"/>
              </a:solidFill>
              <a:latin typeface="Courier New"/>
              <a:ea typeface="Courier New"/>
              <a:cs typeface="Courier New"/>
              <a:sym typeface="Courier New"/>
            </a:endParaRPr>
          </a:p>
        </p:txBody>
      </p:sp>
    </p:spTree>
    <p:extLst>
      <p:ext uri="{BB962C8B-B14F-4D97-AF65-F5344CB8AC3E}">
        <p14:creationId xmlns:p14="http://schemas.microsoft.com/office/powerpoint/2010/main" val="40031734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dirty="0">
                <a:latin typeface="Fira Sans Condensed"/>
                <a:ea typeface="Fira Sans Condensed"/>
                <a:cs typeface="Fira Sans Condensed"/>
                <a:sym typeface="Fira Sans Condensed"/>
              </a:rPr>
              <a:t>Making our plot</a:t>
            </a:r>
            <a:endParaRPr dirty="0">
              <a:latin typeface="Fira Sans Condensed"/>
              <a:ea typeface="Fira Sans Condensed"/>
              <a:cs typeface="Fira Sans Condensed"/>
              <a:sym typeface="Fira Sans Condensed"/>
            </a:endParaRPr>
          </a:p>
        </p:txBody>
      </p:sp>
      <p:sp>
        <p:nvSpPr>
          <p:cNvPr id="111" name="Google Shape;111;p21"/>
          <p:cNvSpPr txBox="1">
            <a:spLocks noGrp="1"/>
          </p:cNvSpPr>
          <p:nvPr>
            <p:ph type="body" idx="1"/>
          </p:nvPr>
        </p:nvSpPr>
        <p:spPr>
          <a:xfrm>
            <a:off x="415600" y="1536633"/>
            <a:ext cx="11360800" cy="5321200"/>
          </a:xfrm>
          <a:prstGeom prst="rect">
            <a:avLst/>
          </a:prstGeom>
        </p:spPr>
        <p:txBody>
          <a:bodyPr spcFirstLastPara="1" vert="horz" wrap="square" lIns="121900" tIns="121900" rIns="121900" bIns="121900" rtlCol="0" anchor="t" anchorCtr="0">
            <a:normAutofit/>
          </a:bodyPr>
          <a:lstStyle/>
          <a:p>
            <a:pPr indent="-491054">
              <a:buSzPts val="2200"/>
              <a:buFont typeface="Fira Sans Condensed"/>
              <a:buChar char="●"/>
            </a:pPr>
            <a:r>
              <a:rPr lang="en" sz="2933" dirty="0">
                <a:latin typeface="Fira Sans Condensed"/>
                <a:ea typeface="Fira Sans Condensed"/>
                <a:cs typeface="Fira Sans Condensed"/>
                <a:sym typeface="Fira Sans Condensed"/>
              </a:rPr>
              <a:t>Plotly syntax is different from matplotlib/seaborn</a:t>
            </a:r>
          </a:p>
          <a:p>
            <a:pPr indent="-491054">
              <a:buSzPts val="2200"/>
              <a:buFont typeface="Fira Sans Condensed"/>
              <a:buChar char="●"/>
            </a:pPr>
            <a:r>
              <a:rPr lang="en" sz="2933" dirty="0">
                <a:latin typeface="Fira Sans Condensed"/>
                <a:ea typeface="Fira Sans Condensed"/>
                <a:cs typeface="Fira Sans Condensed"/>
                <a:sym typeface="Fira Sans Condensed"/>
              </a:rPr>
              <a:t>First, make our figure </a:t>
            </a: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r>
              <a:rPr lang="en" sz="2933" dirty="0">
                <a:latin typeface="Fira Sans Condensed"/>
                <a:ea typeface="Fira Sans Condensed"/>
                <a:cs typeface="Fira Sans Condensed"/>
                <a:sym typeface="Fira Sans Condensed"/>
              </a:rPr>
              <a:t>Next, choose our plot type (bar) and our data</a:t>
            </a: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marL="118531" indent="0">
              <a:buSzPts val="2200"/>
              <a:buNone/>
            </a:pPr>
            <a:endParaRPr lang="en" sz="2933" dirty="0">
              <a:latin typeface="Fira Sans Condensed"/>
              <a:ea typeface="Fira Sans Condensed"/>
              <a:cs typeface="Fira Sans Condensed"/>
              <a:sym typeface="Fira Sans Condensed"/>
            </a:endParaRPr>
          </a:p>
        </p:txBody>
      </p:sp>
      <p:sp>
        <p:nvSpPr>
          <p:cNvPr id="3" name="Google Shape;112;p21">
            <a:extLst>
              <a:ext uri="{FF2B5EF4-FFF2-40B4-BE49-F238E27FC236}">
                <a16:creationId xmlns:a16="http://schemas.microsoft.com/office/drawing/2014/main" id="{7F26EEC7-25C3-0F40-891B-9794BBFFA727}"/>
              </a:ext>
            </a:extLst>
          </p:cNvPr>
          <p:cNvSpPr txBox="1"/>
          <p:nvPr/>
        </p:nvSpPr>
        <p:spPr>
          <a:xfrm>
            <a:off x="4094796" y="2546126"/>
            <a:ext cx="4002407" cy="691806"/>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rmAutofit/>
          </a:bodyPr>
          <a:lstStyle/>
          <a:p>
            <a:pPr>
              <a:lnSpc>
                <a:spcPct val="120000"/>
              </a:lnSpc>
            </a:pPr>
            <a:r>
              <a:rPr lang="en-US" sz="2400" dirty="0">
                <a:latin typeface="Courier New"/>
                <a:cs typeface="Courier New"/>
                <a:sym typeface="Courier New"/>
              </a:rPr>
              <a:t>graph = </a:t>
            </a:r>
            <a:r>
              <a:rPr lang="en-US" sz="2400" dirty="0" err="1">
                <a:latin typeface="Courier New"/>
                <a:cs typeface="Courier New"/>
                <a:sym typeface="Courier New"/>
              </a:rPr>
              <a:t>go.Figure</a:t>
            </a:r>
            <a:r>
              <a:rPr lang="en-US" sz="2400" dirty="0">
                <a:latin typeface="Courier New"/>
                <a:cs typeface="Courier New"/>
                <a:sym typeface="Courier New"/>
              </a:rPr>
              <a:t>()</a:t>
            </a:r>
            <a:endParaRPr lang="en-CA" sz="2400" b="1" dirty="0">
              <a:solidFill>
                <a:srgbClr val="0000FF"/>
              </a:solidFill>
              <a:latin typeface="Courier New"/>
              <a:ea typeface="Courier New"/>
              <a:cs typeface="Courier New"/>
              <a:sym typeface="Courier New"/>
            </a:endParaRPr>
          </a:p>
        </p:txBody>
      </p:sp>
      <p:sp>
        <p:nvSpPr>
          <p:cNvPr id="2" name="Google Shape;112;p21">
            <a:extLst>
              <a:ext uri="{FF2B5EF4-FFF2-40B4-BE49-F238E27FC236}">
                <a16:creationId xmlns:a16="http://schemas.microsoft.com/office/drawing/2014/main" id="{01BEFD2B-1D85-CA0F-CD34-921EB4ABF66C}"/>
              </a:ext>
            </a:extLst>
          </p:cNvPr>
          <p:cNvSpPr txBox="1"/>
          <p:nvPr/>
        </p:nvSpPr>
        <p:spPr>
          <a:xfrm>
            <a:off x="2936777" y="4505719"/>
            <a:ext cx="6318446" cy="691806"/>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rmAutofit fontScale="92500"/>
          </a:bodyPr>
          <a:lstStyle/>
          <a:p>
            <a:pPr>
              <a:lnSpc>
                <a:spcPct val="120000"/>
              </a:lnSpc>
            </a:pPr>
            <a:r>
              <a:rPr lang="en-US" sz="2400" dirty="0" err="1">
                <a:latin typeface="Courier New"/>
                <a:cs typeface="Courier New"/>
                <a:sym typeface="Courier New"/>
              </a:rPr>
              <a:t>graph.add_trace</a:t>
            </a:r>
            <a:r>
              <a:rPr lang="en-US" sz="2400" dirty="0">
                <a:latin typeface="Courier New"/>
                <a:cs typeface="Courier New"/>
                <a:sym typeface="Courier New"/>
              </a:rPr>
              <a:t>(</a:t>
            </a:r>
            <a:r>
              <a:rPr lang="en-US" sz="2400" dirty="0" err="1">
                <a:latin typeface="Courier New"/>
                <a:cs typeface="Courier New"/>
                <a:sym typeface="Courier New"/>
              </a:rPr>
              <a:t>go.Bar</a:t>
            </a:r>
            <a:r>
              <a:rPr lang="en-US" sz="2400" dirty="0">
                <a:latin typeface="Courier New"/>
                <a:cs typeface="Courier New"/>
                <a:sym typeface="Courier New"/>
              </a:rPr>
              <a:t>(x=x1, y=y1))</a:t>
            </a:r>
            <a:endParaRPr lang="en-CA" sz="2400" b="1" dirty="0">
              <a:solidFill>
                <a:srgbClr val="0000FF"/>
              </a:solidFill>
              <a:latin typeface="Courier New"/>
              <a:ea typeface="Courier New"/>
              <a:cs typeface="Courier New"/>
              <a:sym typeface="Courier New"/>
            </a:endParaRPr>
          </a:p>
        </p:txBody>
      </p:sp>
    </p:spTree>
    <p:extLst>
      <p:ext uri="{BB962C8B-B14F-4D97-AF65-F5344CB8AC3E}">
        <p14:creationId xmlns:p14="http://schemas.microsoft.com/office/powerpoint/2010/main" val="23757833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dirty="0">
                <a:latin typeface="Fira Sans Condensed"/>
                <a:ea typeface="Fira Sans Condensed"/>
                <a:cs typeface="Fira Sans Condensed"/>
                <a:sym typeface="Fira Sans Condensed"/>
              </a:rPr>
              <a:t>Making our plot</a:t>
            </a:r>
            <a:endParaRPr dirty="0">
              <a:latin typeface="Fira Sans Condensed"/>
              <a:ea typeface="Fira Sans Condensed"/>
              <a:cs typeface="Fira Sans Condensed"/>
              <a:sym typeface="Fira Sans Condensed"/>
            </a:endParaRPr>
          </a:p>
        </p:txBody>
      </p:sp>
      <p:sp>
        <p:nvSpPr>
          <p:cNvPr id="111" name="Google Shape;111;p21"/>
          <p:cNvSpPr txBox="1">
            <a:spLocks noGrp="1"/>
          </p:cNvSpPr>
          <p:nvPr>
            <p:ph type="body" idx="1"/>
          </p:nvPr>
        </p:nvSpPr>
        <p:spPr>
          <a:xfrm>
            <a:off x="415600" y="1536633"/>
            <a:ext cx="11360800" cy="5321200"/>
          </a:xfrm>
          <a:prstGeom prst="rect">
            <a:avLst/>
          </a:prstGeom>
        </p:spPr>
        <p:txBody>
          <a:bodyPr spcFirstLastPara="1" vert="horz" wrap="square" lIns="121900" tIns="121900" rIns="121900" bIns="121900" rtlCol="0" anchor="t" anchorCtr="0">
            <a:normAutofit/>
          </a:bodyPr>
          <a:lstStyle/>
          <a:p>
            <a:pPr indent="-491054">
              <a:buSzPts val="2200"/>
              <a:buFont typeface="Fira Sans Condensed"/>
              <a:buChar char="●"/>
            </a:pPr>
            <a:r>
              <a:rPr lang="en" sz="2933" dirty="0">
                <a:latin typeface="Fira Sans Condensed"/>
                <a:ea typeface="Fira Sans Condensed"/>
                <a:cs typeface="Fira Sans Condensed"/>
                <a:sym typeface="Fira Sans Condensed"/>
              </a:rPr>
              <a:t>Next, update our layout to include titles</a:t>
            </a: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r>
              <a:rPr lang="en" sz="2933" dirty="0">
                <a:latin typeface="Fira Sans Condensed"/>
                <a:ea typeface="Fira Sans Condensed"/>
                <a:cs typeface="Fira Sans Condensed"/>
                <a:sym typeface="Fira Sans Condensed"/>
              </a:rPr>
              <a:t>Finally, show our plot!</a:t>
            </a: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marL="118531" indent="0">
              <a:buSzPts val="2200"/>
              <a:buNone/>
            </a:pPr>
            <a:endParaRPr lang="en" sz="2933" dirty="0">
              <a:latin typeface="Fira Sans Condensed"/>
              <a:ea typeface="Fira Sans Condensed"/>
              <a:cs typeface="Fira Sans Condensed"/>
              <a:sym typeface="Fira Sans Condensed"/>
            </a:endParaRPr>
          </a:p>
        </p:txBody>
      </p:sp>
      <p:sp>
        <p:nvSpPr>
          <p:cNvPr id="3" name="Google Shape;112;p21">
            <a:extLst>
              <a:ext uri="{FF2B5EF4-FFF2-40B4-BE49-F238E27FC236}">
                <a16:creationId xmlns:a16="http://schemas.microsoft.com/office/drawing/2014/main" id="{7F26EEC7-25C3-0F40-891B-9794BBFFA727}"/>
              </a:ext>
            </a:extLst>
          </p:cNvPr>
          <p:cNvSpPr txBox="1"/>
          <p:nvPr/>
        </p:nvSpPr>
        <p:spPr>
          <a:xfrm>
            <a:off x="3515787" y="2347967"/>
            <a:ext cx="5160426" cy="1779927"/>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rmAutofit fontScale="92500" lnSpcReduction="10000"/>
          </a:bodyPr>
          <a:lstStyle/>
          <a:p>
            <a:pPr>
              <a:lnSpc>
                <a:spcPct val="120000"/>
              </a:lnSpc>
            </a:pPr>
            <a:r>
              <a:rPr lang="en-US" sz="2400" dirty="0" err="1">
                <a:latin typeface="Courier New"/>
                <a:cs typeface="Courier New"/>
                <a:sym typeface="Courier New"/>
              </a:rPr>
              <a:t>graph.update_layout</a:t>
            </a:r>
            <a:r>
              <a:rPr lang="en-US" sz="2400" dirty="0">
                <a:latin typeface="Courier New"/>
                <a:cs typeface="Courier New"/>
                <a:sym typeface="Courier New"/>
              </a:rPr>
              <a:t>(</a:t>
            </a:r>
          </a:p>
          <a:p>
            <a:pPr>
              <a:lnSpc>
                <a:spcPct val="120000"/>
              </a:lnSpc>
            </a:pPr>
            <a:r>
              <a:rPr lang="en-US" sz="2400" dirty="0">
                <a:latin typeface="Courier New"/>
                <a:cs typeface="Courier New"/>
                <a:sym typeface="Courier New"/>
              </a:rPr>
              <a:t>  title="Pirate Scores", </a:t>
            </a:r>
          </a:p>
          <a:p>
            <a:pPr>
              <a:lnSpc>
                <a:spcPct val="120000"/>
              </a:lnSpc>
            </a:pPr>
            <a:r>
              <a:rPr lang="en-US" sz="2400" dirty="0">
                <a:latin typeface="Courier New"/>
                <a:cs typeface="Courier New"/>
                <a:sym typeface="Courier New"/>
              </a:rPr>
              <a:t>  </a:t>
            </a:r>
            <a:r>
              <a:rPr lang="en-US" sz="2400" dirty="0" err="1">
                <a:latin typeface="Courier New"/>
                <a:cs typeface="Courier New"/>
                <a:sym typeface="Courier New"/>
              </a:rPr>
              <a:t>xaxis_title</a:t>
            </a:r>
            <a:r>
              <a:rPr lang="en-US" sz="2400" dirty="0">
                <a:latin typeface="Courier New"/>
                <a:cs typeface="Courier New"/>
                <a:sym typeface="Courier New"/>
              </a:rPr>
              <a:t>="Pirates", </a:t>
            </a:r>
          </a:p>
          <a:p>
            <a:pPr>
              <a:lnSpc>
                <a:spcPct val="120000"/>
              </a:lnSpc>
            </a:pPr>
            <a:r>
              <a:rPr lang="en-US" sz="2400" dirty="0">
                <a:latin typeface="Courier New"/>
                <a:cs typeface="Courier New"/>
                <a:sym typeface="Courier New"/>
              </a:rPr>
              <a:t>  </a:t>
            </a:r>
            <a:r>
              <a:rPr lang="en-US" sz="2400" dirty="0" err="1">
                <a:latin typeface="Courier New"/>
                <a:cs typeface="Courier New"/>
                <a:sym typeface="Courier New"/>
              </a:rPr>
              <a:t>yaxis_title</a:t>
            </a:r>
            <a:r>
              <a:rPr lang="en-US" sz="2400" dirty="0">
                <a:latin typeface="Courier New"/>
                <a:cs typeface="Courier New"/>
                <a:sym typeface="Courier New"/>
              </a:rPr>
              <a:t>="Score")</a:t>
            </a:r>
            <a:endParaRPr lang="en-CA" sz="2400" b="1" dirty="0">
              <a:solidFill>
                <a:srgbClr val="0000FF"/>
              </a:solidFill>
              <a:latin typeface="Courier New"/>
              <a:ea typeface="Courier New"/>
              <a:cs typeface="Courier New"/>
              <a:sym typeface="Courier New"/>
            </a:endParaRPr>
          </a:p>
        </p:txBody>
      </p:sp>
      <p:sp>
        <p:nvSpPr>
          <p:cNvPr id="2" name="Google Shape;112;p21">
            <a:extLst>
              <a:ext uri="{FF2B5EF4-FFF2-40B4-BE49-F238E27FC236}">
                <a16:creationId xmlns:a16="http://schemas.microsoft.com/office/drawing/2014/main" id="{01BEFD2B-1D85-CA0F-CD34-921EB4ABF66C}"/>
              </a:ext>
            </a:extLst>
          </p:cNvPr>
          <p:cNvSpPr txBox="1"/>
          <p:nvPr/>
        </p:nvSpPr>
        <p:spPr>
          <a:xfrm>
            <a:off x="4730203" y="5321367"/>
            <a:ext cx="2731593" cy="779182"/>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rmAutofit/>
          </a:bodyPr>
          <a:lstStyle/>
          <a:p>
            <a:pPr>
              <a:lnSpc>
                <a:spcPct val="120000"/>
              </a:lnSpc>
            </a:pPr>
            <a:r>
              <a:rPr lang="en-US" sz="2400" dirty="0" err="1">
                <a:latin typeface="Courier New"/>
                <a:cs typeface="Courier New"/>
                <a:sym typeface="Courier New"/>
              </a:rPr>
              <a:t>graph.show</a:t>
            </a:r>
            <a:r>
              <a:rPr lang="en-US" sz="2400" dirty="0">
                <a:latin typeface="Courier New"/>
                <a:cs typeface="Courier New"/>
                <a:sym typeface="Courier New"/>
              </a:rPr>
              <a:t>()</a:t>
            </a:r>
            <a:endParaRPr lang="en-CA" sz="2400" b="1" dirty="0">
              <a:solidFill>
                <a:srgbClr val="0000FF"/>
              </a:solidFill>
              <a:latin typeface="Courier New"/>
              <a:ea typeface="Courier New"/>
              <a:cs typeface="Courier New"/>
              <a:sym typeface="Courier New"/>
            </a:endParaRPr>
          </a:p>
        </p:txBody>
      </p:sp>
    </p:spTree>
    <p:extLst>
      <p:ext uri="{BB962C8B-B14F-4D97-AF65-F5344CB8AC3E}">
        <p14:creationId xmlns:p14="http://schemas.microsoft.com/office/powerpoint/2010/main" val="29341013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dirty="0">
                <a:latin typeface="Fira Sans Condensed"/>
                <a:ea typeface="Fira Sans Condensed"/>
                <a:cs typeface="Fira Sans Condensed"/>
                <a:sym typeface="Fira Sans Condensed"/>
              </a:rPr>
              <a:t>Plotly features</a:t>
            </a:r>
            <a:endParaRPr dirty="0">
              <a:latin typeface="Fira Sans Condensed"/>
              <a:ea typeface="Fira Sans Condensed"/>
              <a:cs typeface="Fira Sans Condensed"/>
              <a:sym typeface="Fira Sans Condensed"/>
            </a:endParaRPr>
          </a:p>
        </p:txBody>
      </p:sp>
      <p:sp>
        <p:nvSpPr>
          <p:cNvPr id="111" name="Google Shape;111;p21"/>
          <p:cNvSpPr txBox="1">
            <a:spLocks noGrp="1"/>
          </p:cNvSpPr>
          <p:nvPr>
            <p:ph type="body" idx="1"/>
          </p:nvPr>
        </p:nvSpPr>
        <p:spPr>
          <a:xfrm>
            <a:off x="415600" y="1536633"/>
            <a:ext cx="11360800" cy="5321200"/>
          </a:xfrm>
          <a:prstGeom prst="rect">
            <a:avLst/>
          </a:prstGeom>
        </p:spPr>
        <p:txBody>
          <a:bodyPr spcFirstLastPara="1" vert="horz" wrap="square" lIns="121900" tIns="121900" rIns="121900" bIns="121900" rtlCol="0" anchor="t" anchorCtr="0">
            <a:normAutofit/>
          </a:bodyPr>
          <a:lstStyle/>
          <a:p>
            <a:pPr indent="-491054">
              <a:lnSpc>
                <a:spcPct val="120000"/>
              </a:lnSpc>
              <a:buSzPts val="2200"/>
              <a:buFont typeface="Fira Sans Condensed"/>
              <a:buChar char="●"/>
            </a:pPr>
            <a:r>
              <a:rPr lang="en" sz="2933" dirty="0">
                <a:latin typeface="Fira Sans Condensed"/>
                <a:ea typeface="Fira Sans Condensed"/>
                <a:cs typeface="Fira Sans Condensed"/>
                <a:sym typeface="Fira Sans Condensed"/>
              </a:rPr>
              <a:t>If we hover over the bars on our plot, we get automatic data labels</a:t>
            </a:r>
          </a:p>
          <a:p>
            <a:pPr indent="-491054">
              <a:lnSpc>
                <a:spcPct val="120000"/>
              </a:lnSpc>
              <a:buSzPts val="2200"/>
              <a:buFont typeface="Fira Sans Condensed"/>
              <a:buChar char="●"/>
            </a:pPr>
            <a:r>
              <a:rPr lang="en" sz="2933" dirty="0">
                <a:latin typeface="Fira Sans Condensed"/>
                <a:ea typeface="Fira Sans Condensed"/>
                <a:cs typeface="Fira Sans Condensed"/>
                <a:sym typeface="Fira Sans Condensed"/>
              </a:rPr>
              <a:t>If we click and drag over a portion of our plot, we can zoom in </a:t>
            </a:r>
          </a:p>
          <a:p>
            <a:pPr lvl="1" indent="-491054">
              <a:lnSpc>
                <a:spcPct val="120000"/>
              </a:lnSpc>
              <a:buSzPts val="2200"/>
              <a:buFont typeface="Fira Sans Condensed"/>
              <a:buChar char="●"/>
            </a:pPr>
            <a:r>
              <a:rPr lang="en-CA" sz="2533" dirty="0">
                <a:latin typeface="Fira Sans Condensed"/>
                <a:ea typeface="Fira Sans Condensed"/>
                <a:cs typeface="Fira Sans Condensed"/>
                <a:sym typeface="Fira Sans Condensed"/>
              </a:rPr>
              <a:t>Double click to zoom back out</a:t>
            </a:r>
            <a:r>
              <a:rPr lang="en" sz="2533" dirty="0">
                <a:latin typeface="Fira Sans Condensed"/>
                <a:ea typeface="Fira Sans Condensed"/>
                <a:cs typeface="Fira Sans Condensed"/>
                <a:sym typeface="Fira Sans Condensed"/>
              </a:rPr>
              <a:t>  </a:t>
            </a:r>
          </a:p>
          <a:p>
            <a:pPr indent="-491054">
              <a:lnSpc>
                <a:spcPct val="120000"/>
              </a:lnSpc>
              <a:buSzPts val="2200"/>
              <a:buFont typeface="Fira Sans Condensed"/>
              <a:buChar char="●"/>
            </a:pPr>
            <a:r>
              <a:rPr lang="en" sz="2933" dirty="0">
                <a:latin typeface="Fira Sans Condensed"/>
                <a:ea typeface="Fira Sans Condensed"/>
                <a:cs typeface="Fira Sans Condensed"/>
                <a:sym typeface="Fira Sans Condensed"/>
              </a:rPr>
              <a:t>We can click and drag on our axis to scroll</a:t>
            </a:r>
          </a:p>
          <a:p>
            <a:pPr indent="-491054">
              <a:lnSpc>
                <a:spcPct val="120000"/>
              </a:lnSpc>
              <a:buSzPts val="2200"/>
              <a:buFont typeface="Fira Sans Condensed"/>
              <a:buChar char="●"/>
            </a:pPr>
            <a:r>
              <a:rPr lang="en" sz="2933" dirty="0">
                <a:latin typeface="Fira Sans Condensed"/>
                <a:ea typeface="Fira Sans Condensed"/>
                <a:cs typeface="Fira Sans Condensed"/>
                <a:sym typeface="Fira Sans Condensed"/>
              </a:rPr>
              <a:t>In the upper-right menu: </a:t>
            </a:r>
          </a:p>
          <a:p>
            <a:pPr lvl="1" indent="-491054">
              <a:lnSpc>
                <a:spcPct val="120000"/>
              </a:lnSpc>
              <a:buSzPts val="2200"/>
              <a:buFont typeface="Fira Sans Condensed"/>
              <a:buChar char="●"/>
            </a:pPr>
            <a:r>
              <a:rPr lang="en" sz="2533" dirty="0">
                <a:latin typeface="Fira Sans Condensed"/>
                <a:ea typeface="Fira Sans Condensed"/>
                <a:cs typeface="Fira Sans Condensed"/>
                <a:sym typeface="Fira Sans Condensed"/>
              </a:rPr>
              <a:t>Save as PNG</a:t>
            </a:r>
          </a:p>
          <a:p>
            <a:pPr lvl="1" indent="-491054">
              <a:lnSpc>
                <a:spcPct val="120000"/>
              </a:lnSpc>
              <a:buSzPts val="2200"/>
              <a:buFont typeface="Fira Sans Condensed"/>
              <a:buChar char="●"/>
            </a:pPr>
            <a:r>
              <a:rPr lang="en" sz="2533" dirty="0">
                <a:latin typeface="Fira Sans Condensed"/>
                <a:ea typeface="Fira Sans Condensed"/>
                <a:cs typeface="Fira Sans Condensed"/>
                <a:sym typeface="Fira Sans Condensed"/>
              </a:rPr>
              <a:t>Pan/zoom</a:t>
            </a:r>
          </a:p>
          <a:p>
            <a:pPr lvl="1" indent="-491054">
              <a:lnSpc>
                <a:spcPct val="120000"/>
              </a:lnSpc>
              <a:buSzPts val="2200"/>
              <a:buFont typeface="Fira Sans Condensed"/>
              <a:buChar char="●"/>
            </a:pPr>
            <a:r>
              <a:rPr lang="en" sz="2533" dirty="0">
                <a:latin typeface="Fira Sans Condensed"/>
                <a:ea typeface="Fira Sans Condensed"/>
                <a:cs typeface="Fira Sans Condensed"/>
                <a:sym typeface="Fira Sans Condensed"/>
              </a:rPr>
              <a:t>Box/Lasso select</a:t>
            </a: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marL="118531" indent="0">
              <a:buSzPts val="2200"/>
              <a:buNone/>
            </a:pPr>
            <a:endParaRPr lang="en" sz="2933" dirty="0">
              <a:latin typeface="Fira Sans Condensed"/>
              <a:ea typeface="Fira Sans Condensed"/>
              <a:cs typeface="Fira Sans Condensed"/>
              <a:sym typeface="Fira Sans Condensed"/>
            </a:endParaRPr>
          </a:p>
        </p:txBody>
      </p:sp>
    </p:spTree>
    <p:extLst>
      <p:ext uri="{BB962C8B-B14F-4D97-AF65-F5344CB8AC3E}">
        <p14:creationId xmlns:p14="http://schemas.microsoft.com/office/powerpoint/2010/main" val="41015848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dirty="0">
                <a:latin typeface="Fira Sans Condensed"/>
                <a:ea typeface="Fira Sans Condensed"/>
                <a:cs typeface="Fira Sans Condensed"/>
                <a:sym typeface="Fira Sans Condensed"/>
              </a:rPr>
              <a:t>Exporting plotly graphs</a:t>
            </a:r>
            <a:endParaRPr dirty="0">
              <a:latin typeface="Fira Sans Condensed"/>
              <a:ea typeface="Fira Sans Condensed"/>
              <a:cs typeface="Fira Sans Condensed"/>
              <a:sym typeface="Fira Sans Condensed"/>
            </a:endParaRPr>
          </a:p>
        </p:txBody>
      </p:sp>
      <p:sp>
        <p:nvSpPr>
          <p:cNvPr id="111" name="Google Shape;111;p21"/>
          <p:cNvSpPr txBox="1">
            <a:spLocks noGrp="1"/>
          </p:cNvSpPr>
          <p:nvPr>
            <p:ph type="body" idx="1"/>
          </p:nvPr>
        </p:nvSpPr>
        <p:spPr>
          <a:xfrm>
            <a:off x="415600" y="1536633"/>
            <a:ext cx="11360800" cy="5321200"/>
          </a:xfrm>
          <a:prstGeom prst="rect">
            <a:avLst/>
          </a:prstGeom>
        </p:spPr>
        <p:txBody>
          <a:bodyPr spcFirstLastPara="1" vert="horz" wrap="square" lIns="121900" tIns="121900" rIns="121900" bIns="121900" rtlCol="0" anchor="t" anchorCtr="0">
            <a:normAutofit/>
          </a:bodyPr>
          <a:lstStyle/>
          <a:p>
            <a:pPr indent="-491054">
              <a:buSzPts val="2200"/>
              <a:buFont typeface="Fira Sans Condensed"/>
              <a:buChar char="●"/>
            </a:pPr>
            <a:r>
              <a:rPr lang="en" sz="2933" dirty="0">
                <a:latin typeface="Fira Sans Condensed"/>
                <a:ea typeface="Fira Sans Condensed"/>
                <a:cs typeface="Fira Sans Condensed"/>
                <a:sym typeface="Fira Sans Condensed"/>
              </a:rPr>
              <a:t>We can also save plotly graphs as HTML files and embed them in our webpages!</a:t>
            </a: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marL="118531" indent="0">
              <a:buSzPts val="2200"/>
              <a:buNone/>
            </a:pPr>
            <a:endParaRPr lang="en" sz="2933" dirty="0">
              <a:latin typeface="Fira Sans Condensed"/>
              <a:ea typeface="Fira Sans Condensed"/>
              <a:cs typeface="Fira Sans Condensed"/>
              <a:sym typeface="Fira Sans Condensed"/>
            </a:endParaRPr>
          </a:p>
        </p:txBody>
      </p:sp>
      <p:sp>
        <p:nvSpPr>
          <p:cNvPr id="3" name="Google Shape;112;p21">
            <a:extLst>
              <a:ext uri="{FF2B5EF4-FFF2-40B4-BE49-F238E27FC236}">
                <a16:creationId xmlns:a16="http://schemas.microsoft.com/office/drawing/2014/main" id="{7F26EEC7-25C3-0F40-891B-9794BBFFA727}"/>
              </a:ext>
            </a:extLst>
          </p:cNvPr>
          <p:cNvSpPr txBox="1"/>
          <p:nvPr/>
        </p:nvSpPr>
        <p:spPr>
          <a:xfrm>
            <a:off x="1428465" y="2999371"/>
            <a:ext cx="9335069" cy="859257"/>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rmAutofit fontScale="92500"/>
          </a:bodyPr>
          <a:lstStyle/>
          <a:p>
            <a:pPr>
              <a:lnSpc>
                <a:spcPct val="120000"/>
              </a:lnSpc>
            </a:pPr>
            <a:r>
              <a:rPr lang="en-US" sz="2400" dirty="0" err="1">
                <a:latin typeface="Courier New"/>
                <a:cs typeface="Courier New"/>
                <a:sym typeface="Courier New"/>
              </a:rPr>
              <a:t>graph.write_html</a:t>
            </a:r>
            <a:r>
              <a:rPr lang="en-US" sz="2400" dirty="0">
                <a:latin typeface="Courier New"/>
                <a:cs typeface="Courier New"/>
                <a:sym typeface="Courier New"/>
              </a:rPr>
              <a:t>("../../folders/pirategraph.html")</a:t>
            </a:r>
            <a:endParaRPr lang="en-CA" sz="2400" b="1" dirty="0">
              <a:solidFill>
                <a:srgbClr val="0000FF"/>
              </a:solidFill>
              <a:latin typeface="Courier New"/>
              <a:ea typeface="Courier New"/>
              <a:cs typeface="Courier New"/>
              <a:sym typeface="Courier New"/>
            </a:endParaRPr>
          </a:p>
        </p:txBody>
      </p:sp>
    </p:spTree>
    <p:extLst>
      <p:ext uri="{BB962C8B-B14F-4D97-AF65-F5344CB8AC3E}">
        <p14:creationId xmlns:p14="http://schemas.microsoft.com/office/powerpoint/2010/main" val="8894174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dirty="0">
                <a:latin typeface="Fira Sans Condensed"/>
                <a:ea typeface="Fira Sans Condensed"/>
                <a:cs typeface="Fira Sans Condensed"/>
                <a:sym typeface="Fira Sans Condensed"/>
              </a:rPr>
              <a:t>Customizing plotly graphs</a:t>
            </a:r>
            <a:endParaRPr dirty="0">
              <a:latin typeface="Fira Sans Condensed"/>
              <a:ea typeface="Fira Sans Condensed"/>
              <a:cs typeface="Fira Sans Condensed"/>
              <a:sym typeface="Fira Sans Condensed"/>
            </a:endParaRPr>
          </a:p>
        </p:txBody>
      </p:sp>
      <p:sp>
        <p:nvSpPr>
          <p:cNvPr id="3" name="Google Shape;112;p21">
            <a:extLst>
              <a:ext uri="{FF2B5EF4-FFF2-40B4-BE49-F238E27FC236}">
                <a16:creationId xmlns:a16="http://schemas.microsoft.com/office/drawing/2014/main" id="{7F26EEC7-25C3-0F40-891B-9794BBFFA727}"/>
              </a:ext>
            </a:extLst>
          </p:cNvPr>
          <p:cNvSpPr txBox="1"/>
          <p:nvPr/>
        </p:nvSpPr>
        <p:spPr>
          <a:xfrm>
            <a:off x="614554" y="1498116"/>
            <a:ext cx="10962892" cy="4998217"/>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a:lnSpc>
                <a:spcPct val="120000"/>
              </a:lnSpc>
            </a:pPr>
            <a:r>
              <a:rPr lang="en-US" dirty="0">
                <a:latin typeface="Courier New"/>
                <a:cs typeface="Courier New"/>
                <a:sym typeface="Courier New"/>
              </a:rPr>
              <a:t>graph = </a:t>
            </a:r>
            <a:r>
              <a:rPr lang="en-US" dirty="0" err="1">
                <a:latin typeface="Courier New"/>
                <a:cs typeface="Courier New"/>
                <a:sym typeface="Courier New"/>
              </a:rPr>
              <a:t>go.Figure</a:t>
            </a:r>
            <a:r>
              <a:rPr lang="en-US" dirty="0">
                <a:latin typeface="Courier New"/>
                <a:cs typeface="Courier New"/>
                <a:sym typeface="Courier New"/>
              </a:rPr>
              <a:t>()</a:t>
            </a:r>
          </a:p>
          <a:p>
            <a:pPr>
              <a:lnSpc>
                <a:spcPct val="120000"/>
              </a:lnSpc>
            </a:pPr>
            <a:r>
              <a:rPr lang="en-US" dirty="0" err="1">
                <a:latin typeface="Courier New"/>
                <a:cs typeface="Courier New"/>
                <a:sym typeface="Courier New"/>
              </a:rPr>
              <a:t>graph.add_trace</a:t>
            </a:r>
            <a:r>
              <a:rPr lang="en-US" dirty="0">
                <a:latin typeface="Courier New"/>
                <a:cs typeface="Courier New"/>
                <a:sym typeface="Courier New"/>
              </a:rPr>
              <a:t>(</a:t>
            </a:r>
            <a:r>
              <a:rPr lang="en-US" dirty="0" err="1">
                <a:latin typeface="Courier New"/>
                <a:cs typeface="Courier New"/>
                <a:sym typeface="Courier New"/>
              </a:rPr>
              <a:t>go.Scatter</a:t>
            </a:r>
            <a:r>
              <a:rPr lang="en-US" dirty="0">
                <a:latin typeface="Courier New"/>
                <a:cs typeface="Courier New"/>
                <a:sym typeface="Courier New"/>
              </a:rPr>
              <a:t>(x=x1, y=y1, mode='markers', ##we want points for a scatter plot</a:t>
            </a:r>
          </a:p>
          <a:p>
            <a:pPr>
              <a:lnSpc>
                <a:spcPct val="120000"/>
              </a:lnSpc>
            </a:pPr>
            <a:r>
              <a:rPr lang="en-US" dirty="0">
                <a:latin typeface="Courier New"/>
                <a:cs typeface="Courier New"/>
                <a:sym typeface="Courier New"/>
              </a:rPr>
              <a:t>    marker=</a:t>
            </a:r>
            <a:r>
              <a:rPr lang="en-US" dirty="0" err="1">
                <a:latin typeface="Courier New"/>
                <a:cs typeface="Courier New"/>
                <a:sym typeface="Courier New"/>
              </a:rPr>
              <a:t>dict</a:t>
            </a:r>
            <a:r>
              <a:rPr lang="en-US" dirty="0">
                <a:latin typeface="Courier New"/>
                <a:cs typeface="Courier New"/>
                <a:sym typeface="Courier New"/>
              </a:rPr>
              <a:t>(</a:t>
            </a:r>
          </a:p>
          <a:p>
            <a:pPr>
              <a:lnSpc>
                <a:spcPct val="120000"/>
              </a:lnSpc>
            </a:pPr>
            <a:r>
              <a:rPr lang="en-US" dirty="0">
                <a:latin typeface="Courier New"/>
                <a:cs typeface="Courier New"/>
                <a:sym typeface="Courier New"/>
              </a:rPr>
              <a:t>        size=15, ##point size</a:t>
            </a:r>
          </a:p>
          <a:p>
            <a:pPr>
              <a:lnSpc>
                <a:spcPct val="120000"/>
              </a:lnSpc>
            </a:pPr>
            <a:r>
              <a:rPr lang="en-US" dirty="0">
                <a:latin typeface="Courier New"/>
                <a:cs typeface="Courier New"/>
                <a:sym typeface="Courier New"/>
              </a:rPr>
              <a:t>        color='</a:t>
            </a:r>
            <a:r>
              <a:rPr lang="en-US" dirty="0" err="1">
                <a:latin typeface="Courier New"/>
                <a:cs typeface="Courier New"/>
                <a:sym typeface="Courier New"/>
              </a:rPr>
              <a:t>hotpink</a:t>
            </a:r>
            <a:r>
              <a:rPr lang="en-US" dirty="0">
                <a:latin typeface="Courier New"/>
                <a:cs typeface="Courier New"/>
                <a:sym typeface="Courier New"/>
              </a:rPr>
              <a:t>', ##point </a:t>
            </a:r>
            <a:r>
              <a:rPr lang="en-US" dirty="0" err="1">
                <a:latin typeface="Courier New"/>
                <a:cs typeface="Courier New"/>
                <a:sym typeface="Courier New"/>
              </a:rPr>
              <a:t>colour</a:t>
            </a:r>
            <a:endParaRPr lang="en-US" dirty="0">
              <a:latin typeface="Courier New"/>
              <a:cs typeface="Courier New"/>
              <a:sym typeface="Courier New"/>
            </a:endParaRPr>
          </a:p>
          <a:p>
            <a:pPr>
              <a:lnSpc>
                <a:spcPct val="120000"/>
              </a:lnSpc>
            </a:pPr>
            <a:r>
              <a:rPr lang="en-US" dirty="0">
                <a:latin typeface="Courier New"/>
                <a:cs typeface="Courier New"/>
                <a:sym typeface="Courier New"/>
              </a:rPr>
              <a:t>        opacity=1, ##point transparency/alpha</a:t>
            </a:r>
          </a:p>
          <a:p>
            <a:pPr>
              <a:lnSpc>
                <a:spcPct val="120000"/>
              </a:lnSpc>
            </a:pPr>
            <a:r>
              <a:rPr lang="en-US" dirty="0">
                <a:latin typeface="Courier New"/>
                <a:cs typeface="Courier New"/>
                <a:sym typeface="Courier New"/>
              </a:rPr>
              <a:t>        line=</a:t>
            </a:r>
            <a:r>
              <a:rPr lang="en-US" dirty="0" err="1">
                <a:latin typeface="Courier New"/>
                <a:cs typeface="Courier New"/>
                <a:sym typeface="Courier New"/>
              </a:rPr>
              <a:t>dict</a:t>
            </a:r>
            <a:r>
              <a:rPr lang="en-US" dirty="0">
                <a:latin typeface="Courier New"/>
                <a:cs typeface="Courier New"/>
                <a:sym typeface="Courier New"/>
              </a:rPr>
              <a:t>(width=5, color='purple') ##point outline</a:t>
            </a:r>
          </a:p>
          <a:p>
            <a:pPr>
              <a:lnSpc>
                <a:spcPct val="120000"/>
              </a:lnSpc>
            </a:pPr>
            <a:r>
              <a:rPr lang="en-US" dirty="0">
                <a:latin typeface="Courier New"/>
                <a:cs typeface="Courier New"/>
                <a:sym typeface="Courier New"/>
              </a:rPr>
              <a:t>    )))</a:t>
            </a:r>
          </a:p>
          <a:p>
            <a:pPr>
              <a:lnSpc>
                <a:spcPct val="120000"/>
              </a:lnSpc>
            </a:pPr>
            <a:r>
              <a:rPr lang="en-US" dirty="0" err="1">
                <a:latin typeface="Courier New"/>
                <a:cs typeface="Courier New"/>
                <a:sym typeface="Courier New"/>
              </a:rPr>
              <a:t>graph.update_layout</a:t>
            </a:r>
            <a:r>
              <a:rPr lang="en-US" dirty="0">
                <a:latin typeface="Courier New"/>
                <a:cs typeface="Courier New"/>
                <a:sym typeface="Courier New"/>
              </a:rPr>
              <a:t>(</a:t>
            </a:r>
          </a:p>
          <a:p>
            <a:pPr>
              <a:lnSpc>
                <a:spcPct val="120000"/>
              </a:lnSpc>
            </a:pPr>
            <a:r>
              <a:rPr lang="en-US" dirty="0">
                <a:latin typeface="Courier New"/>
                <a:cs typeface="Courier New"/>
                <a:sym typeface="Courier New"/>
              </a:rPr>
              <a:t>    title='Interactive Pirate Plot',</a:t>
            </a:r>
          </a:p>
          <a:p>
            <a:pPr>
              <a:lnSpc>
                <a:spcPct val="120000"/>
              </a:lnSpc>
            </a:pPr>
            <a:r>
              <a:rPr lang="en-US" dirty="0">
                <a:latin typeface="Courier New"/>
                <a:cs typeface="Courier New"/>
                <a:sym typeface="Courier New"/>
              </a:rPr>
              <a:t>    </a:t>
            </a:r>
            <a:r>
              <a:rPr lang="en-US" dirty="0" err="1">
                <a:latin typeface="Courier New"/>
                <a:cs typeface="Courier New"/>
                <a:sym typeface="Courier New"/>
              </a:rPr>
              <a:t>xaxis_title</a:t>
            </a:r>
            <a:r>
              <a:rPr lang="en-US" dirty="0">
                <a:latin typeface="Courier New"/>
                <a:cs typeface="Courier New"/>
                <a:sym typeface="Courier New"/>
              </a:rPr>
              <a:t>='Pirates',</a:t>
            </a:r>
          </a:p>
          <a:p>
            <a:pPr>
              <a:lnSpc>
                <a:spcPct val="120000"/>
              </a:lnSpc>
            </a:pPr>
            <a:r>
              <a:rPr lang="en-US" dirty="0">
                <a:latin typeface="Courier New"/>
                <a:cs typeface="Courier New"/>
                <a:sym typeface="Courier New"/>
              </a:rPr>
              <a:t>    </a:t>
            </a:r>
            <a:r>
              <a:rPr lang="en-US" dirty="0" err="1">
                <a:latin typeface="Courier New"/>
                <a:cs typeface="Courier New"/>
                <a:sym typeface="Courier New"/>
              </a:rPr>
              <a:t>yaxis_title</a:t>
            </a:r>
            <a:r>
              <a:rPr lang="en-US" dirty="0">
                <a:latin typeface="Courier New"/>
                <a:cs typeface="Courier New"/>
                <a:sym typeface="Courier New"/>
              </a:rPr>
              <a:t>='Scores',</a:t>
            </a:r>
          </a:p>
          <a:p>
            <a:pPr>
              <a:lnSpc>
                <a:spcPct val="120000"/>
              </a:lnSpc>
            </a:pPr>
            <a:r>
              <a:rPr lang="en-US" dirty="0">
                <a:latin typeface="Courier New"/>
                <a:cs typeface="Courier New"/>
                <a:sym typeface="Courier New"/>
              </a:rPr>
              <a:t>    width=500, height=500)</a:t>
            </a:r>
            <a:endParaRPr lang="en-CA" b="1" dirty="0">
              <a:solidFill>
                <a:srgbClr val="0000FF"/>
              </a:solidFill>
              <a:latin typeface="Courier New"/>
              <a:ea typeface="Courier New"/>
              <a:cs typeface="Courier New"/>
              <a:sym typeface="Courier New"/>
            </a:endParaRPr>
          </a:p>
        </p:txBody>
      </p:sp>
    </p:spTree>
    <p:extLst>
      <p:ext uri="{BB962C8B-B14F-4D97-AF65-F5344CB8AC3E}">
        <p14:creationId xmlns:p14="http://schemas.microsoft.com/office/powerpoint/2010/main" val="1570664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dirty="0">
                <a:latin typeface="Fira Sans Condensed"/>
                <a:ea typeface="Fira Sans Condensed"/>
                <a:cs typeface="Fira Sans Condensed"/>
                <a:sym typeface="Fira Sans Condensed"/>
              </a:rPr>
              <a:t>What is seaborn?</a:t>
            </a:r>
            <a:endParaRPr dirty="0">
              <a:latin typeface="Fira Sans Condensed"/>
              <a:ea typeface="Fira Sans Condensed"/>
              <a:cs typeface="Fira Sans Condensed"/>
              <a:sym typeface="Fira Sans Condensed"/>
            </a:endParaRPr>
          </a:p>
        </p:txBody>
      </p:sp>
      <p:sp>
        <p:nvSpPr>
          <p:cNvPr id="111" name="Google Shape;111;p21"/>
          <p:cNvSpPr txBox="1">
            <a:spLocks noGrp="1"/>
          </p:cNvSpPr>
          <p:nvPr>
            <p:ph type="body" idx="1"/>
          </p:nvPr>
        </p:nvSpPr>
        <p:spPr>
          <a:xfrm>
            <a:off x="415600" y="1536633"/>
            <a:ext cx="11360800" cy="3431152"/>
          </a:xfrm>
          <a:prstGeom prst="rect">
            <a:avLst/>
          </a:prstGeom>
        </p:spPr>
        <p:txBody>
          <a:bodyPr spcFirstLastPara="1" vert="horz" wrap="square" lIns="121900" tIns="121900" rIns="121900" bIns="121900" rtlCol="0" anchor="t" anchorCtr="0">
            <a:normAutofit/>
          </a:bodyPr>
          <a:lstStyle/>
          <a:p>
            <a:pPr indent="-491054">
              <a:lnSpc>
                <a:spcPct val="120000"/>
              </a:lnSpc>
              <a:buSzPts val="2200"/>
              <a:buFont typeface="Fira Sans Condensed"/>
              <a:buChar char="●"/>
            </a:pPr>
            <a:r>
              <a:rPr lang="en" sz="2933" dirty="0">
                <a:latin typeface="Fira Sans Condensed"/>
                <a:ea typeface="Fira Sans Condensed"/>
                <a:cs typeface="Fira Sans Condensed"/>
                <a:sym typeface="Fira Sans Condensed"/>
              </a:rPr>
              <a:t>A data viz package built on top of matplotlib </a:t>
            </a:r>
          </a:p>
          <a:p>
            <a:pPr indent="-491054">
              <a:lnSpc>
                <a:spcPct val="120000"/>
              </a:lnSpc>
              <a:buSzPts val="2200"/>
              <a:buFont typeface="Fira Sans Condensed"/>
              <a:buChar char="●"/>
            </a:pPr>
            <a:r>
              <a:rPr lang="en" sz="2933" dirty="0">
                <a:latin typeface="Fira Sans Condensed"/>
                <a:ea typeface="Fira Sans Condensed"/>
                <a:cs typeface="Fira Sans Condensed"/>
                <a:sym typeface="Fira Sans Condensed"/>
              </a:rPr>
              <a:t>REALLY SIMILAR to matplotlib (phew!) but takes care of some </a:t>
            </a:r>
            <a:r>
              <a:rPr lang="en" sz="2933" b="1" dirty="0">
                <a:solidFill>
                  <a:srgbClr val="0000FF"/>
                </a:solidFill>
                <a:latin typeface="Fira Sans Condensed"/>
                <a:ea typeface="Fira Sans Condensed"/>
                <a:cs typeface="Fira Sans Condensed"/>
                <a:sym typeface="Fira Sans Condensed"/>
              </a:rPr>
              <a:t>semantic mapping </a:t>
            </a:r>
            <a:r>
              <a:rPr lang="en" sz="2933" dirty="0">
                <a:latin typeface="Fira Sans Condensed"/>
                <a:ea typeface="Fira Sans Condensed"/>
                <a:cs typeface="Fira Sans Condensed"/>
                <a:sym typeface="Fira Sans Condensed"/>
              </a:rPr>
              <a:t>for us</a:t>
            </a:r>
          </a:p>
          <a:p>
            <a:pPr indent="-491054">
              <a:lnSpc>
                <a:spcPct val="120000"/>
              </a:lnSpc>
              <a:buSzPts val="2200"/>
              <a:buFont typeface="Fira Sans Condensed"/>
              <a:buChar char="●"/>
            </a:pPr>
            <a:r>
              <a:rPr lang="en" sz="2933" dirty="0">
                <a:latin typeface="Fira Sans Condensed"/>
                <a:ea typeface="Fira Sans Condensed"/>
                <a:cs typeface="Fira Sans Condensed"/>
                <a:sym typeface="Fira Sans Condensed"/>
              </a:rPr>
              <a:t>Recall: mapping is deciding which aspects of our dataset correspond to which visual elements on our plots</a:t>
            </a:r>
            <a:endParaRPr sz="2933" dirty="0">
              <a:latin typeface="Fira Sans Condensed"/>
              <a:ea typeface="Fira Sans Condensed"/>
              <a:cs typeface="Fira Sans Condensed"/>
              <a:sym typeface="Fira Sans Condensed"/>
            </a:endParaRPr>
          </a:p>
        </p:txBody>
      </p:sp>
    </p:spTree>
    <p:extLst>
      <p:ext uri="{BB962C8B-B14F-4D97-AF65-F5344CB8AC3E}">
        <p14:creationId xmlns:p14="http://schemas.microsoft.com/office/powerpoint/2010/main" val="40460293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p:nvPr/>
        </p:nvSpPr>
        <p:spPr>
          <a:xfrm>
            <a:off x="230133" y="253133"/>
            <a:ext cx="11736800" cy="6374800"/>
          </a:xfrm>
          <a:prstGeom prst="rect">
            <a:avLst/>
          </a:prstGeom>
          <a:solidFill>
            <a:srgbClr val="0000FF"/>
          </a:solidFill>
          <a:ln>
            <a:noFill/>
          </a:ln>
        </p:spPr>
        <p:txBody>
          <a:bodyPr spcFirstLastPara="1" wrap="square" lIns="121900" tIns="121900" rIns="121900" bIns="121900" anchor="ctr" anchorCtr="0">
            <a:noAutofit/>
          </a:bodyPr>
          <a:lstStyle/>
          <a:p>
            <a:endParaRPr sz="2400"/>
          </a:p>
        </p:txBody>
      </p:sp>
      <p:sp>
        <p:nvSpPr>
          <p:cNvPr id="74" name="Google Shape;74;p16"/>
          <p:cNvSpPr txBox="1">
            <a:spLocks noGrp="1"/>
          </p:cNvSpPr>
          <p:nvPr>
            <p:ph type="subTitle" idx="4294967295"/>
          </p:nvPr>
        </p:nvSpPr>
        <p:spPr>
          <a:xfrm>
            <a:off x="2486133" y="2548733"/>
            <a:ext cx="7224800" cy="1783600"/>
          </a:xfrm>
          <a:prstGeom prst="rect">
            <a:avLst/>
          </a:prstGeom>
        </p:spPr>
        <p:txBody>
          <a:bodyPr spcFirstLastPara="1" vert="horz" wrap="square" lIns="121900" tIns="121900" rIns="121900" bIns="121900" rtlCol="0" anchor="t" anchorCtr="0">
            <a:normAutofit/>
          </a:bodyPr>
          <a:lstStyle/>
          <a:p>
            <a:pPr marL="0" indent="0" algn="ctr">
              <a:spcBef>
                <a:spcPts val="0"/>
              </a:spcBef>
              <a:spcAft>
                <a:spcPts val="1600"/>
              </a:spcAft>
              <a:buNone/>
            </a:pPr>
            <a:r>
              <a:rPr lang="en" sz="4267" b="1" dirty="0">
                <a:solidFill>
                  <a:schemeClr val="lt1"/>
                </a:solidFill>
                <a:latin typeface="Fira Sans Condensed"/>
                <a:ea typeface="Fira Sans Condensed"/>
                <a:cs typeface="Fira Sans Condensed"/>
                <a:sym typeface="Fira Sans Condensed"/>
              </a:rPr>
              <a:t>Wordclouds and venn diagrams</a:t>
            </a:r>
            <a:endParaRPr sz="4267" b="1" dirty="0">
              <a:solidFill>
                <a:schemeClr val="lt1"/>
              </a:solidFill>
              <a:latin typeface="Fira Sans Condensed"/>
              <a:ea typeface="Fira Sans Condensed"/>
              <a:cs typeface="Fira Sans Condensed"/>
              <a:sym typeface="Fira Sans Condensed"/>
            </a:endParaRPr>
          </a:p>
        </p:txBody>
      </p:sp>
    </p:spTree>
    <p:extLst>
      <p:ext uri="{BB962C8B-B14F-4D97-AF65-F5344CB8AC3E}">
        <p14:creationId xmlns:p14="http://schemas.microsoft.com/office/powerpoint/2010/main" val="36888704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415600" y="2838579"/>
            <a:ext cx="11360800" cy="1180842"/>
          </a:xfrm>
          <a:prstGeom prst="rect">
            <a:avLst/>
          </a:prstGeom>
        </p:spPr>
        <p:txBody>
          <a:bodyPr spcFirstLastPara="1" vert="horz" wrap="square" lIns="121900" tIns="121900" rIns="121900" bIns="121900" rtlCol="0" anchor="t" anchorCtr="0">
            <a:noAutofit/>
          </a:bodyPr>
          <a:lstStyle/>
          <a:p>
            <a:pPr algn="ctr"/>
            <a:r>
              <a:rPr lang="en" sz="6000" b="1" dirty="0">
                <a:latin typeface="Fira Sans Condensed"/>
                <a:ea typeface="Fira Sans Condensed"/>
                <a:cs typeface="Fira Sans Condensed"/>
                <a:sym typeface="Fira Sans Condensed"/>
              </a:rPr>
              <a:t>Why use code for qualitative viz?</a:t>
            </a:r>
            <a:endParaRPr sz="6000" dirty="0">
              <a:latin typeface="Fira Sans Condensed"/>
              <a:ea typeface="Fira Sans Condensed"/>
              <a:cs typeface="Fira Sans Condensed"/>
              <a:sym typeface="Fira Sans Condensed"/>
            </a:endParaRPr>
          </a:p>
        </p:txBody>
      </p:sp>
    </p:spTree>
    <p:extLst>
      <p:ext uri="{BB962C8B-B14F-4D97-AF65-F5344CB8AC3E}">
        <p14:creationId xmlns:p14="http://schemas.microsoft.com/office/powerpoint/2010/main" val="12956098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dirty="0">
                <a:latin typeface="Fira Sans Condensed"/>
                <a:ea typeface="Fira Sans Condensed"/>
                <a:cs typeface="Fira Sans Condensed"/>
                <a:sym typeface="Fira Sans Condensed"/>
              </a:rPr>
              <a:t>Making wordclouds</a:t>
            </a:r>
            <a:endParaRPr dirty="0">
              <a:latin typeface="Fira Sans Condensed"/>
              <a:ea typeface="Fira Sans Condensed"/>
              <a:cs typeface="Fira Sans Condensed"/>
              <a:sym typeface="Fira Sans Condensed"/>
            </a:endParaRPr>
          </a:p>
        </p:txBody>
      </p:sp>
      <p:sp>
        <p:nvSpPr>
          <p:cNvPr id="111" name="Google Shape;111;p21"/>
          <p:cNvSpPr txBox="1">
            <a:spLocks noGrp="1"/>
          </p:cNvSpPr>
          <p:nvPr>
            <p:ph type="body" idx="1"/>
          </p:nvPr>
        </p:nvSpPr>
        <p:spPr>
          <a:xfrm>
            <a:off x="415600" y="1536633"/>
            <a:ext cx="11360800" cy="5321200"/>
          </a:xfrm>
          <a:prstGeom prst="rect">
            <a:avLst/>
          </a:prstGeom>
        </p:spPr>
        <p:txBody>
          <a:bodyPr spcFirstLastPara="1" vert="horz" wrap="square" lIns="121900" tIns="121900" rIns="121900" bIns="121900" rtlCol="0" anchor="t" anchorCtr="0">
            <a:normAutofit/>
          </a:bodyPr>
          <a:lstStyle/>
          <a:p>
            <a:pPr indent="-491054">
              <a:buSzPts val="2200"/>
              <a:buFont typeface="Fira Sans Condensed"/>
              <a:buChar char="●"/>
            </a:pPr>
            <a:r>
              <a:rPr lang="en" sz="2933" dirty="0">
                <a:latin typeface="Fira Sans Condensed"/>
                <a:ea typeface="Fira Sans Condensed"/>
                <a:cs typeface="Fira Sans Condensed"/>
                <a:sym typeface="Fira Sans Condensed"/>
              </a:rPr>
              <a:t>Import the </a:t>
            </a:r>
            <a:r>
              <a:rPr lang="en" sz="2933" b="1" dirty="0">
                <a:solidFill>
                  <a:srgbClr val="0000FF"/>
                </a:solidFill>
                <a:latin typeface="Fira Sans Condensed"/>
                <a:ea typeface="Fira Sans Condensed"/>
                <a:cs typeface="Fira Sans Condensed"/>
                <a:sym typeface="Fira Sans Condensed"/>
              </a:rPr>
              <a:t>wordcloud</a:t>
            </a:r>
            <a:r>
              <a:rPr lang="en" sz="2933" dirty="0">
                <a:latin typeface="Fira Sans Condensed"/>
                <a:ea typeface="Fira Sans Condensed"/>
                <a:cs typeface="Fira Sans Condensed"/>
                <a:sym typeface="Fira Sans Condensed"/>
              </a:rPr>
              <a:t> package and load our sample dataset of movie quotes</a:t>
            </a: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marL="118531" indent="0">
              <a:buSzPts val="2200"/>
              <a:buNone/>
            </a:pPr>
            <a:endParaRPr lang="en" sz="2933" dirty="0">
              <a:latin typeface="Fira Sans Condensed"/>
              <a:ea typeface="Fira Sans Condensed"/>
              <a:cs typeface="Fira Sans Condensed"/>
              <a:sym typeface="Fira Sans Condensed"/>
            </a:endParaRPr>
          </a:p>
        </p:txBody>
      </p:sp>
      <p:sp>
        <p:nvSpPr>
          <p:cNvPr id="3" name="Google Shape;112;p21">
            <a:extLst>
              <a:ext uri="{FF2B5EF4-FFF2-40B4-BE49-F238E27FC236}">
                <a16:creationId xmlns:a16="http://schemas.microsoft.com/office/drawing/2014/main" id="{7F26EEC7-25C3-0F40-891B-9794BBFFA727}"/>
              </a:ext>
            </a:extLst>
          </p:cNvPr>
          <p:cNvSpPr txBox="1"/>
          <p:nvPr/>
        </p:nvSpPr>
        <p:spPr>
          <a:xfrm>
            <a:off x="776456" y="2737194"/>
            <a:ext cx="10639087" cy="3527439"/>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rmAutofit lnSpcReduction="10000"/>
          </a:bodyPr>
          <a:lstStyle/>
          <a:p>
            <a:pPr>
              <a:lnSpc>
                <a:spcPct val="120000"/>
              </a:lnSpc>
            </a:pPr>
            <a:r>
              <a:rPr lang="en-US" sz="2400" dirty="0">
                <a:latin typeface="Courier New"/>
                <a:cs typeface="Courier New"/>
                <a:sym typeface="Courier New"/>
              </a:rPr>
              <a:t>from </a:t>
            </a:r>
            <a:r>
              <a:rPr lang="en-US" sz="2400" dirty="0" err="1">
                <a:latin typeface="Courier New"/>
                <a:cs typeface="Courier New"/>
                <a:sym typeface="Courier New"/>
              </a:rPr>
              <a:t>wordcloud</a:t>
            </a:r>
            <a:r>
              <a:rPr lang="en-US" sz="2400" dirty="0">
                <a:latin typeface="Courier New"/>
                <a:cs typeface="Courier New"/>
                <a:sym typeface="Courier New"/>
              </a:rPr>
              <a:t> import </a:t>
            </a:r>
            <a:r>
              <a:rPr lang="en-US" sz="2400" dirty="0" err="1">
                <a:latin typeface="Courier New"/>
                <a:cs typeface="Courier New"/>
                <a:sym typeface="Courier New"/>
              </a:rPr>
              <a:t>WordCloud</a:t>
            </a:r>
            <a:endParaRPr lang="en-US" sz="2400" dirty="0">
              <a:latin typeface="Courier New"/>
              <a:cs typeface="Courier New"/>
              <a:sym typeface="Courier New"/>
            </a:endParaRPr>
          </a:p>
          <a:p>
            <a:pPr>
              <a:lnSpc>
                <a:spcPct val="120000"/>
              </a:lnSpc>
            </a:pPr>
            <a:endParaRPr lang="en-US" sz="2400" dirty="0">
              <a:latin typeface="Courier New"/>
              <a:cs typeface="Courier New"/>
              <a:sym typeface="Courier New"/>
            </a:endParaRPr>
          </a:p>
          <a:p>
            <a:pPr>
              <a:lnSpc>
                <a:spcPct val="120000"/>
              </a:lnSpc>
            </a:pPr>
            <a:r>
              <a:rPr lang="en-US" sz="2400" dirty="0" err="1">
                <a:latin typeface="Courier New"/>
                <a:cs typeface="Courier New"/>
                <a:sym typeface="Courier New"/>
              </a:rPr>
              <a:t>df</a:t>
            </a:r>
            <a:r>
              <a:rPr lang="en-US" sz="2400" dirty="0">
                <a:latin typeface="Courier New"/>
                <a:cs typeface="Courier New"/>
                <a:sym typeface="Courier New"/>
              </a:rPr>
              <a:t> = </a:t>
            </a:r>
            <a:r>
              <a:rPr lang="en-US" sz="2400" dirty="0" err="1">
                <a:latin typeface="Courier New"/>
                <a:cs typeface="Courier New"/>
                <a:sym typeface="Courier New"/>
              </a:rPr>
              <a:t>pd.read_csv</a:t>
            </a:r>
            <a:r>
              <a:rPr lang="en-US" sz="2400" dirty="0">
                <a:latin typeface="Courier New"/>
                <a:cs typeface="Courier New"/>
                <a:sym typeface="Courier New"/>
              </a:rPr>
              <a:t>("https://raw.githubusercontent.com/</a:t>
            </a:r>
            <a:r>
              <a:rPr lang="en-US" sz="2400" dirty="0" err="1">
                <a:latin typeface="Courier New"/>
                <a:cs typeface="Courier New"/>
                <a:sym typeface="Courier New"/>
              </a:rPr>
              <a:t>prasertcbs</a:t>
            </a:r>
            <a:r>
              <a:rPr lang="en-US" sz="2400" dirty="0">
                <a:latin typeface="Courier New"/>
                <a:cs typeface="Courier New"/>
                <a:sym typeface="Courier New"/>
              </a:rPr>
              <a:t>/basic-dataset/master/movie_quotes.csv",</a:t>
            </a:r>
          </a:p>
          <a:p>
            <a:pPr>
              <a:lnSpc>
                <a:spcPct val="120000"/>
              </a:lnSpc>
            </a:pPr>
            <a:r>
              <a:rPr lang="en-US" sz="2400" dirty="0">
                <a:latin typeface="Courier New"/>
                <a:cs typeface="Courier New"/>
                <a:sym typeface="Courier New"/>
              </a:rPr>
              <a:t>                </a:t>
            </a:r>
            <a:r>
              <a:rPr lang="en-US" sz="2400" dirty="0" err="1">
                <a:latin typeface="Courier New"/>
                <a:cs typeface="Courier New"/>
                <a:sym typeface="Courier New"/>
              </a:rPr>
              <a:t>on_bad_lines</a:t>
            </a:r>
            <a:r>
              <a:rPr lang="en-US" sz="2400" dirty="0">
                <a:latin typeface="Courier New"/>
                <a:cs typeface="Courier New"/>
                <a:sym typeface="Courier New"/>
              </a:rPr>
              <a:t>='skip')</a:t>
            </a:r>
          </a:p>
          <a:p>
            <a:pPr>
              <a:lnSpc>
                <a:spcPct val="120000"/>
              </a:lnSpc>
            </a:pPr>
            <a:endParaRPr lang="en-US" sz="2400" dirty="0">
              <a:latin typeface="Courier New"/>
              <a:cs typeface="Courier New"/>
              <a:sym typeface="Courier New"/>
            </a:endParaRPr>
          </a:p>
          <a:p>
            <a:pPr>
              <a:lnSpc>
                <a:spcPct val="120000"/>
              </a:lnSpc>
            </a:pPr>
            <a:r>
              <a:rPr lang="en-US" sz="2400" dirty="0" err="1">
                <a:latin typeface="Courier New"/>
                <a:cs typeface="Courier New"/>
                <a:sym typeface="Courier New"/>
              </a:rPr>
              <a:t>df</a:t>
            </a:r>
            <a:endParaRPr lang="en-US" sz="2400" dirty="0">
              <a:latin typeface="Courier New"/>
              <a:cs typeface="Courier New"/>
              <a:sym typeface="Courier New"/>
            </a:endParaRPr>
          </a:p>
          <a:p>
            <a:pPr>
              <a:lnSpc>
                <a:spcPct val="120000"/>
              </a:lnSpc>
            </a:pPr>
            <a:endParaRPr lang="en-US" sz="2400" dirty="0">
              <a:latin typeface="Courier New"/>
              <a:cs typeface="Courier New"/>
              <a:sym typeface="Courier New"/>
            </a:endParaRPr>
          </a:p>
        </p:txBody>
      </p:sp>
    </p:spTree>
    <p:extLst>
      <p:ext uri="{BB962C8B-B14F-4D97-AF65-F5344CB8AC3E}">
        <p14:creationId xmlns:p14="http://schemas.microsoft.com/office/powerpoint/2010/main" val="8607539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dirty="0">
                <a:latin typeface="Fira Sans Condensed"/>
                <a:ea typeface="Fira Sans Condensed"/>
                <a:cs typeface="Fira Sans Condensed"/>
                <a:sym typeface="Fira Sans Condensed"/>
              </a:rPr>
              <a:t>Making wordclouds</a:t>
            </a:r>
            <a:endParaRPr dirty="0">
              <a:latin typeface="Fira Sans Condensed"/>
              <a:ea typeface="Fira Sans Condensed"/>
              <a:cs typeface="Fira Sans Condensed"/>
              <a:sym typeface="Fira Sans Condensed"/>
            </a:endParaRPr>
          </a:p>
        </p:txBody>
      </p:sp>
      <p:sp>
        <p:nvSpPr>
          <p:cNvPr id="111" name="Google Shape;111;p21"/>
          <p:cNvSpPr txBox="1">
            <a:spLocks noGrp="1"/>
          </p:cNvSpPr>
          <p:nvPr>
            <p:ph type="body" idx="1"/>
          </p:nvPr>
        </p:nvSpPr>
        <p:spPr>
          <a:xfrm>
            <a:off x="415600" y="1427449"/>
            <a:ext cx="11360800" cy="5321200"/>
          </a:xfrm>
          <a:prstGeom prst="rect">
            <a:avLst/>
          </a:prstGeom>
        </p:spPr>
        <p:txBody>
          <a:bodyPr spcFirstLastPara="1" vert="horz" wrap="square" lIns="121900" tIns="121900" rIns="121900" bIns="121900" rtlCol="0" anchor="t" anchorCtr="0">
            <a:normAutofit/>
          </a:bodyPr>
          <a:lstStyle/>
          <a:p>
            <a:pPr indent="-491054">
              <a:buSzPts val="2200"/>
              <a:buFont typeface="Fira Sans Condensed"/>
              <a:buChar char="●"/>
            </a:pPr>
            <a:r>
              <a:rPr lang="en" sz="2933" dirty="0">
                <a:latin typeface="Fira Sans Condensed"/>
                <a:ea typeface="Fira Sans Condensed"/>
                <a:cs typeface="Fira Sans Condensed"/>
                <a:sym typeface="Fira Sans Condensed"/>
              </a:rPr>
              <a:t>We’ll make a simple word cloud using the ‘quote’ variable</a:t>
            </a: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marL="118531" indent="0">
              <a:buSzPts val="2200"/>
              <a:buNone/>
            </a:pPr>
            <a:endParaRPr lang="en" sz="2933" dirty="0">
              <a:latin typeface="Fira Sans Condensed"/>
              <a:ea typeface="Fira Sans Condensed"/>
              <a:cs typeface="Fira Sans Condensed"/>
              <a:sym typeface="Fira Sans Condensed"/>
            </a:endParaRPr>
          </a:p>
        </p:txBody>
      </p:sp>
      <p:sp>
        <p:nvSpPr>
          <p:cNvPr id="3" name="Google Shape;112;p21">
            <a:extLst>
              <a:ext uri="{FF2B5EF4-FFF2-40B4-BE49-F238E27FC236}">
                <a16:creationId xmlns:a16="http://schemas.microsoft.com/office/drawing/2014/main" id="{7F26EEC7-25C3-0F40-891B-9794BBFFA727}"/>
              </a:ext>
            </a:extLst>
          </p:cNvPr>
          <p:cNvSpPr txBox="1"/>
          <p:nvPr/>
        </p:nvSpPr>
        <p:spPr>
          <a:xfrm>
            <a:off x="533804" y="2101754"/>
            <a:ext cx="11124392" cy="4503762"/>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rmAutofit fontScale="77500" lnSpcReduction="20000"/>
          </a:bodyPr>
          <a:lstStyle/>
          <a:p>
            <a:pPr>
              <a:lnSpc>
                <a:spcPct val="120000"/>
              </a:lnSpc>
            </a:pPr>
            <a:r>
              <a:rPr lang="en-US" sz="2400" dirty="0">
                <a:latin typeface="Courier New"/>
                <a:cs typeface="Courier New"/>
                <a:sym typeface="Courier New"/>
              </a:rPr>
              <a:t>##join all our text from each row from our quote column into a string</a:t>
            </a:r>
          </a:p>
          <a:p>
            <a:pPr>
              <a:lnSpc>
                <a:spcPct val="120000"/>
              </a:lnSpc>
            </a:pPr>
            <a:r>
              <a:rPr lang="en-US" sz="2400" dirty="0">
                <a:latin typeface="Courier New"/>
                <a:cs typeface="Courier New"/>
                <a:sym typeface="Courier New"/>
              </a:rPr>
              <a:t>text = " ".join(each for each in </a:t>
            </a:r>
            <a:r>
              <a:rPr lang="en-US" sz="2400" dirty="0" err="1">
                <a:latin typeface="Courier New"/>
                <a:cs typeface="Courier New"/>
                <a:sym typeface="Courier New"/>
              </a:rPr>
              <a:t>df.quote</a:t>
            </a:r>
            <a:r>
              <a:rPr lang="en-US" sz="2400" dirty="0">
                <a:latin typeface="Courier New"/>
                <a:cs typeface="Courier New"/>
                <a:sym typeface="Courier New"/>
              </a:rPr>
              <a:t>)</a:t>
            </a:r>
          </a:p>
          <a:p>
            <a:pPr>
              <a:lnSpc>
                <a:spcPct val="120000"/>
              </a:lnSpc>
            </a:pPr>
            <a:endParaRPr lang="en-US" sz="2400" dirty="0">
              <a:latin typeface="Courier New"/>
              <a:cs typeface="Courier New"/>
              <a:sym typeface="Courier New"/>
            </a:endParaRPr>
          </a:p>
          <a:p>
            <a:pPr>
              <a:lnSpc>
                <a:spcPct val="120000"/>
              </a:lnSpc>
            </a:pPr>
            <a:r>
              <a:rPr lang="en-US" sz="2400" dirty="0">
                <a:latin typeface="Courier New"/>
                <a:cs typeface="Courier New"/>
                <a:sym typeface="Courier New"/>
              </a:rPr>
              <a:t>##generate our </a:t>
            </a:r>
            <a:r>
              <a:rPr lang="en-US" sz="2400" dirty="0" err="1">
                <a:latin typeface="Courier New"/>
                <a:cs typeface="Courier New"/>
                <a:sym typeface="Courier New"/>
              </a:rPr>
              <a:t>wordcloud</a:t>
            </a:r>
            <a:r>
              <a:rPr lang="en-US" sz="2400" dirty="0">
                <a:latin typeface="Courier New"/>
                <a:cs typeface="Courier New"/>
                <a:sym typeface="Courier New"/>
              </a:rPr>
              <a:t> image</a:t>
            </a:r>
          </a:p>
          <a:p>
            <a:pPr>
              <a:lnSpc>
                <a:spcPct val="120000"/>
              </a:lnSpc>
            </a:pPr>
            <a:r>
              <a:rPr lang="en-US" sz="2400" dirty="0" err="1">
                <a:latin typeface="Courier New"/>
                <a:cs typeface="Courier New"/>
                <a:sym typeface="Courier New"/>
              </a:rPr>
              <a:t>wordcloud</a:t>
            </a:r>
            <a:r>
              <a:rPr lang="en-US" sz="2400" dirty="0">
                <a:latin typeface="Courier New"/>
                <a:cs typeface="Courier New"/>
                <a:sym typeface="Courier New"/>
              </a:rPr>
              <a:t> = </a:t>
            </a:r>
            <a:r>
              <a:rPr lang="en-US" sz="2400" dirty="0" err="1">
                <a:latin typeface="Courier New"/>
                <a:cs typeface="Courier New"/>
                <a:sym typeface="Courier New"/>
              </a:rPr>
              <a:t>WordCloud</a:t>
            </a:r>
            <a:r>
              <a:rPr lang="en-US" sz="2400" dirty="0">
                <a:latin typeface="Courier New"/>
                <a:cs typeface="Courier New"/>
                <a:sym typeface="Courier New"/>
              </a:rPr>
              <a:t>(</a:t>
            </a:r>
            <a:r>
              <a:rPr lang="en-US" sz="2400" dirty="0" err="1">
                <a:latin typeface="Courier New"/>
                <a:cs typeface="Courier New"/>
                <a:sym typeface="Courier New"/>
              </a:rPr>
              <a:t>background_color</a:t>
            </a:r>
            <a:r>
              <a:rPr lang="en-US" sz="2400" dirty="0">
                <a:latin typeface="Courier New"/>
                <a:cs typeface="Courier New"/>
                <a:sym typeface="Courier New"/>
              </a:rPr>
              <a:t>="white",</a:t>
            </a:r>
          </a:p>
          <a:p>
            <a:pPr>
              <a:lnSpc>
                <a:spcPct val="120000"/>
              </a:lnSpc>
            </a:pPr>
            <a:r>
              <a:rPr lang="en-US" sz="2400" dirty="0">
                <a:latin typeface="Courier New"/>
                <a:cs typeface="Courier New"/>
                <a:sym typeface="Courier New"/>
              </a:rPr>
              <a:t>                     colormap = 'inferno').generate(text)</a:t>
            </a:r>
          </a:p>
          <a:p>
            <a:pPr>
              <a:lnSpc>
                <a:spcPct val="120000"/>
              </a:lnSpc>
            </a:pPr>
            <a:endParaRPr lang="en-US" sz="2400" dirty="0">
              <a:latin typeface="Courier New"/>
              <a:cs typeface="Courier New"/>
              <a:sym typeface="Courier New"/>
            </a:endParaRPr>
          </a:p>
          <a:p>
            <a:pPr>
              <a:lnSpc>
                <a:spcPct val="120000"/>
              </a:lnSpc>
            </a:pPr>
            <a:r>
              <a:rPr lang="en-US" sz="2400" dirty="0">
                <a:latin typeface="Courier New"/>
                <a:cs typeface="Courier New"/>
                <a:sym typeface="Courier New"/>
              </a:rPr>
              <a:t>##use matplotlib syntax to put our image in a figure</a:t>
            </a:r>
          </a:p>
          <a:p>
            <a:pPr>
              <a:lnSpc>
                <a:spcPct val="120000"/>
              </a:lnSpc>
            </a:pPr>
            <a:r>
              <a:rPr lang="en-US" sz="2400" dirty="0">
                <a:latin typeface="Courier New"/>
                <a:cs typeface="Courier New"/>
                <a:sym typeface="Courier New"/>
              </a:rPr>
              <a:t>fig, ax = </a:t>
            </a:r>
            <a:r>
              <a:rPr lang="en-US" sz="2400" dirty="0" err="1">
                <a:latin typeface="Courier New"/>
                <a:cs typeface="Courier New"/>
                <a:sym typeface="Courier New"/>
              </a:rPr>
              <a:t>plt.subplots</a:t>
            </a:r>
            <a:r>
              <a:rPr lang="en-US" sz="2400" dirty="0">
                <a:latin typeface="Courier New"/>
                <a:cs typeface="Courier New"/>
                <a:sym typeface="Courier New"/>
              </a:rPr>
              <a:t>(</a:t>
            </a:r>
            <a:r>
              <a:rPr lang="en-US" sz="2400" dirty="0" err="1">
                <a:latin typeface="Courier New"/>
                <a:cs typeface="Courier New"/>
                <a:sym typeface="Courier New"/>
              </a:rPr>
              <a:t>figsize</a:t>
            </a:r>
            <a:r>
              <a:rPr lang="en-US" sz="2400" dirty="0">
                <a:latin typeface="Courier New"/>
                <a:cs typeface="Courier New"/>
                <a:sym typeface="Courier New"/>
              </a:rPr>
              <a:t>=(7, 3))</a:t>
            </a:r>
          </a:p>
          <a:p>
            <a:pPr>
              <a:lnSpc>
                <a:spcPct val="120000"/>
              </a:lnSpc>
            </a:pPr>
            <a:r>
              <a:rPr lang="en-US" sz="2400" dirty="0" err="1">
                <a:latin typeface="Courier New"/>
                <a:cs typeface="Courier New"/>
                <a:sym typeface="Courier New"/>
              </a:rPr>
              <a:t>ax.imshow</a:t>
            </a:r>
            <a:r>
              <a:rPr lang="en-US" sz="2400" dirty="0">
                <a:latin typeface="Courier New"/>
                <a:cs typeface="Courier New"/>
                <a:sym typeface="Courier New"/>
              </a:rPr>
              <a:t>(</a:t>
            </a:r>
            <a:r>
              <a:rPr lang="en-US" sz="2400" dirty="0" err="1">
                <a:latin typeface="Courier New"/>
                <a:cs typeface="Courier New"/>
                <a:sym typeface="Courier New"/>
              </a:rPr>
              <a:t>wordcloud</a:t>
            </a:r>
            <a:r>
              <a:rPr lang="en-US" sz="2400" dirty="0">
                <a:latin typeface="Courier New"/>
                <a:cs typeface="Courier New"/>
                <a:sym typeface="Courier New"/>
              </a:rPr>
              <a:t>, ##remember '</a:t>
            </a:r>
            <a:r>
              <a:rPr lang="en-US" sz="2400" dirty="0" err="1">
                <a:latin typeface="Courier New"/>
                <a:cs typeface="Courier New"/>
                <a:sym typeface="Courier New"/>
              </a:rPr>
              <a:t>imshow</a:t>
            </a:r>
            <a:r>
              <a:rPr lang="en-US" sz="2400" dirty="0">
                <a:latin typeface="Courier New"/>
                <a:cs typeface="Courier New"/>
                <a:sym typeface="Courier New"/>
              </a:rPr>
              <a:t>' from when we added pictures to our matplotlib axes</a:t>
            </a:r>
          </a:p>
          <a:p>
            <a:pPr>
              <a:lnSpc>
                <a:spcPct val="120000"/>
              </a:lnSpc>
            </a:pPr>
            <a:r>
              <a:rPr lang="en-US" sz="2400" dirty="0">
                <a:latin typeface="Courier New"/>
                <a:cs typeface="Courier New"/>
                <a:sym typeface="Courier New"/>
              </a:rPr>
              <a:t>          interpolation='bilinear') ##this line helps smooth our image</a:t>
            </a:r>
          </a:p>
          <a:p>
            <a:pPr>
              <a:lnSpc>
                <a:spcPct val="120000"/>
              </a:lnSpc>
            </a:pPr>
            <a:r>
              <a:rPr lang="en-US" sz="2400" dirty="0" err="1">
                <a:latin typeface="Courier New"/>
                <a:cs typeface="Courier New"/>
                <a:sym typeface="Courier New"/>
              </a:rPr>
              <a:t>ax.axis</a:t>
            </a:r>
            <a:r>
              <a:rPr lang="en-US" sz="2400" dirty="0">
                <a:latin typeface="Courier New"/>
                <a:cs typeface="Courier New"/>
                <a:sym typeface="Courier New"/>
              </a:rPr>
              <a:t>("off")</a:t>
            </a:r>
          </a:p>
          <a:p>
            <a:pPr>
              <a:lnSpc>
                <a:spcPct val="120000"/>
              </a:lnSpc>
            </a:pPr>
            <a:r>
              <a:rPr lang="en-US" sz="2400" dirty="0" err="1">
                <a:latin typeface="Courier New"/>
                <a:cs typeface="Courier New"/>
                <a:sym typeface="Courier New"/>
              </a:rPr>
              <a:t>plt.show</a:t>
            </a:r>
            <a:r>
              <a:rPr lang="en-US" sz="2400" dirty="0">
                <a:latin typeface="Courier New"/>
                <a:cs typeface="Courier New"/>
                <a:sym typeface="Courier New"/>
              </a:rPr>
              <a:t>()</a:t>
            </a:r>
          </a:p>
        </p:txBody>
      </p:sp>
    </p:spTree>
    <p:extLst>
      <p:ext uri="{BB962C8B-B14F-4D97-AF65-F5344CB8AC3E}">
        <p14:creationId xmlns:p14="http://schemas.microsoft.com/office/powerpoint/2010/main" val="16144710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dirty="0">
                <a:latin typeface="Fira Sans Condensed"/>
                <a:ea typeface="Fira Sans Condensed"/>
                <a:cs typeface="Fira Sans Condensed"/>
                <a:sym typeface="Fira Sans Condensed"/>
              </a:rPr>
              <a:t>Making wordclouds</a:t>
            </a:r>
            <a:endParaRPr dirty="0">
              <a:latin typeface="Fira Sans Condensed"/>
              <a:ea typeface="Fira Sans Condensed"/>
              <a:cs typeface="Fira Sans Condensed"/>
              <a:sym typeface="Fira Sans Condensed"/>
            </a:endParaRPr>
          </a:p>
        </p:txBody>
      </p:sp>
      <p:pic>
        <p:nvPicPr>
          <p:cNvPr id="6" name="Picture 5" descr="A close up of words&#10;&#10;Description automatically generated">
            <a:extLst>
              <a:ext uri="{FF2B5EF4-FFF2-40B4-BE49-F238E27FC236}">
                <a16:creationId xmlns:a16="http://schemas.microsoft.com/office/drawing/2014/main" id="{D63EEA03-94D3-7517-B958-B280A0646A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416" y="1517825"/>
            <a:ext cx="9437167" cy="4924593"/>
          </a:xfrm>
          <a:prstGeom prst="rect">
            <a:avLst/>
          </a:prstGeom>
        </p:spPr>
      </p:pic>
    </p:spTree>
    <p:extLst>
      <p:ext uri="{BB962C8B-B14F-4D97-AF65-F5344CB8AC3E}">
        <p14:creationId xmlns:p14="http://schemas.microsoft.com/office/powerpoint/2010/main" val="22402269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dirty="0">
                <a:latin typeface="Fira Sans Condensed"/>
                <a:ea typeface="Fira Sans Condensed"/>
                <a:cs typeface="Fira Sans Condensed"/>
                <a:sym typeface="Fira Sans Condensed"/>
              </a:rPr>
              <a:t>Making venn diagrams</a:t>
            </a:r>
            <a:endParaRPr dirty="0">
              <a:latin typeface="Fira Sans Condensed"/>
              <a:ea typeface="Fira Sans Condensed"/>
              <a:cs typeface="Fira Sans Condensed"/>
              <a:sym typeface="Fira Sans Condensed"/>
            </a:endParaRPr>
          </a:p>
        </p:txBody>
      </p:sp>
      <p:sp>
        <p:nvSpPr>
          <p:cNvPr id="111" name="Google Shape;111;p21"/>
          <p:cNvSpPr txBox="1">
            <a:spLocks noGrp="1"/>
          </p:cNvSpPr>
          <p:nvPr>
            <p:ph type="body" idx="1"/>
          </p:nvPr>
        </p:nvSpPr>
        <p:spPr>
          <a:xfrm>
            <a:off x="415600" y="1427449"/>
            <a:ext cx="11360800" cy="4837184"/>
          </a:xfrm>
          <a:prstGeom prst="rect">
            <a:avLst/>
          </a:prstGeom>
        </p:spPr>
        <p:txBody>
          <a:bodyPr spcFirstLastPara="1" vert="horz" wrap="square" lIns="121900" tIns="121900" rIns="121900" bIns="121900" rtlCol="0" anchor="t" anchorCtr="0">
            <a:normAutofit/>
          </a:bodyPr>
          <a:lstStyle/>
          <a:p>
            <a:pPr indent="-491054">
              <a:buSzPts val="2200"/>
              <a:buFont typeface="Fira Sans Condensed"/>
              <a:buChar char="●"/>
            </a:pPr>
            <a:r>
              <a:rPr lang="en" sz="2933" dirty="0">
                <a:latin typeface="Fira Sans Condensed"/>
                <a:ea typeface="Fira Sans Condensed"/>
                <a:cs typeface="Fira Sans Condensed"/>
                <a:sym typeface="Fira Sans Condensed"/>
              </a:rPr>
              <a:t>We can use the </a:t>
            </a:r>
            <a:r>
              <a:rPr lang="en" sz="2933" b="1" dirty="0">
                <a:solidFill>
                  <a:srgbClr val="0000FF"/>
                </a:solidFill>
                <a:latin typeface="Fira Sans Condensed"/>
                <a:ea typeface="Fira Sans Condensed"/>
                <a:cs typeface="Fira Sans Condensed"/>
                <a:sym typeface="Fira Sans Condensed"/>
              </a:rPr>
              <a:t>matplotlib_venn</a:t>
            </a:r>
            <a:r>
              <a:rPr lang="en" sz="2933" dirty="0">
                <a:latin typeface="Fira Sans Condensed"/>
                <a:ea typeface="Fira Sans Condensed"/>
                <a:cs typeface="Fira Sans Condensed"/>
                <a:sym typeface="Fira Sans Condensed"/>
              </a:rPr>
              <a:t> extension to make venn diagrams </a:t>
            </a:r>
          </a:p>
          <a:p>
            <a:pPr indent="-491054">
              <a:buSzPts val="2200"/>
              <a:buFont typeface="Fira Sans Condensed"/>
              <a:buChar char="●"/>
            </a:pPr>
            <a:r>
              <a:rPr lang="en" sz="2933" dirty="0">
                <a:latin typeface="Fira Sans Condensed"/>
                <a:ea typeface="Fira Sans Condensed"/>
                <a:cs typeface="Fira Sans Condensed"/>
                <a:sym typeface="Fira Sans Condensed"/>
              </a:rPr>
              <a:t>First import the package</a:t>
            </a: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r>
              <a:rPr lang="en" sz="2933" dirty="0">
                <a:latin typeface="Fira Sans Condensed"/>
                <a:ea typeface="Fira Sans Condensed"/>
                <a:cs typeface="Fira Sans Condensed"/>
                <a:sym typeface="Fira Sans Condensed"/>
              </a:rPr>
              <a:t>Then define our sets</a:t>
            </a: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marL="118531" indent="0">
              <a:buSzPts val="2200"/>
              <a:buNone/>
            </a:pPr>
            <a:endParaRPr lang="en" sz="2933" dirty="0">
              <a:latin typeface="Fira Sans Condensed"/>
              <a:ea typeface="Fira Sans Condensed"/>
              <a:cs typeface="Fira Sans Condensed"/>
              <a:sym typeface="Fira Sans Condensed"/>
            </a:endParaRPr>
          </a:p>
        </p:txBody>
      </p:sp>
      <p:sp>
        <p:nvSpPr>
          <p:cNvPr id="3" name="Google Shape;112;p21">
            <a:extLst>
              <a:ext uri="{FF2B5EF4-FFF2-40B4-BE49-F238E27FC236}">
                <a16:creationId xmlns:a16="http://schemas.microsoft.com/office/drawing/2014/main" id="{7F26EEC7-25C3-0F40-891B-9794BBFFA727}"/>
              </a:ext>
            </a:extLst>
          </p:cNvPr>
          <p:cNvSpPr txBox="1"/>
          <p:nvPr/>
        </p:nvSpPr>
        <p:spPr>
          <a:xfrm>
            <a:off x="2580198" y="2604788"/>
            <a:ext cx="7031604" cy="1325767"/>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rmAutofit/>
          </a:bodyPr>
          <a:lstStyle/>
          <a:p>
            <a:pPr>
              <a:lnSpc>
                <a:spcPct val="120000"/>
              </a:lnSpc>
            </a:pPr>
            <a:r>
              <a:rPr lang="en-US" sz="2400" dirty="0">
                <a:latin typeface="Courier New"/>
                <a:cs typeface="Courier New"/>
                <a:sym typeface="Courier New"/>
              </a:rPr>
              <a:t>from </a:t>
            </a:r>
            <a:r>
              <a:rPr lang="en-US" sz="2400" dirty="0" err="1">
                <a:latin typeface="Courier New"/>
                <a:cs typeface="Courier New"/>
                <a:sym typeface="Courier New"/>
              </a:rPr>
              <a:t>matplotlib_venn</a:t>
            </a:r>
            <a:r>
              <a:rPr lang="en-US" sz="2400" dirty="0">
                <a:latin typeface="Courier New"/>
                <a:cs typeface="Courier New"/>
                <a:sym typeface="Courier New"/>
              </a:rPr>
              <a:t> import venn2, venn2_circles, venn2_unweighted</a:t>
            </a:r>
          </a:p>
        </p:txBody>
      </p:sp>
      <p:sp>
        <p:nvSpPr>
          <p:cNvPr id="2" name="Google Shape;112;p21">
            <a:extLst>
              <a:ext uri="{FF2B5EF4-FFF2-40B4-BE49-F238E27FC236}">
                <a16:creationId xmlns:a16="http://schemas.microsoft.com/office/drawing/2014/main" id="{DC32C057-4A69-05F2-8D5F-E994351435F6}"/>
              </a:ext>
            </a:extLst>
          </p:cNvPr>
          <p:cNvSpPr txBox="1"/>
          <p:nvPr/>
        </p:nvSpPr>
        <p:spPr>
          <a:xfrm>
            <a:off x="1039505" y="5107894"/>
            <a:ext cx="10112990" cy="1325767"/>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rmAutofit/>
          </a:bodyPr>
          <a:lstStyle/>
          <a:p>
            <a:pPr>
              <a:lnSpc>
                <a:spcPct val="120000"/>
              </a:lnSpc>
            </a:pPr>
            <a:r>
              <a:rPr lang="en-US" sz="2400" dirty="0">
                <a:latin typeface="Courier New"/>
                <a:cs typeface="Courier New"/>
                <a:sym typeface="Courier New"/>
              </a:rPr>
              <a:t>A = set(["apple", "banana", "watermelon"])</a:t>
            </a:r>
          </a:p>
          <a:p>
            <a:pPr>
              <a:lnSpc>
                <a:spcPct val="120000"/>
              </a:lnSpc>
            </a:pPr>
            <a:r>
              <a:rPr lang="en-US" sz="2400" dirty="0">
                <a:latin typeface="Courier New"/>
                <a:cs typeface="Courier New"/>
                <a:sym typeface="Courier New"/>
              </a:rPr>
              <a:t>B = set(["pumpkin", "blueberry", "apple", "key lime"])</a:t>
            </a:r>
          </a:p>
        </p:txBody>
      </p:sp>
    </p:spTree>
    <p:extLst>
      <p:ext uri="{BB962C8B-B14F-4D97-AF65-F5344CB8AC3E}">
        <p14:creationId xmlns:p14="http://schemas.microsoft.com/office/powerpoint/2010/main" val="12960640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dirty="0">
                <a:latin typeface="Fira Sans Condensed"/>
                <a:ea typeface="Fira Sans Condensed"/>
                <a:cs typeface="Fira Sans Condensed"/>
                <a:sym typeface="Fira Sans Condensed"/>
              </a:rPr>
              <a:t>Making venn diagrams</a:t>
            </a:r>
            <a:endParaRPr dirty="0">
              <a:latin typeface="Fira Sans Condensed"/>
              <a:ea typeface="Fira Sans Condensed"/>
              <a:cs typeface="Fira Sans Condensed"/>
              <a:sym typeface="Fira Sans Condensed"/>
            </a:endParaRPr>
          </a:p>
        </p:txBody>
      </p:sp>
      <p:sp>
        <p:nvSpPr>
          <p:cNvPr id="111" name="Google Shape;111;p21"/>
          <p:cNvSpPr txBox="1">
            <a:spLocks noGrp="1"/>
          </p:cNvSpPr>
          <p:nvPr>
            <p:ph type="body" idx="1"/>
          </p:nvPr>
        </p:nvSpPr>
        <p:spPr>
          <a:xfrm>
            <a:off x="415600" y="1427449"/>
            <a:ext cx="11360800" cy="4837184"/>
          </a:xfrm>
          <a:prstGeom prst="rect">
            <a:avLst/>
          </a:prstGeom>
        </p:spPr>
        <p:txBody>
          <a:bodyPr spcFirstLastPara="1" vert="horz" wrap="square" lIns="121900" tIns="121900" rIns="121900" bIns="121900" rtlCol="0" anchor="t" anchorCtr="0">
            <a:normAutofit/>
          </a:bodyPr>
          <a:lstStyle/>
          <a:p>
            <a:pPr indent="-491054">
              <a:buSzPts val="2200"/>
              <a:buFont typeface="Fira Sans Condensed"/>
              <a:buChar char="●"/>
            </a:pPr>
            <a:r>
              <a:rPr lang="en" sz="2933" dirty="0">
                <a:latin typeface="Fira Sans Condensed"/>
                <a:ea typeface="Fira Sans Condensed"/>
                <a:cs typeface="Fira Sans Condensed"/>
                <a:sym typeface="Fira Sans Condensed"/>
              </a:rPr>
              <a:t>Next, assign our sets to each circle and modify the appearance</a:t>
            </a: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marL="118531" indent="0">
              <a:buSzPts val="2200"/>
              <a:buNone/>
            </a:pPr>
            <a:endParaRPr lang="en" sz="2933" dirty="0">
              <a:latin typeface="Fira Sans Condensed"/>
              <a:ea typeface="Fira Sans Condensed"/>
              <a:cs typeface="Fira Sans Condensed"/>
              <a:sym typeface="Fira Sans Condensed"/>
            </a:endParaRPr>
          </a:p>
        </p:txBody>
      </p:sp>
      <p:sp>
        <p:nvSpPr>
          <p:cNvPr id="3" name="Google Shape;112;p21">
            <a:extLst>
              <a:ext uri="{FF2B5EF4-FFF2-40B4-BE49-F238E27FC236}">
                <a16:creationId xmlns:a16="http://schemas.microsoft.com/office/drawing/2014/main" id="{7F26EEC7-25C3-0F40-891B-9794BBFFA727}"/>
              </a:ext>
            </a:extLst>
          </p:cNvPr>
          <p:cNvSpPr txBox="1"/>
          <p:nvPr/>
        </p:nvSpPr>
        <p:spPr>
          <a:xfrm>
            <a:off x="2841818" y="2256033"/>
            <a:ext cx="6508364" cy="2083956"/>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rmAutofit fontScale="85000" lnSpcReduction="10000"/>
          </a:bodyPr>
          <a:lstStyle/>
          <a:p>
            <a:pPr>
              <a:lnSpc>
                <a:spcPct val="120000"/>
              </a:lnSpc>
            </a:pPr>
            <a:r>
              <a:rPr lang="en-US" sz="2400" dirty="0">
                <a:latin typeface="Courier New"/>
                <a:cs typeface="Courier New"/>
                <a:sym typeface="Courier New"/>
              </a:rPr>
              <a:t>diagram = venn2_unweighted([A, B],</a:t>
            </a:r>
          </a:p>
          <a:p>
            <a:pPr>
              <a:lnSpc>
                <a:spcPct val="120000"/>
              </a:lnSpc>
            </a:pPr>
            <a:r>
              <a:rPr lang="en-US" sz="2400" dirty="0">
                <a:latin typeface="Courier New"/>
                <a:cs typeface="Courier New"/>
                <a:sym typeface="Courier New"/>
              </a:rPr>
              <a:t>      </a:t>
            </a:r>
            <a:r>
              <a:rPr lang="en-US" sz="2400" dirty="0" err="1">
                <a:latin typeface="Courier New"/>
                <a:cs typeface="Courier New"/>
                <a:sym typeface="Courier New"/>
              </a:rPr>
              <a:t>set_labels</a:t>
            </a:r>
            <a:r>
              <a:rPr lang="en-US" sz="2400" dirty="0">
                <a:latin typeface="Courier New"/>
                <a:cs typeface="Courier New"/>
                <a:sym typeface="Courier New"/>
              </a:rPr>
              <a:t> = ('Fruits', 'Pies'), </a:t>
            </a:r>
          </a:p>
          <a:p>
            <a:pPr>
              <a:lnSpc>
                <a:spcPct val="120000"/>
              </a:lnSpc>
            </a:pPr>
            <a:r>
              <a:rPr lang="en-US" sz="2400" dirty="0">
                <a:latin typeface="Courier New"/>
                <a:cs typeface="Courier New"/>
                <a:sym typeface="Courier New"/>
              </a:rPr>
              <a:t>      </a:t>
            </a:r>
            <a:r>
              <a:rPr lang="en-US" sz="2400" dirty="0" err="1">
                <a:latin typeface="Courier New"/>
                <a:cs typeface="Courier New"/>
                <a:sym typeface="Courier New"/>
              </a:rPr>
              <a:t>set_colors</a:t>
            </a:r>
            <a:r>
              <a:rPr lang="en-US" sz="2400" dirty="0">
                <a:latin typeface="Courier New"/>
                <a:cs typeface="Courier New"/>
                <a:sym typeface="Courier New"/>
              </a:rPr>
              <a:t>=("blue", "red"),</a:t>
            </a:r>
          </a:p>
          <a:p>
            <a:pPr>
              <a:lnSpc>
                <a:spcPct val="120000"/>
              </a:lnSpc>
            </a:pPr>
            <a:r>
              <a:rPr lang="en-US" sz="2400" dirty="0">
                <a:latin typeface="Courier New"/>
                <a:cs typeface="Courier New"/>
                <a:sym typeface="Courier New"/>
              </a:rPr>
              <a:t>      alpha=0.5)</a:t>
            </a:r>
          </a:p>
          <a:p>
            <a:pPr>
              <a:lnSpc>
                <a:spcPct val="120000"/>
              </a:lnSpc>
            </a:pPr>
            <a:r>
              <a:rPr lang="en-US" sz="2400" dirty="0" err="1">
                <a:latin typeface="Courier New"/>
                <a:cs typeface="Courier New"/>
                <a:sym typeface="Courier New"/>
              </a:rPr>
              <a:t>plt.show</a:t>
            </a:r>
            <a:r>
              <a:rPr lang="en-US" sz="2400" dirty="0">
                <a:latin typeface="Courier New"/>
                <a:cs typeface="Courier New"/>
                <a:sym typeface="Courier New"/>
              </a:rPr>
              <a:t>()</a:t>
            </a:r>
          </a:p>
        </p:txBody>
      </p:sp>
    </p:spTree>
    <p:extLst>
      <p:ext uri="{BB962C8B-B14F-4D97-AF65-F5344CB8AC3E}">
        <p14:creationId xmlns:p14="http://schemas.microsoft.com/office/powerpoint/2010/main" val="11691374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dirty="0">
                <a:latin typeface="Fira Sans Condensed"/>
                <a:ea typeface="Fira Sans Condensed"/>
                <a:cs typeface="Fira Sans Condensed"/>
                <a:sym typeface="Fira Sans Condensed"/>
              </a:rPr>
              <a:t>Making venn diagrams</a:t>
            </a:r>
            <a:endParaRPr dirty="0">
              <a:latin typeface="Fira Sans Condensed"/>
              <a:ea typeface="Fira Sans Condensed"/>
              <a:cs typeface="Fira Sans Condensed"/>
              <a:sym typeface="Fira Sans Condensed"/>
            </a:endParaRPr>
          </a:p>
        </p:txBody>
      </p:sp>
      <p:sp>
        <p:nvSpPr>
          <p:cNvPr id="111" name="Google Shape;111;p21"/>
          <p:cNvSpPr txBox="1">
            <a:spLocks noGrp="1"/>
          </p:cNvSpPr>
          <p:nvPr>
            <p:ph type="body" idx="1"/>
          </p:nvPr>
        </p:nvSpPr>
        <p:spPr>
          <a:xfrm>
            <a:off x="7073710" y="2730789"/>
            <a:ext cx="4324722" cy="2001551"/>
          </a:xfrm>
          <a:prstGeom prst="rect">
            <a:avLst/>
          </a:prstGeom>
        </p:spPr>
        <p:txBody>
          <a:bodyPr spcFirstLastPara="1" vert="horz" wrap="square" lIns="121900" tIns="121900" rIns="121900" bIns="121900" rtlCol="0" anchor="t" anchorCtr="0">
            <a:normAutofit/>
          </a:bodyPr>
          <a:lstStyle/>
          <a:p>
            <a:pPr indent="-491054">
              <a:buSzPts val="2200"/>
              <a:buFont typeface="Fira Sans Condensed"/>
              <a:buChar char="●"/>
            </a:pPr>
            <a:r>
              <a:rPr lang="en" sz="2933" dirty="0">
                <a:latin typeface="Fira Sans Condensed"/>
                <a:ea typeface="Fira Sans Condensed"/>
                <a:cs typeface="Fira Sans Condensed"/>
                <a:sym typeface="Fira Sans Condensed"/>
              </a:rPr>
              <a:t>By default, our output will only show counts of how many items are in each set</a:t>
            </a: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marL="118531" indent="0">
              <a:buSzPts val="2200"/>
              <a:buNone/>
            </a:pPr>
            <a:endParaRPr lang="en" sz="2933" dirty="0">
              <a:latin typeface="Fira Sans Condensed"/>
              <a:ea typeface="Fira Sans Condensed"/>
              <a:cs typeface="Fira Sans Condensed"/>
              <a:sym typeface="Fira Sans Condensed"/>
            </a:endParaRPr>
          </a:p>
        </p:txBody>
      </p:sp>
      <p:pic>
        <p:nvPicPr>
          <p:cNvPr id="5" name="Picture 4" descr="A diagram of a fruit pie and a fruit pie&#10;&#10;Description automatically generated">
            <a:extLst>
              <a:ext uri="{FF2B5EF4-FFF2-40B4-BE49-F238E27FC236}">
                <a16:creationId xmlns:a16="http://schemas.microsoft.com/office/drawing/2014/main" id="{05129E62-26B6-2A1F-3440-8EE9128562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84" y="1734230"/>
            <a:ext cx="5402516" cy="4104646"/>
          </a:xfrm>
          <a:prstGeom prst="rect">
            <a:avLst/>
          </a:prstGeom>
        </p:spPr>
      </p:pic>
    </p:spTree>
    <p:extLst>
      <p:ext uri="{BB962C8B-B14F-4D97-AF65-F5344CB8AC3E}">
        <p14:creationId xmlns:p14="http://schemas.microsoft.com/office/powerpoint/2010/main" val="18420795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dirty="0">
                <a:latin typeface="Fira Sans Condensed"/>
                <a:ea typeface="Fira Sans Condensed"/>
                <a:cs typeface="Fira Sans Condensed"/>
                <a:sym typeface="Fira Sans Condensed"/>
              </a:rPr>
              <a:t>Modifying venn diagrams</a:t>
            </a:r>
            <a:endParaRPr dirty="0">
              <a:latin typeface="Fira Sans Condensed"/>
              <a:ea typeface="Fira Sans Condensed"/>
              <a:cs typeface="Fira Sans Condensed"/>
              <a:sym typeface="Fira Sans Condensed"/>
            </a:endParaRPr>
          </a:p>
        </p:txBody>
      </p:sp>
      <p:sp>
        <p:nvSpPr>
          <p:cNvPr id="4" name="Google Shape;112;p21">
            <a:extLst>
              <a:ext uri="{FF2B5EF4-FFF2-40B4-BE49-F238E27FC236}">
                <a16:creationId xmlns:a16="http://schemas.microsoft.com/office/drawing/2014/main" id="{D80A3CAA-0E0C-E058-4940-2CD823815D21}"/>
              </a:ext>
            </a:extLst>
          </p:cNvPr>
          <p:cNvSpPr txBox="1"/>
          <p:nvPr/>
        </p:nvSpPr>
        <p:spPr>
          <a:xfrm>
            <a:off x="6350760" y="1389372"/>
            <a:ext cx="5239968" cy="3605709"/>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rmAutofit fontScale="92500"/>
          </a:bodyPr>
          <a:lstStyle/>
          <a:p>
            <a:pPr>
              <a:lnSpc>
                <a:spcPct val="120000"/>
              </a:lnSpc>
            </a:pPr>
            <a:r>
              <a:rPr lang="en-US" sz="2400" dirty="0" err="1">
                <a:latin typeface="Courier New"/>
                <a:cs typeface="Courier New"/>
                <a:sym typeface="Courier New"/>
              </a:rPr>
              <a:t>diagram.get_label_by_id</a:t>
            </a:r>
            <a:r>
              <a:rPr lang="en-US" sz="2400" dirty="0">
                <a:latin typeface="Courier New"/>
                <a:cs typeface="Courier New"/>
                <a:sym typeface="Courier New"/>
              </a:rPr>
              <a:t>("10").</a:t>
            </a:r>
            <a:r>
              <a:rPr lang="en-US" sz="2400" dirty="0" err="1">
                <a:latin typeface="Courier New"/>
                <a:cs typeface="Courier New"/>
                <a:sym typeface="Courier New"/>
              </a:rPr>
              <a:t>set_text</a:t>
            </a:r>
            <a:r>
              <a:rPr lang="en-US" sz="2400" dirty="0">
                <a:latin typeface="Courier New"/>
                <a:cs typeface="Courier New"/>
                <a:sym typeface="Courier New"/>
              </a:rPr>
              <a:t>("\</a:t>
            </a:r>
            <a:r>
              <a:rPr lang="en-US" sz="2400" dirty="0" err="1">
                <a:latin typeface="Courier New"/>
                <a:cs typeface="Courier New"/>
                <a:sym typeface="Courier New"/>
              </a:rPr>
              <a:t>n".join</a:t>
            </a:r>
            <a:r>
              <a:rPr lang="en-US" sz="2400" dirty="0">
                <a:latin typeface="Courier New"/>
                <a:cs typeface="Courier New"/>
                <a:sym typeface="Courier New"/>
              </a:rPr>
              <a:t>(A - B)) </a:t>
            </a:r>
          </a:p>
          <a:p>
            <a:pPr>
              <a:lnSpc>
                <a:spcPct val="120000"/>
              </a:lnSpc>
            </a:pPr>
            <a:endParaRPr lang="en-US" sz="2400" dirty="0">
              <a:latin typeface="Courier New"/>
              <a:cs typeface="Courier New"/>
              <a:sym typeface="Courier New"/>
            </a:endParaRPr>
          </a:p>
          <a:p>
            <a:pPr>
              <a:lnSpc>
                <a:spcPct val="120000"/>
              </a:lnSpc>
            </a:pPr>
            <a:r>
              <a:rPr lang="en-US" sz="2400" dirty="0" err="1">
                <a:latin typeface="Courier New"/>
                <a:cs typeface="Courier New"/>
                <a:sym typeface="Courier New"/>
              </a:rPr>
              <a:t>diagram.get_label_by_id</a:t>
            </a:r>
            <a:r>
              <a:rPr lang="en-US" sz="2400" dirty="0">
                <a:latin typeface="Courier New"/>
                <a:cs typeface="Courier New"/>
                <a:sym typeface="Courier New"/>
              </a:rPr>
              <a:t>("11").</a:t>
            </a:r>
            <a:r>
              <a:rPr lang="en-US" sz="2400" dirty="0" err="1">
                <a:latin typeface="Courier New"/>
                <a:cs typeface="Courier New"/>
                <a:sym typeface="Courier New"/>
              </a:rPr>
              <a:t>set_text</a:t>
            </a:r>
            <a:r>
              <a:rPr lang="en-US" sz="2400" dirty="0">
                <a:latin typeface="Courier New"/>
                <a:cs typeface="Courier New"/>
                <a:sym typeface="Courier New"/>
              </a:rPr>
              <a:t>("\</a:t>
            </a:r>
            <a:r>
              <a:rPr lang="en-US" sz="2400" dirty="0" err="1">
                <a:latin typeface="Courier New"/>
                <a:cs typeface="Courier New"/>
                <a:sym typeface="Courier New"/>
              </a:rPr>
              <a:t>n".join</a:t>
            </a:r>
            <a:r>
              <a:rPr lang="en-US" sz="2400" dirty="0">
                <a:latin typeface="Courier New"/>
                <a:cs typeface="Courier New"/>
                <a:sym typeface="Courier New"/>
              </a:rPr>
              <a:t>(A &amp; B)) </a:t>
            </a:r>
          </a:p>
          <a:p>
            <a:pPr>
              <a:lnSpc>
                <a:spcPct val="120000"/>
              </a:lnSpc>
            </a:pPr>
            <a:endParaRPr lang="en-US" sz="2400" dirty="0">
              <a:latin typeface="Courier New"/>
              <a:cs typeface="Courier New"/>
              <a:sym typeface="Courier New"/>
            </a:endParaRPr>
          </a:p>
          <a:p>
            <a:pPr>
              <a:lnSpc>
                <a:spcPct val="120000"/>
              </a:lnSpc>
            </a:pPr>
            <a:r>
              <a:rPr lang="en-US" sz="2400" dirty="0" err="1">
                <a:latin typeface="Courier New"/>
                <a:cs typeface="Courier New"/>
                <a:sym typeface="Courier New"/>
              </a:rPr>
              <a:t>diagram.get_label_by_id</a:t>
            </a:r>
            <a:r>
              <a:rPr lang="en-US" sz="2400" dirty="0">
                <a:latin typeface="Courier New"/>
                <a:cs typeface="Courier New"/>
                <a:sym typeface="Courier New"/>
              </a:rPr>
              <a:t>("01").</a:t>
            </a:r>
            <a:r>
              <a:rPr lang="en-US" sz="2400" dirty="0" err="1">
                <a:latin typeface="Courier New"/>
                <a:cs typeface="Courier New"/>
                <a:sym typeface="Courier New"/>
              </a:rPr>
              <a:t>set_text</a:t>
            </a:r>
            <a:r>
              <a:rPr lang="en-US" sz="2400" dirty="0">
                <a:latin typeface="Courier New"/>
                <a:cs typeface="Courier New"/>
                <a:sym typeface="Courier New"/>
              </a:rPr>
              <a:t>("\</a:t>
            </a:r>
            <a:r>
              <a:rPr lang="en-US" sz="2400" dirty="0" err="1">
                <a:latin typeface="Courier New"/>
                <a:cs typeface="Courier New"/>
                <a:sym typeface="Courier New"/>
              </a:rPr>
              <a:t>n".join</a:t>
            </a:r>
            <a:r>
              <a:rPr lang="en-US" sz="2400" dirty="0">
                <a:latin typeface="Courier New"/>
                <a:cs typeface="Courier New"/>
                <a:sym typeface="Courier New"/>
              </a:rPr>
              <a:t>(B - A)) </a:t>
            </a:r>
          </a:p>
        </p:txBody>
      </p:sp>
      <p:pic>
        <p:nvPicPr>
          <p:cNvPr id="7" name="Picture 6" descr="A diagram of fruit and pies&#10;&#10;Description automatically generated">
            <a:extLst>
              <a:ext uri="{FF2B5EF4-FFF2-40B4-BE49-F238E27FC236}">
                <a16:creationId xmlns:a16="http://schemas.microsoft.com/office/drawing/2014/main" id="{D2552BA1-DC78-4F9B-95D2-51C92A2B5C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353" y="1664136"/>
            <a:ext cx="5497887" cy="4177106"/>
          </a:xfrm>
          <a:prstGeom prst="rect">
            <a:avLst/>
          </a:prstGeom>
        </p:spPr>
      </p:pic>
      <p:sp>
        <p:nvSpPr>
          <p:cNvPr id="8" name="Google Shape;111;p21">
            <a:extLst>
              <a:ext uri="{FF2B5EF4-FFF2-40B4-BE49-F238E27FC236}">
                <a16:creationId xmlns:a16="http://schemas.microsoft.com/office/drawing/2014/main" id="{1FA091E6-D98F-CF4A-F194-43D01F488F8C}"/>
              </a:ext>
            </a:extLst>
          </p:cNvPr>
          <p:cNvSpPr txBox="1">
            <a:spLocks noGrp="1"/>
          </p:cNvSpPr>
          <p:nvPr>
            <p:ph type="body" idx="1"/>
          </p:nvPr>
        </p:nvSpPr>
        <p:spPr>
          <a:xfrm>
            <a:off x="6350760" y="5390748"/>
            <a:ext cx="5239968" cy="1273420"/>
          </a:xfrm>
          <a:prstGeom prst="rect">
            <a:avLst/>
          </a:prstGeom>
        </p:spPr>
        <p:txBody>
          <a:bodyPr spcFirstLastPara="1" vert="horz" wrap="square" lIns="121900" tIns="121900" rIns="121900" bIns="121900" rtlCol="0" anchor="t" anchorCtr="0">
            <a:normAutofit/>
          </a:bodyPr>
          <a:lstStyle/>
          <a:p>
            <a:pPr marL="118531" indent="0">
              <a:buSzPts val="2200"/>
              <a:buNone/>
            </a:pPr>
            <a:r>
              <a:rPr lang="en" sz="2933" dirty="0">
                <a:latin typeface="Fira Sans Condensed"/>
                <a:ea typeface="Fira Sans Condensed"/>
                <a:cs typeface="Fira Sans Condensed"/>
                <a:sym typeface="Fira Sans Condensed"/>
              </a:rPr>
              <a:t>*The numbers in our brackets come from the </a:t>
            </a:r>
            <a:r>
              <a:rPr lang="en" sz="2933" dirty="0">
                <a:latin typeface="Fira Sans Condensed"/>
                <a:ea typeface="Fira Sans Condensed"/>
                <a:cs typeface="Fira Sans Condensed"/>
                <a:sym typeface="Fira Sans Condensed"/>
                <a:hlinkClick r:id="rId4"/>
              </a:rPr>
              <a:t>documentation</a:t>
            </a:r>
            <a:endParaRPr lang="en" sz="2933" dirty="0">
              <a:latin typeface="Fira Sans Condensed"/>
              <a:ea typeface="Fira Sans Condensed"/>
              <a:cs typeface="Fira Sans Condensed"/>
              <a:sym typeface="Fira Sans Condensed"/>
            </a:endParaRP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marL="118531" indent="0">
              <a:buSzPts val="2200"/>
              <a:buNone/>
            </a:pPr>
            <a:endParaRPr lang="en" sz="2933" dirty="0">
              <a:latin typeface="Fira Sans Condensed"/>
              <a:ea typeface="Fira Sans Condensed"/>
              <a:cs typeface="Fira Sans Condensed"/>
              <a:sym typeface="Fira Sans Condensed"/>
            </a:endParaRPr>
          </a:p>
        </p:txBody>
      </p:sp>
    </p:spTree>
    <p:extLst>
      <p:ext uri="{BB962C8B-B14F-4D97-AF65-F5344CB8AC3E}">
        <p14:creationId xmlns:p14="http://schemas.microsoft.com/office/powerpoint/2010/main" val="1217072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dirty="0">
                <a:latin typeface="Fira Sans Condensed"/>
                <a:ea typeface="Fira Sans Condensed"/>
                <a:cs typeface="Fira Sans Condensed"/>
                <a:sym typeface="Fira Sans Condensed"/>
              </a:rPr>
              <a:t>Install and load packages</a:t>
            </a:r>
            <a:endParaRPr dirty="0">
              <a:latin typeface="Fira Sans Condensed"/>
              <a:ea typeface="Fira Sans Condensed"/>
              <a:cs typeface="Fira Sans Condensed"/>
              <a:sym typeface="Fira Sans Condensed"/>
            </a:endParaRPr>
          </a:p>
        </p:txBody>
      </p:sp>
      <p:sp>
        <p:nvSpPr>
          <p:cNvPr id="111" name="Google Shape;111;p21"/>
          <p:cNvSpPr txBox="1">
            <a:spLocks noGrp="1"/>
          </p:cNvSpPr>
          <p:nvPr>
            <p:ph type="body" idx="1"/>
          </p:nvPr>
        </p:nvSpPr>
        <p:spPr>
          <a:xfrm>
            <a:off x="415600" y="1536633"/>
            <a:ext cx="11360800" cy="5321200"/>
          </a:xfrm>
          <a:prstGeom prst="rect">
            <a:avLst/>
          </a:prstGeom>
        </p:spPr>
        <p:txBody>
          <a:bodyPr spcFirstLastPara="1" vert="horz" wrap="square" lIns="121900" tIns="121900" rIns="121900" bIns="121900" rtlCol="0" anchor="t" anchorCtr="0">
            <a:normAutofit/>
          </a:bodyPr>
          <a:lstStyle/>
          <a:p>
            <a:pPr indent="-491054">
              <a:buSzPts val="2200"/>
              <a:buFont typeface="Fira Sans Condensed"/>
              <a:buChar char="●"/>
            </a:pPr>
            <a:r>
              <a:rPr lang="en" sz="2933" dirty="0">
                <a:latin typeface="Fira Sans Condensed"/>
                <a:ea typeface="Fira Sans Condensed"/>
                <a:cs typeface="Fira Sans Condensed"/>
                <a:sym typeface="Fira Sans Condensed"/>
              </a:rPr>
              <a:t>After installing seaborn, we can load all the packages we’ll be using in this lesson</a:t>
            </a:r>
            <a:endParaRPr lang="en" sz="2933" b="1" dirty="0">
              <a:solidFill>
                <a:srgbClr val="1620F2"/>
              </a:solidFill>
              <a:latin typeface="Fira Sans Condensed"/>
              <a:ea typeface="Fira Sans Condensed"/>
              <a:cs typeface="Fira Sans Condensed"/>
              <a:sym typeface="Fira Sans Condensed"/>
            </a:endParaRPr>
          </a:p>
          <a:p>
            <a:pPr marL="118530" indent="0">
              <a:buSzPts val="2200"/>
              <a:buNone/>
            </a:pPr>
            <a:endParaRPr sz="2933" dirty="0">
              <a:latin typeface="Fira Sans Condensed"/>
              <a:ea typeface="Fira Sans Condensed"/>
              <a:cs typeface="Fira Sans Condensed"/>
              <a:sym typeface="Fira Sans Condensed"/>
            </a:endParaRPr>
          </a:p>
        </p:txBody>
      </p:sp>
      <p:sp>
        <p:nvSpPr>
          <p:cNvPr id="3" name="Google Shape;112;p21">
            <a:extLst>
              <a:ext uri="{FF2B5EF4-FFF2-40B4-BE49-F238E27FC236}">
                <a16:creationId xmlns:a16="http://schemas.microsoft.com/office/drawing/2014/main" id="{7F26EEC7-25C3-0F40-891B-9794BBFFA727}"/>
              </a:ext>
            </a:extLst>
          </p:cNvPr>
          <p:cNvSpPr txBox="1"/>
          <p:nvPr/>
        </p:nvSpPr>
        <p:spPr>
          <a:xfrm>
            <a:off x="1622713" y="2952347"/>
            <a:ext cx="8946573" cy="3600853"/>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rmAutofit/>
          </a:bodyPr>
          <a:lstStyle/>
          <a:p>
            <a:pPr>
              <a:lnSpc>
                <a:spcPct val="120000"/>
              </a:lnSpc>
            </a:pPr>
            <a:r>
              <a:rPr lang="en-CA" sz="2400" dirty="0">
                <a:latin typeface="Courier New"/>
                <a:ea typeface="Courier New"/>
                <a:cs typeface="Courier New"/>
                <a:sym typeface="Courier New"/>
              </a:rPr>
              <a:t>import seaborn as </a:t>
            </a:r>
            <a:r>
              <a:rPr lang="en-CA" sz="2400" dirty="0" err="1">
                <a:latin typeface="Courier New"/>
                <a:ea typeface="Courier New"/>
                <a:cs typeface="Courier New"/>
                <a:sym typeface="Courier New"/>
              </a:rPr>
              <a:t>sns</a:t>
            </a:r>
            <a:endParaRPr lang="en-CA" sz="2400" dirty="0">
              <a:latin typeface="Courier New"/>
              <a:ea typeface="Courier New"/>
              <a:cs typeface="Courier New"/>
              <a:sym typeface="Courier New"/>
            </a:endParaRPr>
          </a:p>
          <a:p>
            <a:pPr>
              <a:lnSpc>
                <a:spcPct val="120000"/>
              </a:lnSpc>
            </a:pPr>
            <a:r>
              <a:rPr lang="en-CA" sz="2400" dirty="0">
                <a:latin typeface="Courier New"/>
                <a:ea typeface="Courier New"/>
                <a:cs typeface="Courier New"/>
                <a:sym typeface="Courier New"/>
              </a:rPr>
              <a:t>import </a:t>
            </a:r>
            <a:r>
              <a:rPr lang="en-CA" sz="2400" dirty="0" err="1">
                <a:latin typeface="Courier New"/>
                <a:ea typeface="Courier New"/>
                <a:cs typeface="Courier New"/>
                <a:sym typeface="Courier New"/>
              </a:rPr>
              <a:t>numpy</a:t>
            </a:r>
            <a:r>
              <a:rPr lang="en-CA" sz="2400" dirty="0">
                <a:latin typeface="Courier New"/>
                <a:ea typeface="Courier New"/>
                <a:cs typeface="Courier New"/>
                <a:sym typeface="Courier New"/>
              </a:rPr>
              <a:t> as np</a:t>
            </a:r>
          </a:p>
          <a:p>
            <a:pPr>
              <a:lnSpc>
                <a:spcPct val="120000"/>
              </a:lnSpc>
            </a:pPr>
            <a:r>
              <a:rPr lang="en-CA" sz="2400" dirty="0">
                <a:latin typeface="Courier New"/>
                <a:ea typeface="Courier New"/>
                <a:cs typeface="Courier New"/>
                <a:sym typeface="Courier New"/>
              </a:rPr>
              <a:t>import </a:t>
            </a:r>
            <a:r>
              <a:rPr lang="en-CA" sz="2400" dirty="0" err="1">
                <a:latin typeface="Courier New"/>
                <a:ea typeface="Courier New"/>
                <a:cs typeface="Courier New"/>
                <a:sym typeface="Courier New"/>
              </a:rPr>
              <a:t>matplotlib.pyplot</a:t>
            </a:r>
            <a:r>
              <a:rPr lang="en-CA" sz="2400" dirty="0">
                <a:latin typeface="Courier New"/>
                <a:ea typeface="Courier New"/>
                <a:cs typeface="Courier New"/>
                <a:sym typeface="Courier New"/>
              </a:rPr>
              <a:t> as </a:t>
            </a:r>
            <a:r>
              <a:rPr lang="en-CA" sz="2400" dirty="0" err="1">
                <a:latin typeface="Courier New"/>
                <a:ea typeface="Courier New"/>
                <a:cs typeface="Courier New"/>
                <a:sym typeface="Courier New"/>
              </a:rPr>
              <a:t>plt</a:t>
            </a:r>
            <a:endParaRPr lang="en-CA" sz="2400" dirty="0">
              <a:latin typeface="Courier New"/>
              <a:ea typeface="Courier New"/>
              <a:cs typeface="Courier New"/>
              <a:sym typeface="Courier New"/>
            </a:endParaRPr>
          </a:p>
          <a:p>
            <a:pPr>
              <a:lnSpc>
                <a:spcPct val="120000"/>
              </a:lnSpc>
            </a:pPr>
            <a:r>
              <a:rPr lang="en-CA" sz="2400" dirty="0">
                <a:latin typeface="Courier New"/>
                <a:ea typeface="Courier New"/>
                <a:cs typeface="Courier New"/>
                <a:sym typeface="Courier New"/>
              </a:rPr>
              <a:t>import pandas as pd</a:t>
            </a:r>
          </a:p>
          <a:p>
            <a:pPr>
              <a:lnSpc>
                <a:spcPct val="120000"/>
              </a:lnSpc>
            </a:pPr>
            <a:r>
              <a:rPr lang="en-CA" sz="2400" dirty="0">
                <a:latin typeface="Courier New"/>
                <a:ea typeface="Courier New"/>
                <a:cs typeface="Courier New"/>
                <a:sym typeface="Courier New"/>
              </a:rPr>
              <a:t>import </a:t>
            </a:r>
            <a:r>
              <a:rPr lang="en-CA" sz="2400" dirty="0" err="1">
                <a:latin typeface="Courier New"/>
                <a:ea typeface="Courier New"/>
                <a:cs typeface="Courier New"/>
                <a:sym typeface="Courier New"/>
              </a:rPr>
              <a:t>scipy</a:t>
            </a:r>
            <a:endParaRPr lang="en-CA" sz="2400" dirty="0">
              <a:latin typeface="Courier New"/>
              <a:ea typeface="Courier New"/>
              <a:cs typeface="Courier New"/>
              <a:sym typeface="Courier New"/>
            </a:endParaRPr>
          </a:p>
          <a:p>
            <a:pPr>
              <a:lnSpc>
                <a:spcPct val="120000"/>
              </a:lnSpc>
            </a:pPr>
            <a:r>
              <a:rPr lang="en-CA" sz="2400" dirty="0">
                <a:latin typeface="Courier New"/>
                <a:ea typeface="Courier New"/>
                <a:cs typeface="Courier New"/>
                <a:sym typeface="Courier New"/>
              </a:rPr>
              <a:t>import PIL</a:t>
            </a:r>
          </a:p>
          <a:p>
            <a:pPr>
              <a:lnSpc>
                <a:spcPct val="120000"/>
              </a:lnSpc>
            </a:pPr>
            <a:r>
              <a:rPr lang="en-CA" sz="2400" dirty="0">
                <a:latin typeface="Courier New"/>
                <a:ea typeface="Courier New"/>
                <a:cs typeface="Courier New"/>
                <a:sym typeface="Courier New"/>
              </a:rPr>
              <a:t>import requests</a:t>
            </a:r>
            <a:endParaRPr lang="en-CA" sz="2400" dirty="0">
              <a:solidFill>
                <a:srgbClr val="0000FF"/>
              </a:solidFill>
              <a:latin typeface="Courier New"/>
              <a:ea typeface="Courier New"/>
              <a:cs typeface="Courier New"/>
              <a:sym typeface="Courier New"/>
            </a:endParaRPr>
          </a:p>
        </p:txBody>
      </p:sp>
    </p:spTree>
    <p:extLst>
      <p:ext uri="{BB962C8B-B14F-4D97-AF65-F5344CB8AC3E}">
        <p14:creationId xmlns:p14="http://schemas.microsoft.com/office/powerpoint/2010/main" val="381159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dirty="0">
                <a:latin typeface="Fira Sans Condensed"/>
                <a:ea typeface="Fira Sans Condensed"/>
                <a:cs typeface="Fira Sans Condensed"/>
                <a:sym typeface="Fira Sans Condensed"/>
              </a:rPr>
              <a:t>Load data</a:t>
            </a:r>
            <a:endParaRPr dirty="0">
              <a:latin typeface="Fira Sans Condensed"/>
              <a:ea typeface="Fira Sans Condensed"/>
              <a:cs typeface="Fira Sans Condensed"/>
              <a:sym typeface="Fira Sans Condensed"/>
            </a:endParaRPr>
          </a:p>
        </p:txBody>
      </p:sp>
      <p:sp>
        <p:nvSpPr>
          <p:cNvPr id="111" name="Google Shape;111;p21"/>
          <p:cNvSpPr txBox="1">
            <a:spLocks noGrp="1"/>
          </p:cNvSpPr>
          <p:nvPr>
            <p:ph type="body" idx="1"/>
          </p:nvPr>
        </p:nvSpPr>
        <p:spPr>
          <a:xfrm>
            <a:off x="415600" y="1536633"/>
            <a:ext cx="11360800" cy="5321200"/>
          </a:xfrm>
          <a:prstGeom prst="rect">
            <a:avLst/>
          </a:prstGeom>
        </p:spPr>
        <p:txBody>
          <a:bodyPr spcFirstLastPara="1" vert="horz" wrap="square" lIns="121900" tIns="121900" rIns="121900" bIns="121900" rtlCol="0" anchor="t" anchorCtr="0">
            <a:normAutofit/>
          </a:bodyPr>
          <a:lstStyle/>
          <a:p>
            <a:pPr indent="-491054">
              <a:buSzPts val="2200"/>
              <a:buFont typeface="Fira Sans Condensed"/>
              <a:buChar char="●"/>
            </a:pPr>
            <a:r>
              <a:rPr lang="en" sz="2933" dirty="0">
                <a:latin typeface="Fira Sans Condensed"/>
                <a:ea typeface="Fira Sans Condensed"/>
                <a:cs typeface="Fira Sans Condensed"/>
                <a:sym typeface="Fira Sans Condensed"/>
              </a:rPr>
              <a:t>We’re going to work with the ‘tips’ sample dataset, which is available as part of the seaborn (sns) package </a:t>
            </a: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r>
              <a:rPr lang="en" sz="2933" dirty="0">
                <a:latin typeface="Fira Sans Condensed"/>
                <a:ea typeface="Fira Sans Condensed"/>
                <a:cs typeface="Fira Sans Condensed"/>
                <a:sym typeface="Fira Sans Condensed"/>
              </a:rPr>
              <a:t>This dataset contains information about tips at a restaurant, including meal time, party size, gender of customer, total bill amount, and tip amount</a:t>
            </a:r>
            <a:endParaRPr lang="en" sz="2933" b="1" dirty="0">
              <a:solidFill>
                <a:srgbClr val="1620F2"/>
              </a:solidFill>
              <a:latin typeface="Fira Sans Condensed"/>
              <a:ea typeface="Fira Sans Condensed"/>
              <a:cs typeface="Fira Sans Condensed"/>
              <a:sym typeface="Fira Sans Condensed"/>
            </a:endParaRPr>
          </a:p>
          <a:p>
            <a:pPr marL="118530" indent="0">
              <a:buSzPts val="2200"/>
              <a:buNone/>
            </a:pPr>
            <a:endParaRPr sz="2933" dirty="0">
              <a:latin typeface="Fira Sans Condensed"/>
              <a:ea typeface="Fira Sans Condensed"/>
              <a:cs typeface="Fira Sans Condensed"/>
              <a:sym typeface="Fira Sans Condensed"/>
            </a:endParaRPr>
          </a:p>
        </p:txBody>
      </p:sp>
      <p:sp>
        <p:nvSpPr>
          <p:cNvPr id="3" name="Google Shape;112;p21">
            <a:extLst>
              <a:ext uri="{FF2B5EF4-FFF2-40B4-BE49-F238E27FC236}">
                <a16:creationId xmlns:a16="http://schemas.microsoft.com/office/drawing/2014/main" id="{7F26EEC7-25C3-0F40-891B-9794BBFFA727}"/>
              </a:ext>
            </a:extLst>
          </p:cNvPr>
          <p:cNvSpPr txBox="1"/>
          <p:nvPr/>
        </p:nvSpPr>
        <p:spPr>
          <a:xfrm>
            <a:off x="1622713" y="2952348"/>
            <a:ext cx="8946573" cy="1256582"/>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rmAutofit/>
          </a:bodyPr>
          <a:lstStyle/>
          <a:p>
            <a:pPr>
              <a:lnSpc>
                <a:spcPct val="120000"/>
              </a:lnSpc>
            </a:pPr>
            <a:r>
              <a:rPr lang="en-US" sz="2400" dirty="0">
                <a:latin typeface="Courier New"/>
                <a:ea typeface="Courier New"/>
                <a:cs typeface="Courier New"/>
                <a:sym typeface="Courier New"/>
              </a:rPr>
              <a:t>tips = </a:t>
            </a:r>
            <a:r>
              <a:rPr lang="en-US" sz="2400" dirty="0" err="1">
                <a:latin typeface="Courier New"/>
                <a:ea typeface="Courier New"/>
                <a:cs typeface="Courier New"/>
                <a:sym typeface="Courier New"/>
              </a:rPr>
              <a:t>sns.load_dataset</a:t>
            </a:r>
            <a:r>
              <a:rPr lang="en-US" sz="2400" dirty="0">
                <a:latin typeface="Courier New"/>
                <a:ea typeface="Courier New"/>
                <a:cs typeface="Courier New"/>
                <a:sym typeface="Courier New"/>
              </a:rPr>
              <a:t>("tips")</a:t>
            </a:r>
          </a:p>
          <a:p>
            <a:pPr>
              <a:lnSpc>
                <a:spcPct val="120000"/>
              </a:lnSpc>
            </a:pPr>
            <a:r>
              <a:rPr lang="en-US" sz="2400" dirty="0">
                <a:latin typeface="Courier New"/>
                <a:ea typeface="Courier New"/>
                <a:cs typeface="Courier New"/>
                <a:sym typeface="Courier New"/>
              </a:rPr>
              <a:t>print(tips)</a:t>
            </a:r>
            <a:endParaRPr lang="en-CA" sz="2400" dirty="0">
              <a:solidFill>
                <a:srgbClr val="0000FF"/>
              </a:solidFill>
              <a:latin typeface="Courier New"/>
              <a:ea typeface="Courier New"/>
              <a:cs typeface="Courier New"/>
              <a:sym typeface="Courier New"/>
            </a:endParaRPr>
          </a:p>
        </p:txBody>
      </p:sp>
    </p:spTree>
    <p:extLst>
      <p:ext uri="{BB962C8B-B14F-4D97-AF65-F5344CB8AC3E}">
        <p14:creationId xmlns:p14="http://schemas.microsoft.com/office/powerpoint/2010/main" val="1366381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dirty="0">
                <a:latin typeface="Fira Sans Condensed"/>
                <a:ea typeface="Fira Sans Condensed"/>
                <a:cs typeface="Fira Sans Condensed"/>
                <a:sym typeface="Fira Sans Condensed"/>
              </a:rPr>
              <a:t>Basic plot</a:t>
            </a:r>
            <a:endParaRPr dirty="0">
              <a:latin typeface="Fira Sans Condensed"/>
              <a:ea typeface="Fira Sans Condensed"/>
              <a:cs typeface="Fira Sans Condensed"/>
              <a:sym typeface="Fira Sans Condensed"/>
            </a:endParaRPr>
          </a:p>
        </p:txBody>
      </p:sp>
      <p:sp>
        <p:nvSpPr>
          <p:cNvPr id="111" name="Google Shape;111;p21"/>
          <p:cNvSpPr txBox="1">
            <a:spLocks noGrp="1"/>
          </p:cNvSpPr>
          <p:nvPr>
            <p:ph type="body" idx="1"/>
          </p:nvPr>
        </p:nvSpPr>
        <p:spPr>
          <a:xfrm>
            <a:off x="415600" y="1536633"/>
            <a:ext cx="11360800" cy="5321200"/>
          </a:xfrm>
          <a:prstGeom prst="rect">
            <a:avLst/>
          </a:prstGeom>
        </p:spPr>
        <p:txBody>
          <a:bodyPr spcFirstLastPara="1" vert="horz" wrap="square" lIns="121900" tIns="121900" rIns="121900" bIns="121900" rtlCol="0" anchor="t" anchorCtr="0">
            <a:normAutofit/>
          </a:bodyPr>
          <a:lstStyle/>
          <a:p>
            <a:pPr indent="-491054">
              <a:buSzPts val="2200"/>
              <a:buFont typeface="Fira Sans Condensed"/>
              <a:buChar char="●"/>
            </a:pPr>
            <a:r>
              <a:rPr lang="en" sz="2933" dirty="0">
                <a:latin typeface="Fira Sans Condensed"/>
                <a:ea typeface="Fira Sans Condensed"/>
                <a:cs typeface="Fira Sans Condensed"/>
                <a:sym typeface="Fira Sans Condensed"/>
              </a:rPr>
              <a:t>Let’s make a simple line plot of tip amount vs total bill</a:t>
            </a:r>
            <a:endParaRPr lang="en" sz="2933" b="1" dirty="0">
              <a:solidFill>
                <a:srgbClr val="1620F2"/>
              </a:solidFill>
              <a:latin typeface="Fira Sans Condensed"/>
              <a:ea typeface="Fira Sans Condensed"/>
              <a:cs typeface="Fira Sans Condensed"/>
              <a:sym typeface="Fira Sans Condensed"/>
            </a:endParaRPr>
          </a:p>
          <a:p>
            <a:pPr marL="118530" indent="0">
              <a:buSzPts val="2200"/>
              <a:buNone/>
            </a:pPr>
            <a:endParaRPr sz="2933" dirty="0">
              <a:latin typeface="Fira Sans Condensed"/>
              <a:ea typeface="Fira Sans Condensed"/>
              <a:cs typeface="Fira Sans Condensed"/>
              <a:sym typeface="Fira Sans Condensed"/>
            </a:endParaRPr>
          </a:p>
        </p:txBody>
      </p:sp>
      <p:sp>
        <p:nvSpPr>
          <p:cNvPr id="3" name="Google Shape;112;p21">
            <a:extLst>
              <a:ext uri="{FF2B5EF4-FFF2-40B4-BE49-F238E27FC236}">
                <a16:creationId xmlns:a16="http://schemas.microsoft.com/office/drawing/2014/main" id="{7F26EEC7-25C3-0F40-891B-9794BBFFA727}"/>
              </a:ext>
            </a:extLst>
          </p:cNvPr>
          <p:cNvSpPr txBox="1"/>
          <p:nvPr/>
        </p:nvSpPr>
        <p:spPr>
          <a:xfrm>
            <a:off x="1098227" y="2531767"/>
            <a:ext cx="9995546" cy="2147809"/>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rmAutofit/>
          </a:bodyPr>
          <a:lstStyle/>
          <a:p>
            <a:pPr>
              <a:lnSpc>
                <a:spcPct val="120000"/>
              </a:lnSpc>
            </a:pPr>
            <a:r>
              <a:rPr lang="en-CA" sz="2400" dirty="0" err="1">
                <a:latin typeface="Courier New"/>
                <a:ea typeface="Courier New"/>
                <a:cs typeface="Courier New"/>
                <a:sym typeface="Courier New"/>
              </a:rPr>
              <a:t>sns.lineplot</a:t>
            </a:r>
            <a:r>
              <a:rPr lang="en-CA" sz="2400" dirty="0">
                <a:latin typeface="Courier New"/>
                <a:ea typeface="Courier New"/>
                <a:cs typeface="Courier New"/>
                <a:sym typeface="Courier New"/>
              </a:rPr>
              <a:t>(data=tips, </a:t>
            </a:r>
            <a:r>
              <a:rPr lang="en-CA" sz="2400" dirty="0">
                <a:solidFill>
                  <a:srgbClr val="0000FF"/>
                </a:solidFill>
                <a:latin typeface="Courier New"/>
                <a:ea typeface="Courier New"/>
                <a:cs typeface="Courier New"/>
                <a:sym typeface="Courier New"/>
              </a:rPr>
              <a:t>##choose our dataset</a:t>
            </a:r>
          </a:p>
          <a:p>
            <a:pPr>
              <a:lnSpc>
                <a:spcPct val="120000"/>
              </a:lnSpc>
            </a:pPr>
            <a:r>
              <a:rPr lang="en-CA" sz="2400" dirty="0">
                <a:latin typeface="Courier New"/>
                <a:ea typeface="Courier New"/>
                <a:cs typeface="Courier New"/>
                <a:sym typeface="Courier New"/>
              </a:rPr>
              <a:t>             x='</a:t>
            </a:r>
            <a:r>
              <a:rPr lang="en-CA" sz="2400" dirty="0" err="1">
                <a:latin typeface="Courier New"/>
                <a:ea typeface="Courier New"/>
                <a:cs typeface="Courier New"/>
                <a:sym typeface="Courier New"/>
              </a:rPr>
              <a:t>total_bill</a:t>
            </a:r>
            <a:r>
              <a:rPr lang="en-CA" sz="2400" dirty="0">
                <a:latin typeface="Courier New"/>
                <a:ea typeface="Courier New"/>
                <a:cs typeface="Courier New"/>
                <a:sym typeface="Courier New"/>
              </a:rPr>
              <a:t>', </a:t>
            </a:r>
            <a:r>
              <a:rPr lang="en-CA" sz="2400" dirty="0">
                <a:solidFill>
                  <a:srgbClr val="0000FF"/>
                </a:solidFill>
                <a:latin typeface="Courier New"/>
                <a:ea typeface="Courier New"/>
                <a:cs typeface="Courier New"/>
                <a:sym typeface="Courier New"/>
              </a:rPr>
              <a:t>##define our x variable</a:t>
            </a:r>
          </a:p>
          <a:p>
            <a:pPr>
              <a:lnSpc>
                <a:spcPct val="120000"/>
              </a:lnSpc>
            </a:pPr>
            <a:r>
              <a:rPr lang="en-CA" sz="2400" dirty="0">
                <a:latin typeface="Courier New"/>
                <a:ea typeface="Courier New"/>
                <a:cs typeface="Courier New"/>
                <a:sym typeface="Courier New"/>
              </a:rPr>
              <a:t>             y='tip') </a:t>
            </a:r>
            <a:r>
              <a:rPr lang="en-CA" sz="2400" dirty="0">
                <a:solidFill>
                  <a:srgbClr val="0000FF"/>
                </a:solidFill>
                <a:latin typeface="Courier New"/>
                <a:ea typeface="Courier New"/>
                <a:cs typeface="Courier New"/>
                <a:sym typeface="Courier New"/>
              </a:rPr>
              <a:t>##define our y variable</a:t>
            </a:r>
          </a:p>
        </p:txBody>
      </p:sp>
    </p:spTree>
    <p:extLst>
      <p:ext uri="{BB962C8B-B14F-4D97-AF65-F5344CB8AC3E}">
        <p14:creationId xmlns:p14="http://schemas.microsoft.com/office/powerpoint/2010/main" val="2965704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dirty="0">
                <a:latin typeface="Fira Sans Condensed"/>
                <a:ea typeface="Fira Sans Condensed"/>
                <a:cs typeface="Fira Sans Condensed"/>
                <a:sym typeface="Fira Sans Condensed"/>
              </a:rPr>
              <a:t>Use premade styles</a:t>
            </a:r>
            <a:endParaRPr dirty="0">
              <a:latin typeface="Fira Sans Condensed"/>
              <a:ea typeface="Fira Sans Condensed"/>
              <a:cs typeface="Fira Sans Condensed"/>
              <a:sym typeface="Fira Sans Condensed"/>
            </a:endParaRPr>
          </a:p>
        </p:txBody>
      </p:sp>
      <p:sp>
        <p:nvSpPr>
          <p:cNvPr id="111" name="Google Shape;111;p21"/>
          <p:cNvSpPr txBox="1">
            <a:spLocks noGrp="1"/>
          </p:cNvSpPr>
          <p:nvPr>
            <p:ph type="body" idx="1"/>
          </p:nvPr>
        </p:nvSpPr>
        <p:spPr>
          <a:xfrm>
            <a:off x="415600" y="1536633"/>
            <a:ext cx="11360800" cy="5321200"/>
          </a:xfrm>
          <a:prstGeom prst="rect">
            <a:avLst/>
          </a:prstGeom>
        </p:spPr>
        <p:txBody>
          <a:bodyPr spcFirstLastPara="1" vert="horz" wrap="square" lIns="121900" tIns="121900" rIns="121900" bIns="121900" rtlCol="0" anchor="t" anchorCtr="0">
            <a:normAutofit/>
          </a:bodyPr>
          <a:lstStyle/>
          <a:p>
            <a:pPr indent="-491054">
              <a:buSzPts val="2200"/>
              <a:buFont typeface="Fira Sans Condensed"/>
              <a:buChar char="●"/>
            </a:pPr>
            <a:r>
              <a:rPr lang="en" sz="2933" dirty="0">
                <a:latin typeface="Fira Sans Condensed"/>
                <a:ea typeface="Fira Sans Condensed"/>
                <a:cs typeface="Fira Sans Condensed"/>
                <a:sym typeface="Fira Sans Condensed"/>
              </a:rPr>
              <a:t>We can use premade styles to alter the appearance of our plot </a:t>
            </a: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r>
              <a:rPr lang="en" sz="2933" dirty="0">
                <a:latin typeface="Fira Sans Condensed"/>
                <a:ea typeface="Fira Sans Condensed"/>
                <a:cs typeface="Fira Sans Condensed"/>
                <a:sym typeface="Fira Sans Condensed"/>
              </a:rPr>
              <a:t>T</a:t>
            </a:r>
            <a:r>
              <a:rPr lang="en-CA" sz="2933" dirty="0">
                <a:latin typeface="Fira Sans Condensed"/>
                <a:ea typeface="Fira Sans Condensed"/>
                <a:cs typeface="Fira Sans Condensed"/>
                <a:sym typeface="Fira Sans Condensed"/>
              </a:rPr>
              <a:t>r</a:t>
            </a:r>
            <a:r>
              <a:rPr lang="en" sz="2933" dirty="0">
                <a:latin typeface="Fira Sans Condensed"/>
                <a:ea typeface="Fira Sans Condensed"/>
                <a:cs typeface="Fira Sans Condensed"/>
                <a:sym typeface="Fira Sans Condensed"/>
              </a:rPr>
              <a:t>y other preset styles like ‘darkgrid’, ‘whitegrid’, ‘dark’, ‘white’, ‘ticks’, then make our line plot again – how has it changed?</a:t>
            </a:r>
            <a:endParaRPr lang="en" sz="2933" b="1" dirty="0">
              <a:solidFill>
                <a:srgbClr val="1620F2"/>
              </a:solidFill>
              <a:latin typeface="Fira Sans Condensed"/>
              <a:ea typeface="Fira Sans Condensed"/>
              <a:cs typeface="Fira Sans Condensed"/>
              <a:sym typeface="Fira Sans Condensed"/>
            </a:endParaRPr>
          </a:p>
          <a:p>
            <a:pPr marL="118530" indent="0">
              <a:buSzPts val="2200"/>
              <a:buNone/>
            </a:pPr>
            <a:endParaRPr sz="2933" dirty="0">
              <a:latin typeface="Fira Sans Condensed"/>
              <a:ea typeface="Fira Sans Condensed"/>
              <a:cs typeface="Fira Sans Condensed"/>
              <a:sym typeface="Fira Sans Condensed"/>
            </a:endParaRPr>
          </a:p>
        </p:txBody>
      </p:sp>
      <p:sp>
        <p:nvSpPr>
          <p:cNvPr id="3" name="Google Shape;112;p21">
            <a:extLst>
              <a:ext uri="{FF2B5EF4-FFF2-40B4-BE49-F238E27FC236}">
                <a16:creationId xmlns:a16="http://schemas.microsoft.com/office/drawing/2014/main" id="{7F26EEC7-25C3-0F40-891B-9794BBFFA727}"/>
              </a:ext>
            </a:extLst>
          </p:cNvPr>
          <p:cNvSpPr txBox="1"/>
          <p:nvPr/>
        </p:nvSpPr>
        <p:spPr>
          <a:xfrm>
            <a:off x="3440257" y="2360677"/>
            <a:ext cx="5311486" cy="920406"/>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rmAutofit/>
          </a:bodyPr>
          <a:lstStyle/>
          <a:p>
            <a:pPr>
              <a:lnSpc>
                <a:spcPct val="120000"/>
              </a:lnSpc>
            </a:pPr>
            <a:r>
              <a:rPr lang="en-CA" sz="2400" dirty="0" err="1">
                <a:latin typeface="Courier New"/>
                <a:ea typeface="Courier New"/>
                <a:cs typeface="Courier New"/>
                <a:sym typeface="Courier New"/>
              </a:rPr>
              <a:t>sns.set_style</a:t>
            </a:r>
            <a:r>
              <a:rPr lang="en-CA" sz="2400" dirty="0">
                <a:latin typeface="Courier New"/>
                <a:ea typeface="Courier New"/>
                <a:cs typeface="Courier New"/>
                <a:sym typeface="Courier New"/>
              </a:rPr>
              <a:t>('</a:t>
            </a:r>
            <a:r>
              <a:rPr lang="en-CA" sz="2400" dirty="0" err="1">
                <a:latin typeface="Courier New"/>
                <a:ea typeface="Courier New"/>
                <a:cs typeface="Courier New"/>
                <a:sym typeface="Courier New"/>
              </a:rPr>
              <a:t>whitegrid</a:t>
            </a:r>
            <a:r>
              <a:rPr lang="en-CA" sz="2400" dirty="0">
                <a:latin typeface="Courier New"/>
                <a:ea typeface="Courier New"/>
                <a:cs typeface="Courier New"/>
                <a:sym typeface="Courier New"/>
              </a:rPr>
              <a:t>')</a:t>
            </a:r>
            <a:endParaRPr lang="en-CA" sz="2400" dirty="0">
              <a:solidFill>
                <a:srgbClr val="0000FF"/>
              </a:solidFill>
              <a:latin typeface="Courier New"/>
              <a:ea typeface="Courier New"/>
              <a:cs typeface="Courier New"/>
              <a:sym typeface="Courier New"/>
            </a:endParaRPr>
          </a:p>
        </p:txBody>
      </p:sp>
    </p:spTree>
    <p:extLst>
      <p:ext uri="{BB962C8B-B14F-4D97-AF65-F5344CB8AC3E}">
        <p14:creationId xmlns:p14="http://schemas.microsoft.com/office/powerpoint/2010/main" val="316020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dirty="0">
                <a:latin typeface="Fira Sans Condensed"/>
                <a:ea typeface="Fira Sans Condensed"/>
                <a:cs typeface="Fira Sans Condensed"/>
                <a:sym typeface="Fira Sans Condensed"/>
              </a:rPr>
              <a:t>Add title and axis labels</a:t>
            </a:r>
            <a:endParaRPr dirty="0">
              <a:latin typeface="Fira Sans Condensed"/>
              <a:ea typeface="Fira Sans Condensed"/>
              <a:cs typeface="Fira Sans Condensed"/>
              <a:sym typeface="Fira Sans Condensed"/>
            </a:endParaRPr>
          </a:p>
        </p:txBody>
      </p:sp>
      <p:sp>
        <p:nvSpPr>
          <p:cNvPr id="111" name="Google Shape;111;p21"/>
          <p:cNvSpPr txBox="1">
            <a:spLocks noGrp="1"/>
          </p:cNvSpPr>
          <p:nvPr>
            <p:ph type="body" idx="1"/>
          </p:nvPr>
        </p:nvSpPr>
        <p:spPr>
          <a:xfrm>
            <a:off x="415600" y="1536633"/>
            <a:ext cx="11360800" cy="5321200"/>
          </a:xfrm>
          <a:prstGeom prst="rect">
            <a:avLst/>
          </a:prstGeom>
        </p:spPr>
        <p:txBody>
          <a:bodyPr spcFirstLastPara="1" vert="horz" wrap="square" lIns="121900" tIns="121900" rIns="121900" bIns="121900" rtlCol="0" anchor="t" anchorCtr="0">
            <a:normAutofit/>
          </a:bodyPr>
          <a:lstStyle/>
          <a:p>
            <a:pPr indent="-491054">
              <a:buSzPts val="2200"/>
              <a:buFont typeface="Fira Sans Condensed"/>
              <a:buChar char="●"/>
            </a:pPr>
            <a:r>
              <a:rPr lang="en" sz="2933" dirty="0">
                <a:latin typeface="Fira Sans Condensed"/>
                <a:ea typeface="Fira Sans Condensed"/>
                <a:cs typeface="Fira Sans Condensed"/>
                <a:sym typeface="Fira Sans Condensed"/>
              </a:rPr>
              <a:t>Seaborn can do many of the same things as matplotlib, like adding labels We do this using the </a:t>
            </a:r>
            <a:r>
              <a:rPr lang="en" sz="2933" b="1" dirty="0">
                <a:solidFill>
                  <a:srgbClr val="0000FF"/>
                </a:solidFill>
                <a:latin typeface="Fira Sans Condensed"/>
                <a:ea typeface="Fira Sans Condensed"/>
                <a:cs typeface="Fira Sans Condensed"/>
                <a:sym typeface="Fira Sans Condensed"/>
              </a:rPr>
              <a:t>set. </a:t>
            </a:r>
            <a:r>
              <a:rPr lang="en" sz="2933" dirty="0">
                <a:latin typeface="Fira Sans Condensed"/>
                <a:ea typeface="Fira Sans Condensed"/>
                <a:cs typeface="Fira Sans Condensed"/>
                <a:sym typeface="Fira Sans Condensed"/>
              </a:rPr>
              <a:t>function</a:t>
            </a: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indent="-491054">
              <a:buSzPts val="2200"/>
              <a:buFont typeface="Fira Sans Condensed"/>
              <a:buChar char="●"/>
            </a:pPr>
            <a:endParaRPr lang="en" sz="2933" dirty="0">
              <a:latin typeface="Fira Sans Condensed"/>
              <a:ea typeface="Fira Sans Condensed"/>
              <a:cs typeface="Fira Sans Condensed"/>
              <a:sym typeface="Fira Sans Condensed"/>
            </a:endParaRPr>
          </a:p>
          <a:p>
            <a:pPr marL="118531" indent="0">
              <a:buSzPts val="2200"/>
              <a:buNone/>
            </a:pPr>
            <a:endParaRPr lang="en" sz="2933" dirty="0">
              <a:latin typeface="Fira Sans Condensed"/>
              <a:ea typeface="Fira Sans Condensed"/>
              <a:cs typeface="Fira Sans Condensed"/>
              <a:sym typeface="Fira Sans Condensed"/>
            </a:endParaRPr>
          </a:p>
        </p:txBody>
      </p:sp>
      <p:sp>
        <p:nvSpPr>
          <p:cNvPr id="3" name="Google Shape;112;p21">
            <a:extLst>
              <a:ext uri="{FF2B5EF4-FFF2-40B4-BE49-F238E27FC236}">
                <a16:creationId xmlns:a16="http://schemas.microsoft.com/office/drawing/2014/main" id="{7F26EEC7-25C3-0F40-891B-9794BBFFA727}"/>
              </a:ext>
            </a:extLst>
          </p:cNvPr>
          <p:cNvSpPr txBox="1"/>
          <p:nvPr/>
        </p:nvSpPr>
        <p:spPr>
          <a:xfrm>
            <a:off x="1670822" y="2737194"/>
            <a:ext cx="8850355" cy="3287087"/>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rmAutofit lnSpcReduction="10000"/>
          </a:bodyPr>
          <a:lstStyle/>
          <a:p>
            <a:pPr>
              <a:lnSpc>
                <a:spcPct val="120000"/>
              </a:lnSpc>
            </a:pPr>
            <a:r>
              <a:rPr lang="en-CA" sz="2400" dirty="0" err="1">
                <a:latin typeface="Courier New"/>
                <a:ea typeface="Courier New"/>
                <a:cs typeface="Courier New"/>
                <a:sym typeface="Courier New"/>
              </a:rPr>
              <a:t>tipgraph</a:t>
            </a:r>
            <a:r>
              <a:rPr lang="en-CA" sz="2400" dirty="0">
                <a:latin typeface="Courier New"/>
                <a:ea typeface="Courier New"/>
                <a:cs typeface="Courier New"/>
                <a:sym typeface="Courier New"/>
              </a:rPr>
              <a:t> = </a:t>
            </a:r>
            <a:r>
              <a:rPr lang="en-CA" sz="2400" dirty="0" err="1">
                <a:latin typeface="Courier New"/>
                <a:ea typeface="Courier New"/>
                <a:cs typeface="Courier New"/>
                <a:sym typeface="Courier New"/>
              </a:rPr>
              <a:t>sns.lineplot</a:t>
            </a:r>
            <a:r>
              <a:rPr lang="en-CA" sz="2400" dirty="0">
                <a:latin typeface="Courier New"/>
                <a:ea typeface="Courier New"/>
                <a:cs typeface="Courier New"/>
                <a:sym typeface="Courier New"/>
              </a:rPr>
              <a:t>(data=tips,</a:t>
            </a:r>
          </a:p>
          <a:p>
            <a:pPr>
              <a:lnSpc>
                <a:spcPct val="120000"/>
              </a:lnSpc>
            </a:pPr>
            <a:r>
              <a:rPr lang="en-CA" sz="2400" dirty="0">
                <a:latin typeface="Courier New"/>
                <a:ea typeface="Courier New"/>
                <a:cs typeface="Courier New"/>
                <a:sym typeface="Courier New"/>
              </a:rPr>
              <a:t>             x='</a:t>
            </a:r>
            <a:r>
              <a:rPr lang="en-CA" sz="2400" dirty="0" err="1">
                <a:latin typeface="Courier New"/>
                <a:ea typeface="Courier New"/>
                <a:cs typeface="Courier New"/>
                <a:sym typeface="Courier New"/>
              </a:rPr>
              <a:t>total_bill</a:t>
            </a:r>
            <a:r>
              <a:rPr lang="en-CA" sz="2400" dirty="0">
                <a:latin typeface="Courier New"/>
                <a:ea typeface="Courier New"/>
                <a:cs typeface="Courier New"/>
                <a:sym typeface="Courier New"/>
              </a:rPr>
              <a:t>',</a:t>
            </a:r>
          </a:p>
          <a:p>
            <a:pPr>
              <a:lnSpc>
                <a:spcPct val="120000"/>
              </a:lnSpc>
            </a:pPr>
            <a:r>
              <a:rPr lang="en-CA" sz="2400" dirty="0">
                <a:latin typeface="Courier New"/>
                <a:ea typeface="Courier New"/>
                <a:cs typeface="Courier New"/>
                <a:sym typeface="Courier New"/>
              </a:rPr>
              <a:t>             y='tip')</a:t>
            </a:r>
          </a:p>
          <a:p>
            <a:pPr>
              <a:lnSpc>
                <a:spcPct val="120000"/>
              </a:lnSpc>
            </a:pPr>
            <a:endParaRPr lang="en-CA" sz="2400" dirty="0">
              <a:latin typeface="Courier New"/>
              <a:ea typeface="Courier New"/>
              <a:cs typeface="Courier New"/>
              <a:sym typeface="Courier New"/>
            </a:endParaRPr>
          </a:p>
          <a:p>
            <a:pPr>
              <a:lnSpc>
                <a:spcPct val="120000"/>
              </a:lnSpc>
            </a:pPr>
            <a:r>
              <a:rPr lang="en-CA" sz="2400" b="1" dirty="0" err="1">
                <a:solidFill>
                  <a:srgbClr val="0000FF"/>
                </a:solidFill>
                <a:latin typeface="Courier New"/>
                <a:ea typeface="Courier New"/>
                <a:cs typeface="Courier New"/>
                <a:sym typeface="Courier New"/>
              </a:rPr>
              <a:t>tipgraph.set</a:t>
            </a:r>
            <a:r>
              <a:rPr lang="en-CA" sz="2400" b="1" dirty="0">
                <a:solidFill>
                  <a:srgbClr val="0000FF"/>
                </a:solidFill>
                <a:latin typeface="Courier New"/>
                <a:ea typeface="Courier New"/>
                <a:cs typeface="Courier New"/>
                <a:sym typeface="Courier New"/>
              </a:rPr>
              <a:t>(title='Tips vs. Total Bill', </a:t>
            </a:r>
          </a:p>
          <a:p>
            <a:pPr>
              <a:lnSpc>
                <a:spcPct val="120000"/>
              </a:lnSpc>
            </a:pPr>
            <a:r>
              <a:rPr lang="en-CA" sz="2400" b="1" dirty="0">
                <a:solidFill>
                  <a:srgbClr val="0000FF"/>
                </a:solidFill>
                <a:latin typeface="Courier New"/>
                <a:ea typeface="Courier New"/>
                <a:cs typeface="Courier New"/>
                <a:sym typeface="Courier New"/>
              </a:rPr>
              <a:t>             </a:t>
            </a:r>
            <a:r>
              <a:rPr lang="en-CA" sz="2400" b="1" dirty="0" err="1">
                <a:solidFill>
                  <a:srgbClr val="0000FF"/>
                </a:solidFill>
                <a:latin typeface="Courier New"/>
                <a:ea typeface="Courier New"/>
                <a:cs typeface="Courier New"/>
                <a:sym typeface="Courier New"/>
              </a:rPr>
              <a:t>xlabel</a:t>
            </a:r>
            <a:r>
              <a:rPr lang="en-CA" sz="2400" b="1" dirty="0">
                <a:solidFill>
                  <a:srgbClr val="0000FF"/>
                </a:solidFill>
                <a:latin typeface="Courier New"/>
                <a:ea typeface="Courier New"/>
                <a:cs typeface="Courier New"/>
                <a:sym typeface="Courier New"/>
              </a:rPr>
              <a:t>='Total Bill ($)', </a:t>
            </a:r>
          </a:p>
          <a:p>
            <a:pPr>
              <a:lnSpc>
                <a:spcPct val="120000"/>
              </a:lnSpc>
            </a:pPr>
            <a:r>
              <a:rPr lang="en-CA" sz="2400" b="1" dirty="0">
                <a:solidFill>
                  <a:srgbClr val="0000FF"/>
                </a:solidFill>
                <a:latin typeface="Courier New"/>
                <a:ea typeface="Courier New"/>
                <a:cs typeface="Courier New"/>
                <a:sym typeface="Courier New"/>
              </a:rPr>
              <a:t>             </a:t>
            </a:r>
            <a:r>
              <a:rPr lang="en-CA" sz="2400" b="1" dirty="0" err="1">
                <a:solidFill>
                  <a:srgbClr val="0000FF"/>
                </a:solidFill>
                <a:latin typeface="Courier New"/>
                <a:ea typeface="Courier New"/>
                <a:cs typeface="Courier New"/>
                <a:sym typeface="Courier New"/>
              </a:rPr>
              <a:t>ylabel</a:t>
            </a:r>
            <a:r>
              <a:rPr lang="en-CA" sz="2400" b="1" dirty="0">
                <a:solidFill>
                  <a:srgbClr val="0000FF"/>
                </a:solidFill>
                <a:latin typeface="Courier New"/>
                <a:ea typeface="Courier New"/>
                <a:cs typeface="Courier New"/>
                <a:sym typeface="Courier New"/>
              </a:rPr>
              <a:t>='Tip Amount ($)')</a:t>
            </a:r>
          </a:p>
        </p:txBody>
      </p:sp>
    </p:spTree>
    <p:extLst>
      <p:ext uri="{BB962C8B-B14F-4D97-AF65-F5344CB8AC3E}">
        <p14:creationId xmlns:p14="http://schemas.microsoft.com/office/powerpoint/2010/main" val="188424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TotalTime>
  <Words>3437</Words>
  <Application>Microsoft Office PowerPoint</Application>
  <PresentationFormat>Widescreen</PresentationFormat>
  <Paragraphs>368</Paragraphs>
  <Slides>48</Slides>
  <Notes>48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Calibri Light</vt:lpstr>
      <vt:lpstr>Courier New</vt:lpstr>
      <vt:lpstr>Fira Sans Condensed</vt:lpstr>
      <vt:lpstr>Office Theme</vt:lpstr>
      <vt:lpstr>Data Visualization</vt:lpstr>
      <vt:lpstr>Today we will...</vt:lpstr>
      <vt:lpstr>PowerPoint Presentation</vt:lpstr>
      <vt:lpstr>What is seaborn?</vt:lpstr>
      <vt:lpstr>Install and load packages</vt:lpstr>
      <vt:lpstr>Load data</vt:lpstr>
      <vt:lpstr>Basic plot</vt:lpstr>
      <vt:lpstr>Use premade styles</vt:lpstr>
      <vt:lpstr>Add title and axis labels</vt:lpstr>
      <vt:lpstr>Modify aesthetic elements</vt:lpstr>
      <vt:lpstr>Modify aesthetic elements</vt:lpstr>
      <vt:lpstr>Modify aesthetic elements</vt:lpstr>
      <vt:lpstr>BUT  why is seaborn actually an improvement?</vt:lpstr>
      <vt:lpstr>Add multiple variables</vt:lpstr>
      <vt:lpstr>Add multiple variables</vt:lpstr>
      <vt:lpstr>Pairplot</vt:lpstr>
      <vt:lpstr>Relplot</vt:lpstr>
      <vt:lpstr>Seaborn resources:</vt:lpstr>
      <vt:lpstr>PowerPoint Presentation</vt:lpstr>
      <vt:lpstr>How does faculty gender impact course evaluations?</vt:lpstr>
      <vt:lpstr>Mean of Student Ratings by Actual and Perceived Instructor Gender (MacNell et al., 2015)</vt:lpstr>
      <vt:lpstr>Gendered Language in Teacher Reviews (Schmidt, 2015)</vt:lpstr>
      <vt:lpstr>Activity: Comparing data visualizations</vt:lpstr>
      <vt:lpstr>PowerPoint Presentation</vt:lpstr>
      <vt:lpstr>Defining static vs. dynamic data visualization</vt:lpstr>
      <vt:lpstr>Benefits of dynamic data visualizations</vt:lpstr>
      <vt:lpstr>Costs of dynamic data visualizations</vt:lpstr>
      <vt:lpstr>PowerPoint Presentation</vt:lpstr>
      <vt:lpstr>Considerations</vt:lpstr>
      <vt:lpstr>Elements of dynamic data visualizations</vt:lpstr>
      <vt:lpstr>Types of changes</vt:lpstr>
      <vt:lpstr>Activity: Types of changes</vt:lpstr>
      <vt:lpstr>PowerPoint Presentation</vt:lpstr>
      <vt:lpstr>Setting up</vt:lpstr>
      <vt:lpstr>Making our plot</vt:lpstr>
      <vt:lpstr>Making our plot</vt:lpstr>
      <vt:lpstr>Plotly features</vt:lpstr>
      <vt:lpstr>Exporting plotly graphs</vt:lpstr>
      <vt:lpstr>Customizing plotly graphs</vt:lpstr>
      <vt:lpstr>PowerPoint Presentation</vt:lpstr>
      <vt:lpstr>Why use code for qualitative viz?</vt:lpstr>
      <vt:lpstr>Making wordclouds</vt:lpstr>
      <vt:lpstr>Making wordclouds</vt:lpstr>
      <vt:lpstr>Making wordclouds</vt:lpstr>
      <vt:lpstr>Making venn diagrams</vt:lpstr>
      <vt:lpstr>Making venn diagrams</vt:lpstr>
      <vt:lpstr>Making venn diagrams</vt:lpstr>
      <vt:lpstr>Modifying venn diagrams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dc:title>
  <dc:creator>Ciara Zogheib</dc:creator>
  <cp:lastModifiedBy>Ciara Zogheib</cp:lastModifiedBy>
  <cp:revision>30</cp:revision>
  <dcterms:created xsi:type="dcterms:W3CDTF">2024-01-08T15:30:27Z</dcterms:created>
  <dcterms:modified xsi:type="dcterms:W3CDTF">2024-01-18T21:56:11Z</dcterms:modified>
</cp:coreProperties>
</file>