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1" r:id="rId5"/>
    <p:sldId id="321" r:id="rId6"/>
    <p:sldId id="326" r:id="rId7"/>
    <p:sldId id="328" r:id="rId8"/>
    <p:sldId id="329" r:id="rId9"/>
    <p:sldId id="330" r:id="rId10"/>
    <p:sldId id="331" r:id="rId11"/>
    <p:sldId id="332" r:id="rId12"/>
    <p:sldId id="322" r:id="rId13"/>
    <p:sldId id="334" r:id="rId14"/>
    <p:sldId id="336" r:id="rId15"/>
    <p:sldId id="333" r:id="rId16"/>
    <p:sldId id="335" r:id="rId17"/>
    <p:sldId id="337" r:id="rId18"/>
    <p:sldId id="323" r:id="rId19"/>
    <p:sldId id="338" r:id="rId20"/>
    <p:sldId id="339" r:id="rId21"/>
    <p:sldId id="324" r:id="rId22"/>
    <p:sldId id="340" r:id="rId23"/>
    <p:sldId id="341" r:id="rId24"/>
    <p:sldId id="342" r:id="rId25"/>
    <p:sldId id="343" r:id="rId26"/>
    <p:sldId id="325" r:id="rId27"/>
    <p:sldId id="344" r:id="rId28"/>
    <p:sldId id="345" r:id="rId29"/>
    <p:sldId id="346" r:id="rId30"/>
    <p:sldId id="347" r:id="rId31"/>
    <p:sldId id="348" r:id="rId32"/>
    <p:sldId id="349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3" autoAdjust="0"/>
    <p:restoredTop sz="94660"/>
  </p:normalViewPr>
  <p:slideViewPr>
    <p:cSldViewPr snapToGrid="0">
      <p:cViewPr>
        <p:scale>
          <a:sx n="52" d="100"/>
          <a:sy n="52" d="100"/>
        </p:scale>
        <p:origin x="278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D40B-F830-4F29-BA28-C4FD4BDCA171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623B-EC92-4966-A2B4-40EC25033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6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2c64b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2c64b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00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54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7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50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78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76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87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21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978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1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2c64b9a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2c64b9a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105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824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606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020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36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901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16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know enough at this point to do this! It’s not ~necessary~ but it’s a nice thing to know and can be a nice touch when we’re doing data viz in public communications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0623B-EC92-4966-A2B4-40EC2503362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414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55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221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899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628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f9b877b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f9b877b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2c64b9a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2c64b9a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66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58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87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17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0F12-E1BC-DA23-B907-0C4513D68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97C1-D0D9-9F29-B0E3-68E518F7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B594-BEE5-C698-FD73-93822B8E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9DC7-4B33-4386-7C69-E7874B6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52D1-57AD-D674-FC24-77724D5C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67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4E3F-1F5D-A45D-1441-6FA86DD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46B1D-702B-76D3-FEF8-3F35E5A3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7C0B-8AF3-B13E-B452-9585987A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C7AD-3B7C-0DB2-7CDA-23F0183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CF54-6D74-A726-1800-B1E2CA07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32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9465E-260E-2AE4-ECDF-B8EBAEB6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2D0E5-4DB7-C5E4-7C2E-31CCCEDB6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36BF-4A26-B574-5E53-C511DE55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E97F-D08F-DD41-17BB-245E9687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3CCD-06FC-9E6A-21F2-CB0BD7E9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77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7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AA56-CB18-F907-25BA-267381E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414C-2AAB-1035-1872-47F9A062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66A7-6738-CC6F-A34F-9FCF82DE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ACE0-F431-DF8E-F0EC-7C7189D8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77F2-33FF-115C-1D94-0AA03B95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36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1395-9C7E-496A-18D8-5C98A3A9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40C0-CEA0-882F-E2EE-2636B99A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CCB4-3089-B186-76E1-CD4958A4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2F566-719E-4F4B-2B21-D2F43947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11E2-69B2-08E5-147C-AAA5ED6F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7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5B09-7B3C-13B4-950F-1C0AB767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A775-B24C-BB1C-8FF0-BD63B0B96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1A00-FEDD-8E07-89CF-22A29296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DB20-5480-3A3A-0032-922DFAF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63AC0-B482-8E87-DE2A-F5A30995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30B6-3A6F-C949-B535-29D4C9BF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88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74C1-2B8E-D402-D3E5-0563EF36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930A-C082-722A-EAD8-C2D59264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2B35F-872D-BE3B-6454-9D3B54A8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D74C4-4648-6830-F985-3F053BE3F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808B0-347B-1275-7B1D-3ED7F832F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C5F91-F4FC-942F-F84D-37A4064C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7B7E-5C94-1C25-E813-E4B8782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2CCC9-028A-9644-1471-434C0CA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9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174C-56CE-30D3-9786-29DDAD45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822FB-5139-1DF6-F3E3-7B2E0DF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71662-6F34-71BD-C00E-6652C0F9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D343-1291-016D-57B3-D0E8E18D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7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CD969-DD86-AE20-2426-DD26022E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7C82C-5279-3B30-552E-0711F86A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1719E-0AA4-11D2-D3A2-913A4990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9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B01E-F059-2126-5CC0-AE0F2EFF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70C0-56F9-84D2-4FF0-802363F2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47608-07BE-4710-7439-950E9DA8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15896-A110-519B-6DED-FE5C7040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2D46-2C7C-E4E7-DDC5-1FF69BD8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D5C6-081F-E0BB-68D8-68DDC5F4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24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9046-790D-4051-F6FF-947D3F62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CD2D8-0CC1-B66B-049B-7F8802A81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04AEC-D904-EF14-ADD1-741CD821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DFACF-B94E-550E-9267-3598F2BE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693B-FBCD-EF94-363F-3A2C4DD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C0EE-1A22-D4E1-5B1F-CB16AC9C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2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7124D-DE77-5216-8836-42B1E667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B92C-86CC-7789-1F21-6FC2399B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96E6-6E82-4248-B088-CD956A8A9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85C0-E1BF-4F68-B7BC-DAC3E967AC0D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F7AC-747A-5A18-FAD6-E4E97E59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893F1-55C3-EFC7-1337-39F0154A2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6BD6-D78A-47D8-8FAA-7B33D73972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13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ia20.blog.hu/2015/11/30/az_online_reklam_halott_es_elvez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phy.com/stickers/review-lunaisyah-reviewtime-UqeH2KKx0U65oETd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Visualization</a:t>
            </a:r>
            <a:endParaRPr b="1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Subplots and Combining Visualizations</a:t>
            </a:r>
            <a:endParaRPr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15600" y="5338467"/>
            <a:ext cx="1136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21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Subplots without a grid arrangement?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3061836" y="4516419"/>
            <a:ext cx="6068327" cy="218142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plt.subplot_mosaic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([['ax1', 'ax3'],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['ax2', 'ax3']],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=(7, 4))</a:t>
            </a:r>
          </a:p>
          <a:p>
            <a:pPr>
              <a:lnSpc>
                <a:spcPct val="120000"/>
              </a:lnSpc>
            </a:pP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for label, ax in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someaxes.items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(0.5, 0.5,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f'This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is {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label!r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}', 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=14,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ha = 'center',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transform=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ax.transAxes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Picture 5" descr="A group of squares with black text&#10;&#10;Description automatically generated">
            <a:extLst>
              <a:ext uri="{FF2B5EF4-FFF2-40B4-BE49-F238E27FC236}">
                <a16:creationId xmlns:a16="http://schemas.microsoft.com/office/drawing/2014/main" id="{E537E27C-0FF5-F915-4A1A-B4224A0E2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71" y="1478768"/>
            <a:ext cx="4941427" cy="29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Subplots without a grid arrangement - Data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Once we’ve made our mosaic, we can add data to each of our subplots the same way we did before! Just reference each axes label in our someaxes list: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622713" y="3065562"/>
            <a:ext cx="8946573" cy="31990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plt.subplot_mosaic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([['ax1', 'ax3'],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['ax2', 'ax3']],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=(7, 4))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["ax1"].scatter(x1,y1)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["ax2"].bar(x2,y2)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["ax3"].plot(x1,y1)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561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Modify figure layout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0353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Layouts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try adding some very large x axis titles to our previous plot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23091" y="2212258"/>
            <a:ext cx="11945818" cy="4395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plt.subplot_mosaic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([['ax1', 'ax3'],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['ax2', 'ax3']],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=(7, 4))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["ax1"].scatter(x1,y1)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["ax2"].bar(x2,y2)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["ax3"].plot(x1,y1)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["ax1"].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('A Big Label',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=18)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["ax2"].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('Another Label',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=18)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["ax3"].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('Label 2: 2 Fast 2 Furious',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=18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120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Layouts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" name="Picture 3" descr="A diagram and graph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69D12588-14FF-F237-60B8-E83D6926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7" y="1865363"/>
            <a:ext cx="6313004" cy="4022165"/>
          </a:xfrm>
          <a:prstGeom prst="rect">
            <a:avLst/>
          </a:prstGeom>
        </p:spPr>
      </p:pic>
      <p:sp>
        <p:nvSpPr>
          <p:cNvPr id="5" name="Google Shape;111;p21">
            <a:extLst>
              <a:ext uri="{FF2B5EF4-FFF2-40B4-BE49-F238E27FC236}">
                <a16:creationId xmlns:a16="http://schemas.microsoft.com/office/drawing/2014/main" id="{1898291C-F57B-B60F-7990-0AB2F2EAE8C9}"/>
              </a:ext>
            </a:extLst>
          </p:cNvPr>
          <p:cNvSpPr txBox="1">
            <a:spLocks/>
          </p:cNvSpPr>
          <p:nvPr/>
        </p:nvSpPr>
        <p:spPr>
          <a:xfrm>
            <a:off x="7129964" y="2891989"/>
            <a:ext cx="4646436" cy="19689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531" indent="0" algn="ctr">
              <a:buSzPts val="2200"/>
              <a:buNone/>
            </a:pPr>
            <a:r>
              <a:rPr lang="en-US" sz="2933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The axis title for our scatter plot doesn’t appear, and the axis title for our line plot is cut off! </a:t>
            </a:r>
          </a:p>
          <a:p>
            <a:pPr marL="118530" indent="0">
              <a:buSzPts val="2200"/>
              <a:buFont typeface="Arial" panose="020B0604020202020204" pitchFamily="34" charset="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1795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Layouts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use layouts to make sure that our subplots fit neatly in our figure area 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There are two main kinds of layout we consider: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" sz="3000" b="1" dirty="0">
                <a:solidFill>
                  <a:srgbClr val="0000FF"/>
                </a:solidFill>
                <a:latin typeface="Fira Sans Condensed"/>
                <a:sym typeface="Fira Sans Condensed"/>
              </a:rPr>
              <a:t>T</a:t>
            </a:r>
            <a:r>
              <a:rPr lang="en-US" sz="3000" b="1" dirty="0" err="1">
                <a:solidFill>
                  <a:srgbClr val="0000FF"/>
                </a:solidFill>
                <a:latin typeface="Fira Sans Condensed"/>
                <a:sym typeface="Fira Sans Condensed"/>
              </a:rPr>
              <a:t>ight</a:t>
            </a:r>
            <a:r>
              <a:rPr lang="en-US" sz="3000" b="1" dirty="0">
                <a:solidFill>
                  <a:srgbClr val="0000FF"/>
                </a:solidFill>
                <a:latin typeface="Fira Sans Condensed"/>
                <a:sym typeface="Fira Sans Condensed"/>
              </a:rPr>
              <a:t> layout </a:t>
            </a:r>
            <a:r>
              <a:rPr lang="en-US" sz="3000" dirty="0">
                <a:latin typeface="Fira Sans Condensed"/>
                <a:sym typeface="Fira Sans Condensed"/>
              </a:rPr>
              <a:t>adjusts subplots so tick labels, axis labels, and titles don't overlap or leave the figure area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3000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Constrained layout </a:t>
            </a:r>
            <a:r>
              <a:rPr lang="en-US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works similarly except it also fits things like legends or </a:t>
            </a:r>
            <a:r>
              <a:rPr lang="en-US" sz="30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colorbars</a:t>
            </a:r>
            <a:endParaRPr lang="en-US" sz="30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760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Layouts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First let’s see how a constrained layout changes our plot: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622713" y="2197510"/>
            <a:ext cx="8946573" cy="4395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plt.subplot_mosaic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([['ax1', 'ax3'],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['ax2', 'ax3']],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=(7, 4),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layout = "constrained")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["ax1"].scatter(x1,y1)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["ax2"].bar(x2,y2)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["ax3"].plot(x1,y1)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["ax1"].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('A Big Label',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=18)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["ax2"].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('Another Label',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=18)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["ax3"].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('Label 2: 2 Fast 2 Furious',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=18)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109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Layouts Comparison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" name="Picture 3" descr="A diagram and graph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69D12588-14FF-F237-60B8-E83D6926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0" y="1865560"/>
            <a:ext cx="5316953" cy="3387558"/>
          </a:xfrm>
          <a:prstGeom prst="rect">
            <a:avLst/>
          </a:prstGeom>
        </p:spPr>
      </p:pic>
      <p:sp>
        <p:nvSpPr>
          <p:cNvPr id="5" name="Google Shape;111;p21">
            <a:extLst>
              <a:ext uri="{FF2B5EF4-FFF2-40B4-BE49-F238E27FC236}">
                <a16:creationId xmlns:a16="http://schemas.microsoft.com/office/drawing/2014/main" id="{1898291C-F57B-B60F-7990-0AB2F2EAE8C9}"/>
              </a:ext>
            </a:extLst>
          </p:cNvPr>
          <p:cNvSpPr txBox="1">
            <a:spLocks/>
          </p:cNvSpPr>
          <p:nvPr/>
        </p:nvSpPr>
        <p:spPr>
          <a:xfrm>
            <a:off x="797562" y="5297797"/>
            <a:ext cx="4199068" cy="763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531" indent="0" algn="ctr"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 layout specified</a:t>
            </a:r>
          </a:p>
          <a:p>
            <a:pPr marL="118530" indent="0">
              <a:buSzPts val="2200"/>
              <a:buFont typeface="Arial" panose="020B0604020202020204" pitchFamily="34" charset="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Picture 2" descr="A diagram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61A3E03-E7F8-FFC6-BC6C-C75B87937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53" y="1780132"/>
            <a:ext cx="6085304" cy="3517665"/>
          </a:xfrm>
          <a:prstGeom prst="rect">
            <a:avLst/>
          </a:prstGeom>
        </p:spPr>
      </p:pic>
      <p:sp>
        <p:nvSpPr>
          <p:cNvPr id="8" name="Google Shape;111;p21">
            <a:extLst>
              <a:ext uri="{FF2B5EF4-FFF2-40B4-BE49-F238E27FC236}">
                <a16:creationId xmlns:a16="http://schemas.microsoft.com/office/drawing/2014/main" id="{8DD93814-FE4A-9B90-8CA0-96B30257963D}"/>
              </a:ext>
            </a:extLst>
          </p:cNvPr>
          <p:cNvSpPr txBox="1">
            <a:spLocks/>
          </p:cNvSpPr>
          <p:nvPr/>
        </p:nvSpPr>
        <p:spPr>
          <a:xfrm>
            <a:off x="6675671" y="5312356"/>
            <a:ext cx="4199068" cy="763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531" indent="0" algn="ctr"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Constrained layout</a:t>
            </a:r>
          </a:p>
          <a:p>
            <a:pPr marL="118530" indent="0">
              <a:buSzPts val="2200"/>
              <a:buFont typeface="Arial" panose="020B0604020202020204" pitchFamily="34" charset="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1152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Multiple viz on one axes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8887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Multiple viz on one axes object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Super easy: just call multiple plot methods on the same axes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622713" y="2286000"/>
            <a:ext cx="8946573" cy="41590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##first make our sample data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(["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Luffy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", "Zoro", "Nami", "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Usopp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", "Sanji"])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y1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([110, 180, 240, 99, 220])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y2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([170, 100, 90, 120, 50])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##define our figure and axes (just one this time)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=(7, 3))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##now call both bar and plot elements to the same axes (ax)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ax.bar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 y1,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color = "indigo")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 y2,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color = "red")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226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Today we will...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Learn about subplot notation in matplotlib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Put multiple visualizations on the same axes objects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Show errors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Adjust figure layout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 images to plots</a:t>
            </a:r>
            <a:endParaRPr lang="en-CA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Multiple viz on one axes object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5752637"/>
            <a:ext cx="11360800" cy="763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 algn="ctr">
              <a:buSzPts val="2200"/>
              <a:buNone/>
            </a:pPr>
            <a:r>
              <a:rPr lang="en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Annotations, shapes, etc. can be added as usual!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C4953FAF-98C6-AB6E-1077-C9D8CE276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17" y="1536633"/>
            <a:ext cx="8396966" cy="39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Add error information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1337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Adding error information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First, calculate standard deviation of our data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plot our line as before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4144492" y="2227006"/>
            <a:ext cx="3903015" cy="7374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y2_sd = 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np.std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(y2)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7B57F84-6DCA-B538-A913-14B253CB1033}"/>
              </a:ext>
            </a:extLst>
          </p:cNvPr>
          <p:cNvSpPr txBox="1"/>
          <p:nvPr/>
        </p:nvSpPr>
        <p:spPr>
          <a:xfrm>
            <a:off x="2674373" y="4026311"/>
            <a:ext cx="6843251" cy="11798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=(7, 3))</a:t>
            </a:r>
          </a:p>
          <a:p>
            <a:pPr>
              <a:lnSpc>
                <a:spcPct val="120000"/>
              </a:lnSpc>
            </a:pP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(x, y2, color = "red")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83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Adding error information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use </a:t>
            </a:r>
            <a:r>
              <a:rPr lang="en" sz="3000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errorbar() </a:t>
            </a: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 add in our error line (standard deviation in this case, but could be whatever value you calculated)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yerr specifies that we’re plotting vertical error bars 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fmt makes sure we’re not plotting the actual data points, only the error</a:t>
            </a:r>
          </a:p>
          <a:p>
            <a:pPr lvl="1" indent="-491054">
              <a:buSzPts val="2200"/>
              <a:buFont typeface="Fira Sans Condensed"/>
              <a:buChar char="●"/>
            </a:pPr>
            <a:endParaRPr lang="en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2888225" y="4048433"/>
            <a:ext cx="6415549" cy="21016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ax.errorbar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 #our x values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y2, #our y values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yerr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y2_sd,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421115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Customizing errorbar appearance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2513371" y="1751627"/>
            <a:ext cx="7165257" cy="44948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=(7,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 y2,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color = "red")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ax.errorbar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y2,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yerr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y2_sd,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"none",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ecolor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"indigo",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elinewidth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4,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capsize = 6,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capthick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1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Errorevery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3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we don’t want to see error bars for every single point, we can specify intervals using </a:t>
            </a:r>
            <a:r>
              <a:rPr lang="en" sz="3000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errorevery</a:t>
            </a:r>
          </a:p>
          <a:p>
            <a:pPr lvl="1" indent="-491054">
              <a:buSzPts val="2200"/>
              <a:buFont typeface="Fira Sans Condensed"/>
              <a:buChar char="●"/>
            </a:pPr>
            <a:endParaRPr lang="en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2888225" y="2802195"/>
            <a:ext cx="6415549" cy="334788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ax.errorbar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y2,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yerr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y2_sd,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"none",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ecolor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"indigo",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elinewidth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4,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capsize = 6,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capthick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4,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errorevery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1782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Add images to plots</a:t>
            </a:r>
          </a:p>
        </p:txBody>
      </p:sp>
    </p:spTree>
    <p:extLst>
      <p:ext uri="{BB962C8B-B14F-4D97-AF65-F5344CB8AC3E}">
        <p14:creationId xmlns:p14="http://schemas.microsoft.com/office/powerpoint/2010/main" val="366468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his hand on his head&#10;&#10;Description automatically generated">
            <a:extLst>
              <a:ext uri="{FF2B5EF4-FFF2-40B4-BE49-F238E27FC236}">
                <a16:creationId xmlns:a16="http://schemas.microsoft.com/office/drawing/2014/main" id="{C5DCDAE2-DAEE-F8A3-CC33-08863760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6064" y="1923742"/>
            <a:ext cx="6159871" cy="34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Using images from the internet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First let’s load our libraries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get our image from the internet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880417" y="2227006"/>
            <a:ext cx="8431162" cy="161963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from PIL import Image ##to open images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import requests ##to get images from URLs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from io import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BytesIO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##to store images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7B57F84-6DCA-B538-A913-14B253CB1033}"/>
              </a:ext>
            </a:extLst>
          </p:cNvPr>
          <p:cNvSpPr txBox="1"/>
          <p:nvPr/>
        </p:nvSpPr>
        <p:spPr>
          <a:xfrm>
            <a:off x="550604" y="4792484"/>
            <a:ext cx="11090787" cy="12248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response = 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requests.get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('https://upload.wikimedia.org/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wikipedia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/en/c/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/Monkey_D_Luffy.png')</a:t>
            </a:r>
          </a:p>
          <a:p>
            <a:pPr>
              <a:lnSpc>
                <a:spcPct val="120000"/>
              </a:lnSpc>
            </a:pP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image_file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BytesIO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response.content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Image.open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400" dirty="0" err="1">
                <a:latin typeface="Courier New"/>
                <a:ea typeface="Courier New"/>
                <a:cs typeface="Courier New"/>
                <a:sym typeface="Courier New"/>
              </a:rPr>
              <a:t>image_file</a:t>
            </a:r>
            <a:r>
              <a:rPr lang="es-E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9443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Adding an image to a plot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Now make a basic line plot (reusing our data)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overlay a new axis (‘ax_image’) on our figure (on top of ‘ax’) to act as a container for our image</a:t>
            </a:r>
            <a:endParaRPr lang="en" sz="25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2357281" y="2227006"/>
            <a:ext cx="7477432" cy="12019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=(7,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 y2, color = "red")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7B57F84-6DCA-B538-A913-14B253CB1033}"/>
              </a:ext>
            </a:extLst>
          </p:cNvPr>
          <p:cNvSpPr txBox="1"/>
          <p:nvPr/>
        </p:nvSpPr>
        <p:spPr>
          <a:xfrm>
            <a:off x="280219" y="4630994"/>
            <a:ext cx="11631185" cy="207952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ax_image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fig.add_axes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([0.1, ##x coordinate (ON FIGURE, NOT AXES)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0.11, ##y coordinate (ON FIGURE, NOT AXES)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0.15, ##image width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0.35] ##image height)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32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Subplots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Adding an image to a plot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add imshow() to add the image we prepared before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519084" y="2227005"/>
            <a:ext cx="9424219" cy="42770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=(7,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 y2,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color = "red")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ax_image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fig.add_axes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([0.1, 0.11, 0.15, 0.35])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ax_image.imshow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(image)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ax_image.axis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('off’)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06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Adding images to our plots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6" name="Picture 5" descr="A line graph with text&#10;&#10;Description automatically generated">
            <a:extLst>
              <a:ext uri="{FF2B5EF4-FFF2-40B4-BE49-F238E27FC236}">
                <a16:creationId xmlns:a16="http://schemas.microsoft.com/office/drawing/2014/main" id="{4B12DEE3-213B-EA43-5906-82AAEAE79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03" y="1630579"/>
            <a:ext cx="9670594" cy="44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can we make?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Picture 2" descr="A cartoon of a group of people&#10;&#10;Description automatically generated">
            <a:extLst>
              <a:ext uri="{FF2B5EF4-FFF2-40B4-BE49-F238E27FC236}">
                <a16:creationId xmlns:a16="http://schemas.microsoft.com/office/drawing/2014/main" id="{7FF626FA-FBA3-AE9A-80DE-B6B03346D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" y="1498286"/>
            <a:ext cx="10879837" cy="47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0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>
                <a:latin typeface="Fira Sans Condensed"/>
                <a:ea typeface="Fira Sans Condensed"/>
                <a:cs typeface="Fira Sans Condensed"/>
                <a:sym typeface="Fira Sans Condensed"/>
              </a:rPr>
              <a:t>Next...</a:t>
            </a:r>
            <a:endParaRPr b="1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29" name="Google Shape;32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6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Accessible data visualization, including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Colour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Text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Image description and alt. text</a:t>
            </a:r>
            <a:endParaRPr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Recall: How does matplotlib work?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15600" y="1356968"/>
            <a:ext cx="11360800" cy="37033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</a:t>
            </a:r>
            <a:r>
              <a:rPr lang="en" sz="2933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figure</a:t>
            </a: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like a container that holds a set of </a:t>
            </a:r>
            <a:r>
              <a:rPr lang="en" sz="2933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axes</a:t>
            </a: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</a:t>
            </a: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he axes is our actual plot or graph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figure can hold multiple axes (like subplots)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Every visual element of our plots – colour, legends, axis titles and scales, text – is called an </a:t>
            </a:r>
            <a:r>
              <a:rPr lang="en" sz="2933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artist </a:t>
            </a: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and belongs to an axes (not to a figure)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Setting up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45350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start by loading our libraries and generating some new sample data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641763" y="2452251"/>
            <a:ext cx="8908473" cy="41979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as np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PIL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</a:p>
          <a:p>
            <a:pPr>
              <a:lnSpc>
                <a:spcPct val="120000"/>
              </a:lnSpc>
            </a:pP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np.random.seed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(613)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x1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(50)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y1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np.random.randint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(0, 75,50)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x2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(["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Luffy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", "Zoro", "Nami", "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Usopp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", "Sanji"])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y2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([110, 180, 240, 99, 220])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262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Introducing subplots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 past lessons, to define our figure and its one axes, we would type: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Now we want to have two plots next to each other, so we just have to define multiple axes and their relative positions: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2576944" y="2284953"/>
            <a:ext cx="7419109" cy="8184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813211" y="4601038"/>
            <a:ext cx="8946573" cy="167982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(ax1, ax2) 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ncols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=2, 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lang="en-CA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nrows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=1, 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=(7, 3))</a:t>
            </a:r>
          </a:p>
        </p:txBody>
      </p:sp>
    </p:spTree>
    <p:extLst>
      <p:ext uri="{BB962C8B-B14F-4D97-AF65-F5344CB8AC3E}">
        <p14:creationId xmlns:p14="http://schemas.microsoft.com/office/powerpoint/2010/main" val="24783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Introducing subplots (cont.)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we can use our new figure, with its two axes, and define the types of viz that we want to see in each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622713" y="2799947"/>
            <a:ext cx="8946573" cy="31020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CA" sz="2400" dirty="0">
                <a:latin typeface="Courier New"/>
                <a:cs typeface="Courier New"/>
                <a:sym typeface="Courier New"/>
              </a:rPr>
              <a:t>(ax1, ax2) = </a:t>
            </a:r>
            <a:r>
              <a:rPr lang="en-CA" sz="2400" dirty="0" err="1">
                <a:latin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latin typeface="Courier New"/>
                <a:cs typeface="Courier New"/>
                <a:sym typeface="Courier New"/>
              </a:rPr>
              <a:t>ncols</a:t>
            </a:r>
            <a:r>
              <a:rPr lang="en-CA" sz="2400" dirty="0">
                <a:latin typeface="Courier New"/>
                <a:cs typeface="Courier New"/>
                <a:sym typeface="Courier New"/>
              </a:rPr>
              <a:t>=2, 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cs typeface="Courier New"/>
                <a:sym typeface="Courier New"/>
              </a:rPr>
              <a:t>                               </a:t>
            </a:r>
            <a:r>
              <a:rPr lang="en-CA" sz="2400" dirty="0" err="1">
                <a:latin typeface="Courier New"/>
                <a:cs typeface="Courier New"/>
                <a:sym typeface="Courier New"/>
              </a:rPr>
              <a:t>nrows</a:t>
            </a:r>
            <a:r>
              <a:rPr lang="en-CA" sz="2400" dirty="0">
                <a:latin typeface="Courier New"/>
                <a:cs typeface="Courier New"/>
                <a:sym typeface="Courier New"/>
              </a:rPr>
              <a:t>=1, 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=(7, 3))</a:t>
            </a:r>
          </a:p>
          <a:p>
            <a:pPr>
              <a:lnSpc>
                <a:spcPct val="120000"/>
              </a:lnSpc>
            </a:pPr>
            <a:r>
              <a:rPr lang="es-E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ax1.scatter(x1,y1)</a:t>
            </a:r>
          </a:p>
          <a:p>
            <a:pPr>
              <a:lnSpc>
                <a:spcPct val="120000"/>
              </a:lnSpc>
            </a:pPr>
            <a:r>
              <a:rPr lang="es-E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ax2.bar(x2,y2)</a:t>
            </a:r>
          </a:p>
          <a:p>
            <a:pPr>
              <a:lnSpc>
                <a:spcPct val="120000"/>
              </a:lnSpc>
            </a:pPr>
            <a:r>
              <a:rPr lang="es-E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s-E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086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Activity: </a:t>
            </a:r>
            <a:r>
              <a:rPr lang="en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Customizing our plots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076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Refer to past slides and class activities to customize the subplots we just made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Think about adding titles or annotations, or modifying colour, marker type, and fonts – differently for each subplot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Share your resulting images in the chat!</a:t>
            </a:r>
            <a:endParaRPr lang="en" sz="2933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6" name="Picture 5" descr="A yellow and pink ribbon with black text&#10;&#10;Description automatically generated">
            <a:extLst>
              <a:ext uri="{FF2B5EF4-FFF2-40B4-BE49-F238E27FC236}">
                <a16:creationId xmlns:a16="http://schemas.microsoft.com/office/drawing/2014/main" id="{AA272F37-BAF3-5EB6-65E2-2BE095670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41627" y="2945094"/>
            <a:ext cx="4308746" cy="43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Subplots without a grid arrangement?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also arrange the subplots within our figure by using </a:t>
            </a:r>
            <a:r>
              <a:rPr lang="en" sz="2933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plt.subplot_mosaic()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Each axes in our subplot_mosaic() function has a ‘label’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F26EEC7-25C3-0F40-891B-9794BBFFA727}"/>
              </a:ext>
            </a:extLst>
          </p:cNvPr>
          <p:cNvSpPr txBox="1"/>
          <p:nvPr/>
        </p:nvSpPr>
        <p:spPr>
          <a:xfrm>
            <a:off x="1622713" y="2952347"/>
            <a:ext cx="8946573" cy="360085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someaxes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plt.subplot_mosaic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([['ax1', 'ax3'],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['ax2', 'ax3']],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=(7, 4))</a:t>
            </a:r>
          </a:p>
          <a:p>
            <a:pPr>
              <a:lnSpc>
                <a:spcPct val="120000"/>
              </a:lnSpc>
            </a:pP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for label, ax in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someaxes.items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(0.5, 0.5,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f'This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is {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label!r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}', 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=14,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ha = 'center',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   transform=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ax.transAxes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CA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60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1863</Words>
  <Application>Microsoft Office PowerPoint</Application>
  <PresentationFormat>Widescreen</PresentationFormat>
  <Paragraphs>234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Fira Sans Condensed</vt:lpstr>
      <vt:lpstr>Office Theme</vt:lpstr>
      <vt:lpstr>Data Visualization</vt:lpstr>
      <vt:lpstr>Today we will...</vt:lpstr>
      <vt:lpstr>PowerPoint Presentation</vt:lpstr>
      <vt:lpstr>Recall: How does matplotlib work?</vt:lpstr>
      <vt:lpstr>Setting up</vt:lpstr>
      <vt:lpstr>Introducing subplots</vt:lpstr>
      <vt:lpstr>Introducing subplots (cont.)</vt:lpstr>
      <vt:lpstr>Activity: Customizing our plots</vt:lpstr>
      <vt:lpstr>Subplots without a grid arrangement?</vt:lpstr>
      <vt:lpstr>Subplots without a grid arrangement?</vt:lpstr>
      <vt:lpstr>Subplots without a grid arrangement - Data</vt:lpstr>
      <vt:lpstr>PowerPoint Presentation</vt:lpstr>
      <vt:lpstr>Layouts</vt:lpstr>
      <vt:lpstr>Layouts</vt:lpstr>
      <vt:lpstr>Layouts</vt:lpstr>
      <vt:lpstr>Layouts</vt:lpstr>
      <vt:lpstr>Layouts Comparison</vt:lpstr>
      <vt:lpstr>PowerPoint Presentation</vt:lpstr>
      <vt:lpstr>Multiple viz on one axes object</vt:lpstr>
      <vt:lpstr>Multiple viz on one axes object</vt:lpstr>
      <vt:lpstr>PowerPoint Presentation</vt:lpstr>
      <vt:lpstr>Adding error information</vt:lpstr>
      <vt:lpstr>Adding error information</vt:lpstr>
      <vt:lpstr>Customizing errorbar appearance</vt:lpstr>
      <vt:lpstr>Errorevery</vt:lpstr>
      <vt:lpstr>PowerPoint Presentation</vt:lpstr>
      <vt:lpstr>PowerPoint Presentation</vt:lpstr>
      <vt:lpstr>Using images from the internet</vt:lpstr>
      <vt:lpstr>Adding an image to a plot</vt:lpstr>
      <vt:lpstr>Adding an image to a plot</vt:lpstr>
      <vt:lpstr>Adding images to our plots</vt:lpstr>
      <vt:lpstr>What can we make?</vt:lpstr>
      <vt:lpstr>Next...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Ciara Zogheib</dc:creator>
  <cp:lastModifiedBy>Ciara Zogheib</cp:lastModifiedBy>
  <cp:revision>22</cp:revision>
  <dcterms:created xsi:type="dcterms:W3CDTF">2024-01-08T15:30:27Z</dcterms:created>
  <dcterms:modified xsi:type="dcterms:W3CDTF">2024-01-08T17:34:00Z</dcterms:modified>
</cp:coreProperties>
</file>