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95" r:id="rId10"/>
    <p:sldId id="263" r:id="rId11"/>
    <p:sldId id="264" r:id="rId12"/>
    <p:sldId id="298" r:id="rId13"/>
    <p:sldId id="297" r:id="rId14"/>
    <p:sldId id="301" r:id="rId15"/>
    <p:sldId id="299" r:id="rId16"/>
    <p:sldId id="300" r:id="rId17"/>
    <p:sldId id="302" r:id="rId18"/>
    <p:sldId id="296" r:id="rId19"/>
    <p:sldId id="304" r:id="rId20"/>
    <p:sldId id="305" r:id="rId21"/>
    <p:sldId id="306" r:id="rId22"/>
    <p:sldId id="278" r:id="rId23"/>
    <p:sldId id="308" r:id="rId24"/>
    <p:sldId id="310" r:id="rId25"/>
    <p:sldId id="311" r:id="rId26"/>
    <p:sldId id="312" r:id="rId27"/>
    <p:sldId id="313" r:id="rId28"/>
    <p:sldId id="314" r:id="rId29"/>
    <p:sldId id="315" r:id="rId30"/>
    <p:sldId id="289" r:id="rId31"/>
    <p:sldId id="290" r:id="rId32"/>
    <p:sldId id="292" r:id="rId33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0F2"/>
    <a:srgbClr val="F0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5" autoAdjust="0"/>
    <p:restoredTop sz="95716" autoAdjust="0"/>
  </p:normalViewPr>
  <p:slideViewPr>
    <p:cSldViewPr snapToGrid="0">
      <p:cViewPr varScale="1">
        <p:scale>
          <a:sx n="78" d="100"/>
          <a:sy n="78" d="100"/>
        </p:scale>
        <p:origin x="77" y="7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graph-gallery.com/all-graph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2c64b9a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2c64b9a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347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49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389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716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710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2c64b9a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2c64b9a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103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52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82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c2c64b9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c2c64b9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841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894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c2c64b9a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c2c64b9a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453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6996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2704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865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9063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406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2c64b9a6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2c64b9a6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1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2c64b9a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2c64b9a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c2c64b9a6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c2c64b9a6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c2c64b9a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c2c64b9a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f9b877b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cf9b877b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2c64b9a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2c64b9a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2c64b9a6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2c64b9a6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 R Graph Gallery (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https://www.r-graph-gallery.com/all-graphs.html</a:t>
            </a:r>
            <a:r>
              <a:rPr lang="en" dirty="0"/>
              <a:t>) is a great source with sample visualizations (and corresponding code) that can be made with ggplot and its extensions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Click on images to see their respective pages in the ggplot gallery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To cite ggplot: </a:t>
            </a:r>
            <a:r>
              <a:rPr lang="en" sz="1200" dirty="0">
                <a:solidFill>
                  <a:srgbClr val="444444"/>
                </a:solidFill>
                <a:highlight>
                  <a:srgbClr val="FFFFFF"/>
                </a:highlight>
              </a:rPr>
              <a:t>H. Wickham, 2016. ggplot2: Elegant Graphics for Data Analysis. Springer-Verlag New York.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c64b9a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c64b9a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c64b9a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c64b9a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https://matplotlib.org/stable/_images/anatomy.png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01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c64b9a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c64b9a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https://matplotlib.org/stable/_images/anatomy.png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17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c2c64b9a6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c2c64b9a6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https://matplotlib.org/stable/_images/anatomy.png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1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gallery/color/named_colors.html#sphx-glr-gallery-color-named-colors-p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3.amazonaws.com/assets.datacamp.com/blog_assets/Python_Matplotlib_Cheat_Shee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atplotlib/cheatshee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all-chart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_images/anatomy.p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Visualization</a:t>
            </a:r>
            <a:endParaRPr b="1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Getting Started</a:t>
            </a:r>
            <a:endParaRPr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311700" y="4003850"/>
            <a:ext cx="8520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16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/>
          <p:nvPr/>
        </p:nvSpPr>
        <p:spPr>
          <a:xfrm>
            <a:off x="172600" y="189850"/>
            <a:ext cx="8802600" cy="4781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4294967295"/>
          </p:nvPr>
        </p:nvSpPr>
        <p:spPr>
          <a:xfrm>
            <a:off x="1864600" y="1911550"/>
            <a:ext cx="54186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Making a figure with matplotlib</a:t>
            </a:r>
            <a:endParaRPr sz="32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Making a basic figure with matplotlib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First, let’s load our libraries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70271" y="2201425"/>
            <a:ext cx="7580671" cy="240007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numpy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 as np 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matplotlib.pyplot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 as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endParaRPr lang="en-CA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scipy</a:t>
            </a:r>
            <a:endParaRPr lang="en-CA"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PIL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import requests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Making a basic figure with matplotlib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Next, make some sample data so that we have something to plot!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make our basic scatterplot (we’ll break it down after!)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217174" y="1829403"/>
            <a:ext cx="4709652" cy="11301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np.random.seed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(613)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np.arange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(50)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np.random.randint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(0, 100,50)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3CBDC88A-F41A-2694-B6F0-71B3DD2D9DF2}"/>
              </a:ext>
            </a:extLst>
          </p:cNvPr>
          <p:cNvSpPr txBox="1"/>
          <p:nvPr/>
        </p:nvSpPr>
        <p:spPr>
          <a:xfrm>
            <a:off x="2217174" y="3636439"/>
            <a:ext cx="4709652" cy="11301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600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CA" sz="1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791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Making a basic figure with matplotlib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try modifying our graph 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want to keep our figure and axis definition the same 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 we only edit our axis object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082749" y="2596525"/>
            <a:ext cx="5566747" cy="12183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ax.</a:t>
            </a:r>
            <a:r>
              <a:rPr lang="en-US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bar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573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Making a basic figure with matplotlib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also make a line plot</a:t>
            </a:r>
            <a:endParaRPr lang="en" sz="1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788626" y="2252396"/>
            <a:ext cx="5566747" cy="12183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ax.</a:t>
            </a:r>
            <a:r>
              <a:rPr lang="en-US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2059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Try it out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2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Can you modify our existing code to produce a histogram?  </a:t>
            </a: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Hint: try ‘hist’ for our axis type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3" name="Picture 2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65C287A4-0557-7136-53A9-4FFF5F90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80" y="1884989"/>
            <a:ext cx="3913640" cy="25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8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Activity: Try it out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try modifying our graph 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788626" y="3904216"/>
            <a:ext cx="5566747" cy="93325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ax.</a:t>
            </a:r>
            <a:r>
              <a:rPr lang="en-US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E73230E0-73C9-B71C-402C-B240D72C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912" y="1755468"/>
            <a:ext cx="3284176" cy="210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6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172600" y="189850"/>
            <a:ext cx="8802600" cy="4781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4294967295"/>
          </p:nvPr>
        </p:nvSpPr>
        <p:spPr>
          <a:xfrm>
            <a:off x="1864600" y="1911550"/>
            <a:ext cx="54186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Plot Labels</a:t>
            </a:r>
            <a:endParaRPr sz="32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5387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Adding axis labels and titles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add to the last plot we made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082750" y="1935953"/>
            <a:ext cx="4978500" cy="18986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ax.set_title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('Total growth over time')</a:t>
            </a: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ax.set_ylabel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('Total growth')</a:t>
            </a: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ax.set_xlabel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('Years since start')</a:t>
            </a:r>
          </a:p>
          <a:p>
            <a:pPr marL="0" lvl="0" indent="0" algn="l" rtl="0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fig.tight_layout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100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labels and titles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modify our labels and titles’ appearance by using font dictionaries (‘</a:t>
            </a:r>
            <a:r>
              <a:rPr lang="en" sz="2200" b="1" dirty="0">
                <a:solidFill>
                  <a:srgbClr val="1620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fontdict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’)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First, make a dictionary with the properties we want for our labels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96741" y="2877036"/>
            <a:ext cx="8350518" cy="11139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font1 = {'family':'sans-serif','color':'blue','size':20}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font2 = {'family':'monospace','color':'green','size':14}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004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Condensed"/>
                <a:ea typeface="Fira Sans Condensed"/>
                <a:cs typeface="Fira Sans Condensed"/>
                <a:sym typeface="Fira Sans Condensed"/>
              </a:rPr>
              <a:t>Prerequisites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You have installed the numpy, matplotlib, pandas, scipy, PIL, and requests libraries in Python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labels and titles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Then we’ll add fontdict arguments to our previous lineplot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96741" y="1936956"/>
            <a:ext cx="8350518" cy="27615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ax.set_title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('Total growth over time',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cs typeface="Courier New"/>
                <a:sym typeface="Courier New"/>
              </a:rPr>
              <a:t>fontdict</a:t>
            </a:r>
            <a:r>
              <a:rPr lang="en-CA" sz="1800" b="1" dirty="0">
                <a:solidFill>
                  <a:srgbClr val="1620F2"/>
                </a:solidFill>
                <a:latin typeface="Courier New"/>
                <a:cs typeface="Courier New"/>
                <a:sym typeface="Courier New"/>
              </a:rPr>
              <a:t> = font1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ax.set_ylabel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('Total growth',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cs typeface="Courier New"/>
                <a:sym typeface="Courier New"/>
              </a:rPr>
              <a:t>fontdict</a:t>
            </a:r>
            <a:r>
              <a:rPr lang="en-CA" sz="1800" b="1" dirty="0">
                <a:solidFill>
                  <a:srgbClr val="1620F2"/>
                </a:solidFill>
                <a:latin typeface="Courier New"/>
                <a:cs typeface="Courier New"/>
                <a:sym typeface="Courier New"/>
              </a:rPr>
              <a:t> = font2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ax.set_xlabel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('Years since start',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fontdict</a:t>
            </a: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font2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fig.tight_layout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0997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Moving labels and titles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move our lables with the </a:t>
            </a:r>
            <a:r>
              <a:rPr lang="en" sz="2200" b="1" dirty="0">
                <a:solidFill>
                  <a:srgbClr val="1620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loc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argument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96741" y="1936956"/>
            <a:ext cx="8350518" cy="276151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ax.set_title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('Total growth over 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time', </a:t>
            </a:r>
            <a:r>
              <a:rPr lang="en-CA" sz="1800" dirty="0" err="1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fontdict</a:t>
            </a:r>
            <a:r>
              <a:rPr lang="en-CA" sz="1800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 = font1, </a:t>
            </a:r>
            <a:r>
              <a:rPr lang="en-CA" sz="1800" b="1" dirty="0">
                <a:solidFill>
                  <a:srgbClr val="1620F2"/>
                </a:solidFill>
                <a:latin typeface="Courier New"/>
                <a:cs typeface="Courier New"/>
                <a:sym typeface="Courier New"/>
              </a:rPr>
              <a:t>loc = 'left'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ax.set_ylabel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('Total growth', </a:t>
            </a:r>
            <a:r>
              <a:rPr lang="en-CA" sz="1800" dirty="0" err="1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fontdict</a:t>
            </a:r>
            <a:r>
              <a:rPr lang="en-CA" sz="1800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 = font2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ax.set_xlabel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('Years since start', </a:t>
            </a:r>
            <a:r>
              <a:rPr lang="en-CA" sz="18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fontdict</a:t>
            </a:r>
            <a:r>
              <a:rPr lang="en-CA" sz="18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= font2)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fig.tight_layout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302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/>
          <p:nvPr/>
        </p:nvSpPr>
        <p:spPr>
          <a:xfrm>
            <a:off x="172600" y="189850"/>
            <a:ext cx="8802600" cy="4781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4294967295"/>
          </p:nvPr>
        </p:nvSpPr>
        <p:spPr>
          <a:xfrm>
            <a:off x="1864600" y="1911550"/>
            <a:ext cx="54186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Customizing plot appearance</a:t>
            </a:r>
            <a:endParaRPr sz="32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data points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Remake our basic scatterplot, but this time add color and marker arguments (</a:t>
            </a:r>
            <a:r>
              <a:rPr lang="en" sz="2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NOTE: 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American spelling)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891865" y="2309579"/>
            <a:ext cx="5360269" cy="22820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ax.scatter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(x,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   y,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marker='*',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color = "indigo"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63805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data points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also adjust the style and width of the line connecting our points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521119" y="2329243"/>
            <a:ext cx="6101761" cy="22820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x,y,marker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='*', color = 'indigo',</a:t>
            </a:r>
            <a:r>
              <a:rPr lang="en-US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US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'--', linewidth = 2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289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data points: Colour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modify colour using named colors  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-CA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https://matplotlib.org/stable/gallery/color/named_colors.html#sphx-glr-gallery-color-named-colors-py</a:t>
            </a:r>
            <a:r>
              <a:rPr lang="en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" sz="1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CA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Or we can use hex codes</a:t>
            </a: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521119" y="2909345"/>
            <a:ext cx="6101761" cy="1928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fig, ax =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plt.subplots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figsize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=(5, 3))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x,y,marker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='*', color = </a:t>
            </a:r>
            <a:r>
              <a:rPr lang="en-US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'#7425b9’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 dirty="0" err="1">
                <a:latin typeface="Courier New"/>
                <a:cs typeface="Courier New"/>
                <a:sym typeface="Courier New"/>
              </a:rPr>
              <a:t>linestyle</a:t>
            </a:r>
            <a:r>
              <a:rPr lang="en-US" sz="1800" dirty="0">
                <a:latin typeface="Courier New"/>
                <a:cs typeface="Courier New"/>
                <a:sym typeface="Courier New"/>
              </a:rPr>
              <a:t> = '--', linewidth = 2)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 err="1">
                <a:latin typeface="Courier New"/>
                <a:ea typeface="Courier New"/>
                <a:cs typeface="Courier New"/>
                <a:sym typeface="Courier New"/>
              </a:rPr>
              <a:t>fig.show</a:t>
            </a:r>
            <a:r>
              <a:rPr lang="en-US" sz="18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85359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Modifying data points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Let’s customize our plot further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521119" y="1788127"/>
            <a:ext cx="6101761" cy="31083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ax.plot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x,y,marker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='*', 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markersize</a:t>
            </a: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12,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color = '#7425b9',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= '--',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linewidth = 2,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markeredgecolor</a:t>
            </a: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'#fa9359',</a:t>
            </a: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CA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markerfacecolor</a:t>
            </a:r>
            <a:r>
              <a:rPr lang="en-CA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'#fa9359' 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82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Grid lines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add grid lines to our axis object using </a:t>
            </a:r>
            <a:r>
              <a:rPr lang="en" sz="2200" b="1" dirty="0">
                <a:solidFill>
                  <a:srgbClr val="1620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.grid()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b="1" dirty="0">
                <a:latin typeface="Fira Sans Condensed"/>
                <a:sym typeface="Fira Sans Condensed"/>
              </a:rPr>
              <a:t>Activity: </a:t>
            </a:r>
            <a:r>
              <a:rPr lang="en" sz="2200" dirty="0">
                <a:latin typeface="Fira Sans Condensed"/>
                <a:sym typeface="Fira Sans Condensed"/>
              </a:rPr>
              <a:t>Can you modify the appearance (colour, width, linestyle) of our grid lines using what we learned before?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746676" y="1817624"/>
            <a:ext cx="3650648" cy="6306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ax.grid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(axis = 'y')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07394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Grid lines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can add grid lines to our axis object using </a:t>
            </a:r>
            <a:r>
              <a:rPr lang="en" sz="2200" b="1" dirty="0">
                <a:solidFill>
                  <a:srgbClr val="1620F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.grid()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b="1" dirty="0">
              <a:solidFill>
                <a:srgbClr val="1620F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b="1" dirty="0">
                <a:latin typeface="Fira Sans Condensed"/>
                <a:sym typeface="Fira Sans Condensed"/>
              </a:rPr>
              <a:t>Activity: </a:t>
            </a:r>
            <a:r>
              <a:rPr lang="en" sz="2200" dirty="0">
                <a:latin typeface="Fira Sans Condensed"/>
                <a:sym typeface="Fira Sans Condensed"/>
              </a:rPr>
              <a:t>Can you modify the appearance (colour, width, linestyle) of our grid lines using what we learned before?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2746676" y="1817624"/>
            <a:ext cx="3650648" cy="6306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ax.grid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(axis = 'y')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EEE8688E-78D2-9CB9-77A8-742BABEAC6D3}"/>
              </a:ext>
            </a:extLst>
          </p:cNvPr>
          <p:cNvSpPr txBox="1"/>
          <p:nvPr/>
        </p:nvSpPr>
        <p:spPr>
          <a:xfrm>
            <a:off x="1123335" y="3808657"/>
            <a:ext cx="6897330" cy="78166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CA" sz="1800" dirty="0" err="1">
                <a:latin typeface="Courier New"/>
                <a:ea typeface="Courier New"/>
                <a:cs typeface="Courier New"/>
                <a:sym typeface="Courier New"/>
              </a:rPr>
              <a:t>ax.grid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(axis = ‘y’, </a:t>
            </a:r>
            <a:r>
              <a:rPr lang="en-US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color = "blue", linewidth = 2, </a:t>
            </a:r>
            <a:r>
              <a:rPr lang="en-US" sz="1800" b="1" dirty="0" err="1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linestyle</a:t>
            </a:r>
            <a:r>
              <a:rPr lang="en-US" sz="1800" b="1" dirty="0">
                <a:solidFill>
                  <a:srgbClr val="1620F2"/>
                </a:solidFill>
                <a:latin typeface="Courier New"/>
                <a:ea typeface="Courier New"/>
                <a:cs typeface="Courier New"/>
                <a:sym typeface="Courier New"/>
              </a:rPr>
              <a:t> = '-.'</a:t>
            </a:r>
            <a:r>
              <a:rPr lang="en-CA" sz="18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6762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Resources: Matplotlib Cheatsheets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2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US" sz="2200" dirty="0"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https://s3.amazonaws.com/assets.datacamp.com/blog_assets/Python_Matplotlib_Cheat_Sheet.pdf</a:t>
            </a:r>
            <a:r>
              <a:rPr lang="en-US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US" sz="2200" dirty="0">
                <a:latin typeface="Fira Sans Condensed"/>
                <a:ea typeface="Fira Sans Condensed"/>
                <a:cs typeface="Fira Sans Condensed"/>
                <a:sym typeface="Fira Sans Condensed"/>
                <a:hlinkClick r:id="rId4"/>
              </a:rPr>
              <a:t>https://github.com/matplotlib/cheatsheets</a:t>
            </a:r>
            <a:r>
              <a:rPr lang="en-US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(with beginner, intermediate, and general tips versions)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-US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8890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haven’t covered most of what’s on the </a:t>
            </a:r>
            <a:r>
              <a:rPr lang="en-US" sz="2200" b="1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cheatsheets</a:t>
            </a:r>
            <a:r>
              <a:rPr lang="en-US" sz="2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yet, but keep them for your reference!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-CA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40126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Today 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Learn about matplotlib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CA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Produce our first data viz in Python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CA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Begin to modify elements of our data viz, including 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-CA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Colour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-CA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Line type</a:t>
            </a:r>
          </a:p>
          <a:p>
            <a:pPr lvl="1" indent="-368300">
              <a:buSzPts val="2200"/>
              <a:buFont typeface="Fira Sans Condensed"/>
              <a:buChar char="●"/>
            </a:pPr>
            <a:r>
              <a:rPr lang="en-CA" sz="1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Marker size</a:t>
            </a:r>
            <a:endParaRPr sz="1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Apply our visualization evaluation skills to matplotlib images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/>
          <p:nvPr/>
        </p:nvSpPr>
        <p:spPr>
          <a:xfrm>
            <a:off x="172600" y="189850"/>
            <a:ext cx="8802600" cy="4781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6"/>
          <p:cNvSpPr txBox="1">
            <a:spLocks noGrp="1"/>
          </p:cNvSpPr>
          <p:nvPr>
            <p:ph type="subTitle" idx="4294967295"/>
          </p:nvPr>
        </p:nvSpPr>
        <p:spPr>
          <a:xfrm>
            <a:off x="1864600" y="1911550"/>
            <a:ext cx="54186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Activity: Exploring matplotlib</a:t>
            </a:r>
            <a:endParaRPr sz="32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Condensed"/>
                <a:ea typeface="Fira Sans Condensed"/>
                <a:cs typeface="Fira Sans Condensed"/>
                <a:sym typeface="Fira Sans Condensed"/>
              </a:rPr>
              <a:t>Activity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17" name="Google Shape;317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Visit the Python Graph Gallery at </a:t>
            </a:r>
            <a:r>
              <a:rPr lang="en-CA" sz="2200" u="sng" dirty="0">
                <a:solidFill>
                  <a:schemeClr val="hlink"/>
                </a:solid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https://python-graph-gallery.com/all-charts/</a:t>
            </a:r>
            <a:endParaRPr lang="en-CA" sz="2200" u="sng" dirty="0">
              <a:solidFill>
                <a:schemeClr val="hlink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Select one of the visualization types that you find most interesting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your visualization of choice: 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AutoNum type="arabicPeriod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Copy the provided code and attempt to replicate the output in Python. </a:t>
            </a:r>
            <a:r>
              <a:rPr lang="en" sz="2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NOTE: 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You may have to install packages.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9144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AutoNum type="arabicPeriod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Recall the 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aesthetic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substantive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and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perceptual 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qualities of data visualizations. Does your visualization of choice succeed in each area?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Fira Sans Condensed"/>
                <a:ea typeface="Fira Sans Condensed"/>
                <a:cs typeface="Fira Sans Condensed"/>
                <a:sym typeface="Fira Sans Condensed"/>
              </a:rPr>
              <a:t>Next...</a:t>
            </a:r>
            <a:endParaRPr b="1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29" name="Google Shape;32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What is reproducible data visualization?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>
                <a:latin typeface="Fira Sans Condensed"/>
                <a:ea typeface="Fira Sans Condensed"/>
                <a:cs typeface="Fira Sans Condensed"/>
                <a:sym typeface="Fira Sans Condensed"/>
              </a:rPr>
              <a:t>How can we incorporate ideas about reproducibility into our data visualization practices? (Ethics)</a:t>
            </a:r>
            <a:endParaRPr sz="22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72600" y="189850"/>
            <a:ext cx="8802600" cy="47811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1864600" y="1911550"/>
            <a:ext cx="5418600" cy="13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matplotlib</a:t>
            </a:r>
            <a:endParaRPr sz="3200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What is matplotlib?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6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open source package for data visualization in Python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Developed in 2003 to emulate Matlab software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One package, </a:t>
            </a:r>
            <a:r>
              <a:rPr lang="en" sz="2200" u="sng" dirty="0">
                <a:solidFill>
                  <a:schemeClr val="hlink"/>
                </a:solidFill>
                <a:latin typeface="Fira Sans Condensed"/>
                <a:ea typeface="Fira Sans Condensed"/>
                <a:cs typeface="Fira Sans Condensed"/>
                <a:sym typeface="Fira Sans Condensed"/>
                <a:hlinkClick r:id="rId3"/>
              </a:rPr>
              <a:t>a LOT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of different types of data visualizations</a:t>
            </a: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How does matplotlib work?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27775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figure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like a container that holds a set of 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axes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-CA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he axes is our actual plot or graph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figure can hold multiple axes (like subplots)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Every visual element of our plots – colour, legends, axis titles and scales, text – is called an </a:t>
            </a:r>
            <a:r>
              <a:rPr lang="en" sz="2200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artist </a:t>
            </a:r>
            <a:r>
              <a:rPr lang="en" sz="2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and belongs to an axes (not to a figure)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lang="en"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Fira Sans Condensed"/>
              <a:buChar char="●"/>
            </a:pPr>
            <a:endParaRPr sz="2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figu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797DEB9C-DE64-FB72-3A60-C4838AD74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" t="1338" r="1445" b="1553"/>
          <a:stretch/>
        </p:blipFill>
        <p:spPr>
          <a:xfrm>
            <a:off x="2054942" y="68826"/>
            <a:ext cx="5014452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6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figu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797DEB9C-DE64-FB72-3A60-C4838AD74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" t="1338" r="1445" b="1553"/>
          <a:stretch/>
        </p:blipFill>
        <p:spPr>
          <a:xfrm>
            <a:off x="284711" y="74356"/>
            <a:ext cx="5014452" cy="4994787"/>
          </a:xfrm>
          <a:prstGeom prst="rect">
            <a:avLst/>
          </a:prstGeom>
          <a:ln w="76200">
            <a:solidFill>
              <a:srgbClr val="1620F2"/>
            </a:solidFill>
          </a:ln>
        </p:spPr>
      </p:pic>
      <p:sp>
        <p:nvSpPr>
          <p:cNvPr id="2" name="Google Shape;144;p25">
            <a:extLst>
              <a:ext uri="{FF2B5EF4-FFF2-40B4-BE49-F238E27FC236}">
                <a16:creationId xmlns:a16="http://schemas.microsoft.com/office/drawing/2014/main" id="{191BB05C-6637-C39D-D7D4-7B2BD021A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5837" y="2194176"/>
            <a:ext cx="2228060" cy="1315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This entire thing is a figure</a:t>
            </a:r>
            <a:endParaRPr sz="2200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45;p25">
            <a:extLst>
              <a:ext uri="{FF2B5EF4-FFF2-40B4-BE49-F238E27FC236}">
                <a16:creationId xmlns:a16="http://schemas.microsoft.com/office/drawing/2014/main" id="{CC6E7D99-830D-9720-C59B-57D254005650}"/>
              </a:ext>
            </a:extLst>
          </p:cNvPr>
          <p:cNvSpPr/>
          <p:nvPr/>
        </p:nvSpPr>
        <p:spPr>
          <a:xfrm>
            <a:off x="5433500" y="2438047"/>
            <a:ext cx="768000" cy="539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6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figure&#10;&#10;Description automatically generated with medium confidence">
            <a:hlinkClick r:id="rId3"/>
            <a:extLst>
              <a:ext uri="{FF2B5EF4-FFF2-40B4-BE49-F238E27FC236}">
                <a16:creationId xmlns:a16="http://schemas.microsoft.com/office/drawing/2014/main" id="{797DEB9C-DE64-FB72-3A60-C4838AD74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3" t="1338" r="1445" b="1553"/>
          <a:stretch/>
        </p:blipFill>
        <p:spPr>
          <a:xfrm>
            <a:off x="284711" y="74356"/>
            <a:ext cx="5014452" cy="4994787"/>
          </a:xfrm>
          <a:prstGeom prst="rect">
            <a:avLst/>
          </a:prstGeom>
        </p:spPr>
      </p:pic>
      <p:sp>
        <p:nvSpPr>
          <p:cNvPr id="2" name="Google Shape;144;p25">
            <a:extLst>
              <a:ext uri="{FF2B5EF4-FFF2-40B4-BE49-F238E27FC236}">
                <a16:creationId xmlns:a16="http://schemas.microsoft.com/office/drawing/2014/main" id="{191BB05C-6637-C39D-D7D4-7B2BD021A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03177" y="1670248"/>
            <a:ext cx="2460720" cy="26137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The plot is called our axes*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*NOT the same thing as the x and y axes on our graph</a:t>
            </a:r>
            <a:endParaRPr sz="2200" b="1" dirty="0">
              <a:solidFill>
                <a:srgbClr val="0000FF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" name="Google Shape;145;p25">
            <a:extLst>
              <a:ext uri="{FF2B5EF4-FFF2-40B4-BE49-F238E27FC236}">
                <a16:creationId xmlns:a16="http://schemas.microsoft.com/office/drawing/2014/main" id="{CC6E7D99-830D-9720-C59B-57D254005650}"/>
              </a:ext>
            </a:extLst>
          </p:cNvPr>
          <p:cNvSpPr/>
          <p:nvPr/>
        </p:nvSpPr>
        <p:spPr>
          <a:xfrm>
            <a:off x="5138532" y="2438047"/>
            <a:ext cx="768000" cy="5391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D946B-7830-81DE-7B75-0820F52C78C7}"/>
              </a:ext>
            </a:extLst>
          </p:cNvPr>
          <p:cNvSpPr/>
          <p:nvPr/>
        </p:nvSpPr>
        <p:spPr>
          <a:xfrm>
            <a:off x="1229032" y="717755"/>
            <a:ext cx="3510116" cy="3529780"/>
          </a:xfrm>
          <a:prstGeom prst="rect">
            <a:avLst/>
          </a:prstGeom>
          <a:noFill/>
          <a:ln w="76200">
            <a:solidFill>
              <a:srgbClr val="1620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252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1388</Words>
  <Application>Microsoft Office PowerPoint</Application>
  <PresentationFormat>On-screen Show (16:9)</PresentationFormat>
  <Paragraphs>189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Arial</vt:lpstr>
      <vt:lpstr>Fira Sans Condensed</vt:lpstr>
      <vt:lpstr>Courier New</vt:lpstr>
      <vt:lpstr>Simple Light</vt:lpstr>
      <vt:lpstr>Data Visualization</vt:lpstr>
      <vt:lpstr>Prerequisites</vt:lpstr>
      <vt:lpstr>Today we will...</vt:lpstr>
      <vt:lpstr>PowerPoint Presentation</vt:lpstr>
      <vt:lpstr>What is matplotlib?</vt:lpstr>
      <vt:lpstr>How does matplotlib work?</vt:lpstr>
      <vt:lpstr>PowerPoint Presentation</vt:lpstr>
      <vt:lpstr>PowerPoint Presentation</vt:lpstr>
      <vt:lpstr>PowerPoint Presentation</vt:lpstr>
      <vt:lpstr>PowerPoint Presentation</vt:lpstr>
      <vt:lpstr>Making a basic figure with matplotlib</vt:lpstr>
      <vt:lpstr>Making a basic figure with matplotlib</vt:lpstr>
      <vt:lpstr>Making a basic figure with matplotlib</vt:lpstr>
      <vt:lpstr>Making a basic figure with matplotlib</vt:lpstr>
      <vt:lpstr>Activity: Try it out</vt:lpstr>
      <vt:lpstr>Activity: Try it out</vt:lpstr>
      <vt:lpstr>PowerPoint Presentation</vt:lpstr>
      <vt:lpstr>Adding axis labels and titles</vt:lpstr>
      <vt:lpstr>Modifying labels and titles</vt:lpstr>
      <vt:lpstr>Modifying labels and titles</vt:lpstr>
      <vt:lpstr>Moving labels and titles</vt:lpstr>
      <vt:lpstr>PowerPoint Presentation</vt:lpstr>
      <vt:lpstr>Modifying data points</vt:lpstr>
      <vt:lpstr>Modifying data points</vt:lpstr>
      <vt:lpstr>Modifying data points: Colour</vt:lpstr>
      <vt:lpstr>Modifying data points</vt:lpstr>
      <vt:lpstr>Grid lines</vt:lpstr>
      <vt:lpstr>Grid lines</vt:lpstr>
      <vt:lpstr>Resources: Matplotlib Cheatsheets</vt:lpstr>
      <vt:lpstr>PowerPoint Presentation</vt:lpstr>
      <vt:lpstr>Activity</vt:lpstr>
      <vt:lpstr>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cp:lastModifiedBy>Ciara Zogheib</cp:lastModifiedBy>
  <cp:revision>17</cp:revision>
  <dcterms:modified xsi:type="dcterms:W3CDTF">2024-01-05T21:08:36Z</dcterms:modified>
</cp:coreProperties>
</file>