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E4E966-7840-451F-9D9E-B75505624383}" v="2" dt="2022-12-04T12:31:54.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0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231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605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3591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8904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235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481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052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214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3617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6455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12/4/2022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7497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12/4/2022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84579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3" descr="A man skiing on the mountainside">
            <a:extLst>
              <a:ext uri="{FF2B5EF4-FFF2-40B4-BE49-F238E27FC236}">
                <a16:creationId xmlns:a16="http://schemas.microsoft.com/office/drawing/2014/main" id="{0BB18176-8CAC-6F46-97FD-06367A743622}"/>
              </a:ext>
            </a:extLst>
          </p:cNvPr>
          <p:cNvPicPr>
            <a:picLocks noChangeAspect="1"/>
          </p:cNvPicPr>
          <p:nvPr/>
        </p:nvPicPr>
        <p:blipFill rotWithShape="1">
          <a:blip r:embed="rId2">
            <a:alphaModFix amt="40000"/>
          </a:blip>
          <a:srcRect t="6111" r="-1" b="1272"/>
          <a:stretch/>
        </p:blipFill>
        <p:spPr>
          <a:xfrm>
            <a:off x="20" y="10"/>
            <a:ext cx="12188932" cy="6857990"/>
          </a:xfrm>
          <a:prstGeom prst="rect">
            <a:avLst/>
          </a:prstGeom>
        </p:spPr>
      </p:pic>
      <p:sp>
        <p:nvSpPr>
          <p:cNvPr id="2" name="Title 1">
            <a:extLst>
              <a:ext uri="{FF2B5EF4-FFF2-40B4-BE49-F238E27FC236}">
                <a16:creationId xmlns:a16="http://schemas.microsoft.com/office/drawing/2014/main" id="{A84B7EA5-76C7-02AD-52FB-814FAA183C8F}"/>
              </a:ext>
            </a:extLst>
          </p:cNvPr>
          <p:cNvSpPr>
            <a:spLocks noGrp="1"/>
          </p:cNvSpPr>
          <p:nvPr>
            <p:ph type="ctrTitle"/>
          </p:nvPr>
        </p:nvSpPr>
        <p:spPr>
          <a:xfrm>
            <a:off x="482600" y="732032"/>
            <a:ext cx="6900839" cy="2736390"/>
          </a:xfrm>
        </p:spPr>
        <p:txBody>
          <a:bodyPr anchor="t">
            <a:normAutofit/>
          </a:bodyPr>
          <a:lstStyle/>
          <a:p>
            <a:pPr>
              <a:lnSpc>
                <a:spcPct val="90000"/>
              </a:lnSpc>
            </a:pPr>
            <a:r>
              <a:rPr lang="en-US" sz="6200">
                <a:solidFill>
                  <a:srgbClr val="FFFFFF"/>
                </a:solidFill>
              </a:rPr>
              <a:t>Are Extreme Sports Dangerous?</a:t>
            </a:r>
          </a:p>
        </p:txBody>
      </p:sp>
      <p:sp>
        <p:nvSpPr>
          <p:cNvPr id="3" name="Subtitle 2">
            <a:extLst>
              <a:ext uri="{FF2B5EF4-FFF2-40B4-BE49-F238E27FC236}">
                <a16:creationId xmlns:a16="http://schemas.microsoft.com/office/drawing/2014/main" id="{96AA415D-1226-7203-5A33-F5EAA4C447F4}"/>
              </a:ext>
            </a:extLst>
          </p:cNvPr>
          <p:cNvSpPr>
            <a:spLocks noGrp="1"/>
          </p:cNvSpPr>
          <p:nvPr>
            <p:ph type="subTitle" idx="1"/>
          </p:nvPr>
        </p:nvSpPr>
        <p:spPr>
          <a:xfrm>
            <a:off x="6596565" y="4201721"/>
            <a:ext cx="4986084" cy="1949813"/>
          </a:xfrm>
        </p:spPr>
        <p:txBody>
          <a:bodyPr anchor="b">
            <a:normAutofit/>
          </a:bodyPr>
          <a:lstStyle/>
          <a:p>
            <a:pPr algn="r"/>
            <a:r>
              <a:rPr lang="en-US" dirty="0">
                <a:solidFill>
                  <a:srgbClr val="FFFFFF"/>
                </a:solidFill>
              </a:rPr>
              <a:t>And do they deserve to be banned?</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346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ragliding above clouds at sunset">
            <a:extLst>
              <a:ext uri="{FF2B5EF4-FFF2-40B4-BE49-F238E27FC236}">
                <a16:creationId xmlns:a16="http://schemas.microsoft.com/office/drawing/2014/main" id="{54D53CF2-0E6B-B5F7-EE19-45C19342153F}"/>
              </a:ext>
            </a:extLst>
          </p:cNvPr>
          <p:cNvPicPr>
            <a:picLocks noChangeAspect="1"/>
          </p:cNvPicPr>
          <p:nvPr/>
        </p:nvPicPr>
        <p:blipFill rotWithShape="1">
          <a:blip r:embed="rId2">
            <a:alphaModFix amt="40000"/>
          </a:blip>
          <a:srcRect t="13106"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CF94D96D-2063-ADC1-FF4A-8EBFFC96EC1D}"/>
              </a:ext>
            </a:extLst>
          </p:cNvPr>
          <p:cNvSpPr>
            <a:spLocks noGrp="1"/>
          </p:cNvSpPr>
          <p:nvPr>
            <p:ph type="title"/>
          </p:nvPr>
        </p:nvSpPr>
        <p:spPr>
          <a:xfrm>
            <a:off x="482600" y="732032"/>
            <a:ext cx="6900839" cy="2736390"/>
          </a:xfrm>
        </p:spPr>
        <p:txBody>
          <a:bodyPr vert="horz" lIns="91440" tIns="45720" rIns="91440" bIns="45720" rtlCol="0" anchor="t">
            <a:normAutofit/>
          </a:bodyPr>
          <a:lstStyle/>
          <a:p>
            <a:r>
              <a:rPr lang="en-US" sz="7400" dirty="0">
                <a:solidFill>
                  <a:srgbClr val="FFFFFF"/>
                </a:solidFill>
              </a:rPr>
              <a:t>What are extreme sports?</a:t>
            </a:r>
          </a:p>
        </p:txBody>
      </p:sp>
      <p:cxnSp>
        <p:nvCxnSpPr>
          <p:cNvPr id="21" name="Straight Connector 20">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1581845B-8AE8-F1D9-61D5-B21CF6DB14EC}"/>
              </a:ext>
            </a:extLst>
          </p:cNvPr>
          <p:cNvSpPr txBox="1">
            <a:spLocks/>
          </p:cNvSpPr>
          <p:nvPr/>
        </p:nvSpPr>
        <p:spPr>
          <a:xfrm>
            <a:off x="5087239" y="3433572"/>
            <a:ext cx="6793386" cy="195637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a:lstStyle>
          <a:p>
            <a:pPr algn="r"/>
            <a:r>
              <a:rPr lang="en-GB" sz="1800" dirty="0">
                <a:solidFill>
                  <a:srgbClr val="FFFFFF"/>
                </a:solidFill>
                <a:latin typeface="Seafords"/>
              </a:rPr>
              <a:t>Extreme sports, also commonly referred to as action sports, are competitive sports that are characterized by high risk. Skateboarding, snowboarding, freestyle skiing, and mountain biking are the sports that are most frequently included in this category.</a:t>
            </a:r>
          </a:p>
          <a:p>
            <a:pPr algn="r"/>
            <a:r>
              <a:rPr lang="en-GB" sz="1800" dirty="0">
                <a:solidFill>
                  <a:srgbClr val="FFFFFF"/>
                </a:solidFill>
                <a:latin typeface="Seafords"/>
              </a:rPr>
              <a:t>Extreme sports are typically performed outside the boundaries of traditional mainstream sports and are renowned for their heart-pounding thrills. </a:t>
            </a:r>
          </a:p>
          <a:p>
            <a:pPr algn="r"/>
            <a:r>
              <a:rPr lang="en-GB" sz="1800" dirty="0">
                <a:solidFill>
                  <a:srgbClr val="FFFFFF"/>
                </a:solidFill>
                <a:latin typeface="Seafords"/>
              </a:rPr>
              <a:t>Motorcycle and snowmobile racing and acrobatic competitions are frequently categorized as "extreme," and the term can be interpreted to include risky activities like skydiving and rock climbing.</a:t>
            </a:r>
          </a:p>
        </p:txBody>
      </p:sp>
    </p:spTree>
    <p:extLst>
      <p:ext uri="{BB962C8B-B14F-4D97-AF65-F5344CB8AC3E}">
        <p14:creationId xmlns:p14="http://schemas.microsoft.com/office/powerpoint/2010/main" val="56183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4" name="Rectangle 3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6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icky notes with question marks">
            <a:extLst>
              <a:ext uri="{FF2B5EF4-FFF2-40B4-BE49-F238E27FC236}">
                <a16:creationId xmlns:a16="http://schemas.microsoft.com/office/drawing/2014/main" id="{43849C39-7D24-323C-21A7-6633AB057279}"/>
              </a:ext>
            </a:extLst>
          </p:cNvPr>
          <p:cNvPicPr>
            <a:picLocks noChangeAspect="1"/>
          </p:cNvPicPr>
          <p:nvPr/>
        </p:nvPicPr>
        <p:blipFill rotWithShape="1">
          <a:blip r:embed="rId2">
            <a:alphaModFix amt="40000"/>
          </a:blip>
          <a:srcRect l="23709" r="16957" b="-1"/>
          <a:stretch/>
        </p:blipFill>
        <p:spPr>
          <a:xfrm>
            <a:off x="-14905" y="-2236"/>
            <a:ext cx="6095979" cy="6857990"/>
          </a:xfrm>
          <a:prstGeom prst="rect">
            <a:avLst/>
          </a:prstGeom>
        </p:spPr>
      </p:pic>
      <p:pic>
        <p:nvPicPr>
          <p:cNvPr id="4" name="Picture 3" descr="Sticky notes with question marks">
            <a:extLst>
              <a:ext uri="{FF2B5EF4-FFF2-40B4-BE49-F238E27FC236}">
                <a16:creationId xmlns:a16="http://schemas.microsoft.com/office/drawing/2014/main" id="{726ED7C7-E5EA-3F6A-7602-CAF95C16D703}"/>
              </a:ext>
            </a:extLst>
          </p:cNvPr>
          <p:cNvPicPr>
            <a:picLocks noChangeAspect="1"/>
          </p:cNvPicPr>
          <p:nvPr/>
        </p:nvPicPr>
        <p:blipFill rotWithShape="1">
          <a:blip r:embed="rId2">
            <a:alphaModFix amt="40000"/>
          </a:blip>
          <a:srcRect l="20334" r="20332" b="-1"/>
          <a:stretch/>
        </p:blipFill>
        <p:spPr>
          <a:xfrm>
            <a:off x="6110904" y="7841"/>
            <a:ext cx="6096001" cy="6857990"/>
          </a:xfrm>
          <a:prstGeom prst="rect">
            <a:avLst/>
          </a:prstGeom>
        </p:spPr>
      </p:pic>
      <p:sp>
        <p:nvSpPr>
          <p:cNvPr id="2" name="Title 1">
            <a:extLst>
              <a:ext uri="{FF2B5EF4-FFF2-40B4-BE49-F238E27FC236}">
                <a16:creationId xmlns:a16="http://schemas.microsoft.com/office/drawing/2014/main" id="{FA704A9B-8CC8-7D30-F220-6E911226138E}"/>
              </a:ext>
            </a:extLst>
          </p:cNvPr>
          <p:cNvSpPr>
            <a:spLocks noGrp="1"/>
          </p:cNvSpPr>
          <p:nvPr>
            <p:ph type="title"/>
          </p:nvPr>
        </p:nvSpPr>
        <p:spPr>
          <a:xfrm>
            <a:off x="482600" y="732032"/>
            <a:ext cx="6932353" cy="2736390"/>
          </a:xfrm>
        </p:spPr>
        <p:txBody>
          <a:bodyPr vert="horz" lIns="91440" tIns="45720" rIns="91440" bIns="45720" rtlCol="0" anchor="t">
            <a:normAutofit/>
          </a:bodyPr>
          <a:lstStyle/>
          <a:p>
            <a:r>
              <a:rPr lang="en-US" sz="8000" dirty="0">
                <a:solidFill>
                  <a:srgbClr val="FFFFFF"/>
                </a:solidFill>
              </a:rPr>
              <a:t>Is soccer an extreme sport?</a:t>
            </a:r>
          </a:p>
        </p:txBody>
      </p:sp>
      <p:cxnSp>
        <p:nvCxnSpPr>
          <p:cNvPr id="38" name="Straight Connector 37">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5B9DF100-B3DF-4DEF-B4F0-B1A8AE602A62}"/>
              </a:ext>
            </a:extLst>
          </p:cNvPr>
          <p:cNvSpPr txBox="1">
            <a:spLocks/>
          </p:cNvSpPr>
          <p:nvPr/>
        </p:nvSpPr>
        <p:spPr>
          <a:xfrm>
            <a:off x="6157842" y="3904089"/>
            <a:ext cx="5613399" cy="250987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a:lstStyle>
          <a:p>
            <a:pPr algn="r"/>
            <a:r>
              <a:rPr lang="en-GB" sz="2400" dirty="0">
                <a:solidFill>
                  <a:srgbClr val="FFFFFF"/>
                </a:solidFill>
                <a:latin typeface="Seafords"/>
              </a:rPr>
              <a:t>No right?</a:t>
            </a:r>
          </a:p>
          <a:p>
            <a:pPr algn="r"/>
            <a:r>
              <a:rPr lang="en-GB" sz="2400" dirty="0">
                <a:solidFill>
                  <a:srgbClr val="FFFFFF"/>
                </a:solidFill>
                <a:latin typeface="Seafords"/>
              </a:rPr>
              <a:t>Yet, More than 775,000  children annually get hospitalized while playing Soccer. </a:t>
            </a:r>
          </a:p>
          <a:p>
            <a:pPr algn="r"/>
            <a:r>
              <a:rPr lang="en-GB" sz="2400" dirty="0">
                <a:solidFill>
                  <a:srgbClr val="FFFFFF"/>
                </a:solidFill>
                <a:latin typeface="Seafords"/>
              </a:rPr>
              <a:t>Yet soccer is still not considered an extreme sport.</a:t>
            </a:r>
          </a:p>
        </p:txBody>
      </p:sp>
    </p:spTree>
    <p:extLst>
      <p:ext uri="{BB962C8B-B14F-4D97-AF65-F5344CB8AC3E}">
        <p14:creationId xmlns:p14="http://schemas.microsoft.com/office/powerpoint/2010/main" val="31280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2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30" name="Picture 4" descr="Powder skiing on a sunny day">
            <a:extLst>
              <a:ext uri="{FF2B5EF4-FFF2-40B4-BE49-F238E27FC236}">
                <a16:creationId xmlns:a16="http://schemas.microsoft.com/office/drawing/2014/main" id="{60F43AFF-26FC-EA6A-46B5-9855D30E1265}"/>
              </a:ext>
            </a:extLst>
          </p:cNvPr>
          <p:cNvPicPr>
            <a:picLocks noChangeAspect="1"/>
          </p:cNvPicPr>
          <p:nvPr/>
        </p:nvPicPr>
        <p:blipFill rotWithShape="1">
          <a:blip r:embed="rId2">
            <a:alphaModFix/>
          </a:blip>
          <a:srcRect t="1933" r="-1" b="13775"/>
          <a:stretch/>
        </p:blipFill>
        <p:spPr>
          <a:xfrm>
            <a:off x="3059" y="-8156"/>
            <a:ext cx="12188941" cy="6857990"/>
          </a:xfrm>
          <a:prstGeom prst="rect">
            <a:avLst/>
          </a:prstGeom>
        </p:spPr>
      </p:pic>
      <p:sp>
        <p:nvSpPr>
          <p:cNvPr id="31" name="Rectangle 18">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F372B-A50D-9F77-A001-297DB79F2AA6}"/>
              </a:ext>
            </a:extLst>
          </p:cNvPr>
          <p:cNvSpPr>
            <a:spLocks noGrp="1"/>
          </p:cNvSpPr>
          <p:nvPr>
            <p:ph type="title"/>
          </p:nvPr>
        </p:nvSpPr>
        <p:spPr>
          <a:xfrm>
            <a:off x="440862" y="738644"/>
            <a:ext cx="5536085" cy="2387600"/>
          </a:xfrm>
        </p:spPr>
        <p:txBody>
          <a:bodyPr vert="horz" lIns="91440" tIns="45720" rIns="91440" bIns="45720" rtlCol="0" anchor="b">
            <a:normAutofit fontScale="90000"/>
          </a:bodyPr>
          <a:lstStyle/>
          <a:p>
            <a:r>
              <a:rPr lang="en-US" dirty="0">
                <a:solidFill>
                  <a:srgbClr val="FFFFFF"/>
                </a:solidFill>
              </a:rPr>
              <a:t>Why do people pursue extreme sports</a:t>
            </a:r>
          </a:p>
        </p:txBody>
      </p:sp>
      <p:cxnSp>
        <p:nvCxnSpPr>
          <p:cNvPr id="32" name="Straight Connector 20">
            <a:extLst>
              <a:ext uri="{FF2B5EF4-FFF2-40B4-BE49-F238E27FC236}">
                <a16:creationId xmlns:a16="http://schemas.microsoft.com/office/drawing/2014/main" id="{78779978-F1B9-4E8B-A4EF-28C72FBE52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33" name="Straight Connector 22">
            <a:extLst>
              <a:ext uri="{FF2B5EF4-FFF2-40B4-BE49-F238E27FC236}">
                <a16:creationId xmlns:a16="http://schemas.microsoft.com/office/drawing/2014/main" id="{3CC36E61-C478-4C2F-846E-EBA0DF57DA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DA9F88F9-AF87-63A1-7B4C-B52A9635D4BB}"/>
              </a:ext>
            </a:extLst>
          </p:cNvPr>
          <p:cNvSpPr txBox="1">
            <a:spLocks/>
          </p:cNvSpPr>
          <p:nvPr/>
        </p:nvSpPr>
        <p:spPr>
          <a:xfrm>
            <a:off x="6157842" y="3792947"/>
            <a:ext cx="5613399" cy="2509876"/>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a:lstStyle>
          <a:p>
            <a:pPr algn="r"/>
            <a:r>
              <a:rPr lang="en-GB" sz="2400" dirty="0">
                <a:solidFill>
                  <a:srgbClr val="FFFFFF"/>
                </a:solidFill>
                <a:latin typeface="Seafords"/>
              </a:rPr>
              <a:t>If you love the swoop in your stomach as you plummet down a swing, wind gushing through your ears, pulling back your hair, Then extreme sports are for you.</a:t>
            </a:r>
          </a:p>
          <a:p>
            <a:pPr algn="r"/>
            <a:r>
              <a:rPr lang="en-GB" sz="2400" dirty="0">
                <a:solidFill>
                  <a:srgbClr val="FFFFFF"/>
                </a:solidFill>
                <a:latin typeface="Seafords"/>
              </a:rPr>
              <a:t>The thrill of doing something dangerous can only be achieved by doing something dangerous.</a:t>
            </a:r>
          </a:p>
          <a:p>
            <a:pPr algn="r"/>
            <a:r>
              <a:rPr lang="en-GB" sz="2400" dirty="0">
                <a:solidFill>
                  <a:srgbClr val="FFFFFF"/>
                </a:solidFill>
                <a:latin typeface="Seafords"/>
              </a:rPr>
              <a:t>Often people achieve great feats only by assuming a tremendous risk for themselves, take, for example, the act of summating a mountain like Everest, would you do it if it was easy?</a:t>
            </a:r>
          </a:p>
          <a:p>
            <a:pPr algn="r"/>
            <a:r>
              <a:rPr lang="en-GB" sz="2400" dirty="0">
                <a:solidFill>
                  <a:srgbClr val="FFFFFF"/>
                </a:solidFill>
                <a:latin typeface="Seafords"/>
              </a:rPr>
              <a:t>Many extreme sports allow one to feel the freedom to challenge themselves, physically and psychologically.</a:t>
            </a:r>
          </a:p>
        </p:txBody>
      </p:sp>
    </p:spTree>
    <p:extLst>
      <p:ext uri="{BB962C8B-B14F-4D97-AF65-F5344CB8AC3E}">
        <p14:creationId xmlns:p14="http://schemas.microsoft.com/office/powerpoint/2010/main" val="20669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7"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VIP rope barrier">
            <a:extLst>
              <a:ext uri="{FF2B5EF4-FFF2-40B4-BE49-F238E27FC236}">
                <a16:creationId xmlns:a16="http://schemas.microsoft.com/office/drawing/2014/main" id="{221C97DB-E320-B9E0-092D-BBC7F2EEB823}"/>
              </a:ext>
            </a:extLst>
          </p:cNvPr>
          <p:cNvPicPr>
            <a:picLocks noChangeAspect="1"/>
          </p:cNvPicPr>
          <p:nvPr/>
        </p:nvPicPr>
        <p:blipFill rotWithShape="1">
          <a:blip r:embed="rId2">
            <a:alphaModFix/>
          </a:blip>
          <a:srcRect t="8179" r="-1" b="13676"/>
          <a:stretch/>
        </p:blipFill>
        <p:spPr>
          <a:xfrm>
            <a:off x="1530" y="10"/>
            <a:ext cx="12188941" cy="6857990"/>
          </a:xfrm>
          <a:prstGeom prst="rect">
            <a:avLst/>
          </a:prstGeom>
        </p:spPr>
      </p:pic>
      <p:sp>
        <p:nvSpPr>
          <p:cNvPr id="19" name="Rectangle 18">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2765F-B7B2-71A1-6B42-9EA7C92057FC}"/>
              </a:ext>
            </a:extLst>
          </p:cNvPr>
          <p:cNvSpPr>
            <a:spLocks noGrp="1"/>
          </p:cNvSpPr>
          <p:nvPr>
            <p:ph type="title"/>
          </p:nvPr>
        </p:nvSpPr>
        <p:spPr>
          <a:xfrm>
            <a:off x="457199" y="1122363"/>
            <a:ext cx="5638801" cy="1639497"/>
          </a:xfrm>
        </p:spPr>
        <p:txBody>
          <a:bodyPr vert="horz" lIns="91440" tIns="45720" rIns="91440" bIns="45720" rtlCol="0" anchor="b">
            <a:normAutofit/>
          </a:bodyPr>
          <a:lstStyle/>
          <a:p>
            <a:pPr>
              <a:lnSpc>
                <a:spcPct val="90000"/>
              </a:lnSpc>
            </a:pPr>
            <a:r>
              <a:rPr lang="en-US" sz="5600" dirty="0">
                <a:solidFill>
                  <a:srgbClr val="FFFFFF"/>
                </a:solidFill>
              </a:rPr>
              <a:t>Do they deserve to be banned?</a:t>
            </a:r>
          </a:p>
        </p:txBody>
      </p:sp>
      <p:cxnSp>
        <p:nvCxnSpPr>
          <p:cNvPr id="21" name="Straight Connector 20">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01BDCBF-6407-8D5D-C689-A2A37C3316A5}"/>
              </a:ext>
            </a:extLst>
          </p:cNvPr>
          <p:cNvSpPr txBox="1"/>
          <p:nvPr/>
        </p:nvSpPr>
        <p:spPr>
          <a:xfrm>
            <a:off x="5472781" y="3954054"/>
            <a:ext cx="6162868" cy="2308324"/>
          </a:xfrm>
          <a:prstGeom prst="rect">
            <a:avLst/>
          </a:prstGeom>
          <a:noFill/>
        </p:spPr>
        <p:txBody>
          <a:bodyPr wrap="square">
            <a:spAutoFit/>
          </a:bodyPr>
          <a:lstStyle/>
          <a:p>
            <a:pPr algn="r"/>
            <a:r>
              <a:rPr lang="en-US" dirty="0">
                <a:solidFill>
                  <a:schemeClr val="bg1"/>
                </a:solidFill>
              </a:rPr>
              <a:t>A lot of people do still believe extreme sports should be banned, yet more and more people still pursue them.</a:t>
            </a:r>
          </a:p>
          <a:p>
            <a:pPr algn="r"/>
            <a:r>
              <a:rPr lang="en-US" dirty="0">
                <a:solidFill>
                  <a:schemeClr val="bg1"/>
                </a:solidFill>
              </a:rPr>
              <a:t>People find extreme sports a way to express themselves. Almost everyone who pursues extreme sports does so with expert training.</a:t>
            </a:r>
          </a:p>
          <a:p>
            <a:pPr algn="r"/>
            <a:r>
              <a:rPr lang="en-US" dirty="0">
                <a:solidFill>
                  <a:schemeClr val="bg1"/>
                </a:solidFill>
              </a:rPr>
              <a:t>Banning extreme sports would not change anything. This is shown by children getting hurt while playing football, which is not an extreme sport.</a:t>
            </a:r>
          </a:p>
        </p:txBody>
      </p:sp>
    </p:spTree>
    <p:extLst>
      <p:ext uri="{BB962C8B-B14F-4D97-AF65-F5344CB8AC3E}">
        <p14:creationId xmlns:p14="http://schemas.microsoft.com/office/powerpoint/2010/main" val="194538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9" name="Rectangle 1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4" descr="Scientist holding solution in glassware in laboratory with rainbow overlay">
            <a:extLst>
              <a:ext uri="{FF2B5EF4-FFF2-40B4-BE49-F238E27FC236}">
                <a16:creationId xmlns:a16="http://schemas.microsoft.com/office/drawing/2014/main" id="{266B745F-0906-EAE9-83F3-7A01746B89CF}"/>
              </a:ext>
            </a:extLst>
          </p:cNvPr>
          <p:cNvPicPr>
            <a:picLocks noChangeAspect="1"/>
          </p:cNvPicPr>
          <p:nvPr/>
        </p:nvPicPr>
        <p:blipFill rotWithShape="1">
          <a:blip r:embed="rId2">
            <a:alphaModFix amt="40000"/>
          </a:blip>
          <a:srcRect t="15073"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CD78A25D-60A3-BA32-6273-8E6404706003}"/>
              </a:ext>
            </a:extLst>
          </p:cNvPr>
          <p:cNvSpPr>
            <a:spLocks noGrp="1"/>
          </p:cNvSpPr>
          <p:nvPr>
            <p:ph type="title"/>
          </p:nvPr>
        </p:nvSpPr>
        <p:spPr>
          <a:xfrm>
            <a:off x="482600" y="732032"/>
            <a:ext cx="6900839" cy="2736390"/>
          </a:xfrm>
        </p:spPr>
        <p:txBody>
          <a:bodyPr vert="horz" lIns="91440" tIns="45720" rIns="91440" bIns="45720" rtlCol="0" anchor="t">
            <a:normAutofit/>
          </a:bodyPr>
          <a:lstStyle/>
          <a:p>
            <a:r>
              <a:rPr lang="en-US" sz="8000" dirty="0">
                <a:solidFill>
                  <a:srgbClr val="FFFFFF"/>
                </a:solidFill>
              </a:rPr>
              <a:t>In conclusion</a:t>
            </a:r>
          </a:p>
        </p:txBody>
      </p:sp>
      <p:cxnSp>
        <p:nvCxnSpPr>
          <p:cNvPr id="32" name="Straight Connector 20">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33" name="Straight Connector 2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F84CA9E-0598-3FE5-185D-0FD2273A4F1F}"/>
              </a:ext>
            </a:extLst>
          </p:cNvPr>
          <p:cNvSpPr txBox="1"/>
          <p:nvPr/>
        </p:nvSpPr>
        <p:spPr>
          <a:xfrm>
            <a:off x="5495732" y="3391306"/>
            <a:ext cx="6158204" cy="2862322"/>
          </a:xfrm>
          <a:prstGeom prst="rect">
            <a:avLst/>
          </a:prstGeom>
          <a:noFill/>
        </p:spPr>
        <p:txBody>
          <a:bodyPr wrap="square">
            <a:spAutoFit/>
          </a:bodyPr>
          <a:lstStyle/>
          <a:p>
            <a:pPr algn="r"/>
            <a:r>
              <a:rPr lang="en-US" dirty="0">
                <a:solidFill>
                  <a:schemeClr val="bg1"/>
                </a:solidFill>
              </a:rPr>
              <a:t>Even though engaging in extreme sports could be very dangerous, I still believe they should be pursued with well-established safety guidelines and with caution.</a:t>
            </a:r>
          </a:p>
          <a:p>
            <a:pPr algn="r"/>
            <a:r>
              <a:rPr lang="en-US" dirty="0">
                <a:solidFill>
                  <a:schemeClr val="bg1"/>
                </a:solidFill>
              </a:rPr>
              <a:t>People who explore extreme sports, do so with the knowledge of the associated dangers and with the intent of seeking a thrill. Banning extreme sports would be like banning people from summiting Mount Everest.</a:t>
            </a:r>
          </a:p>
          <a:p>
            <a:pPr algn="r"/>
            <a:r>
              <a:rPr lang="en-US" dirty="0">
                <a:solidFill>
                  <a:schemeClr val="bg1"/>
                </a:solidFill>
              </a:rPr>
              <a:t>How would you feel if you were banned from sitting on swings simply because of an inherent danger of falling off and hurting yourself?</a:t>
            </a:r>
          </a:p>
        </p:txBody>
      </p:sp>
    </p:spTree>
    <p:extLst>
      <p:ext uri="{BB962C8B-B14F-4D97-AF65-F5344CB8AC3E}">
        <p14:creationId xmlns:p14="http://schemas.microsoft.com/office/powerpoint/2010/main" val="423382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0" dur="500"/>
                                        <p:tgtEl>
                                          <p:spTgt spid="6">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velVTI">
  <a:themeElements>
    <a:clrScheme name="AnalogousFromLightSeedLeftStep">
      <a:dk1>
        <a:srgbClr val="000000"/>
      </a:dk1>
      <a:lt1>
        <a:srgbClr val="FFFFFF"/>
      </a:lt1>
      <a:dk2>
        <a:srgbClr val="3C222D"/>
      </a:dk2>
      <a:lt2>
        <a:srgbClr val="E4E2E8"/>
      </a:lt2>
      <a:accent1>
        <a:srgbClr val="9AA67A"/>
      </a:accent1>
      <a:accent2>
        <a:srgbClr val="AAA270"/>
      </a:accent2>
      <a:accent3>
        <a:srgbClr val="BC987B"/>
      </a:accent3>
      <a:accent4>
        <a:srgbClr val="BD7E7C"/>
      </a:accent4>
      <a:accent5>
        <a:srgbClr val="C791A6"/>
      </a:accent5>
      <a:accent6>
        <a:srgbClr val="BD7CB0"/>
      </a:accent6>
      <a:hlink>
        <a:srgbClr val="7C69AE"/>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0B9BAA74A6D74FB99BE43312865686" ma:contentTypeVersion="9" ma:contentTypeDescription="Create a new document." ma:contentTypeScope="" ma:versionID="37d301dc8a0e6365c2b416d6fa76bb6f">
  <xsd:schema xmlns:xsd="http://www.w3.org/2001/XMLSchema" xmlns:xs="http://www.w3.org/2001/XMLSchema" xmlns:p="http://schemas.microsoft.com/office/2006/metadata/properties" xmlns:ns3="9ba58fa5-1b9d-4a77-9d6b-806e28ec171e" xmlns:ns4="126903b8-c0f0-45dd-b6e7-c154a5a7e632" targetNamespace="http://schemas.microsoft.com/office/2006/metadata/properties" ma:root="true" ma:fieldsID="f7e694b80252249c81616f9e7e84cdd4" ns3:_="" ns4:_="">
    <xsd:import namespace="9ba58fa5-1b9d-4a77-9d6b-806e28ec171e"/>
    <xsd:import namespace="126903b8-c0f0-45dd-b6e7-c154a5a7e63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58fa5-1b9d-4a77-9d6b-806e28ec171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6903b8-c0f0-45dd-b6e7-c154a5a7e63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E48882-DD15-4645-BD40-C81EC1026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a58fa5-1b9d-4a77-9d6b-806e28ec171e"/>
    <ds:schemaRef ds:uri="126903b8-c0f0-45dd-b6e7-c154a5a7e6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C493F0-6FC9-48BD-97C2-DF4EF7ECE403}">
  <ds:schemaRefs>
    <ds:schemaRef ds:uri="http://schemas.microsoft.com/sharepoint/v3/contenttype/forms"/>
  </ds:schemaRefs>
</ds:datastoreItem>
</file>

<file path=customXml/itemProps3.xml><?xml version="1.0" encoding="utf-8"?>
<ds:datastoreItem xmlns:ds="http://schemas.openxmlformats.org/officeDocument/2006/customXml" ds:itemID="{ADE8397F-6C6E-49B0-A998-F12789FB38C0}">
  <ds:schemaRefs>
    <ds:schemaRef ds:uri="http://purl.org/dc/elements/1.1/"/>
    <ds:schemaRef ds:uri="126903b8-c0f0-45dd-b6e7-c154a5a7e632"/>
    <ds:schemaRef ds:uri="http://schemas.microsoft.com/office/2006/metadata/properties"/>
    <ds:schemaRef ds:uri="http://www.w3.org/XML/1998/namespace"/>
    <ds:schemaRef ds:uri="http://purl.org/dc/dcmitype/"/>
    <ds:schemaRef ds:uri="http://schemas.microsoft.com/office/2006/documentManagement/types"/>
    <ds:schemaRef ds:uri="http://purl.org/dc/terms/"/>
    <ds:schemaRef ds:uri="9ba58fa5-1b9d-4a77-9d6b-806e28ec171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26</TotalTime>
  <Words>418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Seaford</vt:lpstr>
      <vt:lpstr>Seafords</vt:lpstr>
      <vt:lpstr>LevelVTI</vt:lpstr>
      <vt:lpstr>Are Extreme Sports Dangerous?</vt:lpstr>
      <vt:lpstr>What are extreme sports?</vt:lpstr>
      <vt:lpstr>Is soccer an extreme sport?</vt:lpstr>
      <vt:lpstr>Why do people pursue extreme sports</vt:lpstr>
      <vt:lpstr>Do they deserve to be banned?</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Extreme Sports Dangerous?</dc:title>
  <dc:creator>Pranav Thandassery</dc:creator>
  <cp:lastModifiedBy>Pranav Thandassery</cp:lastModifiedBy>
  <cp:revision>2</cp:revision>
  <dcterms:created xsi:type="dcterms:W3CDTF">2022-12-04T12:08:09Z</dcterms:created>
  <dcterms:modified xsi:type="dcterms:W3CDTF">2022-12-04T12:34:31Z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0x0101001F0B9BAA74A6D74FB99BE43312865686</vt:lpwstr>
  </property>
</Properties>
</file>