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1" r:id="rId3"/>
    <p:sldId id="262" r:id="rId4"/>
    <p:sldId id="301" r:id="rId5"/>
    <p:sldId id="302" r:id="rId6"/>
    <p:sldId id="303" r:id="rId7"/>
    <p:sldId id="330" r:id="rId8"/>
    <p:sldId id="331" r:id="rId9"/>
    <p:sldId id="304" r:id="rId10"/>
    <p:sldId id="305" r:id="rId11"/>
    <p:sldId id="306" r:id="rId12"/>
    <p:sldId id="313" r:id="rId13"/>
    <p:sldId id="307" r:id="rId14"/>
    <p:sldId id="308" r:id="rId15"/>
    <p:sldId id="309" r:id="rId16"/>
    <p:sldId id="310" r:id="rId17"/>
    <p:sldId id="311" r:id="rId18"/>
    <p:sldId id="279" r:id="rId19"/>
    <p:sldId id="312" r:id="rId20"/>
    <p:sldId id="282" r:id="rId21"/>
    <p:sldId id="283" r:id="rId22"/>
    <p:sldId id="284" r:id="rId23"/>
    <p:sldId id="285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8" r:id="rId38"/>
    <p:sldId id="327" r:id="rId39"/>
    <p:sldId id="329" r:id="rId4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66"/>
    <a:srgbClr val="66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ED6CE-1315-4E43-9229-35EC13BE29D9}" v="2" dt="2020-01-11T09:55:53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610" autoAdjust="0"/>
    <p:restoredTop sz="91688" autoAdjust="0"/>
  </p:normalViewPr>
  <p:slideViewPr>
    <p:cSldViewPr snapToGrid="0" snapToObjects="1">
      <p:cViewPr>
        <p:scale>
          <a:sx n="75" d="100"/>
          <a:sy n="75" d="100"/>
        </p:scale>
        <p:origin x="1085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3402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ธนธัช ตั้งสกุล" userId="8cc2026e181b51a1" providerId="LiveId" clId="{DD2ED6CE-1315-4E43-9229-35EC13BE29D9}"/>
    <pc:docChg chg="addSld delSld modSld">
      <pc:chgData name="ธนธัช ตั้งสกุล" userId="8cc2026e181b51a1" providerId="LiveId" clId="{DD2ED6CE-1315-4E43-9229-35EC13BE29D9}" dt="2020-01-11T09:55:55.861" v="4" actId="47"/>
      <pc:docMkLst>
        <pc:docMk/>
      </pc:docMkLst>
      <pc:sldChg chg="modSp">
        <pc:chgData name="ธนธัช ตั้งสกุล" userId="8cc2026e181b51a1" providerId="LiveId" clId="{DD2ED6CE-1315-4E43-9229-35EC13BE29D9}" dt="2020-01-11T09:54:55.960" v="2" actId="1076"/>
        <pc:sldMkLst>
          <pc:docMk/>
          <pc:sldMk cId="46384755" sldId="331"/>
        </pc:sldMkLst>
        <pc:spChg chg="mod">
          <ac:chgData name="ธนธัช ตั้งสกุล" userId="8cc2026e181b51a1" providerId="LiveId" clId="{DD2ED6CE-1315-4E43-9229-35EC13BE29D9}" dt="2020-01-11T09:54:55.960" v="2" actId="1076"/>
          <ac:spMkLst>
            <pc:docMk/>
            <pc:sldMk cId="46384755" sldId="331"/>
            <ac:spMk id="6" creationId="{00000000-0000-0000-0000-000000000000}"/>
          </ac:spMkLst>
        </pc:spChg>
      </pc:sldChg>
      <pc:sldChg chg="add del">
        <pc:chgData name="ธนธัช ตั้งสกุล" userId="8cc2026e181b51a1" providerId="LiveId" clId="{DD2ED6CE-1315-4E43-9229-35EC13BE29D9}" dt="2020-01-11T09:52:16.651" v="1" actId="47"/>
        <pc:sldMkLst>
          <pc:docMk/>
          <pc:sldMk cId="2574528748" sldId="332"/>
        </pc:sldMkLst>
      </pc:sldChg>
      <pc:sldChg chg="add del">
        <pc:chgData name="ธนธัช ตั้งสกุล" userId="8cc2026e181b51a1" providerId="LiveId" clId="{DD2ED6CE-1315-4E43-9229-35EC13BE29D9}" dt="2020-01-11T09:55:55.861" v="4" actId="47"/>
        <pc:sldMkLst>
          <pc:docMk/>
          <pc:sldMk cId="3300403425" sldId="3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60FE-4C24-4F55-9336-F985A032D2DF}" type="datetimeFigureOut">
              <a:rPr lang="en-US" smtClean="0"/>
              <a:t>11-Jan-20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63C5-95AA-422A-9476-1DCB5E49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E1485-09E6-40AA-8018-969349908E3A}" type="datetimeFigureOut">
              <a:rPr lang="en-US" smtClean="0"/>
              <a:t>11-Jan-20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4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0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877" indent="-28572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88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043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19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921C998E-E42B-41B8-A52F-08980A883408}" type="slidenum">
              <a:rPr lang="en-US" sz="1200"/>
              <a:pPr eaLnBrk="1" hangingPunct="1"/>
              <a:t>2</a:t>
            </a:fld>
            <a:endParaRPr lang="th-TH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sz="1800" dirty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CountDigitFrequency.java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user</a:t>
            </a:r>
            <a:r>
              <a:rPr lang="en-US" baseline="0" dirty="0"/>
              <a:t> inputs a string of numbers and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program will </a:t>
            </a:r>
            <a:r>
              <a:rPr lang="en-US" dirty="0"/>
              <a:t>count the frequency</a:t>
            </a:r>
            <a:r>
              <a:rPr lang="en-US" baseline="0" dirty="0"/>
              <a:t> for each digit from 0 to 9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CountDigitFrequency2.java = array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</a:t>
            </a:r>
            <a:r>
              <a:rPr lang="en-US" baseline="0" dirty="0"/>
              <a:t> value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Int</a:t>
            </a:r>
            <a:r>
              <a:rPr lang="en-US" baseline="0" dirty="0"/>
              <a:t> = 0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Boolean = false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String =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3 steps:</a:t>
            </a:r>
          </a:p>
          <a:p>
            <a:pPr marL="228600" indent="-228600">
              <a:buAutoNum type="arabicPeriod"/>
            </a:pPr>
            <a:r>
              <a:rPr lang="en-US" dirty="0"/>
              <a:t>Reserve</a:t>
            </a:r>
            <a:r>
              <a:rPr lang="en-US" baseline="0" dirty="0"/>
              <a:t> a memory</a:t>
            </a:r>
          </a:p>
          <a:p>
            <a:pPr marL="228600" indent="-228600">
              <a:buAutoNum type="arabicPeriod"/>
            </a:pPr>
            <a:r>
              <a:rPr lang="en-US" baseline="0" dirty="0"/>
              <a:t>Access to assign value</a:t>
            </a:r>
          </a:p>
          <a:p>
            <a:pPr marL="228600" indent="-228600">
              <a:buAutoNum type="arabicPeriod"/>
            </a:pPr>
            <a:r>
              <a:rPr lang="en-US" baseline="0" dirty="0"/>
              <a:t>Access to read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index = 0</a:t>
            </a:r>
          </a:p>
          <a:p>
            <a:r>
              <a:rPr lang="en-US" dirty="0"/>
              <a:t>End index</a:t>
            </a:r>
            <a:r>
              <a:rPr lang="en-US" baseline="0" dirty="0"/>
              <a:t> = n-1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assignment</a:t>
            </a:r>
            <a:r>
              <a:rPr lang="en-US" baseline="0" dirty="0"/>
              <a:t> from the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en-US" baseline="0" dirty="0"/>
              <a:t> traversal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Array.length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2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763D87A1-E3A3-441B-9378-504902C93A57}" type="datetime1">
              <a:rPr lang="en-US" smtClean="0"/>
              <a:t>11-Jan-20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180848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BDC6-6C52-4AC9-A2B2-08CE19293DA9}" type="datetime1">
              <a:rPr lang="en-US" smtClean="0"/>
              <a:t>11-Jan-20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B68C-BA2A-4C13-BB27-C30C4AE85A2D}" type="datetime1">
              <a:rPr lang="en-US" smtClean="0"/>
              <a:t>11-Jan-20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08AC-180A-4D14-8CDF-5203D8651051}" type="datetime1">
              <a:rPr lang="en-US" smtClean="0"/>
              <a:t>11-Jan-20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11088D09-D93D-4459-8F5C-C8BA6635FFE9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th-TH" sz="1000" b="0"/>
          </a:p>
        </p:txBody>
      </p:sp>
    </p:spTree>
    <p:extLst>
      <p:ext uri="{BB962C8B-B14F-4D97-AF65-F5344CB8AC3E}">
        <p14:creationId xmlns:p14="http://schemas.microsoft.com/office/powerpoint/2010/main" val="8108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43D5C7FE-EBAF-47C5-8291-349F97C864ED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573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21424157-0B86-4899-B036-6246C537F268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</p:spTree>
    <p:extLst>
      <p:ext uri="{BB962C8B-B14F-4D97-AF65-F5344CB8AC3E}">
        <p14:creationId xmlns:p14="http://schemas.microsoft.com/office/powerpoint/2010/main" val="308782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1E449E3F-C896-4C31-84AF-8142D91FEE8E}" type="datetime1">
              <a:rPr lang="en-US" smtClean="0"/>
              <a:t>11-Jan-20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37CC7CB1-C47F-4E05-9B97-EB090960C349}" type="datetime1">
              <a:rPr lang="en-US" smtClean="0"/>
              <a:t>11-Jan-20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4D762509-A836-4D23-9089-575E74F1A361}" type="datetime1">
              <a:rPr lang="en-US" smtClean="0"/>
              <a:t>11-Jan-20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907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BDF4-C996-455B-A08B-A9D001956430}" type="datetime1">
              <a:rPr lang="en-US" smtClean="0"/>
              <a:t>11-Jan-20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5E-0812-4FB1-A8E9-B6A627218585}" type="datetime1">
              <a:rPr lang="en-US" smtClean="0"/>
              <a:t>11-Jan-20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95B-13F1-4251-9817-164852FA03C2}" type="datetime1">
              <a:rPr lang="en-US" smtClean="0"/>
              <a:t>11-Jan-20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952-36F1-4C12-9753-6F96D8446FF8}" type="datetime1">
              <a:rPr lang="en-US" smtClean="0"/>
              <a:t>11-Jan-20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9056-5EF7-4416-9302-91C50B56682C}" type="datetime1">
              <a:rPr lang="en-US" smtClean="0"/>
              <a:t>11-Jan-20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7BA4-27BF-4F6D-8965-D2D7AF84CFDA}" type="datetime1">
              <a:rPr lang="en-US" smtClean="0"/>
              <a:t>11-Jan-20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919" y="6481045"/>
            <a:ext cx="1224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62" r:id="rId13"/>
    <p:sldLayoutId id="2147483663" r:id="rId14"/>
    <p:sldLayoutId id="2147483664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310307"/>
            <a:ext cx="5591710" cy="1470025"/>
          </a:xfrm>
        </p:spPr>
        <p:txBody>
          <a:bodyPr>
            <a:normAutofit/>
          </a:bodyPr>
          <a:lstStyle/>
          <a:p>
            <a:r>
              <a:rPr lang="en-US" sz="4200" dirty="0"/>
              <a:t>Arrays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66490" y="3427840"/>
            <a:ext cx="5591710" cy="1752600"/>
          </a:xfrm>
        </p:spPr>
        <p:txBody>
          <a:bodyPr/>
          <a:lstStyle/>
          <a:p>
            <a:r>
              <a:rPr lang="en-US" dirty="0"/>
              <a:t>Searching &amp; Sorting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34839" y="5711319"/>
            <a:ext cx="1289361" cy="482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Part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of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3300" y="1854200"/>
            <a:ext cx="3060700" cy="3949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9303" y="2755900"/>
            <a:ext cx="132760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latin typeface="Arial Rounded MT Bold" panose="020F0704030504030204" pitchFamily="34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9019" y="2024063"/>
            <a:ext cx="289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first element in an array is at the index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0939" y="5059363"/>
            <a:ext cx="289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NOT 1 !!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1846838"/>
            <a:ext cx="3060700" cy="3949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85203" y="2862838"/>
            <a:ext cx="23887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n-</a:t>
            </a:r>
            <a:r>
              <a:rPr lang="en-US" sz="9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2119" y="2016701"/>
            <a:ext cx="2893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last element of an array with n elements is at the index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4039" y="5052001"/>
            <a:ext cx="289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NOT n !!</a:t>
            </a:r>
          </a:p>
        </p:txBody>
      </p:sp>
      <p:pic>
        <p:nvPicPr>
          <p:cNvPr id="6" name="Picture 4" descr="J03433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712115"/>
            <a:ext cx="1949450" cy="393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6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</a:t>
            </a:r>
            <a:r>
              <a:rPr lang="en-US" i="1" dirty="0">
                <a:solidFill>
                  <a:srgbClr val="7030A0"/>
                </a:solidFill>
              </a:rPr>
              <a:t>explicitly assign value to each element</a:t>
            </a:r>
            <a:r>
              <a:rPr lang="en-US" dirty="0"/>
              <a:t> in the array at the time it is initialized.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283200" y="1065812"/>
            <a:ext cx="3526810" cy="1651988"/>
          </a:xfrm>
          <a:custGeom>
            <a:avLst/>
            <a:gdLst>
              <a:gd name="connsiteX0" fmla="*/ 3098800 w 3526810"/>
              <a:gd name="connsiteY0" fmla="*/ 1651988 h 1651988"/>
              <a:gd name="connsiteX1" fmla="*/ 3517900 w 3526810"/>
              <a:gd name="connsiteY1" fmla="*/ 1080488 h 1651988"/>
              <a:gd name="connsiteX2" fmla="*/ 3149600 w 3526810"/>
              <a:gd name="connsiteY2" fmla="*/ 483588 h 1651988"/>
              <a:gd name="connsiteX3" fmla="*/ 838200 w 3526810"/>
              <a:gd name="connsiteY3" fmla="*/ 988 h 1651988"/>
              <a:gd name="connsiteX4" fmla="*/ 0 w 3526810"/>
              <a:gd name="connsiteY4" fmla="*/ 610588 h 165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6810" h="1651988">
                <a:moveTo>
                  <a:pt x="3098800" y="1651988"/>
                </a:moveTo>
                <a:cubicBezTo>
                  <a:pt x="3304116" y="1463604"/>
                  <a:pt x="3509433" y="1275221"/>
                  <a:pt x="3517900" y="1080488"/>
                </a:cubicBezTo>
                <a:cubicBezTo>
                  <a:pt x="3526367" y="885755"/>
                  <a:pt x="3596217" y="663505"/>
                  <a:pt x="3149600" y="483588"/>
                </a:cubicBezTo>
                <a:cubicBezTo>
                  <a:pt x="2702983" y="303671"/>
                  <a:pt x="1363133" y="-20179"/>
                  <a:pt x="838200" y="988"/>
                </a:cubicBezTo>
                <a:cubicBezTo>
                  <a:pt x="313267" y="22155"/>
                  <a:pt x="156633" y="316371"/>
                  <a:pt x="0" y="61058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60400" y="2717800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87400" y="2827338"/>
            <a:ext cx="5041900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[] a = {1,2,3,4,5};</a:t>
            </a:r>
          </a:p>
          <a:p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[] programs =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{“ADME”, ”AERO”, “ICE”, ”NANO”};</a:t>
            </a:r>
          </a:p>
          <a:p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allTrue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{true, true, true};</a:t>
            </a:r>
          </a:p>
        </p:txBody>
      </p:sp>
      <p:sp>
        <p:nvSpPr>
          <p:cNvPr id="8" name="Freeform 7"/>
          <p:cNvSpPr/>
          <p:nvPr/>
        </p:nvSpPr>
        <p:spPr>
          <a:xfrm rot="20912056">
            <a:off x="5435251" y="2700366"/>
            <a:ext cx="3489502" cy="1418740"/>
          </a:xfrm>
          <a:custGeom>
            <a:avLst/>
            <a:gdLst>
              <a:gd name="connsiteX0" fmla="*/ 3424326 w 3489502"/>
              <a:gd name="connsiteY0" fmla="*/ 694818 h 1418740"/>
              <a:gd name="connsiteX1" fmla="*/ 3106826 w 3489502"/>
              <a:gd name="connsiteY1" fmla="*/ 1177418 h 1418740"/>
              <a:gd name="connsiteX2" fmla="*/ 503326 w 3489502"/>
              <a:gd name="connsiteY2" fmla="*/ 1393318 h 1418740"/>
              <a:gd name="connsiteX3" fmla="*/ 8026 w 3489502"/>
              <a:gd name="connsiteY3" fmla="*/ 605918 h 1418740"/>
              <a:gd name="connsiteX4" fmla="*/ 655726 w 3489502"/>
              <a:gd name="connsiteY4" fmla="*/ 21718 h 1418740"/>
              <a:gd name="connsiteX5" fmla="*/ 2992526 w 3489502"/>
              <a:gd name="connsiteY5" fmla="*/ 237618 h 1418740"/>
              <a:gd name="connsiteX6" fmla="*/ 3284626 w 3489502"/>
              <a:gd name="connsiteY6" fmla="*/ 1279018 h 141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9502" h="1418740">
                <a:moveTo>
                  <a:pt x="3424326" y="694818"/>
                </a:moveTo>
                <a:cubicBezTo>
                  <a:pt x="3508992" y="877909"/>
                  <a:pt x="3593659" y="1061001"/>
                  <a:pt x="3106826" y="1177418"/>
                </a:cubicBezTo>
                <a:cubicBezTo>
                  <a:pt x="2619993" y="1293835"/>
                  <a:pt x="1019793" y="1488568"/>
                  <a:pt x="503326" y="1393318"/>
                </a:cubicBezTo>
                <a:cubicBezTo>
                  <a:pt x="-13141" y="1298068"/>
                  <a:pt x="-17374" y="834518"/>
                  <a:pt x="8026" y="605918"/>
                </a:cubicBezTo>
                <a:cubicBezTo>
                  <a:pt x="33426" y="377318"/>
                  <a:pt x="158309" y="83101"/>
                  <a:pt x="655726" y="21718"/>
                </a:cubicBezTo>
                <a:cubicBezTo>
                  <a:pt x="1153143" y="-39665"/>
                  <a:pt x="2554376" y="28068"/>
                  <a:pt x="2992526" y="237618"/>
                </a:cubicBezTo>
                <a:cubicBezTo>
                  <a:pt x="3430676" y="447168"/>
                  <a:pt x="3357651" y="863093"/>
                  <a:pt x="3284626" y="1279018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 rot="20912056">
            <a:off x="5602027" y="2872083"/>
            <a:ext cx="2965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/>
              <a:t>instead of letting them be the default values at initialization of the array</a:t>
            </a:r>
            <a:endParaRPr lang="th-TH" altLang="en-US" sz="2000" b="0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11188" y="5328444"/>
            <a:ext cx="8027648" cy="79216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a;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= {1,2,3,4,5}; // This is invalid.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" y="5130800"/>
            <a:ext cx="814695" cy="8146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!!!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134100" y="4579353"/>
            <a:ext cx="2768600" cy="876669"/>
          </a:xfrm>
          <a:prstGeom prst="wedgeRoundRectCallout">
            <a:avLst>
              <a:gd name="adj1" fmla="val -62570"/>
              <a:gd name="adj2" fmla="val 9339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ONLY be used in the same statement where the variable is declared.</a:t>
            </a:r>
          </a:p>
        </p:txBody>
      </p:sp>
    </p:spTree>
    <p:extLst>
      <p:ext uri="{BB962C8B-B14F-4D97-AF65-F5344CB8AC3E}">
        <p14:creationId xmlns:p14="http://schemas.microsoft.com/office/powerpoint/2010/main" val="412387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900" y="1765300"/>
            <a:ext cx="8496300" cy="339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[] programs 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= {“NANO”, “ADME”, “ICE”, 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“AERO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programs.length;i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(programs[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Freeform 7"/>
          <p:cNvSpPr/>
          <p:nvPr/>
        </p:nvSpPr>
        <p:spPr>
          <a:xfrm rot="206051">
            <a:off x="4229100" y="3492483"/>
            <a:ext cx="965200" cy="63517"/>
          </a:xfrm>
          <a:custGeom>
            <a:avLst/>
            <a:gdLst>
              <a:gd name="connsiteX0" fmla="*/ 0 w 965200"/>
              <a:gd name="connsiteY0" fmla="*/ 63517 h 63517"/>
              <a:gd name="connsiteX1" fmla="*/ 127000 w 965200"/>
              <a:gd name="connsiteY1" fmla="*/ 38117 h 63517"/>
              <a:gd name="connsiteX2" fmla="*/ 203200 w 965200"/>
              <a:gd name="connsiteY2" fmla="*/ 25417 h 63517"/>
              <a:gd name="connsiteX3" fmla="*/ 901700 w 965200"/>
              <a:gd name="connsiteY3" fmla="*/ 12717 h 63517"/>
              <a:gd name="connsiteX4" fmla="*/ 965200 w 965200"/>
              <a:gd name="connsiteY4" fmla="*/ 17 h 6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200" h="63517">
                <a:moveTo>
                  <a:pt x="0" y="63517"/>
                </a:moveTo>
                <a:cubicBezTo>
                  <a:pt x="42333" y="55050"/>
                  <a:pt x="84416" y="45214"/>
                  <a:pt x="127000" y="38117"/>
                </a:cubicBezTo>
                <a:cubicBezTo>
                  <a:pt x="152400" y="33884"/>
                  <a:pt x="177463" y="26261"/>
                  <a:pt x="203200" y="25417"/>
                </a:cubicBezTo>
                <a:cubicBezTo>
                  <a:pt x="435947" y="17786"/>
                  <a:pt x="668867" y="16950"/>
                  <a:pt x="901700" y="12717"/>
                </a:cubicBezTo>
                <a:cubicBezTo>
                  <a:pt x="956607" y="-1010"/>
                  <a:pt x="935046" y="17"/>
                  <a:pt x="965200" y="1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21207716">
            <a:off x="3200399" y="4860626"/>
            <a:ext cx="5219700" cy="1022509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1207716">
            <a:off x="3441699" y="5051843"/>
            <a:ext cx="477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attribute of an array whose value equals the number of slots.</a:t>
            </a:r>
          </a:p>
        </p:txBody>
      </p:sp>
      <p:sp>
        <p:nvSpPr>
          <p:cNvPr id="11" name="Freeform 10"/>
          <p:cNvSpPr/>
          <p:nvPr/>
        </p:nvSpPr>
        <p:spPr>
          <a:xfrm>
            <a:off x="4991100" y="3594100"/>
            <a:ext cx="2902487" cy="1244600"/>
          </a:xfrm>
          <a:custGeom>
            <a:avLst/>
            <a:gdLst>
              <a:gd name="connsiteX0" fmla="*/ 2057400 w 2902487"/>
              <a:gd name="connsiteY0" fmla="*/ 1244600 h 1244600"/>
              <a:gd name="connsiteX1" fmla="*/ 2781300 w 2902487"/>
              <a:gd name="connsiteY1" fmla="*/ 889000 h 1244600"/>
              <a:gd name="connsiteX2" fmla="*/ 2692400 w 2902487"/>
              <a:gd name="connsiteY2" fmla="*/ 114300 h 1244600"/>
              <a:gd name="connsiteX3" fmla="*/ 774700 w 2902487"/>
              <a:gd name="connsiteY3" fmla="*/ 165100 h 1244600"/>
              <a:gd name="connsiteX4" fmla="*/ 0 w 2902487"/>
              <a:gd name="connsiteY4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487" h="1244600">
                <a:moveTo>
                  <a:pt x="2057400" y="1244600"/>
                </a:moveTo>
                <a:cubicBezTo>
                  <a:pt x="2366433" y="1160991"/>
                  <a:pt x="2675467" y="1077383"/>
                  <a:pt x="2781300" y="889000"/>
                </a:cubicBezTo>
                <a:cubicBezTo>
                  <a:pt x="2887133" y="700617"/>
                  <a:pt x="3026833" y="234950"/>
                  <a:pt x="2692400" y="114300"/>
                </a:cubicBezTo>
                <a:cubicBezTo>
                  <a:pt x="2357967" y="-6350"/>
                  <a:pt x="1223433" y="184150"/>
                  <a:pt x="774700" y="165100"/>
                </a:cubicBezTo>
                <a:cubicBezTo>
                  <a:pt x="325967" y="146050"/>
                  <a:pt x="162983" y="73025"/>
                  <a:pt x="0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Array Variables are Reference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77850" y="2141538"/>
            <a:ext cx="3342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numStudent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{31,30,35,28};</a:t>
            </a:r>
            <a:endParaRPr lang="th-TH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7850" y="3408363"/>
            <a:ext cx="2590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numStudent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99;</a:t>
            </a:r>
            <a:endParaRPr lang="th-TH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188"/>
          <p:cNvGrpSpPr>
            <a:grpSpLocks/>
          </p:cNvGrpSpPr>
          <p:nvPr/>
        </p:nvGrpSpPr>
        <p:grpSpPr bwMode="auto">
          <a:xfrm>
            <a:off x="4897438" y="1709738"/>
            <a:ext cx="3062287" cy="792162"/>
            <a:chOff x="3016" y="1253"/>
            <a:chExt cx="1929" cy="499"/>
          </a:xfrm>
        </p:grpSpPr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3016" y="1253"/>
              <a:ext cx="6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dirty="0" err="1">
                  <a:latin typeface="Courier New" pitchFamily="49" charset="0"/>
                </a:rPr>
                <a:t>numStudent</a:t>
              </a:r>
              <a:endParaRPr lang="th-TH" altLang="en-US" sz="1200" dirty="0">
                <a:latin typeface="Courier New" pitchFamily="49" charset="0"/>
              </a:endParaRPr>
            </a:p>
          </p:txBody>
        </p:sp>
        <p:sp>
          <p:nvSpPr>
            <p:cNvPr id="11" name="Rectangle 78"/>
            <p:cNvSpPr>
              <a:spLocks noChangeArrowheads="1"/>
            </p:cNvSpPr>
            <p:nvPr/>
          </p:nvSpPr>
          <p:spPr bwMode="auto">
            <a:xfrm>
              <a:off x="3198" y="1525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en-US" sz="1400">
                <a:latin typeface="Courier New" pitchFamily="49" charset="0"/>
              </a:endParaRPr>
            </a:p>
          </p:txBody>
        </p:sp>
        <p:sp>
          <p:nvSpPr>
            <p:cNvPr id="12" name="Line 79"/>
            <p:cNvSpPr>
              <a:spLocks noChangeShapeType="1"/>
            </p:cNvSpPr>
            <p:nvPr/>
          </p:nvSpPr>
          <p:spPr bwMode="auto">
            <a:xfrm>
              <a:off x="3288" y="161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80"/>
            <p:cNvSpPr>
              <a:spLocks noChangeArrowheads="1"/>
            </p:cNvSpPr>
            <p:nvPr/>
          </p:nvSpPr>
          <p:spPr bwMode="auto">
            <a:xfrm>
              <a:off x="3243" y="1571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51"/>
            <p:cNvSpPr>
              <a:spLocks noChangeArrowheads="1"/>
            </p:cNvSpPr>
            <p:nvPr/>
          </p:nvSpPr>
          <p:spPr bwMode="auto">
            <a:xfrm>
              <a:off x="4695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28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5" name="Rectangle 148"/>
            <p:cNvSpPr>
              <a:spLocks noChangeArrowheads="1"/>
            </p:cNvSpPr>
            <p:nvPr/>
          </p:nvSpPr>
          <p:spPr bwMode="auto">
            <a:xfrm>
              <a:off x="4447" y="1525"/>
              <a:ext cx="2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35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6" name="Rectangle 145"/>
            <p:cNvSpPr>
              <a:spLocks noChangeArrowheads="1"/>
            </p:cNvSpPr>
            <p:nvPr/>
          </p:nvSpPr>
          <p:spPr bwMode="auto">
            <a:xfrm>
              <a:off x="4197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7" name="Rectangle 139"/>
            <p:cNvSpPr>
              <a:spLocks noChangeArrowheads="1"/>
            </p:cNvSpPr>
            <p:nvPr/>
          </p:nvSpPr>
          <p:spPr bwMode="auto">
            <a:xfrm>
              <a:off x="3947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31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8" name="Line 140"/>
            <p:cNvSpPr>
              <a:spLocks noChangeShapeType="1"/>
            </p:cNvSpPr>
            <p:nvPr/>
          </p:nvSpPr>
          <p:spPr bwMode="auto">
            <a:xfrm>
              <a:off x="3947" y="1525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" name="Line 141"/>
            <p:cNvSpPr>
              <a:spLocks noChangeShapeType="1"/>
            </p:cNvSpPr>
            <p:nvPr/>
          </p:nvSpPr>
          <p:spPr bwMode="auto">
            <a:xfrm>
              <a:off x="3947" y="1752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Line 142"/>
            <p:cNvSpPr>
              <a:spLocks noChangeShapeType="1"/>
            </p:cNvSpPr>
            <p:nvPr/>
          </p:nvSpPr>
          <p:spPr bwMode="auto">
            <a:xfrm>
              <a:off x="3947" y="1525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Line 143"/>
            <p:cNvSpPr>
              <a:spLocks noChangeShapeType="1"/>
            </p:cNvSpPr>
            <p:nvPr/>
          </p:nvSpPr>
          <p:spPr bwMode="auto">
            <a:xfrm>
              <a:off x="4945" y="1525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Line 146"/>
            <p:cNvSpPr>
              <a:spLocks noChangeShapeType="1"/>
            </p:cNvSpPr>
            <p:nvPr/>
          </p:nvSpPr>
          <p:spPr bwMode="auto">
            <a:xfrm>
              <a:off x="4197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Line 149"/>
            <p:cNvSpPr>
              <a:spLocks noChangeShapeType="1"/>
            </p:cNvSpPr>
            <p:nvPr/>
          </p:nvSpPr>
          <p:spPr bwMode="auto">
            <a:xfrm>
              <a:off x="4447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Line 152"/>
            <p:cNvSpPr>
              <a:spLocks noChangeShapeType="1"/>
            </p:cNvSpPr>
            <p:nvPr/>
          </p:nvSpPr>
          <p:spPr bwMode="auto">
            <a:xfrm>
              <a:off x="4695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Rectangle 176"/>
            <p:cNvSpPr>
              <a:spLocks noChangeArrowheads="1"/>
            </p:cNvSpPr>
            <p:nvPr/>
          </p:nvSpPr>
          <p:spPr bwMode="auto">
            <a:xfrm>
              <a:off x="4695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[3]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26" name="Rectangle 177"/>
            <p:cNvSpPr>
              <a:spLocks noChangeArrowheads="1"/>
            </p:cNvSpPr>
            <p:nvPr/>
          </p:nvSpPr>
          <p:spPr bwMode="auto">
            <a:xfrm>
              <a:off x="4447" y="1253"/>
              <a:ext cx="2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[2]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27" name="Rectangle 178"/>
            <p:cNvSpPr>
              <a:spLocks noChangeArrowheads="1"/>
            </p:cNvSpPr>
            <p:nvPr/>
          </p:nvSpPr>
          <p:spPr bwMode="auto">
            <a:xfrm>
              <a:off x="4197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[1]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28" name="Rectangle 179"/>
            <p:cNvSpPr>
              <a:spLocks noChangeArrowheads="1"/>
            </p:cNvSpPr>
            <p:nvPr/>
          </p:nvSpPr>
          <p:spPr bwMode="auto">
            <a:xfrm>
              <a:off x="3947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[0]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29" name="Line 180"/>
            <p:cNvSpPr>
              <a:spLocks noChangeShapeType="1"/>
            </p:cNvSpPr>
            <p:nvPr/>
          </p:nvSpPr>
          <p:spPr bwMode="auto">
            <a:xfrm>
              <a:off x="3947" y="1253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81"/>
            <p:cNvSpPr>
              <a:spLocks noChangeShapeType="1"/>
            </p:cNvSpPr>
            <p:nvPr/>
          </p:nvSpPr>
          <p:spPr bwMode="auto">
            <a:xfrm>
              <a:off x="3947" y="1540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82"/>
            <p:cNvSpPr>
              <a:spLocks noChangeShapeType="1"/>
            </p:cNvSpPr>
            <p:nvPr/>
          </p:nvSpPr>
          <p:spPr bwMode="auto">
            <a:xfrm>
              <a:off x="394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83"/>
            <p:cNvSpPr>
              <a:spLocks noChangeShapeType="1"/>
            </p:cNvSpPr>
            <p:nvPr/>
          </p:nvSpPr>
          <p:spPr bwMode="auto">
            <a:xfrm>
              <a:off x="4945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84"/>
            <p:cNvSpPr>
              <a:spLocks noChangeShapeType="1"/>
            </p:cNvSpPr>
            <p:nvPr/>
          </p:nvSpPr>
          <p:spPr bwMode="auto">
            <a:xfrm>
              <a:off x="419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85"/>
            <p:cNvSpPr>
              <a:spLocks noChangeShapeType="1"/>
            </p:cNvSpPr>
            <p:nvPr/>
          </p:nvSpPr>
          <p:spPr bwMode="auto">
            <a:xfrm>
              <a:off x="444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6"/>
            <p:cNvSpPr>
              <a:spLocks noChangeShapeType="1"/>
            </p:cNvSpPr>
            <p:nvPr/>
          </p:nvSpPr>
          <p:spPr bwMode="auto">
            <a:xfrm>
              <a:off x="4695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89"/>
          <p:cNvGrpSpPr>
            <a:grpSpLocks/>
          </p:cNvGrpSpPr>
          <p:nvPr/>
        </p:nvGrpSpPr>
        <p:grpSpPr bwMode="auto">
          <a:xfrm>
            <a:off x="4897438" y="2933700"/>
            <a:ext cx="3062287" cy="792163"/>
            <a:chOff x="3016" y="1253"/>
            <a:chExt cx="1929" cy="499"/>
          </a:xfrm>
        </p:grpSpPr>
        <p:sp>
          <p:nvSpPr>
            <p:cNvPr id="37" name="Rectangle 190"/>
            <p:cNvSpPr>
              <a:spLocks noChangeArrowheads="1"/>
            </p:cNvSpPr>
            <p:nvPr/>
          </p:nvSpPr>
          <p:spPr bwMode="auto">
            <a:xfrm>
              <a:off x="3016" y="1253"/>
              <a:ext cx="6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Courier New" pitchFamily="49" charset="0"/>
                </a:rPr>
                <a:t>numStudent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38" name="Rectangle 191"/>
            <p:cNvSpPr>
              <a:spLocks noChangeArrowheads="1"/>
            </p:cNvSpPr>
            <p:nvPr/>
          </p:nvSpPr>
          <p:spPr bwMode="auto">
            <a:xfrm>
              <a:off x="3198" y="1525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en-US" sz="1400">
                <a:latin typeface="Courier New" pitchFamily="49" charset="0"/>
              </a:endParaRPr>
            </a:p>
          </p:txBody>
        </p:sp>
        <p:sp>
          <p:nvSpPr>
            <p:cNvPr id="39" name="Line 192"/>
            <p:cNvSpPr>
              <a:spLocks noChangeShapeType="1"/>
            </p:cNvSpPr>
            <p:nvPr/>
          </p:nvSpPr>
          <p:spPr bwMode="auto">
            <a:xfrm>
              <a:off x="3288" y="161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93"/>
            <p:cNvSpPr>
              <a:spLocks noChangeArrowheads="1"/>
            </p:cNvSpPr>
            <p:nvPr/>
          </p:nvSpPr>
          <p:spPr bwMode="auto">
            <a:xfrm>
              <a:off x="3243" y="1571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94"/>
            <p:cNvSpPr>
              <a:spLocks noChangeArrowheads="1"/>
            </p:cNvSpPr>
            <p:nvPr/>
          </p:nvSpPr>
          <p:spPr bwMode="auto">
            <a:xfrm>
              <a:off x="4695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28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42" name="Rectangle 195"/>
            <p:cNvSpPr>
              <a:spLocks noChangeArrowheads="1"/>
            </p:cNvSpPr>
            <p:nvPr/>
          </p:nvSpPr>
          <p:spPr bwMode="auto">
            <a:xfrm>
              <a:off x="4447" y="1525"/>
              <a:ext cx="2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99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43" name="Rectangle 196"/>
            <p:cNvSpPr>
              <a:spLocks noChangeArrowheads="1"/>
            </p:cNvSpPr>
            <p:nvPr/>
          </p:nvSpPr>
          <p:spPr bwMode="auto">
            <a:xfrm>
              <a:off x="4197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44" name="Rectangle 197"/>
            <p:cNvSpPr>
              <a:spLocks noChangeArrowheads="1"/>
            </p:cNvSpPr>
            <p:nvPr/>
          </p:nvSpPr>
          <p:spPr bwMode="auto">
            <a:xfrm>
              <a:off x="3947" y="1525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31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>
              <a:off x="3947" y="1525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>
              <a:off x="3947" y="1752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>
              <a:off x="3947" y="1525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Line 201"/>
            <p:cNvSpPr>
              <a:spLocks noChangeShapeType="1"/>
            </p:cNvSpPr>
            <p:nvPr/>
          </p:nvSpPr>
          <p:spPr bwMode="auto">
            <a:xfrm>
              <a:off x="4945" y="1525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9" name="Line 202"/>
            <p:cNvSpPr>
              <a:spLocks noChangeShapeType="1"/>
            </p:cNvSpPr>
            <p:nvPr/>
          </p:nvSpPr>
          <p:spPr bwMode="auto">
            <a:xfrm>
              <a:off x="4197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" name="Line 203"/>
            <p:cNvSpPr>
              <a:spLocks noChangeShapeType="1"/>
            </p:cNvSpPr>
            <p:nvPr/>
          </p:nvSpPr>
          <p:spPr bwMode="auto">
            <a:xfrm>
              <a:off x="4447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" name="Line 204"/>
            <p:cNvSpPr>
              <a:spLocks noChangeShapeType="1"/>
            </p:cNvSpPr>
            <p:nvPr/>
          </p:nvSpPr>
          <p:spPr bwMode="auto">
            <a:xfrm>
              <a:off x="4695" y="152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" name="Rectangle 205"/>
            <p:cNvSpPr>
              <a:spLocks noChangeArrowheads="1"/>
            </p:cNvSpPr>
            <p:nvPr/>
          </p:nvSpPr>
          <p:spPr bwMode="auto">
            <a:xfrm>
              <a:off x="4695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[3]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53" name="Rectangle 206"/>
            <p:cNvSpPr>
              <a:spLocks noChangeArrowheads="1"/>
            </p:cNvSpPr>
            <p:nvPr/>
          </p:nvSpPr>
          <p:spPr bwMode="auto">
            <a:xfrm>
              <a:off x="4447" y="1253"/>
              <a:ext cx="2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[2]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54" name="Rectangle 207"/>
            <p:cNvSpPr>
              <a:spLocks noChangeArrowheads="1"/>
            </p:cNvSpPr>
            <p:nvPr/>
          </p:nvSpPr>
          <p:spPr bwMode="auto">
            <a:xfrm>
              <a:off x="4197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[1]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55" name="Rectangle 208"/>
            <p:cNvSpPr>
              <a:spLocks noChangeArrowheads="1"/>
            </p:cNvSpPr>
            <p:nvPr/>
          </p:nvSpPr>
          <p:spPr bwMode="auto">
            <a:xfrm>
              <a:off x="3947" y="1253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[0]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56" name="Line 209"/>
            <p:cNvSpPr>
              <a:spLocks noChangeShapeType="1"/>
            </p:cNvSpPr>
            <p:nvPr/>
          </p:nvSpPr>
          <p:spPr bwMode="auto">
            <a:xfrm>
              <a:off x="3947" y="1253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10"/>
            <p:cNvSpPr>
              <a:spLocks noChangeShapeType="1"/>
            </p:cNvSpPr>
            <p:nvPr/>
          </p:nvSpPr>
          <p:spPr bwMode="auto">
            <a:xfrm>
              <a:off x="3947" y="1540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11"/>
            <p:cNvSpPr>
              <a:spLocks noChangeShapeType="1"/>
            </p:cNvSpPr>
            <p:nvPr/>
          </p:nvSpPr>
          <p:spPr bwMode="auto">
            <a:xfrm>
              <a:off x="394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12"/>
            <p:cNvSpPr>
              <a:spLocks noChangeShapeType="1"/>
            </p:cNvSpPr>
            <p:nvPr/>
          </p:nvSpPr>
          <p:spPr bwMode="auto">
            <a:xfrm>
              <a:off x="4945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13"/>
            <p:cNvSpPr>
              <a:spLocks noChangeShapeType="1"/>
            </p:cNvSpPr>
            <p:nvPr/>
          </p:nvSpPr>
          <p:spPr bwMode="auto">
            <a:xfrm>
              <a:off x="419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14"/>
            <p:cNvSpPr>
              <a:spLocks noChangeShapeType="1"/>
            </p:cNvSpPr>
            <p:nvPr/>
          </p:nvSpPr>
          <p:spPr bwMode="auto">
            <a:xfrm>
              <a:off x="4447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15"/>
            <p:cNvSpPr>
              <a:spLocks noChangeShapeType="1"/>
            </p:cNvSpPr>
            <p:nvPr/>
          </p:nvSpPr>
          <p:spPr bwMode="auto">
            <a:xfrm>
              <a:off x="4695" y="125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Rectangle 216"/>
          <p:cNvSpPr>
            <a:spLocks noChangeArrowheads="1"/>
          </p:cNvSpPr>
          <p:nvPr/>
        </p:nvSpPr>
        <p:spPr bwMode="auto">
          <a:xfrm>
            <a:off x="577850" y="4703763"/>
            <a:ext cx="3350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numStudent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4" name="Group 342"/>
          <p:cNvGrpSpPr>
            <a:grpSpLocks/>
          </p:cNvGrpSpPr>
          <p:nvPr/>
        </p:nvGrpSpPr>
        <p:grpSpPr bwMode="auto">
          <a:xfrm>
            <a:off x="4897438" y="4157663"/>
            <a:ext cx="3240087" cy="1655762"/>
            <a:chOff x="2971" y="2750"/>
            <a:chExt cx="2041" cy="1043"/>
          </a:xfrm>
        </p:grpSpPr>
        <p:sp>
          <p:nvSpPr>
            <p:cNvPr id="65" name="Rectangle 218"/>
            <p:cNvSpPr>
              <a:spLocks noChangeArrowheads="1"/>
            </p:cNvSpPr>
            <p:nvPr/>
          </p:nvSpPr>
          <p:spPr bwMode="auto">
            <a:xfrm>
              <a:off x="2971" y="2750"/>
              <a:ext cx="6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Courier New" pitchFamily="49" charset="0"/>
                </a:rPr>
                <a:t>numStudent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66" name="Rectangle 219"/>
            <p:cNvSpPr>
              <a:spLocks noChangeArrowheads="1"/>
            </p:cNvSpPr>
            <p:nvPr/>
          </p:nvSpPr>
          <p:spPr bwMode="auto">
            <a:xfrm>
              <a:off x="3153" y="302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en-US" sz="1400">
                <a:latin typeface="Courier New" pitchFamily="49" charset="0"/>
              </a:endParaRPr>
            </a:p>
          </p:txBody>
        </p:sp>
        <p:sp>
          <p:nvSpPr>
            <p:cNvPr id="67" name="Line 220"/>
            <p:cNvSpPr>
              <a:spLocks noChangeShapeType="1"/>
            </p:cNvSpPr>
            <p:nvPr/>
          </p:nvSpPr>
          <p:spPr bwMode="auto">
            <a:xfrm>
              <a:off x="3243" y="3113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221"/>
            <p:cNvSpPr>
              <a:spLocks noChangeArrowheads="1"/>
            </p:cNvSpPr>
            <p:nvPr/>
          </p:nvSpPr>
          <p:spPr bwMode="auto">
            <a:xfrm>
              <a:off x="3198" y="3068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222"/>
            <p:cNvSpPr>
              <a:spLocks noChangeArrowheads="1"/>
            </p:cNvSpPr>
            <p:nvPr/>
          </p:nvSpPr>
          <p:spPr bwMode="auto">
            <a:xfrm>
              <a:off x="4650" y="3022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28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70" name="Rectangle 223"/>
            <p:cNvSpPr>
              <a:spLocks noChangeArrowheads="1"/>
            </p:cNvSpPr>
            <p:nvPr/>
          </p:nvSpPr>
          <p:spPr bwMode="auto">
            <a:xfrm>
              <a:off x="4402" y="3022"/>
              <a:ext cx="2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99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71" name="Rectangle 224"/>
            <p:cNvSpPr>
              <a:spLocks noChangeArrowheads="1"/>
            </p:cNvSpPr>
            <p:nvPr/>
          </p:nvSpPr>
          <p:spPr bwMode="auto">
            <a:xfrm>
              <a:off x="4152" y="3022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72" name="Rectangle 225"/>
            <p:cNvSpPr>
              <a:spLocks noChangeArrowheads="1"/>
            </p:cNvSpPr>
            <p:nvPr/>
          </p:nvSpPr>
          <p:spPr bwMode="auto">
            <a:xfrm>
              <a:off x="3902" y="3022"/>
              <a:ext cx="25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31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73" name="Line 226"/>
            <p:cNvSpPr>
              <a:spLocks noChangeShapeType="1"/>
            </p:cNvSpPr>
            <p:nvPr/>
          </p:nvSpPr>
          <p:spPr bwMode="auto">
            <a:xfrm>
              <a:off x="3902" y="3022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" name="Line 227"/>
            <p:cNvSpPr>
              <a:spLocks noChangeShapeType="1"/>
            </p:cNvSpPr>
            <p:nvPr/>
          </p:nvSpPr>
          <p:spPr bwMode="auto">
            <a:xfrm>
              <a:off x="3902" y="3249"/>
              <a:ext cx="9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" name="Line 228"/>
            <p:cNvSpPr>
              <a:spLocks noChangeShapeType="1"/>
            </p:cNvSpPr>
            <p:nvPr/>
          </p:nvSpPr>
          <p:spPr bwMode="auto">
            <a:xfrm>
              <a:off x="3902" y="3022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6" name="Line 229"/>
            <p:cNvSpPr>
              <a:spLocks noChangeShapeType="1"/>
            </p:cNvSpPr>
            <p:nvPr/>
          </p:nvSpPr>
          <p:spPr bwMode="auto">
            <a:xfrm>
              <a:off x="4900" y="3022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" name="Line 230"/>
            <p:cNvSpPr>
              <a:spLocks noChangeShapeType="1"/>
            </p:cNvSpPr>
            <p:nvPr/>
          </p:nvSpPr>
          <p:spPr bwMode="auto">
            <a:xfrm>
              <a:off x="4152" y="3022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8" name="Line 231"/>
            <p:cNvSpPr>
              <a:spLocks noChangeShapeType="1"/>
            </p:cNvSpPr>
            <p:nvPr/>
          </p:nvSpPr>
          <p:spPr bwMode="auto">
            <a:xfrm>
              <a:off x="4402" y="3022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9" name="Line 232"/>
            <p:cNvSpPr>
              <a:spLocks noChangeShapeType="1"/>
            </p:cNvSpPr>
            <p:nvPr/>
          </p:nvSpPr>
          <p:spPr bwMode="auto">
            <a:xfrm>
              <a:off x="4650" y="3022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0" name="Rectangle 233"/>
            <p:cNvSpPr>
              <a:spLocks noChangeArrowheads="1"/>
            </p:cNvSpPr>
            <p:nvPr/>
          </p:nvSpPr>
          <p:spPr bwMode="auto">
            <a:xfrm>
              <a:off x="4650" y="2750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[3]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81" name="Rectangle 234"/>
            <p:cNvSpPr>
              <a:spLocks noChangeArrowheads="1"/>
            </p:cNvSpPr>
            <p:nvPr/>
          </p:nvSpPr>
          <p:spPr bwMode="auto">
            <a:xfrm>
              <a:off x="4402" y="2750"/>
              <a:ext cx="2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[2]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82" name="Rectangle 235"/>
            <p:cNvSpPr>
              <a:spLocks noChangeArrowheads="1"/>
            </p:cNvSpPr>
            <p:nvPr/>
          </p:nvSpPr>
          <p:spPr bwMode="auto">
            <a:xfrm>
              <a:off x="4152" y="2750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[1]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83" name="Rectangle 236"/>
            <p:cNvSpPr>
              <a:spLocks noChangeArrowheads="1"/>
            </p:cNvSpPr>
            <p:nvPr/>
          </p:nvSpPr>
          <p:spPr bwMode="auto">
            <a:xfrm>
              <a:off x="3902" y="2750"/>
              <a:ext cx="2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[0]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84" name="Line 237"/>
            <p:cNvSpPr>
              <a:spLocks noChangeShapeType="1"/>
            </p:cNvSpPr>
            <p:nvPr/>
          </p:nvSpPr>
          <p:spPr bwMode="auto">
            <a:xfrm>
              <a:off x="3902" y="2750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38"/>
            <p:cNvSpPr>
              <a:spLocks noChangeShapeType="1"/>
            </p:cNvSpPr>
            <p:nvPr/>
          </p:nvSpPr>
          <p:spPr bwMode="auto">
            <a:xfrm>
              <a:off x="3902" y="3037"/>
              <a:ext cx="9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39"/>
            <p:cNvSpPr>
              <a:spLocks noChangeShapeType="1"/>
            </p:cNvSpPr>
            <p:nvPr/>
          </p:nvSpPr>
          <p:spPr bwMode="auto">
            <a:xfrm>
              <a:off x="3902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40"/>
            <p:cNvSpPr>
              <a:spLocks noChangeShapeType="1"/>
            </p:cNvSpPr>
            <p:nvPr/>
          </p:nvSpPr>
          <p:spPr bwMode="auto">
            <a:xfrm>
              <a:off x="4900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41"/>
            <p:cNvSpPr>
              <a:spLocks noChangeShapeType="1"/>
            </p:cNvSpPr>
            <p:nvPr/>
          </p:nvSpPr>
          <p:spPr bwMode="auto">
            <a:xfrm>
              <a:off x="4152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2"/>
            <p:cNvSpPr>
              <a:spLocks noChangeShapeType="1"/>
            </p:cNvSpPr>
            <p:nvPr/>
          </p:nvSpPr>
          <p:spPr bwMode="auto">
            <a:xfrm>
              <a:off x="4402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43"/>
            <p:cNvSpPr>
              <a:spLocks noChangeShapeType="1"/>
            </p:cNvSpPr>
            <p:nvPr/>
          </p:nvSpPr>
          <p:spPr bwMode="auto">
            <a:xfrm>
              <a:off x="4650" y="275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317"/>
            <p:cNvSpPr>
              <a:spLocks noChangeArrowheads="1"/>
            </p:cNvSpPr>
            <p:nvPr/>
          </p:nvSpPr>
          <p:spPr bwMode="auto">
            <a:xfrm>
              <a:off x="4794" y="3566"/>
              <a:ext cx="2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2" name="Rectangle 314"/>
            <p:cNvSpPr>
              <a:spLocks noChangeArrowheads="1"/>
            </p:cNvSpPr>
            <p:nvPr/>
          </p:nvSpPr>
          <p:spPr bwMode="auto">
            <a:xfrm>
              <a:off x="4576" y="3566"/>
              <a:ext cx="2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3" name="Rectangle 311"/>
            <p:cNvSpPr>
              <a:spLocks noChangeArrowheads="1"/>
            </p:cNvSpPr>
            <p:nvPr/>
          </p:nvSpPr>
          <p:spPr bwMode="auto">
            <a:xfrm>
              <a:off x="4359" y="3566"/>
              <a:ext cx="21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4" name="Rectangle 308"/>
            <p:cNvSpPr>
              <a:spLocks noChangeArrowheads="1"/>
            </p:cNvSpPr>
            <p:nvPr/>
          </p:nvSpPr>
          <p:spPr bwMode="auto">
            <a:xfrm>
              <a:off x="4141" y="3566"/>
              <a:ext cx="2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5" name="Rectangle 302"/>
            <p:cNvSpPr>
              <a:spLocks noChangeArrowheads="1"/>
            </p:cNvSpPr>
            <p:nvPr/>
          </p:nvSpPr>
          <p:spPr bwMode="auto">
            <a:xfrm>
              <a:off x="3923" y="3566"/>
              <a:ext cx="2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0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96" name="Line 303"/>
            <p:cNvSpPr>
              <a:spLocks noChangeShapeType="1"/>
            </p:cNvSpPr>
            <p:nvPr/>
          </p:nvSpPr>
          <p:spPr bwMode="auto">
            <a:xfrm>
              <a:off x="3923" y="3566"/>
              <a:ext cx="10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7" name="Line 304"/>
            <p:cNvSpPr>
              <a:spLocks noChangeShapeType="1"/>
            </p:cNvSpPr>
            <p:nvPr/>
          </p:nvSpPr>
          <p:spPr bwMode="auto">
            <a:xfrm>
              <a:off x="3923" y="3793"/>
              <a:ext cx="10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8" name="Line 305"/>
            <p:cNvSpPr>
              <a:spLocks noChangeShapeType="1"/>
            </p:cNvSpPr>
            <p:nvPr/>
          </p:nvSpPr>
          <p:spPr bwMode="auto">
            <a:xfrm>
              <a:off x="3923" y="3566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9" name="Line 306"/>
            <p:cNvSpPr>
              <a:spLocks noChangeShapeType="1"/>
            </p:cNvSpPr>
            <p:nvPr/>
          </p:nvSpPr>
          <p:spPr bwMode="auto">
            <a:xfrm>
              <a:off x="5012" y="3566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0" name="Line 309"/>
            <p:cNvSpPr>
              <a:spLocks noChangeShapeType="1"/>
            </p:cNvSpPr>
            <p:nvPr/>
          </p:nvSpPr>
          <p:spPr bwMode="auto">
            <a:xfrm>
              <a:off x="4141" y="356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1" name="Line 312"/>
            <p:cNvSpPr>
              <a:spLocks noChangeShapeType="1"/>
            </p:cNvSpPr>
            <p:nvPr/>
          </p:nvSpPr>
          <p:spPr bwMode="auto">
            <a:xfrm>
              <a:off x="4359" y="356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" name="Line 315"/>
            <p:cNvSpPr>
              <a:spLocks noChangeShapeType="1"/>
            </p:cNvSpPr>
            <p:nvPr/>
          </p:nvSpPr>
          <p:spPr bwMode="auto">
            <a:xfrm>
              <a:off x="4576" y="356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3" name="Line 318"/>
            <p:cNvSpPr>
              <a:spLocks noChangeShapeType="1"/>
            </p:cNvSpPr>
            <p:nvPr/>
          </p:nvSpPr>
          <p:spPr bwMode="auto">
            <a:xfrm>
              <a:off x="4794" y="356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4" name="Rectangle 323"/>
            <p:cNvSpPr>
              <a:spLocks noChangeArrowheads="1"/>
            </p:cNvSpPr>
            <p:nvPr/>
          </p:nvSpPr>
          <p:spPr bwMode="auto">
            <a:xfrm>
              <a:off x="4785" y="3339"/>
              <a:ext cx="21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[4]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5" name="Rectangle 324"/>
            <p:cNvSpPr>
              <a:spLocks noChangeArrowheads="1"/>
            </p:cNvSpPr>
            <p:nvPr/>
          </p:nvSpPr>
          <p:spPr bwMode="auto">
            <a:xfrm>
              <a:off x="4567" y="3339"/>
              <a:ext cx="21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[3]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6" name="Rectangle 325"/>
            <p:cNvSpPr>
              <a:spLocks noChangeArrowheads="1"/>
            </p:cNvSpPr>
            <p:nvPr/>
          </p:nvSpPr>
          <p:spPr bwMode="auto">
            <a:xfrm>
              <a:off x="4350" y="3339"/>
              <a:ext cx="21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[2]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7" name="Rectangle 326"/>
            <p:cNvSpPr>
              <a:spLocks noChangeArrowheads="1"/>
            </p:cNvSpPr>
            <p:nvPr/>
          </p:nvSpPr>
          <p:spPr bwMode="auto">
            <a:xfrm>
              <a:off x="4132" y="3339"/>
              <a:ext cx="21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[1]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8" name="Rectangle 327"/>
            <p:cNvSpPr>
              <a:spLocks noChangeArrowheads="1"/>
            </p:cNvSpPr>
            <p:nvPr/>
          </p:nvSpPr>
          <p:spPr bwMode="auto">
            <a:xfrm>
              <a:off x="3914" y="3339"/>
              <a:ext cx="21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itchFamily="18" charset="0"/>
                  <a:cs typeface="Angsana New" pitchFamily="18" charset="-34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200">
                  <a:latin typeface="Courier New" pitchFamily="49" charset="0"/>
                </a:rPr>
                <a:t>[0]</a:t>
              </a:r>
              <a:endParaRPr lang="th-TH" altLang="en-US" sz="1200">
                <a:latin typeface="Courier New" pitchFamily="49" charset="0"/>
              </a:endParaRPr>
            </a:p>
          </p:txBody>
        </p:sp>
        <p:sp>
          <p:nvSpPr>
            <p:cNvPr id="109" name="Line 328"/>
            <p:cNvSpPr>
              <a:spLocks noChangeShapeType="1"/>
            </p:cNvSpPr>
            <p:nvPr/>
          </p:nvSpPr>
          <p:spPr bwMode="auto">
            <a:xfrm>
              <a:off x="3914" y="3339"/>
              <a:ext cx="108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29"/>
            <p:cNvSpPr>
              <a:spLocks noChangeShapeType="1"/>
            </p:cNvSpPr>
            <p:nvPr/>
          </p:nvSpPr>
          <p:spPr bwMode="auto">
            <a:xfrm>
              <a:off x="3923" y="3696"/>
              <a:ext cx="108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3914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5003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32"/>
            <p:cNvSpPr>
              <a:spLocks noChangeShapeType="1"/>
            </p:cNvSpPr>
            <p:nvPr/>
          </p:nvSpPr>
          <p:spPr bwMode="auto">
            <a:xfrm>
              <a:off x="4132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33"/>
            <p:cNvSpPr>
              <a:spLocks noChangeShapeType="1"/>
            </p:cNvSpPr>
            <p:nvPr/>
          </p:nvSpPr>
          <p:spPr bwMode="auto">
            <a:xfrm>
              <a:off x="4350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34"/>
            <p:cNvSpPr>
              <a:spLocks noChangeShapeType="1"/>
            </p:cNvSpPr>
            <p:nvPr/>
          </p:nvSpPr>
          <p:spPr bwMode="auto">
            <a:xfrm>
              <a:off x="4567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35"/>
            <p:cNvSpPr>
              <a:spLocks noChangeShapeType="1"/>
            </p:cNvSpPr>
            <p:nvPr/>
          </p:nvSpPr>
          <p:spPr bwMode="auto">
            <a:xfrm>
              <a:off x="4785" y="3339"/>
              <a:ext cx="1" cy="18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89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317500" y="1739900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the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1955800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a[1] =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(b[1]);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38" y="261146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69587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7887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4600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2900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67323" y="15597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18073" y="15531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6243534" y="1743912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6486" y="742666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0486" y="958566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a[1] =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(b[1]);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69587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7887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94600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62900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67323" y="2118562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18073" y="21119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6243534" y="2302712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63237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1537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88250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56550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60973" y="42074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11723" y="42007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Arrow Connector 36"/>
          <p:cNvCxnSpPr>
            <a:endCxn id="31" idx="1"/>
          </p:cNvCxnSpPr>
          <p:nvPr/>
        </p:nvCxnSpPr>
        <p:spPr>
          <a:xfrm>
            <a:off x="6237184" y="4391578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0136" y="3390332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84136" y="3606232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a[1] =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(b[1]);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63237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231537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588250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56550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60973" y="476622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11723" y="4759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237184" y="4570126"/>
            <a:ext cx="626053" cy="3802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3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1187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9487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5156200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28923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9673" y="15446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3805134" y="1735404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62637" y="3123632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16637" y="3339532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a[1] 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(b[1]);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31187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99487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6200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4500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28923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79673" y="2103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05134" y="1940658"/>
            <a:ext cx="619703" cy="3535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58320" y="4244960"/>
            <a:ext cx="859680" cy="85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70057" y="4219560"/>
            <a:ext cx="859680" cy="85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82117" y="623676"/>
            <a:ext cx="3368065" cy="3795925"/>
          </a:xfrm>
          <a:custGeom>
            <a:avLst/>
            <a:gdLst>
              <a:gd name="connsiteX0" fmla="*/ 1536824 w 3365955"/>
              <a:gd name="connsiteY0" fmla="*/ 3818662 h 3818662"/>
              <a:gd name="connsiteX1" fmla="*/ 124 w 3365955"/>
              <a:gd name="connsiteY1" fmla="*/ 1900962 h 3818662"/>
              <a:gd name="connsiteX2" fmla="*/ 1460624 w 3365955"/>
              <a:gd name="connsiteY2" fmla="*/ 110262 h 3818662"/>
              <a:gd name="connsiteX3" fmla="*/ 3086224 w 3365955"/>
              <a:gd name="connsiteY3" fmla="*/ 275362 h 3818662"/>
              <a:gd name="connsiteX4" fmla="*/ 3352924 w 3365955"/>
              <a:gd name="connsiteY4" fmla="*/ 948462 h 3818662"/>
              <a:gd name="connsiteX0" fmla="*/ 1545275 w 3390381"/>
              <a:gd name="connsiteY0" fmla="*/ 3808267 h 3808267"/>
              <a:gd name="connsiteX1" fmla="*/ 8575 w 3390381"/>
              <a:gd name="connsiteY1" fmla="*/ 1890567 h 3808267"/>
              <a:gd name="connsiteX2" fmla="*/ 1024575 w 3390381"/>
              <a:gd name="connsiteY2" fmla="*/ 112567 h 3808267"/>
              <a:gd name="connsiteX3" fmla="*/ 3094675 w 3390381"/>
              <a:gd name="connsiteY3" fmla="*/ 264967 h 3808267"/>
              <a:gd name="connsiteX4" fmla="*/ 3361375 w 3390381"/>
              <a:gd name="connsiteY4" fmla="*/ 938067 h 3808267"/>
              <a:gd name="connsiteX0" fmla="*/ 1548483 w 3393589"/>
              <a:gd name="connsiteY0" fmla="*/ 3780308 h 3780308"/>
              <a:gd name="connsiteX1" fmla="*/ 11783 w 3393589"/>
              <a:gd name="connsiteY1" fmla="*/ 1862608 h 3780308"/>
              <a:gd name="connsiteX2" fmla="*/ 1027783 w 3393589"/>
              <a:gd name="connsiteY2" fmla="*/ 84608 h 3780308"/>
              <a:gd name="connsiteX3" fmla="*/ 3097883 w 3393589"/>
              <a:gd name="connsiteY3" fmla="*/ 237008 h 3780308"/>
              <a:gd name="connsiteX4" fmla="*/ 3364583 w 3393589"/>
              <a:gd name="connsiteY4" fmla="*/ 910108 h 3780308"/>
              <a:gd name="connsiteX0" fmla="*/ 1548483 w 3370643"/>
              <a:gd name="connsiteY0" fmla="*/ 3798886 h 3798886"/>
              <a:gd name="connsiteX1" fmla="*/ 11783 w 3370643"/>
              <a:gd name="connsiteY1" fmla="*/ 1881186 h 3798886"/>
              <a:gd name="connsiteX2" fmla="*/ 1027783 w 3370643"/>
              <a:gd name="connsiteY2" fmla="*/ 103186 h 3798886"/>
              <a:gd name="connsiteX3" fmla="*/ 3097883 w 3370643"/>
              <a:gd name="connsiteY3" fmla="*/ 255586 h 3798886"/>
              <a:gd name="connsiteX4" fmla="*/ 3364583 w 3370643"/>
              <a:gd name="connsiteY4" fmla="*/ 928686 h 3798886"/>
              <a:gd name="connsiteX0" fmla="*/ 1548483 w 3368065"/>
              <a:gd name="connsiteY0" fmla="*/ 3815262 h 3815262"/>
              <a:gd name="connsiteX1" fmla="*/ 11783 w 3368065"/>
              <a:gd name="connsiteY1" fmla="*/ 1897562 h 3815262"/>
              <a:gd name="connsiteX2" fmla="*/ 1027783 w 3368065"/>
              <a:gd name="connsiteY2" fmla="*/ 119562 h 3815262"/>
              <a:gd name="connsiteX3" fmla="*/ 3097883 w 3368065"/>
              <a:gd name="connsiteY3" fmla="*/ 271962 h 3815262"/>
              <a:gd name="connsiteX4" fmla="*/ 3364583 w 3368065"/>
              <a:gd name="connsiteY4" fmla="*/ 945062 h 3815262"/>
              <a:gd name="connsiteX0" fmla="*/ 1548483 w 3368065"/>
              <a:gd name="connsiteY0" fmla="*/ 3795925 h 3795925"/>
              <a:gd name="connsiteX1" fmla="*/ 11783 w 3368065"/>
              <a:gd name="connsiteY1" fmla="*/ 1878225 h 3795925"/>
              <a:gd name="connsiteX2" fmla="*/ 1027783 w 3368065"/>
              <a:gd name="connsiteY2" fmla="*/ 100225 h 3795925"/>
              <a:gd name="connsiteX3" fmla="*/ 3097883 w 3368065"/>
              <a:gd name="connsiteY3" fmla="*/ 252625 h 3795925"/>
              <a:gd name="connsiteX4" fmla="*/ 3364583 w 3368065"/>
              <a:gd name="connsiteY4" fmla="*/ 925725 h 379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065" h="3795925">
                <a:moveTo>
                  <a:pt x="1548483" y="3795925"/>
                </a:moveTo>
                <a:cubicBezTo>
                  <a:pt x="786483" y="3146108"/>
                  <a:pt x="98566" y="2494175"/>
                  <a:pt x="11783" y="1878225"/>
                </a:cubicBezTo>
                <a:cubicBezTo>
                  <a:pt x="-75000" y="1262275"/>
                  <a:pt x="322933" y="307658"/>
                  <a:pt x="1027783" y="100225"/>
                </a:cubicBezTo>
                <a:cubicBezTo>
                  <a:pt x="1732633" y="-107208"/>
                  <a:pt x="2911616" y="38842"/>
                  <a:pt x="3097883" y="252625"/>
                </a:cubicBezTo>
                <a:cubicBezTo>
                  <a:pt x="3284150" y="466408"/>
                  <a:pt x="3388924" y="659025"/>
                  <a:pt x="3364583" y="92572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 flipH="1">
            <a:off x="5464481" y="567258"/>
            <a:ext cx="2580792" cy="3950195"/>
          </a:xfrm>
          <a:custGeom>
            <a:avLst/>
            <a:gdLst>
              <a:gd name="connsiteX0" fmla="*/ 1536824 w 3365955"/>
              <a:gd name="connsiteY0" fmla="*/ 3818662 h 3818662"/>
              <a:gd name="connsiteX1" fmla="*/ 124 w 3365955"/>
              <a:gd name="connsiteY1" fmla="*/ 1900962 h 3818662"/>
              <a:gd name="connsiteX2" fmla="*/ 1460624 w 3365955"/>
              <a:gd name="connsiteY2" fmla="*/ 110262 h 3818662"/>
              <a:gd name="connsiteX3" fmla="*/ 3086224 w 3365955"/>
              <a:gd name="connsiteY3" fmla="*/ 275362 h 3818662"/>
              <a:gd name="connsiteX4" fmla="*/ 3352924 w 3365955"/>
              <a:gd name="connsiteY4" fmla="*/ 948462 h 3818662"/>
              <a:gd name="connsiteX0" fmla="*/ 1545275 w 3390381"/>
              <a:gd name="connsiteY0" fmla="*/ 3808267 h 3808267"/>
              <a:gd name="connsiteX1" fmla="*/ 8575 w 3390381"/>
              <a:gd name="connsiteY1" fmla="*/ 1890567 h 3808267"/>
              <a:gd name="connsiteX2" fmla="*/ 1024575 w 3390381"/>
              <a:gd name="connsiteY2" fmla="*/ 112567 h 3808267"/>
              <a:gd name="connsiteX3" fmla="*/ 3094675 w 3390381"/>
              <a:gd name="connsiteY3" fmla="*/ 264967 h 3808267"/>
              <a:gd name="connsiteX4" fmla="*/ 3361375 w 3390381"/>
              <a:gd name="connsiteY4" fmla="*/ 938067 h 3808267"/>
              <a:gd name="connsiteX0" fmla="*/ 1548483 w 3393589"/>
              <a:gd name="connsiteY0" fmla="*/ 3780308 h 3780308"/>
              <a:gd name="connsiteX1" fmla="*/ 11783 w 3393589"/>
              <a:gd name="connsiteY1" fmla="*/ 1862608 h 3780308"/>
              <a:gd name="connsiteX2" fmla="*/ 1027783 w 3393589"/>
              <a:gd name="connsiteY2" fmla="*/ 84608 h 3780308"/>
              <a:gd name="connsiteX3" fmla="*/ 3097883 w 3393589"/>
              <a:gd name="connsiteY3" fmla="*/ 237008 h 3780308"/>
              <a:gd name="connsiteX4" fmla="*/ 3364583 w 3393589"/>
              <a:gd name="connsiteY4" fmla="*/ 910108 h 3780308"/>
              <a:gd name="connsiteX0" fmla="*/ 1548483 w 3370643"/>
              <a:gd name="connsiteY0" fmla="*/ 3798886 h 3798886"/>
              <a:gd name="connsiteX1" fmla="*/ 11783 w 3370643"/>
              <a:gd name="connsiteY1" fmla="*/ 1881186 h 3798886"/>
              <a:gd name="connsiteX2" fmla="*/ 1027783 w 3370643"/>
              <a:gd name="connsiteY2" fmla="*/ 103186 h 3798886"/>
              <a:gd name="connsiteX3" fmla="*/ 3097883 w 3370643"/>
              <a:gd name="connsiteY3" fmla="*/ 255586 h 3798886"/>
              <a:gd name="connsiteX4" fmla="*/ 3364583 w 3370643"/>
              <a:gd name="connsiteY4" fmla="*/ 928686 h 3798886"/>
              <a:gd name="connsiteX0" fmla="*/ 1548483 w 3368065"/>
              <a:gd name="connsiteY0" fmla="*/ 3815262 h 3815262"/>
              <a:gd name="connsiteX1" fmla="*/ 11783 w 3368065"/>
              <a:gd name="connsiteY1" fmla="*/ 1897562 h 3815262"/>
              <a:gd name="connsiteX2" fmla="*/ 1027783 w 3368065"/>
              <a:gd name="connsiteY2" fmla="*/ 119562 h 3815262"/>
              <a:gd name="connsiteX3" fmla="*/ 3097883 w 3368065"/>
              <a:gd name="connsiteY3" fmla="*/ 271962 h 3815262"/>
              <a:gd name="connsiteX4" fmla="*/ 3364583 w 3368065"/>
              <a:gd name="connsiteY4" fmla="*/ 945062 h 3815262"/>
              <a:gd name="connsiteX0" fmla="*/ 1548483 w 3368065"/>
              <a:gd name="connsiteY0" fmla="*/ 3795925 h 3795925"/>
              <a:gd name="connsiteX1" fmla="*/ 11783 w 3368065"/>
              <a:gd name="connsiteY1" fmla="*/ 1878225 h 3795925"/>
              <a:gd name="connsiteX2" fmla="*/ 1027783 w 3368065"/>
              <a:gd name="connsiteY2" fmla="*/ 100225 h 3795925"/>
              <a:gd name="connsiteX3" fmla="*/ 3097883 w 3368065"/>
              <a:gd name="connsiteY3" fmla="*/ 252625 h 3795925"/>
              <a:gd name="connsiteX4" fmla="*/ 3364583 w 3368065"/>
              <a:gd name="connsiteY4" fmla="*/ 925725 h 3795925"/>
              <a:gd name="connsiteX0" fmla="*/ 3403315 w 3464198"/>
              <a:gd name="connsiteY0" fmla="*/ 3897525 h 3897525"/>
              <a:gd name="connsiteX1" fmla="*/ 107916 w 3464198"/>
              <a:gd name="connsiteY1" fmla="*/ 1878225 h 3897525"/>
              <a:gd name="connsiteX2" fmla="*/ 1123916 w 3464198"/>
              <a:gd name="connsiteY2" fmla="*/ 100225 h 3897525"/>
              <a:gd name="connsiteX3" fmla="*/ 3194016 w 3464198"/>
              <a:gd name="connsiteY3" fmla="*/ 252625 h 3897525"/>
              <a:gd name="connsiteX4" fmla="*/ 3460716 w 3464198"/>
              <a:gd name="connsiteY4" fmla="*/ 925725 h 3897525"/>
              <a:gd name="connsiteX0" fmla="*/ 3403315 w 3464198"/>
              <a:gd name="connsiteY0" fmla="*/ 3897525 h 3897525"/>
              <a:gd name="connsiteX1" fmla="*/ 107916 w 3464198"/>
              <a:gd name="connsiteY1" fmla="*/ 1878225 h 3897525"/>
              <a:gd name="connsiteX2" fmla="*/ 1123916 w 3464198"/>
              <a:gd name="connsiteY2" fmla="*/ 100225 h 3897525"/>
              <a:gd name="connsiteX3" fmla="*/ 3194016 w 3464198"/>
              <a:gd name="connsiteY3" fmla="*/ 252625 h 3897525"/>
              <a:gd name="connsiteX4" fmla="*/ 3460716 w 3464198"/>
              <a:gd name="connsiteY4" fmla="*/ 925725 h 3897525"/>
              <a:gd name="connsiteX0" fmla="*/ 2953349 w 3014232"/>
              <a:gd name="connsiteY0" fmla="*/ 3950195 h 3950195"/>
              <a:gd name="connsiteX1" fmla="*/ 137595 w 3014232"/>
              <a:gd name="connsiteY1" fmla="*/ 2261095 h 3950195"/>
              <a:gd name="connsiteX2" fmla="*/ 673950 w 3014232"/>
              <a:gd name="connsiteY2" fmla="*/ 152895 h 3950195"/>
              <a:gd name="connsiteX3" fmla="*/ 2744050 w 3014232"/>
              <a:gd name="connsiteY3" fmla="*/ 305295 h 3950195"/>
              <a:gd name="connsiteX4" fmla="*/ 3010750 w 3014232"/>
              <a:gd name="connsiteY4" fmla="*/ 978395 h 3950195"/>
              <a:gd name="connsiteX0" fmla="*/ 2892742 w 2953625"/>
              <a:gd name="connsiteY0" fmla="*/ 3950195 h 3950195"/>
              <a:gd name="connsiteX1" fmla="*/ 76988 w 2953625"/>
              <a:gd name="connsiteY1" fmla="*/ 2261095 h 3950195"/>
              <a:gd name="connsiteX2" fmla="*/ 613343 w 2953625"/>
              <a:gd name="connsiteY2" fmla="*/ 152895 h 3950195"/>
              <a:gd name="connsiteX3" fmla="*/ 2683443 w 2953625"/>
              <a:gd name="connsiteY3" fmla="*/ 305295 h 3950195"/>
              <a:gd name="connsiteX4" fmla="*/ 2950143 w 2953625"/>
              <a:gd name="connsiteY4" fmla="*/ 978395 h 395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625" h="3950195">
                <a:moveTo>
                  <a:pt x="2892742" y="3950195"/>
                </a:moveTo>
                <a:cubicBezTo>
                  <a:pt x="1854583" y="3516278"/>
                  <a:pt x="311541" y="2830478"/>
                  <a:pt x="76988" y="2261095"/>
                </a:cubicBezTo>
                <a:cubicBezTo>
                  <a:pt x="-157565" y="1691712"/>
                  <a:pt x="178934" y="478862"/>
                  <a:pt x="613343" y="152895"/>
                </a:cubicBezTo>
                <a:cubicBezTo>
                  <a:pt x="1047752" y="-173072"/>
                  <a:pt x="2497176" y="91512"/>
                  <a:pt x="2683443" y="305295"/>
                </a:cubicBezTo>
                <a:cubicBezTo>
                  <a:pt x="2869710" y="519078"/>
                  <a:pt x="2974484" y="711695"/>
                  <a:pt x="2950143" y="97839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1187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9487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6200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28923" y="15512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9673" y="15446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3805134" y="1735404"/>
            <a:ext cx="62605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62637" y="3123632"/>
            <a:ext cx="4991100" cy="2413000"/>
          </a:xfrm>
          <a:prstGeom prst="roundRect">
            <a:avLst>
              <a:gd name="adj" fmla="val 8246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16637" y="3339532"/>
            <a:ext cx="4432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a = {8,7,6,5};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b = {4,3,2,1};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a;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a[1] 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b[2] + a[2];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31187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99487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6200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4500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28923" y="211005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79673" y="2103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05134" y="1940658"/>
            <a:ext cx="619703" cy="3535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77160" y="1558626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5988050" y="5341490"/>
            <a:ext cx="1130300" cy="1117600"/>
          </a:xfrm>
          <a:prstGeom prst="wedgeEllipseCallout">
            <a:avLst>
              <a:gd name="adj1" fmla="val -45552"/>
              <a:gd name="adj2" fmla="val -54545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212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Algorithms</a:t>
            </a:r>
            <a:endParaRPr lang="th-TH" alt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81933" name="AutoShape 13"/>
          <p:cNvSpPr>
            <a:spLocks noChangeArrowheads="1"/>
          </p:cNvSpPr>
          <p:nvPr/>
        </p:nvSpPr>
        <p:spPr bwMode="auto">
          <a:xfrm>
            <a:off x="323850" y="1484313"/>
            <a:ext cx="8496300" cy="208915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924" name="Picture 4" descr="J035564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6"/>
            <a:ext cx="1751013" cy="1776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132138" y="1628776"/>
            <a:ext cx="23717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SEARCHING</a:t>
            </a:r>
            <a:endParaRPr lang="th-TH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203575" y="2349501"/>
            <a:ext cx="486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chemeClr val="bg1"/>
                </a:solidFill>
                <a:latin typeface="+mj-lt"/>
              </a:rPr>
              <a:t>looking for a specific value in an array</a:t>
            </a:r>
            <a:endParaRPr lang="th-TH" altLang="en-US" sz="2400" b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35" name="AutoShape 15"/>
          <p:cNvSpPr>
            <a:spLocks noChangeArrowheads="1"/>
          </p:cNvSpPr>
          <p:nvPr/>
        </p:nvSpPr>
        <p:spPr bwMode="auto">
          <a:xfrm>
            <a:off x="369888" y="3743325"/>
            <a:ext cx="8496300" cy="208915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3132138" y="3965575"/>
            <a:ext cx="1879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SORTING</a:t>
            </a:r>
            <a:endParaRPr lang="th-TH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3203576" y="4652963"/>
            <a:ext cx="4916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 dirty="0">
                <a:solidFill>
                  <a:schemeClr val="bg1"/>
                </a:solidFill>
                <a:latin typeface="+mj-lt"/>
              </a:rPr>
              <a:t>arranging elements in an array so that</a:t>
            </a:r>
          </a:p>
          <a:p>
            <a:r>
              <a:rPr lang="en-US" altLang="en-US" sz="2400" b="0" dirty="0">
                <a:solidFill>
                  <a:schemeClr val="bg1"/>
                </a:solidFill>
                <a:latin typeface="+mj-lt"/>
              </a:rPr>
              <a:t>they are in specific orders</a:t>
            </a:r>
            <a:endParaRPr lang="th-TH" altLang="en-U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258888" y="4894263"/>
            <a:ext cx="288925" cy="360363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619251" y="4678363"/>
            <a:ext cx="288925" cy="576263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979613" y="4462463"/>
            <a:ext cx="288925" cy="792163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/>
        </p:nvSpPr>
        <p:spPr>
          <a:xfrm>
            <a:off x="1320800" y="1701800"/>
            <a:ext cx="6500402" cy="2997200"/>
          </a:xfrm>
          <a:prstGeom prst="wedgeRoundRectCallout">
            <a:avLst>
              <a:gd name="adj1" fmla="val -20442"/>
              <a:gd name="adj2" fmla="val 7266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413000"/>
            <a:ext cx="3670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Checking every element</a:t>
            </a:r>
          </a:p>
          <a:p>
            <a:r>
              <a:rPr lang="en-US" sz="4400" dirty="0">
                <a:latin typeface="Arial Rounded MT Bold" panose="020F0704030504030204" pitchFamily="34" charset="0"/>
              </a:rPr>
              <a:t>one at a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200" y="3410129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in sequence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0800" y="1430338"/>
            <a:ext cx="1242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>
                <a:latin typeface="Arial Rounded MT Bold" panose="020F0704030504030204" pitchFamily="34" charset="0"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8554" y="2573338"/>
            <a:ext cx="1242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>
                <a:latin typeface="Arial Rounded MT Bold" panose="020F0704030504030204" pitchFamily="34" charset="0"/>
              </a:rPr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4" y="4356160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  <a:endParaRPr lang="th-TH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Students should:</a:t>
            </a:r>
          </a:p>
          <a:p>
            <a:r>
              <a:rPr lang="en-US" sz="2800" dirty="0"/>
              <a:t>Be able to </a:t>
            </a:r>
            <a:r>
              <a:rPr lang="en-US" sz="2800" i="1" dirty="0">
                <a:solidFill>
                  <a:srgbClr val="7030A0"/>
                </a:solidFill>
              </a:rPr>
              <a:t>define, initialize, and use </a:t>
            </a:r>
            <a:r>
              <a:rPr lang="en-US" sz="2800" dirty="0"/>
              <a:t>one-dimensional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as well as multidimensional arrays </a:t>
            </a:r>
            <a:r>
              <a:rPr lang="en-US" sz="2800" dirty="0"/>
              <a:t>correctly.</a:t>
            </a:r>
          </a:p>
          <a:p>
            <a:r>
              <a:rPr lang="en-US" sz="2800" dirty="0"/>
              <a:t>Be able to use arrays as well as their elements as parameters to methods.</a:t>
            </a:r>
          </a:p>
          <a:p>
            <a:r>
              <a:rPr lang="en-US" sz="2800" dirty="0"/>
              <a:t>Be able to write code to </a:t>
            </a:r>
            <a:r>
              <a:rPr lang="en-US" sz="2800" i="1" dirty="0">
                <a:solidFill>
                  <a:srgbClr val="7030A0"/>
                </a:solidFill>
              </a:rPr>
              <a:t>sort </a:t>
            </a:r>
            <a:r>
              <a:rPr lang="en-US" sz="2800" dirty="0"/>
              <a:t>array elements in any orders desired.</a:t>
            </a:r>
          </a:p>
          <a:p>
            <a:r>
              <a:rPr lang="en-US" sz="2800" dirty="0"/>
              <a:t>Be able to write code to </a:t>
            </a:r>
            <a:r>
              <a:rPr lang="en-US" sz="2800" i="1" dirty="0">
                <a:solidFill>
                  <a:srgbClr val="7030A0"/>
                </a:solidFill>
              </a:rPr>
              <a:t>search for </a:t>
            </a:r>
            <a:r>
              <a:rPr lang="en-US" sz="2800" dirty="0"/>
              <a:t>elements in an array.</a:t>
            </a:r>
          </a:p>
          <a:p>
            <a:r>
              <a:rPr lang="en-US" sz="2800" dirty="0"/>
              <a:t>Be able to use arrays in </a:t>
            </a:r>
            <a:r>
              <a:rPr lang="en-US" sz="2800" i="1" dirty="0">
                <a:solidFill>
                  <a:srgbClr val="7030A0"/>
                </a:solidFill>
              </a:rPr>
              <a:t>problem solving</a:t>
            </a:r>
            <a:r>
              <a:rPr lang="en-US" sz="2800" dirty="0"/>
              <a:t> using computer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34839" y="5711319"/>
            <a:ext cx="1289361" cy="482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Part I</a:t>
            </a:r>
          </a:p>
        </p:txBody>
      </p:sp>
      <p:sp>
        <p:nvSpPr>
          <p:cNvPr id="10" name="Freeform 9"/>
          <p:cNvSpPr/>
          <p:nvPr/>
        </p:nvSpPr>
        <p:spPr>
          <a:xfrm>
            <a:off x="1527462" y="1963045"/>
            <a:ext cx="1345099" cy="834055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87500" y="2095008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come in</a:t>
            </a:r>
          </a:p>
          <a:p>
            <a:r>
              <a:rPr lang="en-US" dirty="0"/>
              <a:t>Part II</a:t>
            </a:r>
          </a:p>
        </p:txBody>
      </p:sp>
      <p:sp>
        <p:nvSpPr>
          <p:cNvPr id="5" name="Freeform 4"/>
          <p:cNvSpPr/>
          <p:nvPr/>
        </p:nvSpPr>
        <p:spPr>
          <a:xfrm>
            <a:off x="2641600" y="2654300"/>
            <a:ext cx="647700" cy="215900"/>
          </a:xfrm>
          <a:custGeom>
            <a:avLst/>
            <a:gdLst>
              <a:gd name="connsiteX0" fmla="*/ 0 w 647700"/>
              <a:gd name="connsiteY0" fmla="*/ 0 h 215900"/>
              <a:gd name="connsiteX1" fmla="*/ 127000 w 647700"/>
              <a:gd name="connsiteY1" fmla="*/ 127000 h 215900"/>
              <a:gd name="connsiteX2" fmla="*/ 647700 w 6477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215900">
                <a:moveTo>
                  <a:pt x="0" y="0"/>
                </a:moveTo>
                <a:cubicBezTo>
                  <a:pt x="9525" y="45508"/>
                  <a:pt x="19050" y="91017"/>
                  <a:pt x="127000" y="127000"/>
                </a:cubicBezTo>
                <a:cubicBezTo>
                  <a:pt x="234950" y="162983"/>
                  <a:pt x="441325" y="189441"/>
                  <a:pt x="647700" y="215900"/>
                </a:cubicBezTo>
              </a:path>
            </a:pathLst>
          </a:custGeom>
          <a:noFill/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Search</a:t>
            </a:r>
            <a:endParaRPr lang="th-TH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339975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 dirty="0"/>
              <a:t>5</a:t>
            </a:r>
            <a:endParaRPr lang="th-TH" altLang="en-US" sz="36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205163" y="4221163"/>
            <a:ext cx="792162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  <a:endParaRPr lang="th-TH" altLang="en-US" sz="3600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068763" y="4221163"/>
            <a:ext cx="792162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/>
              <a:t>0</a:t>
            </a:r>
            <a:endParaRPr lang="th-TH" altLang="en-US" sz="3600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933950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/>
              <a:t>9</a:t>
            </a:r>
            <a:endParaRPr lang="th-TH" altLang="en-US" sz="3600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797550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  <a:endParaRPr lang="th-TH" altLang="en-US" sz="3600"/>
          </a:p>
        </p:txBody>
      </p:sp>
      <p:sp>
        <p:nvSpPr>
          <p:cNvPr id="82956" name="AutoShape 12"/>
          <p:cNvSpPr>
            <a:spLocks noChangeArrowheads="1"/>
          </p:cNvSpPr>
          <p:nvPr/>
        </p:nvSpPr>
        <p:spPr bwMode="auto">
          <a:xfrm>
            <a:off x="1908175" y="1916113"/>
            <a:ext cx="1657350" cy="1512887"/>
          </a:xfrm>
          <a:prstGeom prst="wedgeEllipseCallout">
            <a:avLst>
              <a:gd name="adj1" fmla="val -97"/>
              <a:gd name="adj2" fmla="val 100681"/>
            </a:avLst>
          </a:prstGeom>
          <a:solidFill>
            <a:srgbClr val="C000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Is this</a:t>
            </a:r>
          </a:p>
          <a:p>
            <a:pPr algn="ctr"/>
            <a:r>
              <a:rPr lang="en-US" altLang="en-US" sz="4000" dirty="0">
                <a:solidFill>
                  <a:schemeClr val="bg1"/>
                </a:solidFill>
              </a:rPr>
              <a:t>9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?</a:t>
            </a:r>
            <a:endParaRPr lang="th-TH" altLang="en-US" dirty="0">
              <a:solidFill>
                <a:schemeClr val="bg1"/>
              </a:solidFill>
            </a:endParaRP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1603375" y="1125538"/>
            <a:ext cx="5069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 dirty="0">
                <a:latin typeface="+mj-lt"/>
              </a:rPr>
              <a:t>Looking for the position that contains 9</a:t>
            </a:r>
            <a:endParaRPr lang="th-TH" altLang="en-US" sz="2400" b="0" dirty="0">
              <a:latin typeface="+mj-lt"/>
            </a:endParaRP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2392363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[0]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3203575" y="4941888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[1]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4108450" y="4941888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[2]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4919663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[3]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5856288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[4]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2971" name="Oval 27"/>
          <p:cNvSpPr>
            <a:spLocks noChangeArrowheads="1"/>
          </p:cNvSpPr>
          <p:nvPr/>
        </p:nvSpPr>
        <p:spPr bwMode="auto">
          <a:xfrm>
            <a:off x="4859338" y="4711700"/>
            <a:ext cx="936625" cy="936625"/>
          </a:xfrm>
          <a:prstGeom prst="ellips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987E-6 L 0.02518 -0.05435 C 0.03056 -0.06661 0.03855 -0.07332 0.04671 -0.07332 C 0.05626 -0.07332 0.06372 -0.06661 0.0691 -0.05435 L 0.09445 4.93987E-6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2.94172E-6 L 0.12066 -0.05319 C 0.12621 -0.06521 0.13454 -0.07192 0.14322 -0.07192 C 0.15295 -0.07192 0.16093 -0.06521 0.16649 -0.05319 L 0.19288 -2.94172E-6 " pathEditMode="relative" rAng="0" ptsTypes="FffFF">
                                      <p:cBhvr>
                                        <p:cTn id="16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8 -2.94172E-6 L 0.22013 -0.05319 C 0.22604 -0.06521 0.23454 -0.07192 0.24357 -0.07192 C 0.25364 -0.07192 0.2618 -0.06521 0.2677 -0.05319 L 0.29513 -2.94172E-6 " pathEditMode="relative" rAng="0" ptsTypes="FffFF">
                                      <p:cBhvr>
                                        <p:cTn id="20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 animBg="1"/>
      <p:bldP spid="82956" grpId="1" animBg="1"/>
      <p:bldP spid="82956" grpId="2" animBg="1"/>
      <p:bldP spid="82956" grpId="3" animBg="1"/>
      <p:bldP spid="829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Search</a:t>
            </a:r>
            <a:endParaRPr lang="th-TH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339975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/>
              <a:t>5</a:t>
            </a:r>
            <a:endParaRPr lang="th-TH" altLang="en-US" sz="36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205163" y="4221163"/>
            <a:ext cx="792162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  <a:endParaRPr lang="th-TH" altLang="en-US" sz="360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068763" y="4221163"/>
            <a:ext cx="792162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/>
              <a:t>0</a:t>
            </a:r>
            <a:endParaRPr lang="th-TH" altLang="en-US" sz="3600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933950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/>
              <a:t>9</a:t>
            </a:r>
            <a:endParaRPr lang="th-TH" altLang="en-US" sz="3600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797550" y="4221163"/>
            <a:ext cx="792163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  <a:endParaRPr lang="th-TH" altLang="en-US" sz="360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908175" y="1916113"/>
            <a:ext cx="1657350" cy="1512887"/>
          </a:xfrm>
          <a:prstGeom prst="wedgeEllipseCallout">
            <a:avLst>
              <a:gd name="adj1" fmla="val -97"/>
              <a:gd name="adj2" fmla="val 100681"/>
            </a:avLst>
          </a:prstGeom>
          <a:solidFill>
            <a:srgbClr val="C000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Is this</a:t>
            </a:r>
          </a:p>
          <a:p>
            <a:pPr algn="ctr"/>
            <a:r>
              <a:rPr lang="en-US" altLang="en-US" sz="40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?</a:t>
            </a:r>
            <a:endParaRPr lang="th-TH" altLang="en-US" dirty="0">
              <a:solidFill>
                <a:schemeClr val="bg1"/>
              </a:solidFill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603375" y="1125538"/>
            <a:ext cx="5069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 dirty="0">
                <a:latin typeface="+mj-lt"/>
              </a:rPr>
              <a:t>Looking for the position that contains 1</a:t>
            </a:r>
            <a:endParaRPr lang="th-TH" altLang="en-US" sz="2400" b="0" dirty="0">
              <a:latin typeface="+mj-lt"/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2392363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[0]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203575" y="4941888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[1]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108450" y="4941888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[2]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19663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[3]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5856288" y="494188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49" charset="0"/>
              </a:rPr>
              <a:t>[4]</a:t>
            </a:r>
            <a:endParaRPr lang="th-TH" altLang="en-US">
              <a:latin typeface="Courier New" pitchFamily="49" charset="0"/>
            </a:endParaRP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3348038" y="3357563"/>
            <a:ext cx="26480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C00000"/>
                </a:solidFill>
              </a:rPr>
              <a:t>NOT FOUND!</a:t>
            </a:r>
            <a:endParaRPr lang="th-TH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987E-6 L 0.02518 -0.05435 C 0.03056 -0.06661 0.03855 -0.07332 0.04671 -0.07332 C 0.05626 -0.07332 0.06372 -0.06661 0.0691 -0.05435 L 0.09445 4.93987E-6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2.94172E-6 L 0.12066 -0.05319 C 0.12621 -0.06521 0.13454 -0.07192 0.14322 -0.07192 C 0.15295 -0.07192 0.16093 -0.06521 0.16649 -0.05319 L 0.19288 -2.94172E-6 " pathEditMode="relative" rAng="0" ptsTypes="FffFF">
                                      <p:cBhvr>
                                        <p:cTn id="16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8 -2.94172E-6 L 0.22013 -0.05319 C 0.22604 -0.06521 0.23454 -0.07192 0.24357 -0.07192 C 0.25364 -0.07192 0.2618 -0.06521 0.2677 -0.05319 L 0.29513 -2.94172E-6 " pathEditMode="relative" rAng="0" ptsTypes="FffFF">
                                      <p:cBhvr>
                                        <p:cTn id="20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3 -2.94172E-6 L 0.32048 -0.05319 C 0.32569 -0.06521 0.33368 -0.07192 0.34201 -0.07192 C 0.35138 -0.07192 0.35902 -0.06521 0.36423 -0.05319 L 0.38975 -2.94172E-6 " pathEditMode="relative" rAng="0" ptsTypes="FffFF">
                                      <p:cBhvr>
                                        <p:cTn id="24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75 -2.94172E-6 L 0.44878 -0.04949 C 0.46111 -0.06082 0.47968 -0.06683 0.49895 -0.06683 C 0.521 -0.06683 0.60625 0.28539 0.61857 0.29672 L 0.71406 0.72017 " pathEditMode="relative" rAng="0" ptsTypes="FffFF">
                                      <p:cBhvr>
                                        <p:cTn id="28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32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 animBg="1"/>
      <p:bldP spid="83976" grpId="1" animBg="1"/>
      <p:bldP spid="83976" grpId="2" animBg="1"/>
      <p:bldP spid="83976" grpId="3" animBg="1"/>
      <p:bldP spid="83976" grpId="4" animBg="1"/>
      <p:bldP spid="83976" grpId="5" animBg="1"/>
      <p:bldP spid="839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Search</a:t>
            </a:r>
            <a:endParaRPr lang="th-TH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cap="flat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seqSearch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length;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a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]!=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th-TH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h-TH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th-TH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th-TH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-1;</a:t>
            </a:r>
            <a:endParaRPr lang="th-TH" alt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th-TH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</a:t>
            </a:r>
            <a:endParaRPr lang="th-TH" altLang="en-US" dirty="0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611188" y="3233738"/>
            <a:ext cx="4032250" cy="214312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81" name="Group 17"/>
          <p:cNvGrpSpPr>
            <a:grpSpLocks/>
          </p:cNvGrpSpPr>
          <p:nvPr/>
        </p:nvGrpSpPr>
        <p:grpSpPr bwMode="auto">
          <a:xfrm>
            <a:off x="2843213" y="2439988"/>
            <a:ext cx="936625" cy="936625"/>
            <a:chOff x="1973" y="3111"/>
            <a:chExt cx="590" cy="590"/>
          </a:xfrm>
        </p:grpSpPr>
        <p:sp>
          <p:nvSpPr>
            <p:cNvPr id="88070" name="Oval 6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1" name="Oval 7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82" name="Group 18"/>
          <p:cNvGrpSpPr>
            <a:grpSpLocks/>
          </p:cNvGrpSpPr>
          <p:nvPr/>
        </p:nvGrpSpPr>
        <p:grpSpPr bwMode="auto">
          <a:xfrm>
            <a:off x="754063" y="2584450"/>
            <a:ext cx="792162" cy="792163"/>
            <a:chOff x="1383" y="3202"/>
            <a:chExt cx="499" cy="499"/>
          </a:xfrm>
        </p:grpSpPr>
        <p:sp>
          <p:nvSpPr>
            <p:cNvPr id="88074" name="Oval 10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80" name="Group 16"/>
          <p:cNvGrpSpPr>
            <a:grpSpLocks/>
          </p:cNvGrpSpPr>
          <p:nvPr/>
        </p:nvGrpSpPr>
        <p:grpSpPr bwMode="auto">
          <a:xfrm>
            <a:off x="1619250" y="2297113"/>
            <a:ext cx="1079500" cy="1079500"/>
            <a:chOff x="2608" y="3022"/>
            <a:chExt cx="680" cy="680"/>
          </a:xfrm>
        </p:grpSpPr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83" name="Group 19"/>
          <p:cNvGrpSpPr>
            <a:grpSpLocks/>
          </p:cNvGrpSpPr>
          <p:nvPr/>
        </p:nvGrpSpPr>
        <p:grpSpPr bwMode="auto">
          <a:xfrm>
            <a:off x="3922713" y="2800350"/>
            <a:ext cx="576262" cy="576263"/>
            <a:chOff x="884" y="3338"/>
            <a:chExt cx="363" cy="363"/>
          </a:xfrm>
        </p:grpSpPr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827088" y="1722438"/>
            <a:ext cx="784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latin typeface="Cordia New" pitchFamily="34" charset="-34"/>
                <a:cs typeface="Cordia New" pitchFamily="34" charset="-34"/>
              </a:rPr>
              <a:t>a[0]</a:t>
            </a:r>
            <a:endParaRPr lang="th-TH" altLang="en-US" sz="40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763713" y="1722438"/>
            <a:ext cx="784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latin typeface="Cordia New" pitchFamily="34" charset="-34"/>
                <a:cs typeface="Cordia New" pitchFamily="34" charset="-34"/>
              </a:rPr>
              <a:t>a[1]</a:t>
            </a:r>
            <a:endParaRPr lang="th-TH" altLang="en-US" sz="40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916238" y="1722438"/>
            <a:ext cx="784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latin typeface="Cordia New" pitchFamily="34" charset="-34"/>
                <a:cs typeface="Cordia New" pitchFamily="34" charset="-34"/>
              </a:rPr>
              <a:t>a[2]</a:t>
            </a:r>
            <a:endParaRPr lang="th-TH" altLang="en-US" sz="40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924300" y="1722438"/>
            <a:ext cx="784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latin typeface="Cordia New" pitchFamily="34" charset="-34"/>
                <a:cs typeface="Cordia New" pitchFamily="34" charset="-34"/>
              </a:rPr>
              <a:t>a[3]</a:t>
            </a:r>
            <a:endParaRPr lang="th-TH" altLang="en-US" sz="4000">
              <a:latin typeface="Cordia New" pitchFamily="34" charset="-34"/>
              <a:cs typeface="Cordia New" pitchFamily="34" charset="-34"/>
            </a:endParaRPr>
          </a:p>
        </p:txBody>
      </p:sp>
      <p:grpSp>
        <p:nvGrpSpPr>
          <p:cNvPr id="88109" name="Group 45"/>
          <p:cNvGrpSpPr>
            <a:grpSpLocks/>
          </p:cNvGrpSpPr>
          <p:nvPr/>
        </p:nvGrpSpPr>
        <p:grpSpPr bwMode="auto">
          <a:xfrm>
            <a:off x="1116013" y="3933825"/>
            <a:ext cx="7704137" cy="1725613"/>
            <a:chOff x="703" y="2478"/>
            <a:chExt cx="4853" cy="1087"/>
          </a:xfrm>
        </p:grpSpPr>
        <p:sp>
          <p:nvSpPr>
            <p:cNvPr id="88089" name="Oval 25"/>
            <p:cNvSpPr>
              <a:spLocks noChangeArrowheads="1"/>
            </p:cNvSpPr>
            <p:nvPr/>
          </p:nvSpPr>
          <p:spPr bwMode="auto">
            <a:xfrm>
              <a:off x="2925" y="3430"/>
              <a:ext cx="2540" cy="13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090" name="Group 26"/>
            <p:cNvGrpSpPr>
              <a:grpSpLocks/>
            </p:cNvGrpSpPr>
            <p:nvPr/>
          </p:nvGrpSpPr>
          <p:grpSpPr bwMode="auto">
            <a:xfrm>
              <a:off x="4240" y="2930"/>
              <a:ext cx="590" cy="590"/>
              <a:chOff x="1973" y="3111"/>
              <a:chExt cx="590" cy="590"/>
            </a:xfrm>
          </p:grpSpPr>
          <p:sp>
            <p:nvSpPr>
              <p:cNvPr id="88091" name="Oval 27"/>
              <p:cNvSpPr>
                <a:spLocks noChangeArrowheads="1"/>
              </p:cNvSpPr>
              <p:nvPr/>
            </p:nvSpPr>
            <p:spPr bwMode="auto">
              <a:xfrm>
                <a:off x="1973" y="3111"/>
                <a:ext cx="590" cy="59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2" name="Oval 28"/>
              <p:cNvSpPr>
                <a:spLocks noChangeArrowheads="1"/>
              </p:cNvSpPr>
              <p:nvPr/>
            </p:nvSpPr>
            <p:spPr bwMode="auto">
              <a:xfrm>
                <a:off x="2115" y="3212"/>
                <a:ext cx="136" cy="136"/>
              </a:xfrm>
              <a:prstGeom prst="ellipse">
                <a:avLst/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93" name="Group 29"/>
            <p:cNvGrpSpPr>
              <a:grpSpLocks/>
            </p:cNvGrpSpPr>
            <p:nvPr/>
          </p:nvGrpSpPr>
          <p:grpSpPr bwMode="auto">
            <a:xfrm>
              <a:off x="3606" y="3021"/>
              <a:ext cx="499" cy="499"/>
              <a:chOff x="1383" y="3202"/>
              <a:chExt cx="499" cy="499"/>
            </a:xfrm>
          </p:grpSpPr>
          <p:sp>
            <p:nvSpPr>
              <p:cNvPr id="88094" name="Oval 30"/>
              <p:cNvSpPr>
                <a:spLocks noChangeArrowheads="1"/>
              </p:cNvSpPr>
              <p:nvPr/>
            </p:nvSpPr>
            <p:spPr bwMode="auto">
              <a:xfrm>
                <a:off x="1383" y="3202"/>
                <a:ext cx="499" cy="499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5" name="Oval 31"/>
              <p:cNvSpPr>
                <a:spLocks noChangeArrowheads="1"/>
              </p:cNvSpPr>
              <p:nvPr/>
            </p:nvSpPr>
            <p:spPr bwMode="auto">
              <a:xfrm>
                <a:off x="1519" y="3293"/>
                <a:ext cx="136" cy="136"/>
              </a:xfrm>
              <a:prstGeom prst="ellipse">
                <a:avLst/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96" name="Group 32"/>
            <p:cNvGrpSpPr>
              <a:grpSpLocks/>
            </p:cNvGrpSpPr>
            <p:nvPr/>
          </p:nvGrpSpPr>
          <p:grpSpPr bwMode="auto">
            <a:xfrm>
              <a:off x="4876" y="2840"/>
              <a:ext cx="680" cy="680"/>
              <a:chOff x="2608" y="3022"/>
              <a:chExt cx="680" cy="680"/>
            </a:xfrm>
          </p:grpSpPr>
          <p:sp>
            <p:nvSpPr>
              <p:cNvPr id="88097" name="Oval 33"/>
              <p:cNvSpPr>
                <a:spLocks noChangeArrowheads="1"/>
              </p:cNvSpPr>
              <p:nvPr/>
            </p:nvSpPr>
            <p:spPr bwMode="auto">
              <a:xfrm>
                <a:off x="2608" y="3022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8" name="Oval 34"/>
              <p:cNvSpPr>
                <a:spLocks noChangeArrowheads="1"/>
              </p:cNvSpPr>
              <p:nvPr/>
            </p:nvSpPr>
            <p:spPr bwMode="auto">
              <a:xfrm>
                <a:off x="2770" y="3137"/>
                <a:ext cx="136" cy="136"/>
              </a:xfrm>
              <a:prstGeom prst="ellipse">
                <a:avLst/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99" name="Group 35"/>
            <p:cNvGrpSpPr>
              <a:grpSpLocks/>
            </p:cNvGrpSpPr>
            <p:nvPr/>
          </p:nvGrpSpPr>
          <p:grpSpPr bwMode="auto">
            <a:xfrm>
              <a:off x="3107" y="3157"/>
              <a:ext cx="363" cy="363"/>
              <a:chOff x="884" y="3338"/>
              <a:chExt cx="363" cy="363"/>
            </a:xfrm>
          </p:grpSpPr>
          <p:sp>
            <p:nvSpPr>
              <p:cNvPr id="88100" name="Oval 36"/>
              <p:cNvSpPr>
                <a:spLocks noChangeArrowheads="1"/>
              </p:cNvSpPr>
              <p:nvPr/>
            </p:nvSpPr>
            <p:spPr bwMode="auto">
              <a:xfrm>
                <a:off x="884" y="3338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1" name="Oval 37"/>
              <p:cNvSpPr>
                <a:spLocks noChangeArrowheads="1"/>
              </p:cNvSpPr>
              <p:nvPr/>
            </p:nvSpPr>
            <p:spPr bwMode="auto">
              <a:xfrm>
                <a:off x="975" y="3384"/>
                <a:ext cx="136" cy="136"/>
              </a:xfrm>
              <a:prstGeom prst="ellipse">
                <a:avLst/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102" name="Text Box 38"/>
            <p:cNvSpPr txBox="1">
              <a:spLocks noChangeArrowheads="1"/>
            </p:cNvSpPr>
            <p:nvPr/>
          </p:nvSpPr>
          <p:spPr bwMode="auto">
            <a:xfrm>
              <a:off x="3061" y="2478"/>
              <a:ext cx="4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 dirty="0">
                  <a:latin typeface="Cordia New" pitchFamily="34" charset="-34"/>
                  <a:cs typeface="Cordia New" pitchFamily="34" charset="-34"/>
                </a:rPr>
                <a:t>a[0]</a:t>
              </a:r>
              <a:endParaRPr lang="th-TH" altLang="en-US" sz="4000" dirty="0"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88103" name="Text Box 39"/>
            <p:cNvSpPr txBox="1">
              <a:spLocks noChangeArrowheads="1"/>
            </p:cNvSpPr>
            <p:nvPr/>
          </p:nvSpPr>
          <p:spPr bwMode="auto">
            <a:xfrm>
              <a:off x="3651" y="2478"/>
              <a:ext cx="4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>
                  <a:latin typeface="Cordia New" pitchFamily="34" charset="-34"/>
                  <a:cs typeface="Cordia New" pitchFamily="34" charset="-34"/>
                </a:rPr>
                <a:t>a[1]</a:t>
              </a:r>
              <a:endParaRPr lang="th-TH" altLang="en-US" sz="4000"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88104" name="Text Box 40"/>
            <p:cNvSpPr txBox="1">
              <a:spLocks noChangeArrowheads="1"/>
            </p:cNvSpPr>
            <p:nvPr/>
          </p:nvSpPr>
          <p:spPr bwMode="auto">
            <a:xfrm>
              <a:off x="4377" y="2478"/>
              <a:ext cx="4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>
                  <a:latin typeface="Cordia New" pitchFamily="34" charset="-34"/>
                  <a:cs typeface="Cordia New" pitchFamily="34" charset="-34"/>
                </a:rPr>
                <a:t>a[2]</a:t>
              </a:r>
              <a:endParaRPr lang="th-TH" altLang="en-US" sz="4000"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88105" name="Text Box 41"/>
            <p:cNvSpPr txBox="1">
              <a:spLocks noChangeArrowheads="1"/>
            </p:cNvSpPr>
            <p:nvPr/>
          </p:nvSpPr>
          <p:spPr bwMode="auto">
            <a:xfrm>
              <a:off x="5012" y="2478"/>
              <a:ext cx="4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>
                  <a:latin typeface="Cordia New" pitchFamily="34" charset="-34"/>
                  <a:cs typeface="Cordia New" pitchFamily="34" charset="-34"/>
                </a:rPr>
                <a:t>a[3]</a:t>
              </a:r>
              <a:endParaRPr lang="th-TH" altLang="en-US" sz="4000"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88107" name="AutoShape 43"/>
            <p:cNvSpPr>
              <a:spLocks noChangeArrowheads="1"/>
            </p:cNvSpPr>
            <p:nvPr/>
          </p:nvSpPr>
          <p:spPr bwMode="auto">
            <a:xfrm rot="2550554">
              <a:off x="703" y="2704"/>
              <a:ext cx="2266" cy="680"/>
            </a:xfrm>
            <a:prstGeom prst="curvedUpArrow">
              <a:avLst>
                <a:gd name="adj1" fmla="val 28927"/>
                <a:gd name="adj2" fmla="val 110970"/>
                <a:gd name="adj3" fmla="val 64676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08" name="Text Box 44"/>
          <p:cNvSpPr txBox="1">
            <a:spLocks noChangeArrowheads="1"/>
          </p:cNvSpPr>
          <p:nvPr/>
        </p:nvSpPr>
        <p:spPr bwMode="auto">
          <a:xfrm>
            <a:off x="2202871" y="3716000"/>
            <a:ext cx="25558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Sort</a:t>
            </a:r>
          </a:p>
          <a:p>
            <a:r>
              <a:rPr lang="en-US" altLang="en-US" sz="3600" dirty="0"/>
              <a:t>Increasingly!</a:t>
            </a:r>
            <a:endParaRPr lang="th-TH" alt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7200" y="1701800"/>
            <a:ext cx="8200250" cy="2997200"/>
          </a:xfrm>
          <a:prstGeom prst="wedgeRoundRectCallout">
            <a:avLst>
              <a:gd name="adj1" fmla="val -20442"/>
              <a:gd name="adj2" fmla="val 7266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417638"/>
            <a:ext cx="1242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>
                <a:latin typeface="Arial Rounded MT Bold" panose="020F0704030504030204" pitchFamily="34" charset="0"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4802" y="3017838"/>
            <a:ext cx="1242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>
                <a:latin typeface="Arial Rounded MT Bold" panose="020F0704030504030204" pitchFamily="34" charset="0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6648" y="2135130"/>
            <a:ext cx="72082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In the </a:t>
            </a:r>
            <a:r>
              <a:rPr lang="en-US" altLang="en-US" sz="3600" i="1" dirty="0" err="1">
                <a:latin typeface="Times New Roman" pitchFamily="18" charset="0"/>
              </a:rPr>
              <a:t>i</a:t>
            </a:r>
            <a:r>
              <a:rPr lang="en-US" altLang="en-US" sz="3600" i="1" dirty="0">
                <a:latin typeface="Times New Roman" pitchFamily="18" charset="0"/>
              </a:rPr>
              <a:t> </a:t>
            </a:r>
            <a:r>
              <a:rPr lang="en-US" altLang="en-US" sz="3600" baseline="30000" dirty="0" err="1"/>
              <a:t>th</a:t>
            </a:r>
            <a:r>
              <a:rPr lang="en-US" altLang="en-US" sz="3600" dirty="0"/>
              <a:t> iteration,</a:t>
            </a:r>
          </a:p>
          <a:p>
            <a:r>
              <a:rPr lang="en-US" altLang="en-US" sz="5400" dirty="0">
                <a:solidFill>
                  <a:srgbClr val="C00000"/>
                </a:solidFill>
              </a:rPr>
              <a:t>find the </a:t>
            </a:r>
            <a:r>
              <a:rPr lang="en-US" altLang="en-US" sz="5400" i="1" dirty="0" err="1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lang="en-US" altLang="en-US" sz="5400" i="1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5400" baseline="30000" dirty="0" err="1">
                <a:solidFill>
                  <a:srgbClr val="C00000"/>
                </a:solidFill>
              </a:rPr>
              <a:t>th</a:t>
            </a:r>
            <a:r>
              <a:rPr lang="en-US" altLang="en-US" sz="5400" dirty="0">
                <a:solidFill>
                  <a:srgbClr val="C00000"/>
                </a:solidFill>
              </a:rPr>
              <a:t> smallest item</a:t>
            </a:r>
          </a:p>
          <a:p>
            <a:r>
              <a:rPr lang="en-US" altLang="en-US" dirty="0"/>
              <a:t>and</a:t>
            </a:r>
          </a:p>
          <a:p>
            <a:r>
              <a:rPr lang="en-US" altLang="en-US" sz="3600" dirty="0"/>
              <a:t>place it in the correct position. </a:t>
            </a:r>
            <a:endParaRPr lang="th-TH" altLang="en-US" sz="3600" dirty="0"/>
          </a:p>
          <a:p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4" y="4749860"/>
            <a:ext cx="1944076" cy="1944076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983910">
            <a:off x="6592081" y="1387137"/>
            <a:ext cx="2316342" cy="1267385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983910">
            <a:off x="6802311" y="1512063"/>
            <a:ext cx="2131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 the </a:t>
            </a:r>
            <a:r>
              <a:rPr lang="en-US" sz="2800" i="1" dirty="0" err="1"/>
              <a:t>i</a:t>
            </a:r>
            <a:r>
              <a:rPr lang="en-US" sz="2800" baseline="30000" dirty="0" err="1"/>
              <a:t>th</a:t>
            </a:r>
            <a:r>
              <a:rPr lang="en-US" sz="2800" dirty="0"/>
              <a:t> biggest</a:t>
            </a:r>
          </a:p>
        </p:txBody>
      </p:sp>
      <p:sp>
        <p:nvSpPr>
          <p:cNvPr id="15" name="Freeform 14"/>
          <p:cNvSpPr/>
          <p:nvPr/>
        </p:nvSpPr>
        <p:spPr>
          <a:xfrm>
            <a:off x="5741765" y="1981200"/>
            <a:ext cx="824135" cy="939800"/>
          </a:xfrm>
          <a:custGeom>
            <a:avLst/>
            <a:gdLst>
              <a:gd name="connsiteX0" fmla="*/ 824135 w 824135"/>
              <a:gd name="connsiteY0" fmla="*/ 0 h 939800"/>
              <a:gd name="connsiteX1" fmla="*/ 392335 w 824135"/>
              <a:gd name="connsiteY1" fmla="*/ 88900 h 939800"/>
              <a:gd name="connsiteX2" fmla="*/ 36735 w 824135"/>
              <a:gd name="connsiteY2" fmla="*/ 393700 h 939800"/>
              <a:gd name="connsiteX3" fmla="*/ 11335 w 824135"/>
              <a:gd name="connsiteY3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135" h="939800">
                <a:moveTo>
                  <a:pt x="824135" y="0"/>
                </a:moveTo>
                <a:cubicBezTo>
                  <a:pt x="673851" y="11641"/>
                  <a:pt x="523568" y="23283"/>
                  <a:pt x="392335" y="88900"/>
                </a:cubicBezTo>
                <a:cubicBezTo>
                  <a:pt x="261102" y="154517"/>
                  <a:pt x="100235" y="251883"/>
                  <a:pt x="36735" y="393700"/>
                </a:cubicBezTo>
                <a:cubicBezTo>
                  <a:pt x="-26765" y="535517"/>
                  <a:pt x="11335" y="939800"/>
                  <a:pt x="11335" y="93980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046321" y="4520521"/>
            <a:ext cx="4137945" cy="2446569"/>
            <a:chOff x="4046321" y="4520521"/>
            <a:chExt cx="4137945" cy="244656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292" y="5243116"/>
              <a:ext cx="1723974" cy="1723974"/>
            </a:xfrm>
            <a:prstGeom prst="rect">
              <a:avLst/>
            </a:prstGeom>
          </p:spPr>
        </p:pic>
        <p:sp>
          <p:nvSpPr>
            <p:cNvPr id="19" name="Freeform 18"/>
            <p:cNvSpPr/>
            <p:nvPr/>
          </p:nvSpPr>
          <p:spPr>
            <a:xfrm rot="21087044">
              <a:off x="4046321" y="4520521"/>
              <a:ext cx="2316342" cy="1899653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7116" y="4749860"/>
              <a:ext cx="203760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 many iteration</a:t>
              </a:r>
            </a:p>
            <a:p>
              <a:r>
                <a:rPr lang="en-US" dirty="0"/>
                <a:t>is needed to sort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elements?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6712" y="5127540"/>
              <a:ext cx="76976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 Rounded MT Bold" panose="020F0704030504030204" pitchFamily="34" charset="0"/>
                </a:rPr>
                <a:t>N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153832" y="5721898"/>
              <a:ext cx="666068" cy="272502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9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738689" y="3778251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7942263" y="3799682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4056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(1</a:t>
            </a:r>
            <a:r>
              <a:rPr lang="en-US" sz="2800" baseline="30000" dirty="0"/>
              <a:t>st</a:t>
            </a:r>
            <a:r>
              <a:rPr lang="en-US" sz="2800" dirty="0"/>
              <a:t>) smallest item</a:t>
            </a:r>
          </a:p>
          <a:p>
            <a:r>
              <a:rPr lang="en-US" sz="2800" dirty="0"/>
              <a:t>Place it at a[0]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7653" y="5092700"/>
            <a:ext cx="279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correct position </a:t>
            </a:r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H="1" flipV="1">
            <a:off x="2095500" y="4176714"/>
            <a:ext cx="632077" cy="91598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60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21079" y="1417638"/>
            <a:ext cx="4045084" cy="4348162"/>
            <a:chOff x="4621079" y="1417638"/>
            <a:chExt cx="4045084" cy="4348162"/>
          </a:xfrm>
        </p:grpSpPr>
        <p:sp>
          <p:nvSpPr>
            <p:cNvPr id="44" name="Rectangle 43"/>
            <p:cNvSpPr/>
            <p:nvPr/>
          </p:nvSpPr>
          <p:spPr>
            <a:xfrm>
              <a:off x="4621079" y="1417638"/>
              <a:ext cx="4045084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33236" y="5092700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 (0 to 3)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738689" y="3778251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7942263" y="3799682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4056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Find the (1</a:t>
            </a:r>
            <a:r>
              <a:rPr lang="en-US" sz="2800" baseline="30000" dirty="0">
                <a:solidFill>
                  <a:srgbClr val="C00000"/>
                </a:solidFill>
              </a:rPr>
              <a:t>st</a:t>
            </a:r>
            <a:r>
              <a:rPr lang="en-US" sz="2800" dirty="0">
                <a:solidFill>
                  <a:srgbClr val="C00000"/>
                </a:solidFill>
              </a:rPr>
              <a:t>) smallest item</a:t>
            </a:r>
          </a:p>
          <a:p>
            <a:r>
              <a:rPr lang="en-US" sz="2800" dirty="0"/>
              <a:t>Place it at a[0]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6155" y="590169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smallest</a:t>
            </a:r>
          </a:p>
        </p:txBody>
      </p:sp>
      <p:cxnSp>
        <p:nvCxnSpPr>
          <p:cNvPr id="21" name="Straight Arrow Connector 20"/>
          <p:cNvCxnSpPr>
            <a:stCxn id="3" idx="3"/>
            <a:endCxn id="17" idx="4"/>
          </p:cNvCxnSpPr>
          <p:nvPr/>
        </p:nvCxnSpPr>
        <p:spPr>
          <a:xfrm flipV="1">
            <a:off x="7592602" y="4375944"/>
            <a:ext cx="637792" cy="178736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4621079" y="1417638"/>
            <a:ext cx="4045084" cy="4348162"/>
            <a:chOff x="4621079" y="1417638"/>
            <a:chExt cx="4045084" cy="4348162"/>
          </a:xfrm>
        </p:grpSpPr>
        <p:sp>
          <p:nvSpPr>
            <p:cNvPr id="47" name="Rectangle 46"/>
            <p:cNvSpPr/>
            <p:nvPr/>
          </p:nvSpPr>
          <p:spPr>
            <a:xfrm>
              <a:off x="4621079" y="1417638"/>
              <a:ext cx="4045084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33236" y="5092700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 (0 to 3)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738689" y="3778251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7942263" y="3799682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4056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(1</a:t>
            </a:r>
            <a:r>
              <a:rPr lang="en-US" sz="2800" baseline="30000" dirty="0"/>
              <a:t>st</a:t>
            </a:r>
            <a:r>
              <a:rPr lang="en-US" sz="2800" dirty="0"/>
              <a:t>) smallest item</a:t>
            </a:r>
          </a:p>
          <a:p>
            <a:r>
              <a:rPr lang="en-US" sz="2800" dirty="0">
                <a:solidFill>
                  <a:srgbClr val="C00000"/>
                </a:solidFill>
              </a:rPr>
              <a:t>Place it at a[0]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3853" y="5092700"/>
            <a:ext cx="279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Swap element between a[0] and a[3]</a:t>
            </a:r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2171701" y="4176714"/>
            <a:ext cx="632076" cy="91598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03194 0.10024 C -0.01788 0.10926 -0.16354 0.1595 -0.14167 0.1595 C -0.11667 0.1595 -0.30017 0.16112 -0.28611 0.15209 L -0.34306 0.00764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0.09184 -0.07662 C 0.11112 -0.09375 0.13994 -0.10301 0.16997 -0.10301 C 0.20434 -0.10301 0.23178 -0.09375 0.25105 -0.07662 L 0.34306 -3.7037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3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079" y="1417638"/>
            <a:ext cx="1004887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7797669" y="3789363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4056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(1</a:t>
            </a:r>
            <a:r>
              <a:rPr lang="en-US" sz="2800" baseline="30000" dirty="0"/>
              <a:t>st</a:t>
            </a:r>
            <a:r>
              <a:rPr lang="en-US" sz="2800" dirty="0"/>
              <a:t>) smallest item</a:t>
            </a:r>
          </a:p>
          <a:p>
            <a:r>
              <a:rPr lang="en-US" sz="2800" dirty="0"/>
              <a:t>Place it at a[0]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6801" y="5638849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2770" y="5191705"/>
            <a:ext cx="3428220" cy="1267385"/>
            <a:chOff x="457980" y="5027181"/>
            <a:chExt cx="3428220" cy="1267385"/>
          </a:xfrm>
        </p:grpSpPr>
        <p:sp>
          <p:nvSpPr>
            <p:cNvPr id="46" name="Freeform 45"/>
            <p:cNvSpPr/>
            <p:nvPr/>
          </p:nvSpPr>
          <p:spPr>
            <a:xfrm>
              <a:off x="457980" y="5027181"/>
              <a:ext cx="3428220" cy="1267385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8617" y="5245374"/>
              <a:ext cx="31269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Iteration # 1 is finished</a:t>
              </a:r>
            </a:p>
            <a:p>
              <a:r>
                <a:rPr lang="en-US" sz="2400" dirty="0"/>
                <a:t>with a[0] sorted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91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625966" y="1417638"/>
            <a:ext cx="3040197" cy="4348162"/>
            <a:chOff x="5625966" y="1417638"/>
            <a:chExt cx="3040197" cy="4348162"/>
          </a:xfrm>
        </p:grpSpPr>
        <p:sp>
          <p:nvSpPr>
            <p:cNvPr id="44" name="Rectangle 43"/>
            <p:cNvSpPr/>
            <p:nvPr/>
          </p:nvSpPr>
          <p:spPr>
            <a:xfrm>
              <a:off x="5625966" y="1417638"/>
              <a:ext cx="3040197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26936" y="5092700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 (1 to 3)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21079" y="1417638"/>
            <a:ext cx="1004887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7797669" y="3789363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Find the 2</a:t>
            </a:r>
            <a:r>
              <a:rPr lang="en-US" sz="2800" baseline="30000" dirty="0">
                <a:solidFill>
                  <a:srgbClr val="C00000"/>
                </a:solidFill>
              </a:rPr>
              <a:t>nd</a:t>
            </a:r>
            <a:r>
              <a:rPr lang="en-US" sz="2800" dirty="0">
                <a:solidFill>
                  <a:srgbClr val="C00000"/>
                </a:solidFill>
              </a:rPr>
              <a:t> smallest item</a:t>
            </a:r>
          </a:p>
          <a:p>
            <a:r>
              <a:rPr lang="en-US" sz="2800" dirty="0"/>
              <a:t>Place it at a[1]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6801" y="5638849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345" y="5502137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smallest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8302982" y="4581525"/>
            <a:ext cx="109320" cy="105732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4" name="Rectangle 5163"/>
          <p:cNvSpPr/>
          <p:nvPr/>
        </p:nvSpPr>
        <p:spPr>
          <a:xfrm>
            <a:off x="0" y="3290145"/>
            <a:ext cx="2017207" cy="5867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62" name="Straight Connector 5161"/>
          <p:cNvCxnSpPr/>
          <p:nvPr/>
        </p:nvCxnSpPr>
        <p:spPr>
          <a:xfrm>
            <a:off x="0" y="3889556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Requirement for a List of Values</a:t>
            </a:r>
            <a:endParaRPr lang="th-TH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r>
              <a:rPr lang="en-US" altLang="en-US" dirty="0"/>
              <a:t>W</a:t>
            </a:r>
            <a:r>
              <a:rPr lang="th-TH" altLang="en-US" dirty="0" err="1"/>
              <a:t>rite</a:t>
            </a:r>
            <a:r>
              <a:rPr lang="th-TH" altLang="en-US" dirty="0"/>
              <a:t> a </a:t>
            </a:r>
            <a:r>
              <a:rPr lang="th-TH" altLang="en-US" dirty="0" err="1"/>
              <a:t>program</a:t>
            </a:r>
            <a:r>
              <a:rPr lang="th-TH" altLang="en-US" dirty="0"/>
              <a:t> </a:t>
            </a:r>
            <a:r>
              <a:rPr lang="th-TH" altLang="en-US" dirty="0" err="1"/>
              <a:t>that</a:t>
            </a:r>
            <a:r>
              <a:rPr lang="th-TH" altLang="en-US" dirty="0"/>
              <a:t> </a:t>
            </a:r>
            <a:r>
              <a:rPr lang="th-TH" altLang="en-US" dirty="0" err="1"/>
              <a:t>counts</a:t>
            </a:r>
            <a:r>
              <a:rPr lang="th-TH" altLang="en-US" dirty="0"/>
              <a:t> </a:t>
            </a:r>
            <a:r>
              <a:rPr lang="th-TH" altLang="en-US" dirty="0" err="1"/>
              <a:t>the</a:t>
            </a:r>
            <a:r>
              <a:rPr lang="th-TH" altLang="en-US" dirty="0"/>
              <a:t> </a:t>
            </a:r>
            <a:r>
              <a:rPr lang="th-TH" altLang="en-US" dirty="0" err="1"/>
              <a:t>number</a:t>
            </a:r>
            <a:r>
              <a:rPr lang="th-TH" altLang="en-US" dirty="0"/>
              <a:t> </a:t>
            </a:r>
            <a:r>
              <a:rPr lang="en-US" altLang="en-US" dirty="0"/>
              <a:t>(</a:t>
            </a:r>
            <a:r>
              <a:rPr lang="th-TH" altLang="en-US" dirty="0" err="1"/>
              <a:t>frequency</a:t>
            </a:r>
            <a:r>
              <a:rPr lang="en-US" altLang="en-US" dirty="0"/>
              <a:t>)</a:t>
            </a:r>
            <a:r>
              <a:rPr lang="th-TH" altLang="en-US" dirty="0"/>
              <a:t> </a:t>
            </a:r>
            <a:r>
              <a:rPr lang="th-TH" altLang="en-US" dirty="0" err="1"/>
              <a:t>of</a:t>
            </a:r>
            <a:r>
              <a:rPr lang="th-TH" altLang="en-US" dirty="0"/>
              <a:t> </a:t>
            </a:r>
            <a:r>
              <a:rPr lang="th-TH" altLang="en-US" dirty="0" err="1"/>
              <a:t>each</a:t>
            </a:r>
            <a:r>
              <a:rPr lang="th-TH" altLang="en-US" dirty="0"/>
              <a:t> </a:t>
            </a:r>
            <a:r>
              <a:rPr lang="th-TH" altLang="en-US" dirty="0" err="1"/>
              <a:t>digit</a:t>
            </a:r>
            <a:r>
              <a:rPr lang="th-TH" altLang="en-US" dirty="0"/>
              <a:t> </a:t>
            </a:r>
            <a:r>
              <a:rPr lang="th-TH" altLang="en-US" dirty="0" err="1"/>
              <a:t>from</a:t>
            </a:r>
            <a:r>
              <a:rPr lang="th-TH" altLang="en-US" dirty="0"/>
              <a:t> </a:t>
            </a:r>
            <a:r>
              <a:rPr lang="en-US" altLang="en-US" dirty="0"/>
              <a:t>0</a:t>
            </a:r>
            <a:r>
              <a:rPr lang="th-TH" altLang="en-US" dirty="0"/>
              <a:t> </a:t>
            </a:r>
            <a:r>
              <a:rPr lang="th-TH" altLang="en-US" dirty="0" err="1"/>
              <a:t>to</a:t>
            </a:r>
            <a:r>
              <a:rPr lang="th-TH" altLang="en-US" dirty="0"/>
              <a:t> </a:t>
            </a:r>
            <a:r>
              <a:rPr lang="en-US" altLang="en-US" dirty="0"/>
              <a:t>9</a:t>
            </a:r>
            <a:r>
              <a:rPr lang="th-TH" altLang="en-US" dirty="0"/>
              <a:t> </a:t>
            </a:r>
            <a:r>
              <a:rPr lang="th-TH" altLang="en-US" dirty="0" err="1"/>
              <a:t>in</a:t>
            </a:r>
            <a:r>
              <a:rPr lang="th-TH" altLang="en-US" dirty="0"/>
              <a:t> a </a:t>
            </a:r>
            <a:r>
              <a:rPr lang="th-TH" altLang="en-US" i="1" dirty="0" err="1"/>
              <a:t>String</a:t>
            </a:r>
            <a:r>
              <a:rPr lang="th-TH" altLang="en-US" i="1" dirty="0"/>
              <a:t> </a:t>
            </a:r>
            <a:r>
              <a:rPr lang="th-TH" altLang="en-US" dirty="0" err="1"/>
              <a:t>entered</a:t>
            </a:r>
            <a:r>
              <a:rPr lang="th-TH" altLang="en-US" dirty="0"/>
              <a:t> </a:t>
            </a:r>
            <a:r>
              <a:rPr lang="th-TH" altLang="en-US" dirty="0" err="1"/>
              <a:t>by</a:t>
            </a:r>
            <a:r>
              <a:rPr lang="th-TH" altLang="en-US" dirty="0"/>
              <a:t> </a:t>
            </a:r>
            <a:r>
              <a:rPr lang="th-TH" altLang="en-US" dirty="0" err="1"/>
              <a:t>the</a:t>
            </a:r>
            <a:r>
              <a:rPr lang="th-TH" altLang="en-US" dirty="0"/>
              <a:t> </a:t>
            </a:r>
            <a:r>
              <a:rPr lang="th-TH" altLang="en-US" dirty="0" err="1"/>
              <a:t>use</a:t>
            </a:r>
            <a:r>
              <a:rPr lang="en-US" altLang="en-US" dirty="0"/>
              <a:t>r.</a:t>
            </a:r>
            <a:endParaRPr lang="th-TH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th-TH" altLang="en-US" sz="1000" b="0"/>
          </a:p>
        </p:txBody>
      </p:sp>
      <p:grpSp>
        <p:nvGrpSpPr>
          <p:cNvPr id="7" name="Group 6"/>
          <p:cNvGrpSpPr/>
          <p:nvPr/>
        </p:nvGrpSpPr>
        <p:grpSpPr>
          <a:xfrm>
            <a:off x="1618615" y="1657779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34135" y="2327328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CountDigitFrequency.java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65882" y="3302845"/>
            <a:ext cx="4536559" cy="3224153"/>
            <a:chOff x="3820041" y="3496182"/>
            <a:chExt cx="4536559" cy="3224153"/>
          </a:xfrm>
        </p:grpSpPr>
        <p:sp>
          <p:nvSpPr>
            <p:cNvPr id="3" name="Freeform 2"/>
            <p:cNvSpPr/>
            <p:nvPr/>
          </p:nvSpPr>
          <p:spPr>
            <a:xfrm>
              <a:off x="4640174" y="3496182"/>
              <a:ext cx="3489502" cy="1418740"/>
            </a:xfrm>
            <a:custGeom>
              <a:avLst/>
              <a:gdLst>
                <a:gd name="connsiteX0" fmla="*/ 3424326 w 3489502"/>
                <a:gd name="connsiteY0" fmla="*/ 694818 h 1418740"/>
                <a:gd name="connsiteX1" fmla="*/ 3106826 w 3489502"/>
                <a:gd name="connsiteY1" fmla="*/ 1177418 h 1418740"/>
                <a:gd name="connsiteX2" fmla="*/ 503326 w 3489502"/>
                <a:gd name="connsiteY2" fmla="*/ 1393318 h 1418740"/>
                <a:gd name="connsiteX3" fmla="*/ 8026 w 3489502"/>
                <a:gd name="connsiteY3" fmla="*/ 605918 h 1418740"/>
                <a:gd name="connsiteX4" fmla="*/ 655726 w 3489502"/>
                <a:gd name="connsiteY4" fmla="*/ 21718 h 1418740"/>
                <a:gd name="connsiteX5" fmla="*/ 2992526 w 3489502"/>
                <a:gd name="connsiteY5" fmla="*/ 237618 h 1418740"/>
                <a:gd name="connsiteX6" fmla="*/ 3284626 w 3489502"/>
                <a:gd name="connsiteY6" fmla="*/ 1279018 h 141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9502" h="1418740">
                  <a:moveTo>
                    <a:pt x="3424326" y="694818"/>
                  </a:moveTo>
                  <a:cubicBezTo>
                    <a:pt x="3508992" y="877909"/>
                    <a:pt x="3593659" y="1061001"/>
                    <a:pt x="3106826" y="1177418"/>
                  </a:cubicBezTo>
                  <a:cubicBezTo>
                    <a:pt x="2619993" y="1293835"/>
                    <a:pt x="1019793" y="1488568"/>
                    <a:pt x="503326" y="1393318"/>
                  </a:cubicBezTo>
                  <a:cubicBezTo>
                    <a:pt x="-13141" y="1298068"/>
                    <a:pt x="-17374" y="834518"/>
                    <a:pt x="8026" y="605918"/>
                  </a:cubicBezTo>
                  <a:cubicBezTo>
                    <a:pt x="33426" y="377318"/>
                    <a:pt x="158309" y="83101"/>
                    <a:pt x="655726" y="21718"/>
                  </a:cubicBezTo>
                  <a:cubicBezTo>
                    <a:pt x="1153143" y="-39665"/>
                    <a:pt x="2554376" y="28068"/>
                    <a:pt x="2992526" y="237618"/>
                  </a:cubicBezTo>
                  <a:cubicBezTo>
                    <a:pt x="3430676" y="447168"/>
                    <a:pt x="3357651" y="863093"/>
                    <a:pt x="3284626" y="127901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823589" y="4725067"/>
              <a:ext cx="629920" cy="731520"/>
              <a:chOff x="2948289" y="3470911"/>
              <a:chExt cx="629920" cy="731520"/>
            </a:xfrm>
          </p:grpSpPr>
          <p:sp>
            <p:nvSpPr>
              <p:cNvPr id="12" name="Snip Single Corner Rectangle 11"/>
              <p:cNvSpPr/>
              <p:nvPr/>
            </p:nvSpPr>
            <p:spPr>
              <a:xfrm>
                <a:off x="2948289" y="3470911"/>
                <a:ext cx="629920" cy="731520"/>
              </a:xfrm>
              <a:prstGeom prst="snip1Rect">
                <a:avLst/>
              </a:prstGeom>
              <a:solidFill>
                <a:srgbClr val="C0000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9879" y="3789958"/>
                <a:ext cx="281056" cy="173826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820041" y="5431187"/>
              <a:ext cx="2711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CountDigitFrequency2.java</a:t>
              </a:r>
            </a:p>
          </p:txBody>
        </p:sp>
        <p:pic>
          <p:nvPicPr>
            <p:cNvPr id="15" name="Picture 4" descr="J02327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67400" y="4803789"/>
              <a:ext cx="2489200" cy="19165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806950" y="3667899"/>
              <a:ext cx="296545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b="0" dirty="0"/>
                <a:t>Now, let’s use a single array to keep track of the frequencies of every digit.</a:t>
              </a:r>
              <a:endParaRPr lang="th-TH" altLang="en-US" sz="2000" b="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384925" y="4914922"/>
              <a:ext cx="498475" cy="54166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55594" y="5652816"/>
            <a:ext cx="3633809" cy="368300"/>
            <a:chOff x="385499" y="4965325"/>
            <a:chExt cx="3633809" cy="368300"/>
          </a:xfrm>
        </p:grpSpPr>
        <p:sp>
          <p:nvSpPr>
            <p:cNvPr id="19" name="Rectangle 18"/>
            <p:cNvSpPr/>
            <p:nvPr/>
          </p:nvSpPr>
          <p:spPr>
            <a:xfrm>
              <a:off x="3854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37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105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88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471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893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576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144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827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510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5594" y="4838700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2" name="TextBox 5151"/>
          <p:cNvSpPr txBox="1"/>
          <p:nvPr/>
        </p:nvSpPr>
        <p:spPr>
          <a:xfrm>
            <a:off x="1631315" y="4080056"/>
            <a:ext cx="25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+mj-lt"/>
              </a:rPr>
              <a:t>A single identifier refers to a structure with multiple slots</a:t>
            </a:r>
            <a:endParaRPr lang="th-TH" alt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153" name="TextBox 5152"/>
          <p:cNvSpPr txBox="1"/>
          <p:nvPr/>
        </p:nvSpPr>
        <p:spPr>
          <a:xfrm>
            <a:off x="601631" y="44772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155" name="Straight Arrow Connector 5154"/>
          <p:cNvCxnSpPr>
            <a:endCxn id="19" idx="0"/>
          </p:cNvCxnSpPr>
          <p:nvPr/>
        </p:nvCxnSpPr>
        <p:spPr>
          <a:xfrm>
            <a:off x="739744" y="5022850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58" name="Straight Arrow Connector 5157"/>
          <p:cNvCxnSpPr/>
          <p:nvPr/>
        </p:nvCxnSpPr>
        <p:spPr>
          <a:xfrm flipH="1">
            <a:off x="923895" y="4545615"/>
            <a:ext cx="707420" cy="11631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60" name="TextBox 5159"/>
          <p:cNvSpPr txBox="1"/>
          <p:nvPr/>
        </p:nvSpPr>
        <p:spPr>
          <a:xfrm>
            <a:off x="417833" y="3151352"/>
            <a:ext cx="151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01707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625966" y="1417638"/>
            <a:ext cx="3040197" cy="4348162"/>
            <a:chOff x="5625966" y="1417638"/>
            <a:chExt cx="3040197" cy="4348162"/>
          </a:xfrm>
        </p:grpSpPr>
        <p:sp>
          <p:nvSpPr>
            <p:cNvPr id="44" name="Rectangle 43"/>
            <p:cNvSpPr/>
            <p:nvPr/>
          </p:nvSpPr>
          <p:spPr>
            <a:xfrm>
              <a:off x="5625966" y="1417638"/>
              <a:ext cx="3040197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26936" y="5092700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 (1 to 3)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21079" y="1417638"/>
            <a:ext cx="1004887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7797669" y="3789363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651500" y="3778251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2</a:t>
            </a:r>
            <a:r>
              <a:rPr lang="en-US" sz="2800" baseline="30000" dirty="0"/>
              <a:t>nd</a:t>
            </a:r>
            <a:r>
              <a:rPr lang="en-US" sz="2800" dirty="0"/>
              <a:t> smallest item</a:t>
            </a:r>
          </a:p>
          <a:p>
            <a:r>
              <a:rPr lang="en-US" sz="2800" dirty="0">
                <a:solidFill>
                  <a:srgbClr val="C00000"/>
                </a:solidFill>
              </a:rPr>
              <a:t>Place it at a[1]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6801" y="5638849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9132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05903 0.04004 C -0.07136 0.04907 -0.08976 0.05393 -0.10903 0.05393 C -0.13108 0.05393 -0.14844 0.04907 -0.16094 0.04004 L -0.21962 4.81481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05885 -0.06343 C 0.07118 -0.07755 0.08958 -0.08519 0.10885 -0.08519 C 0.13073 -0.08519 0.14826 -0.07755 0.16059 -0.06343 L 0.21962 4.81481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079" y="1417638"/>
            <a:ext cx="2025516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2</a:t>
            </a:r>
            <a:r>
              <a:rPr lang="en-US" sz="2800" baseline="30000" dirty="0"/>
              <a:t>nd</a:t>
            </a:r>
            <a:r>
              <a:rPr lang="en-US" sz="2800" dirty="0"/>
              <a:t> smallest item</a:t>
            </a:r>
          </a:p>
          <a:p>
            <a:r>
              <a:rPr lang="en-US" sz="2800" dirty="0"/>
              <a:t>Place it at a[1]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6054" y="5638848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2770" y="5191705"/>
            <a:ext cx="3428220" cy="1267385"/>
            <a:chOff x="457980" y="5027181"/>
            <a:chExt cx="3428220" cy="1267385"/>
          </a:xfrm>
        </p:grpSpPr>
        <p:sp>
          <p:nvSpPr>
            <p:cNvPr id="47" name="Freeform 46"/>
            <p:cNvSpPr/>
            <p:nvPr/>
          </p:nvSpPr>
          <p:spPr>
            <a:xfrm>
              <a:off x="457980" y="5027181"/>
              <a:ext cx="3428220" cy="1267385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8617" y="5245374"/>
              <a:ext cx="31269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Iteration # 2 is finished</a:t>
              </a:r>
            </a:p>
            <a:p>
              <a:r>
                <a:rPr lang="en-US" sz="2400" dirty="0"/>
                <a:t>with a[0]-a[1] sorted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349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646595" y="1415257"/>
            <a:ext cx="1941512" cy="4348162"/>
            <a:chOff x="6646595" y="1415257"/>
            <a:chExt cx="1941512" cy="4348162"/>
          </a:xfrm>
        </p:grpSpPr>
        <p:sp>
          <p:nvSpPr>
            <p:cNvPr id="45" name="Rectangle 44"/>
            <p:cNvSpPr/>
            <p:nvPr/>
          </p:nvSpPr>
          <p:spPr>
            <a:xfrm>
              <a:off x="6646595" y="1415257"/>
              <a:ext cx="1941512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58258" y="4944070"/>
              <a:ext cx="175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</a:t>
              </a:r>
              <a:b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(2 to 3)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21079" y="1417638"/>
            <a:ext cx="2025516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Find the 3</a:t>
            </a:r>
            <a:r>
              <a:rPr lang="en-US" sz="2800" baseline="30000" dirty="0">
                <a:solidFill>
                  <a:srgbClr val="C00000"/>
                </a:solidFill>
              </a:rPr>
              <a:t>rd</a:t>
            </a:r>
            <a:r>
              <a:rPr lang="en-US" sz="2800" dirty="0">
                <a:solidFill>
                  <a:srgbClr val="C00000"/>
                </a:solidFill>
              </a:rPr>
              <a:t> smallest item</a:t>
            </a:r>
          </a:p>
          <a:p>
            <a:r>
              <a:rPr lang="en-US" sz="2800" dirty="0"/>
              <a:t>Place it at a[2]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6054" y="5638848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8387" y="5229250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smallest</a:t>
            </a:r>
          </a:p>
        </p:txBody>
      </p:sp>
      <p:cxnSp>
        <p:nvCxnSpPr>
          <p:cNvPr id="48" name="Straight Arrow Connector 47"/>
          <p:cNvCxnSpPr>
            <a:stCxn id="47" idx="3"/>
            <a:endCxn id="8" idx="3"/>
          </p:cNvCxnSpPr>
          <p:nvPr/>
        </p:nvCxnSpPr>
        <p:spPr>
          <a:xfrm flipV="1">
            <a:off x="6394834" y="4588822"/>
            <a:ext cx="466983" cy="9020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2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646595" y="1415257"/>
            <a:ext cx="1941512" cy="4348162"/>
            <a:chOff x="6646595" y="1415257"/>
            <a:chExt cx="1941512" cy="4348162"/>
          </a:xfrm>
        </p:grpSpPr>
        <p:sp>
          <p:nvSpPr>
            <p:cNvPr id="45" name="Rectangle 44"/>
            <p:cNvSpPr/>
            <p:nvPr/>
          </p:nvSpPr>
          <p:spPr>
            <a:xfrm>
              <a:off x="6646595" y="1415257"/>
              <a:ext cx="1941512" cy="43481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58258" y="4944070"/>
              <a:ext cx="175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 Range</a:t>
              </a:r>
              <a:b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(2 to 3)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21079" y="1417638"/>
            <a:ext cx="2025516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3</a:t>
            </a:r>
            <a:r>
              <a:rPr lang="en-US" sz="2800" baseline="30000" dirty="0"/>
              <a:t>rd</a:t>
            </a:r>
            <a:r>
              <a:rPr lang="en-US" sz="2800" dirty="0"/>
              <a:t> smallest item</a:t>
            </a:r>
          </a:p>
          <a:p>
            <a:r>
              <a:rPr lang="en-US" sz="2800" dirty="0">
                <a:solidFill>
                  <a:srgbClr val="C00000"/>
                </a:solidFill>
              </a:rPr>
              <a:t>Place it at a[2]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6054" y="5638848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008409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078" y="1417638"/>
            <a:ext cx="3024455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3</a:t>
            </a:r>
            <a:r>
              <a:rPr lang="en-US" sz="2800" baseline="30000" dirty="0"/>
              <a:t>rd</a:t>
            </a:r>
            <a:r>
              <a:rPr lang="en-US" sz="2800" dirty="0"/>
              <a:t> smallest item</a:t>
            </a:r>
          </a:p>
          <a:p>
            <a:r>
              <a:rPr lang="en-US" sz="2800" dirty="0"/>
              <a:t>Place it at a[2]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8338" y="5638847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42770" y="5191705"/>
            <a:ext cx="3428220" cy="1267385"/>
            <a:chOff x="457980" y="5027181"/>
            <a:chExt cx="3428220" cy="1267385"/>
          </a:xfrm>
        </p:grpSpPr>
        <p:sp>
          <p:nvSpPr>
            <p:cNvPr id="49" name="Freeform 48"/>
            <p:cNvSpPr/>
            <p:nvPr/>
          </p:nvSpPr>
          <p:spPr>
            <a:xfrm>
              <a:off x="457980" y="5027181"/>
              <a:ext cx="3428220" cy="1267385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8617" y="5245374"/>
              <a:ext cx="31269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Iteration # 3 is finished</a:t>
              </a:r>
            </a:p>
            <a:p>
              <a:r>
                <a:rPr lang="en-US" sz="2400" dirty="0"/>
                <a:t>with a[0]-a[2] sorted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60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078" y="1417638"/>
            <a:ext cx="3024455" cy="434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279400" y="3341222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79400" y="3866520"/>
            <a:ext cx="4564560" cy="5187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724651" y="3789363"/>
            <a:ext cx="936625" cy="936625"/>
            <a:chOff x="1973" y="3111"/>
            <a:chExt cx="590" cy="590"/>
          </a:xfrm>
        </p:grpSpPr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1973" y="3111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6"/>
            <p:cNvSpPr>
              <a:spLocks noChangeArrowheads="1"/>
            </p:cNvSpPr>
            <p:nvPr/>
          </p:nvSpPr>
          <p:spPr bwMode="auto">
            <a:xfrm>
              <a:off x="2115" y="3212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5169" y="3805238"/>
            <a:ext cx="792162" cy="792162"/>
            <a:chOff x="1383" y="3202"/>
            <a:chExt cx="499" cy="499"/>
          </a:xfrm>
        </p:grpSpPr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383" y="320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519" y="3293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699113" y="3796142"/>
            <a:ext cx="1079500" cy="1079500"/>
            <a:chOff x="2608" y="3022"/>
            <a:chExt cx="680" cy="680"/>
          </a:xfrm>
        </p:grpSpPr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2608" y="3022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2"/>
            <p:cNvSpPr>
              <a:spLocks noChangeArrowheads="1"/>
            </p:cNvSpPr>
            <p:nvPr/>
          </p:nvSpPr>
          <p:spPr bwMode="auto">
            <a:xfrm>
              <a:off x="2770" y="3137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830630" y="3820155"/>
            <a:ext cx="576262" cy="576262"/>
            <a:chOff x="884" y="3338"/>
            <a:chExt cx="363" cy="363"/>
          </a:xfrm>
        </p:grpSpPr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84" y="333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CC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975" y="3384"/>
              <a:ext cx="136" cy="136"/>
            </a:xfrm>
            <a:prstGeom prst="ellipse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1079" y="1497340"/>
            <a:ext cx="4045084" cy="1094720"/>
            <a:chOff x="4621079" y="1497340"/>
            <a:chExt cx="4045084" cy="1094720"/>
          </a:xfrm>
        </p:grpSpPr>
        <p:grpSp>
          <p:nvGrpSpPr>
            <p:cNvPr id="23" name="Group 22"/>
            <p:cNvGrpSpPr/>
            <p:nvPr/>
          </p:nvGrpSpPr>
          <p:grpSpPr>
            <a:xfrm>
              <a:off x="4621079" y="1497340"/>
              <a:ext cx="1004887" cy="1094720"/>
              <a:chOff x="4786312" y="1508780"/>
              <a:chExt cx="1004887" cy="10947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a[0]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41708" y="1497340"/>
              <a:ext cx="1004887" cy="1094720"/>
              <a:chOff x="4786312" y="1508780"/>
              <a:chExt cx="1004887" cy="10947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a[1]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40647" y="1497340"/>
              <a:ext cx="1004887" cy="1094720"/>
              <a:chOff x="4786312" y="1508780"/>
              <a:chExt cx="1004887" cy="1094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a[2]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661276" y="1497340"/>
              <a:ext cx="1004887" cy="1094720"/>
              <a:chOff x="4786312" y="1508780"/>
              <a:chExt cx="1004887" cy="10947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786312" y="1993900"/>
                <a:ext cx="1004887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03922" y="1508780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a[3]</a:t>
                </a: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110163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1250" y="2287260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6288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07375" y="2303135"/>
            <a:ext cx="0" cy="150210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1943100"/>
            <a:ext cx="1149853" cy="1244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600" y="156398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3353922"/>
            <a:ext cx="391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3</a:t>
            </a:r>
            <a:r>
              <a:rPr lang="en-US" sz="2800" baseline="30000" dirty="0"/>
              <a:t>rd</a:t>
            </a:r>
            <a:r>
              <a:rPr lang="en-US" sz="2800" dirty="0"/>
              <a:t> smallest item</a:t>
            </a:r>
          </a:p>
          <a:p>
            <a:r>
              <a:rPr lang="en-US" sz="2800" dirty="0"/>
              <a:t>Place it at a[2]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8338" y="5638847"/>
            <a:ext cx="169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Sorted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74786" y="4542515"/>
            <a:ext cx="4137945" cy="2446569"/>
            <a:chOff x="4046321" y="4520521"/>
            <a:chExt cx="4137945" cy="244656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292" y="5243116"/>
              <a:ext cx="1723974" cy="1723974"/>
            </a:xfrm>
            <a:prstGeom prst="rect">
              <a:avLst/>
            </a:prstGeom>
          </p:spPr>
        </p:pic>
        <p:sp>
          <p:nvSpPr>
            <p:cNvPr id="46" name="Freeform 45"/>
            <p:cNvSpPr/>
            <p:nvPr/>
          </p:nvSpPr>
          <p:spPr>
            <a:xfrm rot="21087044">
              <a:off x="4046321" y="4520521"/>
              <a:ext cx="2316342" cy="1899653"/>
            </a:xfrm>
            <a:custGeom>
              <a:avLst/>
              <a:gdLst>
                <a:gd name="connsiteX0" fmla="*/ 2989442 w 3103742"/>
                <a:gd name="connsiteY0" fmla="*/ 297003 h 1332829"/>
                <a:gd name="connsiteX1" fmla="*/ 2532242 w 3103742"/>
                <a:gd name="connsiteY1" fmla="*/ 1122503 h 1332829"/>
                <a:gd name="connsiteX2" fmla="*/ 347842 w 3103742"/>
                <a:gd name="connsiteY2" fmla="*/ 1287603 h 1332829"/>
                <a:gd name="connsiteX3" fmla="*/ 55742 w 3103742"/>
                <a:gd name="connsiteY3" fmla="*/ 449403 h 1332829"/>
                <a:gd name="connsiteX4" fmla="*/ 881242 w 3103742"/>
                <a:gd name="connsiteY4" fmla="*/ 4903 h 1332829"/>
                <a:gd name="connsiteX5" fmla="*/ 2710042 w 3103742"/>
                <a:gd name="connsiteY5" fmla="*/ 246203 h 1332829"/>
                <a:gd name="connsiteX6" fmla="*/ 3103742 w 3103742"/>
                <a:gd name="connsiteY6" fmla="*/ 766903 h 13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3742" h="1332829">
                  <a:moveTo>
                    <a:pt x="2989442" y="297003"/>
                  </a:moveTo>
                  <a:cubicBezTo>
                    <a:pt x="2980975" y="627203"/>
                    <a:pt x="2972509" y="957403"/>
                    <a:pt x="2532242" y="1122503"/>
                  </a:cubicBezTo>
                  <a:cubicBezTo>
                    <a:pt x="2091975" y="1287603"/>
                    <a:pt x="760592" y="1399786"/>
                    <a:pt x="347842" y="1287603"/>
                  </a:cubicBezTo>
                  <a:cubicBezTo>
                    <a:pt x="-64908" y="1175420"/>
                    <a:pt x="-33158" y="663186"/>
                    <a:pt x="55742" y="449403"/>
                  </a:cubicBezTo>
                  <a:cubicBezTo>
                    <a:pt x="144642" y="235620"/>
                    <a:pt x="438859" y="38770"/>
                    <a:pt x="881242" y="4903"/>
                  </a:cubicBezTo>
                  <a:cubicBezTo>
                    <a:pt x="1323625" y="-28964"/>
                    <a:pt x="2339625" y="119203"/>
                    <a:pt x="2710042" y="246203"/>
                  </a:cubicBezTo>
                  <a:cubicBezTo>
                    <a:pt x="3080459" y="373203"/>
                    <a:pt x="3092100" y="570053"/>
                    <a:pt x="3103742" y="7669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27116" y="4749860"/>
              <a:ext cx="1220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 about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6712" y="5127540"/>
              <a:ext cx="164339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 Rounded MT Bold" panose="020F0704030504030204" pitchFamily="34" charset="0"/>
                </a:rPr>
                <a:t>a[3]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153832" y="5721898"/>
              <a:ext cx="666068" cy="272502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9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03970" y="3404086"/>
            <a:ext cx="1243403" cy="2170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6906" y="3400812"/>
            <a:ext cx="1657063" cy="21740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904" y="2232680"/>
            <a:ext cx="311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</a:t>
            </a:r>
            <a:r>
              <a:rPr lang="en-US" sz="2400" i="1" dirty="0"/>
              <a:t> k </a:t>
            </a:r>
            <a:r>
              <a:rPr lang="en-US" sz="2400" dirty="0"/>
              <a:t>be the first index the unsorted array.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2191" y="3960960"/>
            <a:ext cx="529312" cy="848500"/>
            <a:chOff x="3346185" y="2440800"/>
            <a:chExt cx="529312" cy="848500"/>
          </a:xfrm>
        </p:grpSpPr>
        <p:sp>
          <p:nvSpPr>
            <p:cNvPr id="9" name="Rectangle 8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[0]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7015" y="3960960"/>
            <a:ext cx="529312" cy="848500"/>
            <a:chOff x="3346185" y="2440800"/>
            <a:chExt cx="529312" cy="848500"/>
          </a:xfrm>
        </p:grpSpPr>
        <p:sp>
          <p:nvSpPr>
            <p:cNvPr id="13" name="Rectangle 12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7563" y="3960960"/>
            <a:ext cx="461583" cy="848500"/>
            <a:chOff x="3346185" y="2440800"/>
            <a:chExt cx="461583" cy="848500"/>
          </a:xfrm>
        </p:grpSpPr>
        <p:sp>
          <p:nvSpPr>
            <p:cNvPr id="16" name="Rectangle 15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2687" y="3960960"/>
            <a:ext cx="763351" cy="848500"/>
            <a:chOff x="4446681" y="2435566"/>
            <a:chExt cx="763351" cy="848500"/>
          </a:xfrm>
        </p:grpSpPr>
        <p:sp>
          <p:nvSpPr>
            <p:cNvPr id="19" name="Rectangle 18"/>
            <p:cNvSpPr/>
            <p:nvPr/>
          </p:nvSpPr>
          <p:spPr>
            <a:xfrm>
              <a:off x="4631096" y="2867198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6681" y="2435566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[k-1]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53991" y="3960960"/>
            <a:ext cx="513282" cy="848500"/>
            <a:chOff x="3346185" y="2440800"/>
            <a:chExt cx="513282" cy="848500"/>
          </a:xfrm>
        </p:grpSpPr>
        <p:sp>
          <p:nvSpPr>
            <p:cNvPr id="22" name="Rectangle 21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6185" y="2440800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[k]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0966" y="3960960"/>
            <a:ext cx="461583" cy="848500"/>
            <a:chOff x="3346185" y="2440800"/>
            <a:chExt cx="461583" cy="848500"/>
          </a:xfrm>
        </p:grpSpPr>
        <p:sp>
          <p:nvSpPr>
            <p:cNvPr id="25" name="Rectangle 24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85790" y="3960960"/>
            <a:ext cx="572593" cy="848500"/>
            <a:chOff x="3346185" y="2440800"/>
            <a:chExt cx="572593" cy="848500"/>
          </a:xfrm>
        </p:grpSpPr>
        <p:sp>
          <p:nvSpPr>
            <p:cNvPr id="28" name="Rectangle 27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46185" y="24408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[N]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34432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Unsorted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940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Sorted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25301" y="1574799"/>
            <a:ext cx="3636141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Sorting N elements</a:t>
            </a:r>
          </a:p>
        </p:txBody>
      </p:sp>
    </p:spTree>
    <p:extLst>
      <p:ext uri="{BB962C8B-B14F-4D97-AF65-F5344CB8AC3E}">
        <p14:creationId xmlns:p14="http://schemas.microsoft.com/office/powerpoint/2010/main" val="2470313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03970" y="3404086"/>
            <a:ext cx="1243403" cy="2170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6906" y="3400812"/>
            <a:ext cx="1657063" cy="21740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904" y="2232680"/>
            <a:ext cx="311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</a:t>
            </a:r>
            <a:r>
              <a:rPr lang="en-US" sz="2400" i="1" dirty="0"/>
              <a:t> k </a:t>
            </a:r>
            <a:r>
              <a:rPr lang="en-US" sz="2400" dirty="0"/>
              <a:t>be the first index the unsorted array.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2191" y="3960960"/>
            <a:ext cx="529312" cy="848500"/>
            <a:chOff x="3346185" y="2440800"/>
            <a:chExt cx="529312" cy="848500"/>
          </a:xfrm>
        </p:grpSpPr>
        <p:sp>
          <p:nvSpPr>
            <p:cNvPr id="9" name="Rectangle 8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[0]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7015" y="3960960"/>
            <a:ext cx="529312" cy="848500"/>
            <a:chOff x="3346185" y="2440800"/>
            <a:chExt cx="529312" cy="848500"/>
          </a:xfrm>
        </p:grpSpPr>
        <p:sp>
          <p:nvSpPr>
            <p:cNvPr id="13" name="Rectangle 12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7563" y="3960960"/>
            <a:ext cx="461583" cy="848500"/>
            <a:chOff x="3346185" y="2440800"/>
            <a:chExt cx="461583" cy="848500"/>
          </a:xfrm>
        </p:grpSpPr>
        <p:sp>
          <p:nvSpPr>
            <p:cNvPr id="16" name="Rectangle 15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2687" y="3960960"/>
            <a:ext cx="763351" cy="848500"/>
            <a:chOff x="4446681" y="2435566"/>
            <a:chExt cx="763351" cy="848500"/>
          </a:xfrm>
        </p:grpSpPr>
        <p:sp>
          <p:nvSpPr>
            <p:cNvPr id="19" name="Rectangle 18"/>
            <p:cNvSpPr/>
            <p:nvPr/>
          </p:nvSpPr>
          <p:spPr>
            <a:xfrm>
              <a:off x="4631096" y="2867198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6681" y="2435566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[k-1]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53991" y="3960960"/>
            <a:ext cx="513282" cy="848500"/>
            <a:chOff x="3346185" y="2440800"/>
            <a:chExt cx="513282" cy="848500"/>
          </a:xfrm>
        </p:grpSpPr>
        <p:sp>
          <p:nvSpPr>
            <p:cNvPr id="22" name="Rectangle 21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6185" y="2440800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[k]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0966" y="3960960"/>
            <a:ext cx="461583" cy="848500"/>
            <a:chOff x="3346185" y="2440800"/>
            <a:chExt cx="461583" cy="848500"/>
          </a:xfrm>
        </p:grpSpPr>
        <p:sp>
          <p:nvSpPr>
            <p:cNvPr id="25" name="Rectangle 24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85790" y="3960960"/>
            <a:ext cx="572593" cy="848500"/>
            <a:chOff x="3346185" y="2440800"/>
            <a:chExt cx="572593" cy="848500"/>
          </a:xfrm>
        </p:grpSpPr>
        <p:sp>
          <p:nvSpPr>
            <p:cNvPr id="28" name="Rectangle 27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46185" y="24408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[N]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34432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Unsorted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940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Sorted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25301" y="1574799"/>
            <a:ext cx="3636141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Sorting N elements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72392"/>
              </p:ext>
            </p:extLst>
          </p:nvPr>
        </p:nvGraphicFramePr>
        <p:xfrm>
          <a:off x="4356100" y="3882637"/>
          <a:ext cx="4051300" cy="16459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79">
                <a:tc>
                  <a:txBody>
                    <a:bodyPr/>
                    <a:lstStyle/>
                    <a:p>
                      <a:r>
                        <a:rPr lang="en-US" sz="2400" b="0" dirty="0"/>
                        <a:t>At the beginning, </a:t>
                      </a:r>
                    </a:p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79">
                <a:tc>
                  <a:txBody>
                    <a:bodyPr/>
                    <a:lstStyle/>
                    <a:p>
                      <a:r>
                        <a:rPr lang="en-US" sz="2400" b="0" dirty="0"/>
                        <a:t>When the sorting is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N-1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Rounded Rectangular Callout 39"/>
          <p:cNvSpPr/>
          <p:nvPr/>
        </p:nvSpPr>
        <p:spPr>
          <a:xfrm>
            <a:off x="6800850" y="3177661"/>
            <a:ext cx="1543050" cy="493070"/>
          </a:xfrm>
          <a:prstGeom prst="wedgeRoundRectCallout">
            <a:avLst>
              <a:gd name="adj1" fmla="val -20010"/>
              <a:gd name="adj2" fmla="val 9083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/>
              <a:t>k</a:t>
            </a:r>
            <a:r>
              <a:rPr lang="en-US" dirty="0"/>
              <a:t>   is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04050" y="4043664"/>
            <a:ext cx="1181100" cy="566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04050" y="4861329"/>
            <a:ext cx="1181100" cy="566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07888" y="2226341"/>
            <a:ext cx="473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the value of k change</a:t>
            </a:r>
          </a:p>
          <a:p>
            <a:r>
              <a:rPr lang="en-US" sz="2400" dirty="0"/>
              <a:t>during the entire sorting procedure?</a:t>
            </a:r>
          </a:p>
        </p:txBody>
      </p:sp>
      <p:sp>
        <p:nvSpPr>
          <p:cNvPr id="46" name="Chevron 45"/>
          <p:cNvSpPr/>
          <p:nvPr/>
        </p:nvSpPr>
        <p:spPr>
          <a:xfrm>
            <a:off x="3658710" y="2392154"/>
            <a:ext cx="465843" cy="473973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03970" y="3404086"/>
            <a:ext cx="1243403" cy="2170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6906" y="3400812"/>
            <a:ext cx="1657063" cy="21740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203" y="2169180"/>
            <a:ext cx="3427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</a:t>
            </a:r>
            <a:r>
              <a:rPr lang="en-US" sz="2800" i="1" dirty="0"/>
              <a:t> k </a:t>
            </a:r>
            <a:r>
              <a:rPr lang="en-US" sz="2800" dirty="0"/>
              <a:t>be the first index the unsorted array.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2191" y="3960960"/>
            <a:ext cx="529312" cy="848500"/>
            <a:chOff x="3346185" y="2440800"/>
            <a:chExt cx="529312" cy="848500"/>
          </a:xfrm>
        </p:grpSpPr>
        <p:sp>
          <p:nvSpPr>
            <p:cNvPr id="9" name="Rectangle 8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[0]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7015" y="3960960"/>
            <a:ext cx="529312" cy="848500"/>
            <a:chOff x="3346185" y="2440800"/>
            <a:chExt cx="529312" cy="848500"/>
          </a:xfrm>
        </p:grpSpPr>
        <p:sp>
          <p:nvSpPr>
            <p:cNvPr id="13" name="Rectangle 12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6185" y="24408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7563" y="3960960"/>
            <a:ext cx="461583" cy="848500"/>
            <a:chOff x="3346185" y="2440800"/>
            <a:chExt cx="461583" cy="848500"/>
          </a:xfrm>
        </p:grpSpPr>
        <p:sp>
          <p:nvSpPr>
            <p:cNvPr id="16" name="Rectangle 15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2687" y="3960960"/>
            <a:ext cx="763351" cy="848500"/>
            <a:chOff x="4446681" y="2435566"/>
            <a:chExt cx="763351" cy="848500"/>
          </a:xfrm>
        </p:grpSpPr>
        <p:sp>
          <p:nvSpPr>
            <p:cNvPr id="19" name="Rectangle 18"/>
            <p:cNvSpPr/>
            <p:nvPr/>
          </p:nvSpPr>
          <p:spPr>
            <a:xfrm>
              <a:off x="4631096" y="2867198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6681" y="2435566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[k-1]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53991" y="3960960"/>
            <a:ext cx="513282" cy="848500"/>
            <a:chOff x="3346185" y="2440800"/>
            <a:chExt cx="513282" cy="848500"/>
          </a:xfrm>
        </p:grpSpPr>
        <p:sp>
          <p:nvSpPr>
            <p:cNvPr id="22" name="Rectangle 21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6185" y="2440800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[k]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0966" y="3960960"/>
            <a:ext cx="461583" cy="848500"/>
            <a:chOff x="3346185" y="2440800"/>
            <a:chExt cx="461583" cy="848500"/>
          </a:xfrm>
        </p:grpSpPr>
        <p:sp>
          <p:nvSpPr>
            <p:cNvPr id="25" name="Rectangle 24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6185" y="244080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85790" y="3960960"/>
            <a:ext cx="572593" cy="848500"/>
            <a:chOff x="3346185" y="2440800"/>
            <a:chExt cx="572593" cy="848500"/>
          </a:xfrm>
        </p:grpSpPr>
        <p:sp>
          <p:nvSpPr>
            <p:cNvPr id="28" name="Rectangle 27"/>
            <p:cNvSpPr/>
            <p:nvPr/>
          </p:nvSpPr>
          <p:spPr>
            <a:xfrm>
              <a:off x="3390900" y="2872432"/>
              <a:ext cx="416868" cy="4168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46185" y="24408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[N]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34432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Unsorted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940" y="5059848"/>
            <a:ext cx="17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Sorted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25301" y="1574799"/>
            <a:ext cx="3636141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Sorting N elements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5575300" y="1648480"/>
            <a:ext cx="1549400" cy="599420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 = 0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4787900" y="2537212"/>
            <a:ext cx="3124200" cy="1083766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 &lt;=(N-1)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69050" y="1054099"/>
            <a:ext cx="0" cy="59438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5575300" y="5302180"/>
            <a:ext cx="1549400" cy="599420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k++</a:t>
            </a:r>
          </a:p>
        </p:txBody>
      </p:sp>
      <p:cxnSp>
        <p:nvCxnSpPr>
          <p:cNvPr id="50" name="Straight Arrow Connector 49"/>
          <p:cNvCxnSpPr>
            <a:stCxn id="3" idx="2"/>
            <a:endCxn id="6" idx="0"/>
          </p:cNvCxnSpPr>
          <p:nvPr/>
        </p:nvCxnSpPr>
        <p:spPr>
          <a:xfrm>
            <a:off x="6350000" y="2247900"/>
            <a:ext cx="0" cy="2893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71" idx="0"/>
          </p:cNvCxnSpPr>
          <p:nvPr/>
        </p:nvCxnSpPr>
        <p:spPr>
          <a:xfrm flipH="1">
            <a:off x="6343650" y="3620978"/>
            <a:ext cx="6350" cy="17706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0"/>
          </p:cNvCxnSpPr>
          <p:nvPr/>
        </p:nvCxnSpPr>
        <p:spPr>
          <a:xfrm>
            <a:off x="6350000" y="4945548"/>
            <a:ext cx="0" cy="356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54500" y="2392556"/>
            <a:ext cx="209550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12100" y="3084790"/>
            <a:ext cx="508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420100" y="3084790"/>
            <a:ext cx="0" cy="203907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7" idx="2"/>
          </p:cNvCxnSpPr>
          <p:nvPr/>
        </p:nvCxnSpPr>
        <p:spPr>
          <a:xfrm>
            <a:off x="6350000" y="5901600"/>
            <a:ext cx="0" cy="296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254500" y="6197600"/>
            <a:ext cx="20955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254500" y="2392556"/>
            <a:ext cx="0" cy="380504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737100" y="3798039"/>
            <a:ext cx="3213100" cy="13258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Alternate Process 72"/>
          <p:cNvSpPr/>
          <p:nvPr/>
        </p:nvSpPr>
        <p:spPr>
          <a:xfrm>
            <a:off x="7912100" y="5123864"/>
            <a:ext cx="1054100" cy="478026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7064" y="3809521"/>
            <a:ext cx="261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smallest element</a:t>
            </a:r>
          </a:p>
          <a:p>
            <a:r>
              <a:rPr lang="en-US" dirty="0"/>
              <a:t>in the unsorted part.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62381" y="4407519"/>
            <a:ext cx="270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the smallest element</a:t>
            </a:r>
          </a:p>
          <a:p>
            <a:r>
              <a:rPr lang="en-US" dirty="0"/>
              <a:t>with the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element.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957064" y="4422625"/>
            <a:ext cx="295503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87900" y="3870937"/>
            <a:ext cx="3124200" cy="521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83582" y="4392592"/>
            <a:ext cx="3124200" cy="661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737099" y="1892300"/>
            <a:ext cx="4141737" cy="2599233"/>
          </a:xfrm>
          <a:prstGeom prst="roundRect">
            <a:avLst>
              <a:gd name="adj" fmla="val 6895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682750" y="1501036"/>
            <a:ext cx="1549400" cy="599420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 = 0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895350" y="2389768"/>
            <a:ext cx="3124200" cy="1083766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 &lt;=(N-1)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76500" y="1203845"/>
            <a:ext cx="0" cy="29719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1682750" y="5357936"/>
            <a:ext cx="1549400" cy="599420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k++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2457450" y="2100456"/>
            <a:ext cx="0" cy="2893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2451100" y="3473534"/>
            <a:ext cx="6350" cy="17706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2457450" y="5001304"/>
            <a:ext cx="0" cy="356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950" y="2245112"/>
            <a:ext cx="209550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19550" y="2937346"/>
            <a:ext cx="508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27550" y="2937346"/>
            <a:ext cx="0" cy="203907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/>
        </p:nvCxnSpPr>
        <p:spPr>
          <a:xfrm>
            <a:off x="2457450" y="5957356"/>
            <a:ext cx="0" cy="296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61950" y="6253356"/>
            <a:ext cx="20955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1950" y="2245112"/>
            <a:ext cx="0" cy="400824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4019550" y="4976420"/>
            <a:ext cx="1054100" cy="478026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206" y="3662077"/>
            <a:ext cx="2610138" cy="64633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the smallest element</a:t>
            </a:r>
          </a:p>
          <a:p>
            <a:r>
              <a:rPr lang="en-US" dirty="0">
                <a:solidFill>
                  <a:schemeClr val="bg1"/>
                </a:solidFill>
              </a:rPr>
              <a:t>in the unsorted part.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1431" y="4491533"/>
            <a:ext cx="2706638" cy="64633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Swap the smallest element</a:t>
            </a:r>
          </a:p>
          <a:p>
            <a:r>
              <a:rPr lang="en-US" dirty="0"/>
              <a:t>with the </a:t>
            </a:r>
            <a:r>
              <a:rPr lang="en-US" dirty="0" err="1"/>
              <a:t>kth</a:t>
            </a:r>
            <a:r>
              <a:rPr lang="en-US" dirty="0"/>
              <a:t> element.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691506" y="709140"/>
            <a:ext cx="1569988" cy="478026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SelectionSort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38400" y="4314472"/>
            <a:ext cx="6350" cy="17706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13300" y="2108200"/>
            <a:ext cx="40655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selectionSort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th-TH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h-TH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Try implementing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the procedure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in the flowchart</a:t>
            </a:r>
          </a:p>
          <a:p>
            <a:pPr>
              <a:spcBef>
                <a:spcPct val="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7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4338458" y="751223"/>
            <a:ext cx="2690198" cy="834055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690908" y="4952756"/>
            <a:ext cx="3233891" cy="1400029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  <a:gd name="connsiteX0" fmla="*/ 2989442 w 3103742"/>
              <a:gd name="connsiteY0" fmla="*/ 315724 h 1351550"/>
              <a:gd name="connsiteX1" fmla="*/ 2532242 w 3103742"/>
              <a:gd name="connsiteY1" fmla="*/ 1141224 h 1351550"/>
              <a:gd name="connsiteX2" fmla="*/ 347842 w 3103742"/>
              <a:gd name="connsiteY2" fmla="*/ 1306324 h 1351550"/>
              <a:gd name="connsiteX3" fmla="*/ 55742 w 3103742"/>
              <a:gd name="connsiteY3" fmla="*/ 468124 h 1351550"/>
              <a:gd name="connsiteX4" fmla="*/ 881242 w 3103742"/>
              <a:gd name="connsiteY4" fmla="*/ 23624 h 1351550"/>
              <a:gd name="connsiteX5" fmla="*/ 2773542 w 3103742"/>
              <a:gd name="connsiteY5" fmla="*/ 137924 h 1351550"/>
              <a:gd name="connsiteX6" fmla="*/ 3103742 w 3103742"/>
              <a:gd name="connsiteY6" fmla="*/ 785624 h 1351550"/>
              <a:gd name="connsiteX0" fmla="*/ 2992591 w 3106891"/>
              <a:gd name="connsiteY0" fmla="*/ 315724 h 1371704"/>
              <a:gd name="connsiteX1" fmla="*/ 2611591 w 3106891"/>
              <a:gd name="connsiteY1" fmla="*/ 1204724 h 1371704"/>
              <a:gd name="connsiteX2" fmla="*/ 350991 w 3106891"/>
              <a:gd name="connsiteY2" fmla="*/ 1306324 h 1371704"/>
              <a:gd name="connsiteX3" fmla="*/ 58891 w 3106891"/>
              <a:gd name="connsiteY3" fmla="*/ 468124 h 1371704"/>
              <a:gd name="connsiteX4" fmla="*/ 884391 w 3106891"/>
              <a:gd name="connsiteY4" fmla="*/ 23624 h 1371704"/>
              <a:gd name="connsiteX5" fmla="*/ 2776691 w 3106891"/>
              <a:gd name="connsiteY5" fmla="*/ 137924 h 1371704"/>
              <a:gd name="connsiteX6" fmla="*/ 3106891 w 3106891"/>
              <a:gd name="connsiteY6" fmla="*/ 785624 h 1371704"/>
              <a:gd name="connsiteX0" fmla="*/ 3144991 w 3144991"/>
              <a:gd name="connsiteY0" fmla="*/ 264924 h 1373892"/>
              <a:gd name="connsiteX1" fmla="*/ 2611591 w 3144991"/>
              <a:gd name="connsiteY1" fmla="*/ 1204724 h 1373892"/>
              <a:gd name="connsiteX2" fmla="*/ 350991 w 3144991"/>
              <a:gd name="connsiteY2" fmla="*/ 1306324 h 1373892"/>
              <a:gd name="connsiteX3" fmla="*/ 58891 w 3144991"/>
              <a:gd name="connsiteY3" fmla="*/ 468124 h 1373892"/>
              <a:gd name="connsiteX4" fmla="*/ 884391 w 3144991"/>
              <a:gd name="connsiteY4" fmla="*/ 23624 h 1373892"/>
              <a:gd name="connsiteX5" fmla="*/ 2776691 w 3144991"/>
              <a:gd name="connsiteY5" fmla="*/ 137924 h 1373892"/>
              <a:gd name="connsiteX6" fmla="*/ 3106891 w 3144991"/>
              <a:gd name="connsiteY6" fmla="*/ 785624 h 1373892"/>
              <a:gd name="connsiteX0" fmla="*/ 3144991 w 3144991"/>
              <a:gd name="connsiteY0" fmla="*/ 288930 h 1397898"/>
              <a:gd name="connsiteX1" fmla="*/ 2611591 w 3144991"/>
              <a:gd name="connsiteY1" fmla="*/ 1228730 h 1397898"/>
              <a:gd name="connsiteX2" fmla="*/ 350991 w 3144991"/>
              <a:gd name="connsiteY2" fmla="*/ 1330330 h 1397898"/>
              <a:gd name="connsiteX3" fmla="*/ 58891 w 3144991"/>
              <a:gd name="connsiteY3" fmla="*/ 492130 h 1397898"/>
              <a:gd name="connsiteX4" fmla="*/ 884391 w 3144991"/>
              <a:gd name="connsiteY4" fmla="*/ 47630 h 1397898"/>
              <a:gd name="connsiteX5" fmla="*/ 2789391 w 3144991"/>
              <a:gd name="connsiteY5" fmla="*/ 98430 h 1397898"/>
              <a:gd name="connsiteX6" fmla="*/ 3106891 w 3144991"/>
              <a:gd name="connsiteY6" fmla="*/ 809630 h 1397898"/>
              <a:gd name="connsiteX0" fmla="*/ 3144991 w 3233891"/>
              <a:gd name="connsiteY0" fmla="*/ 291061 h 1400029"/>
              <a:gd name="connsiteX1" fmla="*/ 2611591 w 3233891"/>
              <a:gd name="connsiteY1" fmla="*/ 1230861 h 1400029"/>
              <a:gd name="connsiteX2" fmla="*/ 350991 w 3233891"/>
              <a:gd name="connsiteY2" fmla="*/ 1332461 h 1400029"/>
              <a:gd name="connsiteX3" fmla="*/ 58891 w 3233891"/>
              <a:gd name="connsiteY3" fmla="*/ 494261 h 1400029"/>
              <a:gd name="connsiteX4" fmla="*/ 884391 w 3233891"/>
              <a:gd name="connsiteY4" fmla="*/ 49761 h 1400029"/>
              <a:gd name="connsiteX5" fmla="*/ 2789391 w 3233891"/>
              <a:gd name="connsiteY5" fmla="*/ 100561 h 1400029"/>
              <a:gd name="connsiteX6" fmla="*/ 3233891 w 3233891"/>
              <a:gd name="connsiteY6" fmla="*/ 849861 h 14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3891" h="1400029">
                <a:moveTo>
                  <a:pt x="3144991" y="291061"/>
                </a:moveTo>
                <a:cubicBezTo>
                  <a:pt x="3136524" y="621261"/>
                  <a:pt x="3077258" y="1057294"/>
                  <a:pt x="2611591" y="1230861"/>
                </a:cubicBezTo>
                <a:cubicBezTo>
                  <a:pt x="2145924" y="1404428"/>
                  <a:pt x="776441" y="1455228"/>
                  <a:pt x="350991" y="1332461"/>
                </a:cubicBezTo>
                <a:cubicBezTo>
                  <a:pt x="-74459" y="1209694"/>
                  <a:pt x="-30009" y="708044"/>
                  <a:pt x="58891" y="494261"/>
                </a:cubicBezTo>
                <a:cubicBezTo>
                  <a:pt x="147791" y="280478"/>
                  <a:pt x="429308" y="115378"/>
                  <a:pt x="884391" y="49761"/>
                </a:cubicBezTo>
                <a:cubicBezTo>
                  <a:pt x="1339474" y="-15856"/>
                  <a:pt x="2397808" y="-32789"/>
                  <a:pt x="2789391" y="100561"/>
                </a:cubicBezTo>
                <a:cubicBezTo>
                  <a:pt x="3180974" y="233911"/>
                  <a:pt x="3222249" y="653011"/>
                  <a:pt x="3233891" y="84986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0113" y="1585278"/>
            <a:ext cx="3227387" cy="56356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Variable Declaration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200" y="2006600"/>
            <a:ext cx="7620000" cy="14042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913" y="2298700"/>
            <a:ext cx="74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>
                <a:solidFill>
                  <a:schemeClr val="bg1"/>
                </a:solidFill>
              </a:rPr>
              <a:t>ElementType</a:t>
            </a:r>
            <a:r>
              <a:rPr lang="en-US" sz="2800" dirty="0">
                <a:solidFill>
                  <a:schemeClr val="bg1"/>
                </a:solidFill>
              </a:rPr>
              <a:t> [ ] identifier;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0113" y="2989560"/>
            <a:ext cx="3227387" cy="563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Initialization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1200" y="3410882"/>
            <a:ext cx="7620000" cy="1244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913" y="3702982"/>
            <a:ext cx="74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new </a:t>
            </a:r>
            <a:r>
              <a:rPr lang="en-US" sz="2800" dirty="0" err="1"/>
              <a:t>ElementType</a:t>
            </a:r>
            <a:r>
              <a:rPr lang="en-US" sz="2800" dirty="0"/>
              <a:t>[</a:t>
            </a:r>
            <a:r>
              <a:rPr lang="en-US" sz="2800" dirty="0" err="1"/>
              <a:t>NumberOfSlots</a:t>
            </a:r>
            <a:r>
              <a:rPr lang="en-US" sz="2800" dirty="0"/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9456" y="94244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 of variable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5156199"/>
            <a:ext cx="292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elements to be stored in the array (positive number)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49500" y="4226203"/>
            <a:ext cx="495300" cy="10823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845958" y="5011597"/>
            <a:ext cx="3103742" cy="1332829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04900" y="5156200"/>
            <a:ext cx="248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type of the elements to be stored in the array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295900" y="4226203"/>
            <a:ext cx="635000" cy="7853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38458" y="1585278"/>
            <a:ext cx="538342" cy="7134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6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Declaration/Initialization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638300"/>
            <a:ext cx="40767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79938" y="2489716"/>
            <a:ext cx="3633809" cy="368300"/>
            <a:chOff x="385499" y="4965325"/>
            <a:chExt cx="3633809" cy="368300"/>
          </a:xfrm>
        </p:grpSpPr>
        <p:sp>
          <p:nvSpPr>
            <p:cNvPr id="8" name="Rectangle 7"/>
            <p:cNvSpPr/>
            <p:nvPr/>
          </p:nvSpPr>
          <p:spPr>
            <a:xfrm>
              <a:off x="3854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37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05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788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71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93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76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44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27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510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079938" y="1675600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60875" y="1314166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5264088" y="1859750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5000" y="3270534"/>
            <a:ext cx="40767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56138" y="4147350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56138" y="3333234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37075" y="29718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40288" y="3517384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0727" y="4147350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84389" y="4147350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4999" y="4934234"/>
            <a:ext cx="5918201" cy="793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[] names = new String[2];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09851" y="5697034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09851" y="4882918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94001" y="5067068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13803" y="457353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773513" y="5697034"/>
            <a:ext cx="863662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4716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081" y="1605281"/>
            <a:ext cx="7538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an array is initialized, all elements are automatically set to default values, which are: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-25400" y="2578100"/>
            <a:ext cx="3060700" cy="3365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3703" y="3251200"/>
            <a:ext cx="2542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Zeros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00" y="4470400"/>
            <a:ext cx="282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for numeric primitive</a:t>
            </a:r>
          </a:p>
          <a:p>
            <a:pPr algn="ctr"/>
            <a:r>
              <a:rPr lang="en-US" sz="2400" dirty="0"/>
              <a:t>data types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2578100"/>
            <a:ext cx="3060700" cy="3365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46803" y="3251200"/>
            <a:ext cx="21500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5000" y="447040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</a:t>
            </a:r>
            <a:r>
              <a:rPr lang="en-US" sz="2400" dirty="0" err="1"/>
              <a:t>boolean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096000" y="2578100"/>
            <a:ext cx="3060700" cy="33655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23403" y="3251200"/>
            <a:ext cx="16546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23000" y="4470400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for non-primitive  data types (classes)</a:t>
            </a:r>
          </a:p>
        </p:txBody>
      </p:sp>
    </p:spTree>
    <p:extLst>
      <p:ext uri="{BB962C8B-B14F-4D97-AF65-F5344CB8AC3E}">
        <p14:creationId xmlns:p14="http://schemas.microsoft.com/office/powerpoint/2010/main" val="321505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/>
          <a:lstStyle/>
          <a:p>
            <a:r>
              <a:rPr lang="en-US" dirty="0"/>
              <a:t>A Java constant.</a:t>
            </a:r>
          </a:p>
          <a:p>
            <a:r>
              <a:rPr lang="en-US" dirty="0"/>
              <a:t>can be referenced with any </a:t>
            </a:r>
            <a:r>
              <a:rPr lang="en-US" dirty="0">
                <a:solidFill>
                  <a:srgbClr val="0000FF"/>
                </a:solidFill>
              </a:rPr>
              <a:t>non-primitive</a:t>
            </a:r>
            <a:r>
              <a:rPr lang="en-US" dirty="0"/>
              <a:t> variables</a:t>
            </a:r>
          </a:p>
          <a:p>
            <a:r>
              <a:rPr lang="en-US" dirty="0"/>
              <a:t>normally used as a representation of </a:t>
            </a:r>
            <a:r>
              <a:rPr lang="en-US" dirty="0">
                <a:solidFill>
                  <a:srgbClr val="0000FF"/>
                </a:solidFill>
              </a:rPr>
              <a:t>“nothingness”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329" y="1038592"/>
            <a:ext cx="24119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646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>
            <a:off x="3124200" y="5242580"/>
            <a:ext cx="4782912" cy="523220"/>
          </a:xfrm>
          <a:prstGeom prst="wedgeRoundRectCallout">
            <a:avLst>
              <a:gd name="adj1" fmla="val 33866"/>
              <a:gd name="adj2" fmla="val -194791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600" y="1417638"/>
            <a:ext cx="833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NullDemo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[] s = new String[5];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s.length;i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("s["+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+"] = "+s[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if(s[0]==null){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("Yes, s[0] is null.");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("Its length is "+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s[0].length()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5242580"/>
            <a:ext cx="478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will throw </a:t>
            </a:r>
            <a:r>
              <a:rPr lang="en-US" sz="2800" dirty="0" err="1">
                <a:solidFill>
                  <a:schemeClr val="bg1"/>
                </a:solidFill>
              </a:rPr>
              <a:t>NullPointerException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0813" y="5632879"/>
            <a:ext cx="629920" cy="731520"/>
            <a:chOff x="2948289" y="3470911"/>
            <a:chExt cx="629920" cy="731520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59366" y="6351699"/>
            <a:ext cx="155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NullDemo.java</a:t>
            </a:r>
          </a:p>
        </p:txBody>
      </p:sp>
    </p:spTree>
    <p:extLst>
      <p:ext uri="{BB962C8B-B14F-4D97-AF65-F5344CB8AC3E}">
        <p14:creationId xmlns:p14="http://schemas.microsoft.com/office/powerpoint/2010/main" val="4638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638300"/>
            <a:ext cx="40767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79938" y="2489716"/>
            <a:ext cx="3633809" cy="368300"/>
            <a:chOff x="385499" y="4965325"/>
            <a:chExt cx="3633809" cy="368300"/>
          </a:xfrm>
        </p:grpSpPr>
        <p:sp>
          <p:nvSpPr>
            <p:cNvPr id="8" name="Rectangle 7"/>
            <p:cNvSpPr/>
            <p:nvPr/>
          </p:nvSpPr>
          <p:spPr>
            <a:xfrm>
              <a:off x="3854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37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05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788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71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93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76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44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27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510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079938" y="1675600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60875" y="1314166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5264088" y="1859750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4200" y="3200400"/>
            <a:ext cx="40767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5;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= 8;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[9] = 7;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10101" y="4021382"/>
            <a:ext cx="3633809" cy="368300"/>
            <a:chOff x="385499" y="4965325"/>
            <a:chExt cx="3633809" cy="368300"/>
          </a:xfrm>
        </p:grpSpPr>
        <p:sp>
          <p:nvSpPr>
            <p:cNvPr id="23" name="Rectangle 22"/>
            <p:cNvSpPr/>
            <p:nvPr/>
          </p:nvSpPr>
          <p:spPr>
            <a:xfrm>
              <a:off x="3854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3799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105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788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47112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893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57695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144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827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1008" y="4965325"/>
              <a:ext cx="36830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110101" y="3207266"/>
            <a:ext cx="368300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91038" y="2845832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5294251" y="3391416"/>
            <a:ext cx="0" cy="6299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2235200" y="2711966"/>
            <a:ext cx="762000" cy="5412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0550" y="4829949"/>
            <a:ext cx="4970068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2241550" y="4341515"/>
            <a:ext cx="762000" cy="5412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989101" y="4829949"/>
            <a:ext cx="2342099" cy="12192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6991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6672</TotalTime>
  <Words>2692</Words>
  <Application>Microsoft Office PowerPoint</Application>
  <PresentationFormat>On-screen Show (4:3)</PresentationFormat>
  <Paragraphs>632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Rounded MT Bold</vt:lpstr>
      <vt:lpstr>Calibri</vt:lpstr>
      <vt:lpstr>Consolas</vt:lpstr>
      <vt:lpstr>Cordia New</vt:lpstr>
      <vt:lpstr>Courier New</vt:lpstr>
      <vt:lpstr>Times New Roman</vt:lpstr>
      <vt:lpstr>Office Theme</vt:lpstr>
      <vt:lpstr>Arrays</vt:lpstr>
      <vt:lpstr>Objectives</vt:lpstr>
      <vt:lpstr>Requirement for a List of Values</vt:lpstr>
      <vt:lpstr>Array Syntax</vt:lpstr>
      <vt:lpstr>Array Declaration/Initialization</vt:lpstr>
      <vt:lpstr>Default Values for Elements</vt:lpstr>
      <vt:lpstr>PowerPoint Presentation</vt:lpstr>
      <vt:lpstr>null</vt:lpstr>
      <vt:lpstr>Accessing an Element</vt:lpstr>
      <vt:lpstr>Indices of an array</vt:lpstr>
      <vt:lpstr>Initializer List</vt:lpstr>
      <vt:lpstr>Array Traversal</vt:lpstr>
      <vt:lpstr>Array Variables are Reference Variables</vt:lpstr>
      <vt:lpstr>What is the output?</vt:lpstr>
      <vt:lpstr>PowerPoint Presentation</vt:lpstr>
      <vt:lpstr>PowerPoint Presentation</vt:lpstr>
      <vt:lpstr>PowerPoint Presentation</vt:lpstr>
      <vt:lpstr>Important Algorithms</vt:lpstr>
      <vt:lpstr>Sequential Search</vt:lpstr>
      <vt:lpstr>Sequential Search</vt:lpstr>
      <vt:lpstr>Sequential Search</vt:lpstr>
      <vt:lpstr>Sequential Search</vt:lpstr>
      <vt:lpstr>Sorting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 Algorithm</vt:lpstr>
      <vt:lpstr>Selection Sort Algorithm</vt:lpstr>
      <vt:lpstr>Selection Sort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Tanatouch Tangsakul</cp:lastModifiedBy>
  <cp:revision>333</cp:revision>
  <cp:lastPrinted>2013-09-14T06:47:04Z</cp:lastPrinted>
  <dcterms:created xsi:type="dcterms:W3CDTF">2013-01-28T12:32:18Z</dcterms:created>
  <dcterms:modified xsi:type="dcterms:W3CDTF">2020-01-11T09:56:04Z</dcterms:modified>
</cp:coreProperties>
</file>