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34"/>
  </p:notesMasterIdLst>
  <p:handoutMasterIdLst>
    <p:handoutMasterId r:id="rId135"/>
  </p:handoutMasterIdLst>
  <p:sldIdLst>
    <p:sldId id="526" r:id="rId2"/>
    <p:sldId id="527" r:id="rId3"/>
    <p:sldId id="561" r:id="rId4"/>
    <p:sldId id="531" r:id="rId5"/>
    <p:sldId id="532" r:id="rId6"/>
    <p:sldId id="533" r:id="rId7"/>
    <p:sldId id="534" r:id="rId8"/>
    <p:sldId id="535" r:id="rId9"/>
    <p:sldId id="536" r:id="rId10"/>
    <p:sldId id="537" r:id="rId11"/>
    <p:sldId id="538" r:id="rId12"/>
    <p:sldId id="539" r:id="rId13"/>
    <p:sldId id="541" r:id="rId14"/>
    <p:sldId id="542" r:id="rId15"/>
    <p:sldId id="563" r:id="rId16"/>
    <p:sldId id="564" r:id="rId17"/>
    <p:sldId id="558" r:id="rId18"/>
    <p:sldId id="559" r:id="rId19"/>
    <p:sldId id="565" r:id="rId20"/>
    <p:sldId id="567" r:id="rId21"/>
    <p:sldId id="568" r:id="rId22"/>
    <p:sldId id="570" r:id="rId23"/>
    <p:sldId id="571" r:id="rId24"/>
    <p:sldId id="572" r:id="rId25"/>
    <p:sldId id="573" r:id="rId26"/>
    <p:sldId id="574" r:id="rId27"/>
    <p:sldId id="575" r:id="rId28"/>
    <p:sldId id="577" r:id="rId29"/>
    <p:sldId id="578" r:id="rId30"/>
    <p:sldId id="579" r:id="rId31"/>
    <p:sldId id="580" r:id="rId32"/>
    <p:sldId id="581" r:id="rId33"/>
    <p:sldId id="582" r:id="rId34"/>
    <p:sldId id="583" r:id="rId35"/>
    <p:sldId id="584" r:id="rId36"/>
    <p:sldId id="585" r:id="rId37"/>
    <p:sldId id="586" r:id="rId38"/>
    <p:sldId id="587" r:id="rId39"/>
    <p:sldId id="588" r:id="rId40"/>
    <p:sldId id="589" r:id="rId41"/>
    <p:sldId id="590" r:id="rId42"/>
    <p:sldId id="591" r:id="rId43"/>
    <p:sldId id="592" r:id="rId44"/>
    <p:sldId id="593" r:id="rId45"/>
    <p:sldId id="594" r:id="rId46"/>
    <p:sldId id="595" r:id="rId47"/>
    <p:sldId id="596" r:id="rId48"/>
    <p:sldId id="598" r:id="rId49"/>
    <p:sldId id="599" r:id="rId50"/>
    <p:sldId id="600" r:id="rId51"/>
    <p:sldId id="601" r:id="rId52"/>
    <p:sldId id="602" r:id="rId53"/>
    <p:sldId id="603" r:id="rId54"/>
    <p:sldId id="604" r:id="rId55"/>
    <p:sldId id="605" r:id="rId56"/>
    <p:sldId id="607" r:id="rId57"/>
    <p:sldId id="608" r:id="rId58"/>
    <p:sldId id="609" r:id="rId59"/>
    <p:sldId id="694" r:id="rId60"/>
    <p:sldId id="688" r:id="rId61"/>
    <p:sldId id="689" r:id="rId62"/>
    <p:sldId id="690" r:id="rId63"/>
    <p:sldId id="691" r:id="rId64"/>
    <p:sldId id="692" r:id="rId65"/>
    <p:sldId id="693" r:id="rId66"/>
    <p:sldId id="612" r:id="rId67"/>
    <p:sldId id="614" r:id="rId68"/>
    <p:sldId id="615" r:id="rId69"/>
    <p:sldId id="622" r:id="rId70"/>
    <p:sldId id="623" r:id="rId71"/>
    <p:sldId id="624" r:id="rId72"/>
    <p:sldId id="625" r:id="rId73"/>
    <p:sldId id="626" r:id="rId74"/>
    <p:sldId id="627" r:id="rId75"/>
    <p:sldId id="628" r:id="rId76"/>
    <p:sldId id="629" r:id="rId77"/>
    <p:sldId id="630" r:id="rId78"/>
    <p:sldId id="632" r:id="rId79"/>
    <p:sldId id="633" r:id="rId80"/>
    <p:sldId id="634" r:id="rId81"/>
    <p:sldId id="635" r:id="rId82"/>
    <p:sldId id="636" r:id="rId83"/>
    <p:sldId id="640" r:id="rId84"/>
    <p:sldId id="641" r:id="rId85"/>
    <p:sldId id="642" r:id="rId86"/>
    <p:sldId id="643" r:id="rId87"/>
    <p:sldId id="644" r:id="rId88"/>
    <p:sldId id="645" r:id="rId89"/>
    <p:sldId id="646" r:id="rId90"/>
    <p:sldId id="647" r:id="rId91"/>
    <p:sldId id="648" r:id="rId92"/>
    <p:sldId id="649" r:id="rId93"/>
    <p:sldId id="650" r:id="rId94"/>
    <p:sldId id="651" r:id="rId95"/>
    <p:sldId id="652" r:id="rId96"/>
    <p:sldId id="653" r:id="rId97"/>
    <p:sldId id="654" r:id="rId98"/>
    <p:sldId id="655" r:id="rId99"/>
    <p:sldId id="656" r:id="rId100"/>
    <p:sldId id="657" r:id="rId101"/>
    <p:sldId id="658" r:id="rId102"/>
    <p:sldId id="659" r:id="rId103"/>
    <p:sldId id="660" r:id="rId104"/>
    <p:sldId id="673" r:id="rId105"/>
    <p:sldId id="674" r:id="rId106"/>
    <p:sldId id="675" r:id="rId107"/>
    <p:sldId id="676" r:id="rId108"/>
    <p:sldId id="677" r:id="rId109"/>
    <p:sldId id="678" r:id="rId110"/>
    <p:sldId id="679" r:id="rId111"/>
    <p:sldId id="680" r:id="rId112"/>
    <p:sldId id="681" r:id="rId113"/>
    <p:sldId id="682" r:id="rId114"/>
    <p:sldId id="695" r:id="rId115"/>
    <p:sldId id="696" r:id="rId116"/>
    <p:sldId id="697" r:id="rId117"/>
    <p:sldId id="698" r:id="rId118"/>
    <p:sldId id="699" r:id="rId119"/>
    <p:sldId id="702" r:id="rId120"/>
    <p:sldId id="703" r:id="rId121"/>
    <p:sldId id="704" r:id="rId122"/>
    <p:sldId id="705" r:id="rId123"/>
    <p:sldId id="707" r:id="rId124"/>
    <p:sldId id="708" r:id="rId125"/>
    <p:sldId id="709" r:id="rId126"/>
    <p:sldId id="710" r:id="rId127"/>
    <p:sldId id="711" r:id="rId128"/>
    <p:sldId id="712" r:id="rId129"/>
    <p:sldId id="713" r:id="rId130"/>
    <p:sldId id="715" r:id="rId131"/>
    <p:sldId id="716" r:id="rId132"/>
    <p:sldId id="714" r:id="rId133"/>
  </p:sldIdLst>
  <p:sldSz cx="9144000" cy="6858000" type="screen4x3"/>
  <p:notesSz cx="6858000" cy="9144000"/>
  <p:defaultTextStyle>
    <a:defPPr>
      <a:defRPr lang="zh-CN"/>
    </a:defPPr>
    <a:lvl1pPr algn="l" rtl="0" fontAlgn="base">
      <a:lnSpc>
        <a:spcPct val="120000"/>
      </a:lnSpc>
      <a:spcBef>
        <a:spcPct val="20000"/>
      </a:spcBef>
      <a:spcAft>
        <a:spcPct val="0"/>
      </a:spcAft>
      <a:buClr>
        <a:schemeClr val="tx1"/>
      </a:buClr>
      <a:buSzPct val="80000"/>
      <a:buFont typeface="Wingdings" pitchFamily="2" charset="2"/>
      <a:defRPr sz="3200" b="1" kern="1200">
        <a:solidFill>
          <a:schemeClr val="tx1"/>
        </a:solidFill>
        <a:latin typeface="Arial" charset="0"/>
        <a:ea typeface="宋体" pitchFamily="2" charset="-122"/>
        <a:cs typeface="+mn-cs"/>
      </a:defRPr>
    </a:lvl1pPr>
    <a:lvl2pPr marL="457200" algn="l" rtl="0" fontAlgn="base">
      <a:lnSpc>
        <a:spcPct val="120000"/>
      </a:lnSpc>
      <a:spcBef>
        <a:spcPct val="20000"/>
      </a:spcBef>
      <a:spcAft>
        <a:spcPct val="0"/>
      </a:spcAft>
      <a:buClr>
        <a:schemeClr val="tx1"/>
      </a:buClr>
      <a:buSzPct val="80000"/>
      <a:buFont typeface="Wingdings" pitchFamily="2" charset="2"/>
      <a:defRPr sz="3200" b="1" kern="1200">
        <a:solidFill>
          <a:schemeClr val="tx1"/>
        </a:solidFill>
        <a:latin typeface="Arial" charset="0"/>
        <a:ea typeface="宋体" pitchFamily="2" charset="-122"/>
        <a:cs typeface="+mn-cs"/>
      </a:defRPr>
    </a:lvl2pPr>
    <a:lvl3pPr marL="914400" algn="l" rtl="0" fontAlgn="base">
      <a:lnSpc>
        <a:spcPct val="120000"/>
      </a:lnSpc>
      <a:spcBef>
        <a:spcPct val="20000"/>
      </a:spcBef>
      <a:spcAft>
        <a:spcPct val="0"/>
      </a:spcAft>
      <a:buClr>
        <a:schemeClr val="tx1"/>
      </a:buClr>
      <a:buSzPct val="80000"/>
      <a:buFont typeface="Wingdings" pitchFamily="2" charset="2"/>
      <a:defRPr sz="3200" b="1" kern="1200">
        <a:solidFill>
          <a:schemeClr val="tx1"/>
        </a:solidFill>
        <a:latin typeface="Arial" charset="0"/>
        <a:ea typeface="宋体" pitchFamily="2" charset="-122"/>
        <a:cs typeface="+mn-cs"/>
      </a:defRPr>
    </a:lvl3pPr>
    <a:lvl4pPr marL="1371600" algn="l" rtl="0" fontAlgn="base">
      <a:lnSpc>
        <a:spcPct val="120000"/>
      </a:lnSpc>
      <a:spcBef>
        <a:spcPct val="20000"/>
      </a:spcBef>
      <a:spcAft>
        <a:spcPct val="0"/>
      </a:spcAft>
      <a:buClr>
        <a:schemeClr val="tx1"/>
      </a:buClr>
      <a:buSzPct val="80000"/>
      <a:buFont typeface="Wingdings" pitchFamily="2" charset="2"/>
      <a:defRPr sz="3200" b="1" kern="1200">
        <a:solidFill>
          <a:schemeClr val="tx1"/>
        </a:solidFill>
        <a:latin typeface="Arial" charset="0"/>
        <a:ea typeface="宋体" pitchFamily="2" charset="-122"/>
        <a:cs typeface="+mn-cs"/>
      </a:defRPr>
    </a:lvl4pPr>
    <a:lvl5pPr marL="1828800" algn="l" rtl="0" fontAlgn="base">
      <a:lnSpc>
        <a:spcPct val="120000"/>
      </a:lnSpc>
      <a:spcBef>
        <a:spcPct val="20000"/>
      </a:spcBef>
      <a:spcAft>
        <a:spcPct val="0"/>
      </a:spcAft>
      <a:buClr>
        <a:schemeClr val="tx1"/>
      </a:buClr>
      <a:buSzPct val="80000"/>
      <a:buFont typeface="Wingdings" pitchFamily="2" charset="2"/>
      <a:defRPr sz="3200" b="1" kern="1200">
        <a:solidFill>
          <a:schemeClr val="tx1"/>
        </a:solidFill>
        <a:latin typeface="Arial" charset="0"/>
        <a:ea typeface="宋体" pitchFamily="2" charset="-122"/>
        <a:cs typeface="+mn-cs"/>
      </a:defRPr>
    </a:lvl5pPr>
    <a:lvl6pPr marL="2286000" algn="l" defTabSz="914400" rtl="0" eaLnBrk="1" latinLnBrk="0" hangingPunct="1">
      <a:defRPr sz="3200" b="1" kern="1200">
        <a:solidFill>
          <a:schemeClr val="tx1"/>
        </a:solidFill>
        <a:latin typeface="Arial" charset="0"/>
        <a:ea typeface="宋体" pitchFamily="2" charset="-122"/>
        <a:cs typeface="+mn-cs"/>
      </a:defRPr>
    </a:lvl6pPr>
    <a:lvl7pPr marL="2743200" algn="l" defTabSz="914400" rtl="0" eaLnBrk="1" latinLnBrk="0" hangingPunct="1">
      <a:defRPr sz="3200" b="1" kern="1200">
        <a:solidFill>
          <a:schemeClr val="tx1"/>
        </a:solidFill>
        <a:latin typeface="Arial" charset="0"/>
        <a:ea typeface="宋体" pitchFamily="2" charset="-122"/>
        <a:cs typeface="+mn-cs"/>
      </a:defRPr>
    </a:lvl7pPr>
    <a:lvl8pPr marL="3200400" algn="l" defTabSz="914400" rtl="0" eaLnBrk="1" latinLnBrk="0" hangingPunct="1">
      <a:defRPr sz="3200" b="1" kern="1200">
        <a:solidFill>
          <a:schemeClr val="tx1"/>
        </a:solidFill>
        <a:latin typeface="Arial" charset="0"/>
        <a:ea typeface="宋体" pitchFamily="2" charset="-122"/>
        <a:cs typeface="+mn-cs"/>
      </a:defRPr>
    </a:lvl8pPr>
    <a:lvl9pPr marL="3657600" algn="l" defTabSz="914400" rtl="0" eaLnBrk="1" latinLnBrk="0" hangingPunct="1">
      <a:defRPr sz="32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5E3F3"/>
    <a:srgbClr val="FFFFFF"/>
    <a:srgbClr val="FF0000"/>
    <a:srgbClr val="FF6600"/>
    <a:srgbClr val="E3D9B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90" autoAdjust="0"/>
  </p:normalViewPr>
  <p:slideViewPr>
    <p:cSldViewPr>
      <p:cViewPr>
        <p:scale>
          <a:sx n="75" d="100"/>
          <a:sy n="75" d="100"/>
        </p:scale>
        <p:origin x="-2076" y="-9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7.wmf"/><Relationship Id="rId1" Type="http://schemas.openxmlformats.org/officeDocument/2006/relationships/image" Target="../media/image42.wmf"/><Relationship Id="rId6" Type="http://schemas.openxmlformats.org/officeDocument/2006/relationships/image" Target="../media/image49.wmf"/><Relationship Id="rId5" Type="http://schemas.openxmlformats.org/officeDocument/2006/relationships/image" Target="../media/image45.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50.wmf"/><Relationship Id="rId1" Type="http://schemas.openxmlformats.org/officeDocument/2006/relationships/image" Target="../media/image42.wmf"/><Relationship Id="rId6" Type="http://schemas.openxmlformats.org/officeDocument/2006/relationships/image" Target="../media/image52.wmf"/><Relationship Id="rId5" Type="http://schemas.openxmlformats.org/officeDocument/2006/relationships/image" Target="../media/image45.wmf"/><Relationship Id="rId4"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42.wmf"/><Relationship Id="rId4"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42.wmf"/><Relationship Id="rId5" Type="http://schemas.openxmlformats.org/officeDocument/2006/relationships/image" Target="../media/image57.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b="0">
                <a:effectLst/>
              </a:defRPr>
            </a:lvl1pPr>
          </a:lstStyle>
          <a:p>
            <a:pPr>
              <a:defRPr/>
            </a:pPr>
            <a:endParaRPr lang="en-US" altLang="zh-CN"/>
          </a:p>
        </p:txBody>
      </p:sp>
      <p:sp>
        <p:nvSpPr>
          <p:cNvPr id="2990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effectLst/>
              </a:defRPr>
            </a:lvl1pPr>
          </a:lstStyle>
          <a:p>
            <a:pPr>
              <a:defRPr/>
            </a:pPr>
            <a:endParaRPr lang="en-US" altLang="zh-CN"/>
          </a:p>
        </p:txBody>
      </p:sp>
      <p:sp>
        <p:nvSpPr>
          <p:cNvPr id="2990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b="0">
                <a:effectLst/>
              </a:defRPr>
            </a:lvl1pPr>
          </a:lstStyle>
          <a:p>
            <a:pPr>
              <a:defRPr/>
            </a:pPr>
            <a:endParaRPr lang="en-US" altLang="zh-CN"/>
          </a:p>
        </p:txBody>
      </p:sp>
      <p:sp>
        <p:nvSpPr>
          <p:cNvPr id="2990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effectLst/>
              </a:defRPr>
            </a:lvl1pPr>
          </a:lstStyle>
          <a:p>
            <a:pPr>
              <a:defRPr/>
            </a:pPr>
            <a:fld id="{95B01064-FCC8-4740-9ED9-11F36E7CF28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b="0">
                <a:effectLst/>
              </a:defRPr>
            </a:lvl1pPr>
          </a:lstStyle>
          <a:p>
            <a:pPr>
              <a:defRPr/>
            </a:pPr>
            <a:endParaRPr lang="en-US" altLang="zh-CN"/>
          </a:p>
        </p:txBody>
      </p:sp>
      <p:sp>
        <p:nvSpPr>
          <p:cNvPr id="296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effectLst/>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6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6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b="0">
                <a:effectLst/>
              </a:defRPr>
            </a:lvl1pPr>
          </a:lstStyle>
          <a:p>
            <a:pPr>
              <a:defRPr/>
            </a:pPr>
            <a:endParaRPr lang="en-US" altLang="zh-CN"/>
          </a:p>
        </p:txBody>
      </p:sp>
      <p:sp>
        <p:nvSpPr>
          <p:cNvPr id="296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effectLst/>
              </a:defRPr>
            </a:lvl1pPr>
          </a:lstStyle>
          <a:p>
            <a:pPr>
              <a:defRPr/>
            </a:pPr>
            <a:fld id="{4DF57427-B8B5-4D24-A9D7-9D6F6382E66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25D74EE-A676-4A14-A8A0-1A5E853B401C}" type="slidenum">
              <a:rPr lang="en-US" altLang="zh-CN" smtClean="0"/>
              <a:pPr/>
              <a:t>1</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23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99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100</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101</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60</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103</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104</a:t>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105</a:t>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106</a:t>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107</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108</a:t>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109</a:t>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111</a:t>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113</a:t>
            </a:fld>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Kennedy</a:t>
            </a:r>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115</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70</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116</a:t>
            </a:fld>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117</a:t>
            </a:fld>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118</a:t>
            </a:fld>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119</a:t>
            </a:fld>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120</a:t>
            </a:fld>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121</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122</a:t>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123</a:t>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124</a:t>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125</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71</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126</a:t>
            </a:fld>
            <a:endParaRPr lang="en-US"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127</a:t>
            </a:fld>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128</a:t>
            </a:fld>
            <a:endParaRPr lang="en-US"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129</a:t>
            </a:fld>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130</a:t>
            </a:fld>
            <a:endParaRPr lang="en-US"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131</a:t>
            </a:fld>
            <a:endParaRPr lang="en-US"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132</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72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73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77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80</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grpSp>
      <p:sp>
        <p:nvSpPr>
          <p:cNvPr id="78752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78752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6D5A3878-68F3-45F5-8CE5-B10A948053B1}"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5D96A2AB-B9EE-408D-BB4B-51D32C4155C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0CBAFC95-745C-4519-8D02-578071E7EC8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8FCE9F0A-462E-4C69-95AA-11A5CD68248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AD7FCA52-35BE-435D-97C2-A408D337DE8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4FDE62D2-D264-4337-A19B-38BEDDBEBCE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p:cNvSpPr>
            <a:spLocks noGrp="1" noChangeArrowheads="1"/>
          </p:cNvSpPr>
          <p:nvPr>
            <p:ph type="sldNum" sz="quarter" idx="12"/>
          </p:nvPr>
        </p:nvSpPr>
        <p:spPr>
          <a:ln/>
        </p:spPr>
        <p:txBody>
          <a:bodyPr/>
          <a:lstStyle>
            <a:lvl1pPr>
              <a:defRPr/>
            </a:lvl1pPr>
          </a:lstStyle>
          <a:p>
            <a:pPr>
              <a:defRPr/>
            </a:pPr>
            <a:fld id="{01EB25B2-8CD4-4E83-80AD-E0B7F4C85BF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1A13C547-B64A-4E2F-A6FC-68A598118A9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2"/>
          </p:nvPr>
        </p:nvSpPr>
        <p:spPr>
          <a:ln/>
        </p:spPr>
        <p:txBody>
          <a:bodyPr/>
          <a:lstStyle>
            <a:lvl1pPr>
              <a:defRPr/>
            </a:lvl1pPr>
          </a:lstStyle>
          <a:p>
            <a:pPr>
              <a:defRPr/>
            </a:pPr>
            <a:fld id="{2A9A150F-B1C5-4363-A5AD-8A53B12CA15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A247003D-06A9-418B-9E36-B2D925D2A0D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8D9ABAD4-93F4-4D00-B7FE-FF47E0DCFB9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6434"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nvGrpSpPr>
          <p:cNvPr id="2051" name="Group 3"/>
          <p:cNvGrpSpPr>
            <a:grpSpLocks/>
          </p:cNvGrpSpPr>
          <p:nvPr/>
        </p:nvGrpSpPr>
        <p:grpSpPr bwMode="auto">
          <a:xfrm>
            <a:off x="3175" y="4267200"/>
            <a:ext cx="9140825" cy="2590800"/>
            <a:chOff x="2" y="2688"/>
            <a:chExt cx="5758" cy="1632"/>
          </a:xfrm>
        </p:grpSpPr>
        <p:sp>
          <p:nvSpPr>
            <p:cNvPr id="786436"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nvGrpSpPr>
            <p:cNvPr id="2058" name="Group 5"/>
            <p:cNvGrpSpPr>
              <a:grpSpLocks/>
            </p:cNvGrpSpPr>
            <p:nvPr userDrawn="1"/>
          </p:nvGrpSpPr>
          <p:grpSpPr bwMode="auto">
            <a:xfrm>
              <a:off x="3528" y="3715"/>
              <a:ext cx="792" cy="521"/>
              <a:chOff x="3527" y="3715"/>
              <a:chExt cx="792" cy="521"/>
            </a:xfrm>
          </p:grpSpPr>
          <p:sp>
            <p:nvSpPr>
              <p:cNvPr id="78643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3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4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4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4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43"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44"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45"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46"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47"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4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2059" name="Group 17"/>
            <p:cNvGrpSpPr>
              <a:grpSpLocks/>
            </p:cNvGrpSpPr>
            <p:nvPr userDrawn="1"/>
          </p:nvGrpSpPr>
          <p:grpSpPr bwMode="auto">
            <a:xfrm>
              <a:off x="1776" y="3631"/>
              <a:ext cx="1626" cy="683"/>
              <a:chOff x="1776" y="3631"/>
              <a:chExt cx="1626" cy="683"/>
            </a:xfrm>
          </p:grpSpPr>
          <p:sp>
            <p:nvSpPr>
              <p:cNvPr id="78645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58"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59"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0"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1"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2"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3"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4"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5"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6"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67"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grpSp>
          <p:nvGrpSpPr>
            <p:cNvPr id="2060" name="Group 36"/>
            <p:cNvGrpSpPr>
              <a:grpSpLocks/>
            </p:cNvGrpSpPr>
            <p:nvPr userDrawn="1"/>
          </p:nvGrpSpPr>
          <p:grpSpPr bwMode="auto">
            <a:xfrm>
              <a:off x="4128" y="3360"/>
              <a:ext cx="1351" cy="821"/>
              <a:chOff x="4128" y="3360"/>
              <a:chExt cx="1351" cy="821"/>
            </a:xfrm>
          </p:grpSpPr>
          <p:sp>
            <p:nvSpPr>
              <p:cNvPr id="786469"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0"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1"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2"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3"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4"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5"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6"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7"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8"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79"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8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8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8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8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8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8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2061" name="Group 54"/>
            <p:cNvGrpSpPr>
              <a:grpSpLocks/>
            </p:cNvGrpSpPr>
            <p:nvPr userDrawn="1"/>
          </p:nvGrpSpPr>
          <p:grpSpPr bwMode="auto">
            <a:xfrm>
              <a:off x="5280" y="3024"/>
              <a:ext cx="425" cy="258"/>
              <a:chOff x="5280" y="3024"/>
              <a:chExt cx="425" cy="258"/>
            </a:xfrm>
          </p:grpSpPr>
          <p:sp>
            <p:nvSpPr>
              <p:cNvPr id="786487"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88"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89"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90"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91"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92"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86493"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nvGrpSpPr>
              <p:cNvPr id="2069" name="Group 62"/>
              <p:cNvGrpSpPr>
                <a:grpSpLocks/>
              </p:cNvGrpSpPr>
              <p:nvPr/>
            </p:nvGrpSpPr>
            <p:grpSpPr bwMode="auto">
              <a:xfrm>
                <a:off x="5381" y="3085"/>
                <a:ext cx="227" cy="132"/>
                <a:chOff x="5381" y="3085"/>
                <a:chExt cx="227" cy="132"/>
              </a:xfrm>
            </p:grpSpPr>
            <p:sp>
              <p:nvSpPr>
                <p:cNvPr id="78649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9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9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8649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grpSp>
      <p:sp>
        <p:nvSpPr>
          <p:cNvPr id="786499"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786500"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86501"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effectLst>
                  <a:outerShdw blurRad="38100" dist="38100" dir="2700000" algn="tl">
                    <a:srgbClr val="000000"/>
                  </a:outerShdw>
                </a:effectLst>
              </a:defRPr>
            </a:lvl1pPr>
          </a:lstStyle>
          <a:p>
            <a:pPr>
              <a:defRPr/>
            </a:pPr>
            <a:endParaRPr lang="en-US" altLang="zh-CN"/>
          </a:p>
        </p:txBody>
      </p:sp>
      <p:sp>
        <p:nvSpPr>
          <p:cNvPr id="786502"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b="0">
                <a:effectLst>
                  <a:outerShdw blurRad="38100" dist="38100" dir="2700000" algn="tl">
                    <a:srgbClr val="000000"/>
                  </a:outerShdw>
                </a:effectLst>
              </a:defRPr>
            </a:lvl1pPr>
          </a:lstStyle>
          <a:p>
            <a:pPr>
              <a:defRPr/>
            </a:pPr>
            <a:endParaRPr lang="en-US" altLang="zh-CN"/>
          </a:p>
        </p:txBody>
      </p:sp>
      <p:sp>
        <p:nvSpPr>
          <p:cNvPr id="786503"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effectLst>
                  <a:outerShdw blurRad="38100" dist="38100" dir="2700000" algn="tl">
                    <a:srgbClr val="000000"/>
                  </a:outerShdw>
                </a:effectLst>
              </a:defRPr>
            </a:lvl1pPr>
          </a:lstStyle>
          <a:p>
            <a:pPr>
              <a:defRPr/>
            </a:pPr>
            <a:fld id="{C2082EF7-E0C7-46B1-9175-A6A81E4D74A4}"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1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103.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notesSlide" Target="../notesSlides/notesSlide55.xml"/><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 Id="rId9" Type="http://schemas.openxmlformats.org/officeDocument/2006/relationships/oleObject" Target="../embeddings/oleObject50.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7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9.xml"/><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74.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oleObject" Target="../embeddings/oleObject72.bin"/><Relationship Id="rId9" Type="http://schemas.openxmlformats.org/officeDocument/2006/relationships/oleObject" Target="../embeddings/oleObject77.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82.bin"/><Relationship Id="rId5" Type="http://schemas.openxmlformats.org/officeDocument/2006/relationships/oleObject" Target="../embeddings/oleObject81.bin"/><Relationship Id="rId4" Type="http://schemas.openxmlformats.org/officeDocument/2006/relationships/oleObject" Target="../embeddings/oleObject80.bin"/><Relationship Id="rId9" Type="http://schemas.openxmlformats.org/officeDocument/2006/relationships/oleObject" Target="../embeddings/oleObject85.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89.bin"/><Relationship Id="rId5" Type="http://schemas.openxmlformats.org/officeDocument/2006/relationships/oleObject" Target="../embeddings/oleObject88.bin"/><Relationship Id="rId10" Type="http://schemas.openxmlformats.org/officeDocument/2006/relationships/oleObject" Target="../embeddings/oleObject93.bin"/><Relationship Id="rId4" Type="http://schemas.openxmlformats.org/officeDocument/2006/relationships/oleObject" Target="../embeddings/oleObject87.bin"/><Relationship Id="rId9" Type="http://schemas.openxmlformats.org/officeDocument/2006/relationships/oleObject" Target="../embeddings/oleObject92.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94.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8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p:cNvSpPr>
            <a:spLocks noGrp="1" noChangeArrowheads="1"/>
          </p:cNvSpPr>
          <p:nvPr>
            <p:ph type="ctrTitle"/>
          </p:nvPr>
        </p:nvSpPr>
        <p:spPr>
          <a:xfrm>
            <a:off x="251520" y="836613"/>
            <a:ext cx="8640960" cy="2447925"/>
          </a:xfrm>
        </p:spPr>
        <p:txBody>
          <a:bodyPr/>
          <a:lstStyle/>
          <a:p>
            <a:pPr eaLnBrk="1" hangingPunct="1">
              <a:lnSpc>
                <a:spcPct val="150000"/>
              </a:lnSpc>
              <a:defRPr/>
            </a:pPr>
            <a:r>
              <a:rPr lang="zh-CN" altLang="en-US" sz="8000" b="1" dirty="0" smtClean="0">
                <a:solidFill>
                  <a:schemeClr val="tx1"/>
                </a:solidFill>
                <a:effectLst/>
                <a:ea typeface="华文新魏" pitchFamily="2" charset="-122"/>
              </a:rPr>
              <a:t>现代优化计算方法</a:t>
            </a:r>
            <a:endParaRPr lang="en-US" altLang="zh-CN" sz="3600" b="1" dirty="0" smtClean="0">
              <a:solidFill>
                <a:schemeClr val="tx1"/>
              </a:solidFill>
            </a:endParaRPr>
          </a:p>
        </p:txBody>
      </p:sp>
      <p:sp>
        <p:nvSpPr>
          <p:cNvPr id="826371" name="Text Box 3"/>
          <p:cNvSpPr txBox="1">
            <a:spLocks noChangeArrowheads="1"/>
          </p:cNvSpPr>
          <p:nvPr/>
        </p:nvSpPr>
        <p:spPr bwMode="auto">
          <a:xfrm>
            <a:off x="3491880" y="4720495"/>
            <a:ext cx="5616624" cy="2092881"/>
          </a:xfrm>
          <a:prstGeom prst="rect">
            <a:avLst/>
          </a:prstGeom>
          <a:noFill/>
          <a:ln w="12700" algn="ctr">
            <a:noFill/>
            <a:miter lim="800000"/>
            <a:headEnd/>
            <a:tailEnd/>
          </a:ln>
          <a:effectLst/>
        </p:spPr>
        <p:txBody>
          <a:bodyPr wrap="square">
            <a:spAutoFit/>
          </a:bodyPr>
          <a:lstStyle/>
          <a:p>
            <a:pPr marL="609600" indent="-609600">
              <a:lnSpc>
                <a:spcPct val="90000"/>
              </a:lnSpc>
              <a:spcBef>
                <a:spcPct val="50000"/>
              </a:spcBef>
              <a:buSzPct val="90000"/>
              <a:defRPr/>
            </a:pPr>
            <a:r>
              <a:rPr lang="zh-CN" altLang="en-US" sz="2000" dirty="0" smtClean="0">
                <a:effectLst>
                  <a:outerShdw blurRad="38100" dist="38100" dir="2700000" algn="tl">
                    <a:srgbClr val="000000"/>
                  </a:outerShdw>
                </a:effectLst>
              </a:rPr>
              <a:t>主讲人：王洪峰</a:t>
            </a:r>
            <a:endParaRPr lang="en-US" altLang="zh-CN" sz="2000" dirty="0" smtClean="0">
              <a:effectLst>
                <a:outerShdw blurRad="38100" dist="38100" dir="2700000" algn="tl">
                  <a:srgbClr val="000000"/>
                </a:outerShdw>
              </a:effectLst>
            </a:endParaRPr>
          </a:p>
          <a:p>
            <a:pPr marL="609600" indent="-609600">
              <a:lnSpc>
                <a:spcPct val="90000"/>
              </a:lnSpc>
              <a:spcBef>
                <a:spcPct val="50000"/>
              </a:spcBef>
              <a:buSzPct val="90000"/>
              <a:defRPr/>
            </a:pPr>
            <a:r>
              <a:rPr lang="zh-CN" altLang="en-US" sz="2000" dirty="0" smtClean="0">
                <a:effectLst>
                  <a:outerShdw blurRad="38100" dist="38100" dir="2700000" algn="tl">
                    <a:srgbClr val="000000"/>
                  </a:outerShdw>
                </a:effectLst>
              </a:rPr>
              <a:t>教授，博士生导师</a:t>
            </a:r>
            <a:endParaRPr lang="en-US" altLang="zh-CN" sz="2000" dirty="0" smtClean="0">
              <a:effectLst>
                <a:outerShdw blurRad="38100" dist="38100" dir="2700000" algn="tl">
                  <a:srgbClr val="000000"/>
                </a:outerShdw>
              </a:effectLst>
            </a:endParaRPr>
          </a:p>
          <a:p>
            <a:pPr marL="609600" indent="-609600">
              <a:lnSpc>
                <a:spcPct val="90000"/>
              </a:lnSpc>
              <a:spcBef>
                <a:spcPct val="50000"/>
              </a:spcBef>
              <a:buSzPct val="90000"/>
              <a:defRPr/>
            </a:pPr>
            <a:r>
              <a:rPr lang="zh-CN" altLang="en-US" sz="2000" dirty="0" smtClean="0">
                <a:effectLst>
                  <a:outerShdw blurRad="38100" dist="38100" dir="2700000" algn="tl">
                    <a:srgbClr val="000000"/>
                  </a:outerShdw>
                </a:effectLst>
              </a:rPr>
              <a:t>东北大学信息科学与工程学院</a:t>
            </a:r>
            <a:endParaRPr lang="en-US" altLang="zh-CN" sz="2000" dirty="0" smtClean="0">
              <a:effectLst>
                <a:outerShdw blurRad="38100" dist="38100" dir="2700000" algn="tl">
                  <a:srgbClr val="000000"/>
                </a:outerShdw>
              </a:effectLst>
            </a:endParaRPr>
          </a:p>
          <a:p>
            <a:pPr marL="609600" indent="-609600">
              <a:lnSpc>
                <a:spcPct val="90000"/>
              </a:lnSpc>
              <a:spcBef>
                <a:spcPct val="50000"/>
              </a:spcBef>
              <a:buSzPct val="90000"/>
              <a:defRPr/>
            </a:pPr>
            <a:r>
              <a:rPr lang="en-US" altLang="zh-CN" sz="2000" dirty="0" smtClean="0">
                <a:effectLst>
                  <a:outerShdw blurRad="38100" dist="38100" dir="2700000" algn="tl">
                    <a:srgbClr val="000000"/>
                  </a:outerShdw>
                </a:effectLst>
              </a:rPr>
              <a:t>Email: hfwang@mail.neu.edu.cn</a:t>
            </a:r>
          </a:p>
          <a:p>
            <a:pPr marL="609600" indent="-609600">
              <a:lnSpc>
                <a:spcPct val="90000"/>
              </a:lnSpc>
              <a:spcBef>
                <a:spcPct val="50000"/>
              </a:spcBef>
              <a:buSzPct val="90000"/>
              <a:defRPr/>
            </a:pPr>
            <a:r>
              <a:rPr lang="en-US" altLang="zh-CN" sz="2000" dirty="0" smtClean="0">
                <a:effectLst>
                  <a:outerShdw blurRad="38100" dist="38100" dir="2700000" algn="tl">
                    <a:srgbClr val="000000"/>
                  </a:outerShdw>
                </a:effectLst>
              </a:rPr>
              <a:t>http://faculty.neu.edu.cn/ise/wanghongfeng/ </a:t>
            </a:r>
            <a:endParaRPr lang="en-US" altLang="zh-CN" sz="2000" dirty="0" smtClean="0">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6384D8E-2336-4126-AF14-B61B1B79E44D}" type="slidenum">
              <a:rPr lang="en-US" altLang="zh-CN"/>
              <a:pPr>
                <a:defRPr/>
              </a:pPr>
              <a:t>10</a:t>
            </a:fld>
            <a:endParaRPr lang="en-US" altLang="zh-CN"/>
          </a:p>
        </p:txBody>
      </p:sp>
      <p:sp>
        <p:nvSpPr>
          <p:cNvPr id="838658" name="Rectangle 2"/>
          <p:cNvSpPr>
            <a:spLocks noGrp="1" noChangeArrowheads="1"/>
          </p:cNvSpPr>
          <p:nvPr>
            <p:ph type="body" idx="1"/>
          </p:nvPr>
        </p:nvSpPr>
        <p:spPr>
          <a:xfrm>
            <a:off x="250825" y="1341438"/>
            <a:ext cx="8642350" cy="5111750"/>
          </a:xfrm>
        </p:spPr>
        <p:txBody>
          <a:bodyPr/>
          <a:lstStyle/>
          <a:p>
            <a:pPr marL="609600" indent="-609600" eaLnBrk="1" hangingPunct="1">
              <a:lnSpc>
                <a:spcPct val="80000"/>
              </a:lnSpc>
              <a:buFont typeface="Wingdings" pitchFamily="2" charset="2"/>
              <a:buNone/>
              <a:defRPr/>
            </a:pPr>
            <a:endParaRPr lang="en-US" altLang="zh-CN" sz="1400" b="1" dirty="0" smtClean="0">
              <a:ea typeface="华文新魏" pitchFamily="2" charset="-122"/>
            </a:endParaRPr>
          </a:p>
          <a:p>
            <a:pPr marL="609600" indent="-609600" eaLnBrk="1" hangingPunct="1">
              <a:lnSpc>
                <a:spcPct val="120000"/>
              </a:lnSpc>
              <a:buClr>
                <a:schemeClr val="tx1"/>
              </a:buClr>
              <a:buSzTx/>
              <a:buFont typeface="Wingdings" pitchFamily="2" charset="2"/>
              <a:buAutoNum type="arabicPeriod" startAt="3"/>
              <a:defRPr/>
            </a:pPr>
            <a:r>
              <a:rPr lang="zh-CN" altLang="en-US" b="1" dirty="0" smtClean="0"/>
              <a:t>向改进方向移动</a:t>
            </a:r>
            <a:r>
              <a:rPr lang="en-US" altLang="zh-CN" b="1" dirty="0" smtClean="0">
                <a:latin typeface="+mn-ea"/>
              </a:rPr>
              <a:t>——</a:t>
            </a:r>
            <a:r>
              <a:rPr lang="zh-CN" altLang="en-US" b="1" dirty="0" smtClean="0"/>
              <a:t>改进解</a:t>
            </a:r>
          </a:p>
          <a:p>
            <a:pPr marL="609600" indent="-609600" eaLnBrk="1" hangingPunct="1">
              <a:lnSpc>
                <a:spcPct val="120000"/>
              </a:lnSpc>
              <a:buClr>
                <a:schemeClr val="tx1"/>
              </a:buClr>
              <a:buFont typeface="Wingdings" pitchFamily="2" charset="2"/>
              <a:buNone/>
              <a:defRPr/>
            </a:pPr>
            <a:endParaRPr lang="zh-CN" altLang="en-US" sz="1000" b="1" dirty="0" smtClean="0"/>
          </a:p>
          <a:p>
            <a:pPr marL="609600" indent="-609600" eaLnBrk="1" hangingPunct="1">
              <a:lnSpc>
                <a:spcPct val="140000"/>
              </a:lnSpc>
              <a:buClr>
                <a:schemeClr val="tx1"/>
              </a:buClr>
              <a:buFont typeface="Wingdings" pitchFamily="2" charset="2"/>
              <a:buAutoNum type="circleNumDbPlain"/>
              <a:defRPr/>
            </a:pPr>
            <a:r>
              <a:rPr lang="en-US" altLang="zh-CN" b="1" dirty="0" smtClean="0">
                <a:latin typeface="+mn-ea"/>
              </a:rPr>
              <a:t>LP</a:t>
            </a:r>
            <a:r>
              <a:rPr lang="zh-CN" altLang="en-US" b="1" dirty="0" smtClean="0">
                <a:latin typeface="+mn-ea"/>
              </a:rPr>
              <a:t>：转轴变换（进基、退基）</a:t>
            </a:r>
            <a:endParaRPr lang="en-US" altLang="zh-CN" b="1" dirty="0" smtClean="0">
              <a:latin typeface="+mn-ea"/>
            </a:endParaRPr>
          </a:p>
          <a:p>
            <a:pPr marL="609600" indent="-609600" eaLnBrk="1" hangingPunct="1">
              <a:lnSpc>
                <a:spcPct val="140000"/>
              </a:lnSpc>
              <a:buClr>
                <a:schemeClr val="tx1"/>
              </a:buClr>
              <a:buFont typeface="Wingdings" pitchFamily="2" charset="2"/>
              <a:buAutoNum type="circleNumDbPlain" startAt="2"/>
              <a:defRPr/>
            </a:pPr>
            <a:r>
              <a:rPr lang="en-US" altLang="zh-CN" b="1" dirty="0" smtClean="0">
                <a:latin typeface="+mn-ea"/>
              </a:rPr>
              <a:t>NLP</a:t>
            </a:r>
            <a:r>
              <a:rPr lang="zh-CN" altLang="en-US" b="1" dirty="0" smtClean="0">
                <a:latin typeface="+mn-ea"/>
              </a:rPr>
              <a:t>：向负梯度方向移动（共轭梯度方向、牛顿方向）</a:t>
            </a:r>
            <a:endParaRPr lang="en-US" altLang="zh-CN" b="1" dirty="0" smtClean="0">
              <a:latin typeface="+mn-ea"/>
            </a:endParaRPr>
          </a:p>
        </p:txBody>
      </p:sp>
      <p:sp>
        <p:nvSpPr>
          <p:cNvPr id="838659"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rgbClr val="FFFFFF"/>
                </a:solidFill>
                <a:ea typeface="华文新魏" pitchFamily="2" charset="-122"/>
              </a:rPr>
              <a:t>二</a:t>
            </a:r>
            <a:r>
              <a:rPr lang="en-US" altLang="zh-CN" sz="3600" b="1" dirty="0" smtClean="0">
                <a:solidFill>
                  <a:srgbClr val="FFFFFF"/>
                </a:solidFill>
                <a:ea typeface="华文新魏" pitchFamily="2" charset="-122"/>
              </a:rPr>
              <a:t>.</a:t>
            </a:r>
            <a:r>
              <a:rPr lang="zh-CN" altLang="en-US" sz="3600" b="1" dirty="0" smtClean="0">
                <a:solidFill>
                  <a:srgbClr val="FFFFFF"/>
                </a:solidFill>
                <a:ea typeface="华文新魏" pitchFamily="2" charset="-122"/>
              </a:rPr>
              <a:t>传统优化方法的基本步骤</a:t>
            </a:r>
            <a:r>
              <a:rPr lang="en-US" altLang="zh-CN" sz="3600" b="1" dirty="0" smtClean="0">
                <a:solidFill>
                  <a:srgbClr val="FFFFFF"/>
                </a:solidFill>
                <a:ea typeface="华文新魏" pitchFamily="2" charset="-122"/>
              </a:rPr>
              <a:t>—</a:t>
            </a:r>
            <a:r>
              <a:rPr lang="zh-CN" altLang="en-US" sz="3600" b="1" dirty="0" smtClean="0">
                <a:solidFill>
                  <a:srgbClr val="FFFFFF"/>
                </a:solidFill>
                <a:ea typeface="华文新魏" pitchFamily="2" charset="-122"/>
              </a:rPr>
              <a:t>三步曲（</a:t>
            </a:r>
            <a:r>
              <a:rPr lang="en-US" altLang="zh-CN" sz="3600" b="1" dirty="0" smtClean="0">
                <a:solidFill>
                  <a:srgbClr val="FFFFFF"/>
                </a:solidFill>
                <a:ea typeface="华文新魏" pitchFamily="2" charset="-122"/>
              </a:rPr>
              <a:t>3</a:t>
            </a:r>
            <a:r>
              <a:rPr lang="zh-CN" altLang="en-US" sz="3600" b="1" dirty="0" smtClean="0">
                <a:solidFill>
                  <a:srgbClr val="FFFFFF"/>
                </a:solidFill>
                <a:ea typeface="华文新魏" pitchFamily="2" charset="-122"/>
              </a:rPr>
              <a:t>）</a:t>
            </a:r>
            <a:endParaRPr lang="zh-CN" altLang="en-US" sz="3200" b="1" dirty="0" smtClean="0">
              <a:solidFill>
                <a:schemeClr val="tx1"/>
              </a:solidFill>
              <a:ea typeface="华文新魏"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循环交叉</a:t>
            </a:r>
            <a:r>
              <a:rPr lang="en-US" altLang="zh-CN" sz="2800" b="1" dirty="0" smtClean="0">
                <a:latin typeface="Times New Roman" pitchFamily="18" charset="0"/>
                <a:ea typeface="楷体_GB2312" pitchFamily="49" charset="-122"/>
                <a:cs typeface="Times New Roman" pitchFamily="18" charset="0"/>
              </a:rPr>
              <a:t>(C</a:t>
            </a:r>
            <a:r>
              <a:rPr lang="sq-AL" altLang="zh-CN" sz="2800" b="1" dirty="0" smtClean="0">
                <a:latin typeface="Times New Roman" pitchFamily="18" charset="0"/>
                <a:ea typeface="楷体_GB2312" pitchFamily="49" charset="-122"/>
                <a:cs typeface="Times New Roman" pitchFamily="18" charset="0"/>
              </a:rPr>
              <a:t>X)</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
        <p:nvSpPr>
          <p:cNvPr id="23" name="Rectangle 28"/>
          <p:cNvSpPr>
            <a:spLocks noChangeArrowheads="1"/>
          </p:cNvSpPr>
          <p:nvPr/>
        </p:nvSpPr>
        <p:spPr bwMode="auto">
          <a:xfrm>
            <a:off x="1116013" y="2939529"/>
            <a:ext cx="7200403" cy="867930"/>
          </a:xfrm>
          <a:prstGeom prst="rect">
            <a:avLst/>
          </a:prstGeom>
          <a:noFill/>
          <a:ln w="9525" algn="ctr">
            <a:solidFill>
              <a:schemeClr val="tx1"/>
            </a:solidFill>
            <a:miter lim="800000"/>
            <a:headEnd/>
            <a:tailEnd/>
          </a:ln>
          <a:effectLst/>
        </p:spPr>
        <p:txBody>
          <a:bodyPr wrap="square">
            <a:spAutoFit/>
          </a:bodyPr>
          <a:lstStyle/>
          <a:p>
            <a:pPr marL="609600" indent="-609600">
              <a:lnSpc>
                <a:spcPct val="90000"/>
              </a:lnSpc>
              <a:buSzPct val="90000"/>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P1: 2 4 5 3 8 9 6 1 7               2         3         6</a:t>
            </a:r>
          </a:p>
          <a:p>
            <a:pPr marL="609600" indent="-609600">
              <a:lnSpc>
                <a:spcPct val="90000"/>
              </a:lnSpc>
              <a:buSzPct val="90000"/>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P2: 3 9 8 6 5 4 2 7 1               3         6         2</a:t>
            </a:r>
            <a:endParaRPr lang="en-US" altLang="zh-CN" sz="2800" dirty="0">
              <a:effectLst>
                <a:outerShdw blurRad="38100" dist="38100" dir="2700000" algn="tl">
                  <a:srgbClr val="000000"/>
                </a:outerShdw>
              </a:effectLst>
              <a:latin typeface="Times New Roman" pitchFamily="18" charset="0"/>
              <a:cs typeface="Times New Roman" pitchFamily="18" charset="0"/>
            </a:endParaRPr>
          </a:p>
        </p:txBody>
      </p:sp>
      <p:sp>
        <p:nvSpPr>
          <p:cNvPr id="36" name="Line 88"/>
          <p:cNvSpPr>
            <a:spLocks noChangeShapeType="1"/>
          </p:cNvSpPr>
          <p:nvPr/>
        </p:nvSpPr>
        <p:spPr bwMode="auto">
          <a:xfrm>
            <a:off x="5365700"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37" name="Line 89"/>
          <p:cNvSpPr>
            <a:spLocks noChangeShapeType="1"/>
          </p:cNvSpPr>
          <p:nvPr/>
        </p:nvSpPr>
        <p:spPr bwMode="auto">
          <a:xfrm>
            <a:off x="5653038"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38" name="Line 90"/>
          <p:cNvSpPr>
            <a:spLocks noChangeShapeType="1"/>
          </p:cNvSpPr>
          <p:nvPr/>
        </p:nvSpPr>
        <p:spPr bwMode="auto">
          <a:xfrm>
            <a:off x="7380238"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39" name="Line 95"/>
          <p:cNvSpPr>
            <a:spLocks noChangeShapeType="1"/>
          </p:cNvSpPr>
          <p:nvPr/>
        </p:nvSpPr>
        <p:spPr bwMode="auto">
          <a:xfrm>
            <a:off x="7092900"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40" name="Line 96"/>
          <p:cNvSpPr>
            <a:spLocks noChangeShapeType="1"/>
          </p:cNvSpPr>
          <p:nvPr/>
        </p:nvSpPr>
        <p:spPr bwMode="auto">
          <a:xfrm>
            <a:off x="6013400"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41" name="Line 97"/>
          <p:cNvSpPr>
            <a:spLocks noChangeShapeType="1"/>
          </p:cNvSpPr>
          <p:nvPr/>
        </p:nvSpPr>
        <p:spPr bwMode="auto">
          <a:xfrm>
            <a:off x="6372175"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42" name="Line 98"/>
          <p:cNvSpPr>
            <a:spLocks noChangeShapeType="1"/>
          </p:cNvSpPr>
          <p:nvPr/>
        </p:nvSpPr>
        <p:spPr bwMode="auto">
          <a:xfrm>
            <a:off x="6732538"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43" name="Line 104"/>
          <p:cNvSpPr>
            <a:spLocks noChangeShapeType="1"/>
          </p:cNvSpPr>
          <p:nvPr/>
        </p:nvSpPr>
        <p:spPr bwMode="auto">
          <a:xfrm>
            <a:off x="7669163"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44" name="Line 105"/>
          <p:cNvSpPr>
            <a:spLocks noChangeShapeType="1"/>
          </p:cNvSpPr>
          <p:nvPr/>
        </p:nvSpPr>
        <p:spPr bwMode="auto">
          <a:xfrm>
            <a:off x="7956500" y="335699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47" name="Line 88"/>
          <p:cNvSpPr>
            <a:spLocks noChangeShapeType="1"/>
          </p:cNvSpPr>
          <p:nvPr/>
        </p:nvSpPr>
        <p:spPr bwMode="auto">
          <a:xfrm>
            <a:off x="5359896"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48" name="Line 89"/>
          <p:cNvSpPr>
            <a:spLocks noChangeShapeType="1"/>
          </p:cNvSpPr>
          <p:nvPr/>
        </p:nvSpPr>
        <p:spPr bwMode="auto">
          <a:xfrm>
            <a:off x="5647234"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9" name="Line 90"/>
          <p:cNvSpPr>
            <a:spLocks noChangeShapeType="1"/>
          </p:cNvSpPr>
          <p:nvPr/>
        </p:nvSpPr>
        <p:spPr bwMode="auto">
          <a:xfrm>
            <a:off x="7374434"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0" name="Line 95"/>
          <p:cNvSpPr>
            <a:spLocks noChangeShapeType="1"/>
          </p:cNvSpPr>
          <p:nvPr/>
        </p:nvSpPr>
        <p:spPr bwMode="auto">
          <a:xfrm>
            <a:off x="7087096"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1" name="Line 96"/>
          <p:cNvSpPr>
            <a:spLocks noChangeShapeType="1"/>
          </p:cNvSpPr>
          <p:nvPr/>
        </p:nvSpPr>
        <p:spPr bwMode="auto">
          <a:xfrm>
            <a:off x="6007596"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2" name="Line 97"/>
          <p:cNvSpPr>
            <a:spLocks noChangeShapeType="1"/>
          </p:cNvSpPr>
          <p:nvPr/>
        </p:nvSpPr>
        <p:spPr bwMode="auto">
          <a:xfrm>
            <a:off x="6366371"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3" name="Line 98"/>
          <p:cNvSpPr>
            <a:spLocks noChangeShapeType="1"/>
          </p:cNvSpPr>
          <p:nvPr/>
        </p:nvSpPr>
        <p:spPr bwMode="auto">
          <a:xfrm>
            <a:off x="6726734"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4" name="Line 104"/>
          <p:cNvSpPr>
            <a:spLocks noChangeShapeType="1"/>
          </p:cNvSpPr>
          <p:nvPr/>
        </p:nvSpPr>
        <p:spPr bwMode="auto">
          <a:xfrm>
            <a:off x="7663359"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5" name="Line 105"/>
          <p:cNvSpPr>
            <a:spLocks noChangeShapeType="1"/>
          </p:cNvSpPr>
          <p:nvPr/>
        </p:nvSpPr>
        <p:spPr bwMode="auto">
          <a:xfrm>
            <a:off x="7950696" y="3717032"/>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6" name="Text Box 24"/>
          <p:cNvSpPr txBox="1">
            <a:spLocks noChangeArrowheads="1"/>
          </p:cNvSpPr>
          <p:nvPr/>
        </p:nvSpPr>
        <p:spPr bwMode="auto">
          <a:xfrm>
            <a:off x="1475656" y="4077072"/>
            <a:ext cx="6551612" cy="1296000"/>
          </a:xfrm>
          <a:prstGeom prst="rect">
            <a:avLst/>
          </a:prstGeom>
          <a:noFill/>
          <a:ln w="9525" algn="ctr">
            <a:solidFill>
              <a:schemeClr val="tx1"/>
            </a:solidFill>
            <a:miter lim="800000"/>
            <a:headEnd/>
            <a:tailEnd/>
          </a:ln>
          <a:effectLst/>
        </p:spPr>
        <p:txBody>
          <a:bodyPr>
            <a:spAutoFit/>
          </a:bodyPr>
          <a:lstStyle/>
          <a:p>
            <a:pPr marL="609600" indent="-609600">
              <a:lnSpc>
                <a:spcPct val="90000"/>
              </a:lnSpc>
              <a:buSzPct val="90000"/>
              <a:buFont typeface="Wingdings" pitchFamily="2" charset="2"/>
              <a:buNone/>
              <a:defRPr/>
            </a:pPr>
            <a:r>
              <a:rPr lang="en-US" altLang="zh-CN" sz="2800" b="0" dirty="0">
                <a:effectLst>
                  <a:outerShdw blurRad="38100" dist="38100" dir="2700000" algn="tl">
                    <a:srgbClr val="000000"/>
                  </a:outerShdw>
                </a:effectLst>
              </a:rPr>
              <a:t>         </a:t>
            </a:r>
            <a:r>
              <a:rPr lang="en-US" altLang="zh-CN" sz="2800" b="0" dirty="0">
                <a:effectLst>
                  <a:outerShdw blurRad="38100" dist="38100" dir="2700000" algn="tl">
                    <a:srgbClr val="000000"/>
                  </a:outerShdw>
                </a:effectLst>
                <a:latin typeface="Times New Roman" pitchFamily="18" charset="0"/>
                <a:cs typeface="Times New Roman" pitchFamily="18" charset="0"/>
              </a:rPr>
              <a:t> 3</a:t>
            </a:r>
          </a:p>
          <a:p>
            <a:pPr marL="609600" indent="-609600">
              <a:lnSpc>
                <a:spcPct val="90000"/>
              </a:lnSpc>
              <a:buSzPct val="90000"/>
              <a:buFont typeface="Wingdings" pitchFamily="2" charset="2"/>
              <a:buNone/>
              <a:defRPr/>
            </a:pPr>
            <a:r>
              <a:rPr lang="en-US" altLang="zh-CN" sz="2800" b="0" dirty="0">
                <a:effectLst>
                  <a:outerShdw blurRad="38100" dist="38100" dir="2700000" algn="tl">
                    <a:srgbClr val="000000"/>
                  </a:outerShdw>
                </a:effectLst>
                <a:latin typeface="Times New Roman" pitchFamily="18" charset="0"/>
                <a:cs typeface="Times New Roman" pitchFamily="18" charset="0"/>
              </a:rPr>
              <a:t>  2             </a:t>
            </a:r>
            <a:r>
              <a:rPr lang="zh-CN" altLang="en-US" sz="2800" b="0" dirty="0">
                <a:effectLst>
                  <a:outerShdw blurRad="38100" dist="38100" dir="2700000" algn="tl">
                    <a:srgbClr val="000000"/>
                  </a:outerShdw>
                </a:effectLst>
                <a:latin typeface="Times New Roman" pitchFamily="18" charset="0"/>
                <a:cs typeface="Times New Roman" pitchFamily="18" charset="0"/>
              </a:rPr>
              <a:t>， </a:t>
            </a:r>
            <a:r>
              <a:rPr lang="en-US" altLang="zh-CN" sz="2800" b="0" dirty="0">
                <a:effectLst>
                  <a:outerShdw blurRad="38100" dist="38100" dir="2700000" algn="tl">
                    <a:srgbClr val="000000"/>
                  </a:outerShdw>
                </a:effectLst>
                <a:latin typeface="Times New Roman" pitchFamily="18" charset="0"/>
                <a:cs typeface="Times New Roman" pitchFamily="18" charset="0"/>
              </a:rPr>
              <a:t>9      4  </a:t>
            </a:r>
            <a:r>
              <a:rPr lang="zh-CN" altLang="en-US" sz="2800" b="0" dirty="0">
                <a:effectLst>
                  <a:outerShdw blurRad="38100" dist="38100" dir="2700000" algn="tl">
                    <a:srgbClr val="000000"/>
                  </a:outerShdw>
                </a:effectLst>
                <a:latin typeface="Times New Roman" pitchFamily="18" charset="0"/>
                <a:cs typeface="Times New Roman" pitchFamily="18" charset="0"/>
              </a:rPr>
              <a:t>， </a:t>
            </a:r>
            <a:r>
              <a:rPr lang="en-US" altLang="zh-CN" sz="2800" b="0" dirty="0">
                <a:effectLst>
                  <a:outerShdw blurRad="38100" dist="38100" dir="2700000" algn="tl">
                    <a:srgbClr val="000000"/>
                  </a:outerShdw>
                </a:effectLst>
                <a:latin typeface="Times New Roman" pitchFamily="18" charset="0"/>
                <a:cs typeface="Times New Roman" pitchFamily="18" charset="0"/>
              </a:rPr>
              <a:t>5     8  </a:t>
            </a:r>
            <a:r>
              <a:rPr lang="zh-CN" altLang="en-US" sz="2800" b="0" dirty="0">
                <a:effectLst>
                  <a:outerShdw blurRad="38100" dist="38100" dir="2700000" algn="tl">
                    <a:srgbClr val="000000"/>
                  </a:outerShdw>
                </a:effectLst>
                <a:latin typeface="Times New Roman" pitchFamily="18" charset="0"/>
                <a:cs typeface="Times New Roman" pitchFamily="18" charset="0"/>
              </a:rPr>
              <a:t>， </a:t>
            </a:r>
            <a:r>
              <a:rPr lang="en-US" altLang="zh-CN" sz="2800" b="0" dirty="0">
                <a:effectLst>
                  <a:outerShdw blurRad="38100" dist="38100" dir="2700000" algn="tl">
                    <a:srgbClr val="000000"/>
                  </a:outerShdw>
                </a:effectLst>
                <a:latin typeface="Times New Roman" pitchFamily="18" charset="0"/>
                <a:cs typeface="Times New Roman" pitchFamily="18" charset="0"/>
              </a:rPr>
              <a:t>7     1     </a:t>
            </a:r>
          </a:p>
          <a:p>
            <a:pPr marL="609600" indent="-609600">
              <a:lnSpc>
                <a:spcPct val="90000"/>
              </a:lnSpc>
              <a:buSzPct val="90000"/>
              <a:buFont typeface="Wingdings" pitchFamily="2" charset="2"/>
              <a:buNone/>
              <a:defRPr/>
            </a:pPr>
            <a:r>
              <a:rPr lang="en-US" altLang="zh-CN" sz="2800" b="0" dirty="0">
                <a:effectLst>
                  <a:outerShdw blurRad="38100" dist="38100" dir="2700000" algn="tl">
                    <a:srgbClr val="000000"/>
                  </a:outerShdw>
                </a:effectLst>
                <a:latin typeface="Times New Roman" pitchFamily="18" charset="0"/>
                <a:cs typeface="Times New Roman" pitchFamily="18" charset="0"/>
              </a:rPr>
              <a:t>          6</a:t>
            </a:r>
          </a:p>
        </p:txBody>
      </p:sp>
      <p:sp>
        <p:nvSpPr>
          <p:cNvPr id="67" name="AutoShape 25"/>
          <p:cNvSpPr>
            <a:spLocks noChangeArrowheads="1"/>
          </p:cNvSpPr>
          <p:nvPr/>
        </p:nvSpPr>
        <p:spPr bwMode="auto">
          <a:xfrm rot="19232477">
            <a:off x="1762993" y="4188525"/>
            <a:ext cx="792162" cy="4318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8" name="AutoShape 26"/>
          <p:cNvSpPr>
            <a:spLocks noChangeArrowheads="1"/>
          </p:cNvSpPr>
          <p:nvPr/>
        </p:nvSpPr>
        <p:spPr bwMode="auto">
          <a:xfrm rot="12097483">
            <a:off x="1732426" y="4917330"/>
            <a:ext cx="720725" cy="3587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69" name="AutoShape 27"/>
          <p:cNvSpPr>
            <a:spLocks noChangeArrowheads="1"/>
          </p:cNvSpPr>
          <p:nvPr/>
        </p:nvSpPr>
        <p:spPr bwMode="auto">
          <a:xfrm>
            <a:off x="3529980" y="4293096"/>
            <a:ext cx="792162" cy="4318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0" name="AutoShape 28"/>
          <p:cNvSpPr>
            <a:spLocks noChangeArrowheads="1"/>
          </p:cNvSpPr>
          <p:nvPr/>
        </p:nvSpPr>
        <p:spPr bwMode="auto">
          <a:xfrm rot="10800000">
            <a:off x="3601989" y="4815587"/>
            <a:ext cx="720725" cy="3587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1" name="AutoShape 29"/>
          <p:cNvSpPr>
            <a:spLocks noChangeArrowheads="1"/>
          </p:cNvSpPr>
          <p:nvPr/>
        </p:nvSpPr>
        <p:spPr bwMode="auto">
          <a:xfrm>
            <a:off x="5004048" y="4221336"/>
            <a:ext cx="792162" cy="4318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2" name="AutoShape 30"/>
          <p:cNvSpPr>
            <a:spLocks noChangeArrowheads="1"/>
          </p:cNvSpPr>
          <p:nvPr/>
        </p:nvSpPr>
        <p:spPr bwMode="auto">
          <a:xfrm rot="10800000">
            <a:off x="5063481" y="4874325"/>
            <a:ext cx="720725" cy="3587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3" name="AutoShape 35"/>
          <p:cNvSpPr>
            <a:spLocks noChangeArrowheads="1"/>
          </p:cNvSpPr>
          <p:nvPr/>
        </p:nvSpPr>
        <p:spPr bwMode="auto">
          <a:xfrm rot="5156838">
            <a:off x="2353544" y="4564762"/>
            <a:ext cx="792162" cy="4318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4" name="AutoShape 36"/>
          <p:cNvSpPr>
            <a:spLocks noChangeArrowheads="1"/>
          </p:cNvSpPr>
          <p:nvPr/>
        </p:nvSpPr>
        <p:spPr bwMode="auto">
          <a:xfrm>
            <a:off x="6444134" y="4221088"/>
            <a:ext cx="792162" cy="4318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5" name="AutoShape 37"/>
          <p:cNvSpPr>
            <a:spLocks noChangeArrowheads="1"/>
          </p:cNvSpPr>
          <p:nvPr/>
        </p:nvSpPr>
        <p:spPr bwMode="auto">
          <a:xfrm rot="10800000">
            <a:off x="6444209" y="4818762"/>
            <a:ext cx="720725" cy="3587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6" name="Rectangle 28"/>
          <p:cNvSpPr>
            <a:spLocks noChangeArrowheads="1"/>
          </p:cNvSpPr>
          <p:nvPr/>
        </p:nvSpPr>
        <p:spPr bwMode="auto">
          <a:xfrm>
            <a:off x="1268413" y="5657414"/>
            <a:ext cx="3231579" cy="867930"/>
          </a:xfrm>
          <a:prstGeom prst="rect">
            <a:avLst/>
          </a:prstGeom>
          <a:noFill/>
          <a:ln w="9525" algn="ctr">
            <a:solidFill>
              <a:schemeClr val="tx1"/>
            </a:solidFill>
            <a:miter lim="800000"/>
            <a:headEnd/>
            <a:tailEnd/>
          </a:ln>
          <a:effectLst/>
        </p:spPr>
        <p:txBody>
          <a:bodyPr wrap="square">
            <a:spAutoFit/>
          </a:bodyPr>
          <a:lstStyle/>
          <a:p>
            <a:pPr marL="609600" indent="-609600">
              <a:lnSpc>
                <a:spcPct val="90000"/>
              </a:lnSpc>
              <a:buSzPct val="90000"/>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C1: 2 9 5 3 8 4 6 7 1</a:t>
            </a:r>
          </a:p>
          <a:p>
            <a:pPr marL="609600" indent="-609600">
              <a:lnSpc>
                <a:spcPct val="90000"/>
              </a:lnSpc>
              <a:buSzPct val="90000"/>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C2: 3 4 8 6 5 9 2 1 7</a:t>
            </a:r>
            <a:endParaRPr lang="en-US" altLang="zh-CN" sz="2800" dirty="0">
              <a:effectLst>
                <a:outerShdw blurRad="38100" dist="38100" dir="2700000" algn="tl">
                  <a:srgbClr val="000000"/>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循环交叉</a:t>
            </a:r>
            <a:r>
              <a:rPr lang="en-US" altLang="zh-CN" sz="2800" b="1" dirty="0" smtClean="0">
                <a:latin typeface="Times New Roman" pitchFamily="18" charset="0"/>
                <a:ea typeface="楷体_GB2312" pitchFamily="49" charset="-122"/>
                <a:cs typeface="Times New Roman" pitchFamily="18" charset="0"/>
              </a:rPr>
              <a:t>(C</a:t>
            </a:r>
            <a:r>
              <a:rPr lang="sq-AL" altLang="zh-CN" sz="2800" b="1" dirty="0" smtClean="0">
                <a:latin typeface="Times New Roman" pitchFamily="18" charset="0"/>
                <a:ea typeface="楷体_GB2312" pitchFamily="49" charset="-122"/>
                <a:cs typeface="Times New Roman" pitchFamily="18" charset="0"/>
              </a:rPr>
              <a:t>X )</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与</a:t>
            </a:r>
            <a:r>
              <a:rPr lang="en-US" altLang="zh-CN" sz="2800" b="1" dirty="0" smtClean="0">
                <a:solidFill>
                  <a:srgbClr val="FFFFFF"/>
                </a:solidFill>
                <a:latin typeface="Times New Roman" pitchFamily="18" charset="0"/>
                <a:ea typeface="楷体_GB2312" pitchFamily="49" charset="-122"/>
                <a:cs typeface="Times New Roman" pitchFamily="18" charset="0"/>
              </a:rPr>
              <a:t>OX</a:t>
            </a:r>
            <a:r>
              <a:rPr lang="zh-CN" altLang="en-US" sz="2800" b="1" dirty="0" smtClean="0">
                <a:solidFill>
                  <a:srgbClr val="FFFFFF"/>
                </a:solidFill>
                <a:latin typeface="Times New Roman" pitchFamily="18" charset="0"/>
                <a:ea typeface="楷体_GB2312" pitchFamily="49" charset="-122"/>
                <a:cs typeface="Times New Roman" pitchFamily="18" charset="0"/>
              </a:rPr>
              <a:t>的特点不同的是， </a:t>
            </a:r>
            <a:r>
              <a:rPr lang="en-US" altLang="zh-CN" sz="2800" b="1" dirty="0" smtClean="0">
                <a:solidFill>
                  <a:srgbClr val="FFFFFF"/>
                </a:solidFill>
                <a:latin typeface="Times New Roman" pitchFamily="18" charset="0"/>
                <a:ea typeface="楷体_GB2312" pitchFamily="49" charset="-122"/>
                <a:cs typeface="Times New Roman" pitchFamily="18" charset="0"/>
              </a:rPr>
              <a:t>CX</a:t>
            </a:r>
            <a:r>
              <a:rPr lang="zh-CN" altLang="en-US" sz="2800" b="1" dirty="0" smtClean="0">
                <a:solidFill>
                  <a:srgbClr val="FFFFFF"/>
                </a:solidFill>
                <a:latin typeface="Times New Roman" pitchFamily="18" charset="0"/>
                <a:ea typeface="楷体_GB2312" pitchFamily="49" charset="-122"/>
                <a:cs typeface="Times New Roman" pitchFamily="18" charset="0"/>
              </a:rPr>
              <a:t>较好的保留了位值</a:t>
            </a: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特征，适合指派问题；而</a:t>
            </a:r>
            <a:r>
              <a:rPr lang="en-US" altLang="zh-CN" sz="2800" b="1" dirty="0" smtClean="0">
                <a:solidFill>
                  <a:srgbClr val="FFFFFF"/>
                </a:solidFill>
                <a:latin typeface="Times New Roman" pitchFamily="18" charset="0"/>
                <a:ea typeface="楷体_GB2312" pitchFamily="49" charset="-122"/>
                <a:cs typeface="Times New Roman" pitchFamily="18" charset="0"/>
              </a:rPr>
              <a:t>OX</a:t>
            </a:r>
            <a:r>
              <a:rPr lang="zh-CN" altLang="en-US" sz="2800" b="1" dirty="0" smtClean="0">
                <a:solidFill>
                  <a:srgbClr val="FFFFFF"/>
                </a:solidFill>
                <a:latin typeface="Times New Roman" pitchFamily="18" charset="0"/>
                <a:ea typeface="楷体_GB2312" pitchFamily="49" charset="-122"/>
                <a:cs typeface="Times New Roman" pitchFamily="18" charset="0"/>
              </a:rPr>
              <a:t>较好的保留了相邻</a:t>
            </a: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关系、先后关系满足了</a:t>
            </a:r>
            <a:r>
              <a:rPr lang="en-US" altLang="zh-CN" sz="2800" b="1" dirty="0" smtClean="0">
                <a:solidFill>
                  <a:srgbClr val="FFFFFF"/>
                </a:solidFill>
                <a:latin typeface="Times New Roman" pitchFamily="18" charset="0"/>
                <a:ea typeface="楷体_GB2312" pitchFamily="49" charset="-122"/>
                <a:cs typeface="Times New Roman" pitchFamily="18" charset="0"/>
              </a:rPr>
              <a:t>TSP</a:t>
            </a:r>
            <a:r>
              <a:rPr lang="zh-CN" altLang="en-US" sz="2800" b="1" dirty="0" smtClean="0">
                <a:solidFill>
                  <a:srgbClr val="FFFFFF"/>
                </a:solidFill>
                <a:latin typeface="Times New Roman" pitchFamily="18" charset="0"/>
                <a:ea typeface="楷体_GB2312" pitchFamily="49" charset="-122"/>
                <a:cs typeface="Times New Roman" pitchFamily="18" charset="0"/>
              </a:rPr>
              <a:t>问题的需要。</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实数编码交叉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线性重组：</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子个体＝父个体</a:t>
            </a:r>
            <a:r>
              <a:rPr lang="en-US" altLang="zh-CN" sz="2800" b="1" dirty="0" smtClean="0">
                <a:solidFill>
                  <a:srgbClr val="FFFFFF"/>
                </a:solidFill>
                <a:latin typeface="Times New Roman" pitchFamily="18" charset="0"/>
                <a:ea typeface="楷体_GB2312" pitchFamily="49" charset="-122"/>
                <a:cs typeface="Times New Roman" pitchFamily="18" charset="0"/>
              </a:rPr>
              <a:t>1</a:t>
            </a:r>
            <a:r>
              <a:rPr lang="zh-CN" altLang="en-US" sz="2800" b="1" dirty="0" smtClean="0">
                <a:solidFill>
                  <a:srgbClr val="FFFFFF"/>
                </a:solidFill>
                <a:latin typeface="Times New Roman" pitchFamily="18" charset="0"/>
                <a:ea typeface="楷体_GB2312" pitchFamily="49" charset="-122"/>
                <a:cs typeface="Times New Roman" pitchFamily="18" charset="0"/>
              </a:rPr>
              <a:t>＋</a:t>
            </a:r>
            <a:r>
              <a:rPr lang="en-US" altLang="zh-CN" sz="2800" b="1" dirty="0" smtClean="0">
                <a:solidFill>
                  <a:srgbClr val="FFFFFF"/>
                </a:solidFill>
                <a:latin typeface="Times New Roman" pitchFamily="18" charset="0"/>
                <a:ea typeface="楷体_GB2312" pitchFamily="49" charset="-122"/>
                <a:cs typeface="Times New Roman" pitchFamily="18" charset="0"/>
              </a:rPr>
              <a:t>α×</a:t>
            </a:r>
            <a:r>
              <a:rPr lang="zh-CN" altLang="en-US" sz="2800" b="1" dirty="0" smtClean="0">
                <a:solidFill>
                  <a:srgbClr val="FFFFFF"/>
                </a:solidFill>
                <a:latin typeface="Times New Roman" pitchFamily="18" charset="0"/>
                <a:ea typeface="楷体_GB2312" pitchFamily="49" charset="-122"/>
                <a:cs typeface="Times New Roman" pitchFamily="18" charset="0"/>
              </a:rPr>
              <a:t>（父个体</a:t>
            </a:r>
            <a:r>
              <a:rPr lang="en-US" altLang="zh-CN" sz="2800" b="1" dirty="0" smtClean="0">
                <a:solidFill>
                  <a:srgbClr val="FFFFFF"/>
                </a:solidFill>
                <a:latin typeface="Times New Roman" pitchFamily="18" charset="0"/>
                <a:ea typeface="楷体_GB2312" pitchFamily="49" charset="-122"/>
                <a:cs typeface="Times New Roman" pitchFamily="18" charset="0"/>
              </a:rPr>
              <a:t>2</a:t>
            </a:r>
            <a:r>
              <a:rPr lang="zh-CN" altLang="en-US" sz="2800" b="1" dirty="0" smtClean="0">
                <a:solidFill>
                  <a:srgbClr val="FFFFFF"/>
                </a:solidFill>
                <a:latin typeface="Times New Roman" pitchFamily="18" charset="0"/>
                <a:ea typeface="楷体_GB2312" pitchFamily="49" charset="-122"/>
                <a:cs typeface="Times New Roman" pitchFamily="18" charset="0"/>
              </a:rPr>
              <a:t>－父个体</a:t>
            </a:r>
            <a:r>
              <a:rPr lang="en-US" altLang="zh-CN" sz="2800" b="1" dirty="0" smtClean="0">
                <a:solidFill>
                  <a:srgbClr val="FFFFFF"/>
                </a:solidFill>
                <a:latin typeface="Times New Roman" pitchFamily="18" charset="0"/>
                <a:ea typeface="楷体_GB2312" pitchFamily="49" charset="-122"/>
                <a:cs typeface="Times New Roman" pitchFamily="18" charset="0"/>
              </a:rPr>
              <a:t>1</a:t>
            </a:r>
            <a:r>
              <a:rPr lang="zh-CN" altLang="en-US" sz="2800" b="1" dirty="0" smtClean="0">
                <a:solidFill>
                  <a:srgbClr val="FFFFFF"/>
                </a:solidFill>
                <a:latin typeface="Times New Roman" pitchFamily="18" charset="0"/>
                <a:ea typeface="楷体_GB2312" pitchFamily="49" charset="-122"/>
                <a:cs typeface="Times New Roman" pitchFamily="18" charset="0"/>
              </a:rPr>
              <a:t>），</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其中，</a:t>
            </a:r>
            <a:r>
              <a:rPr lang="en-US" altLang="zh-CN" sz="2800" b="1" dirty="0" smtClean="0">
                <a:solidFill>
                  <a:srgbClr val="FFFFFF"/>
                </a:solidFill>
                <a:latin typeface="Times New Roman" pitchFamily="18" charset="0"/>
                <a:ea typeface="楷体_GB2312" pitchFamily="49" charset="-122"/>
                <a:cs typeface="Times New Roman" pitchFamily="18" charset="0"/>
              </a:rPr>
              <a:t>α</a:t>
            </a:r>
            <a:r>
              <a:rPr lang="zh-CN" altLang="en-US" sz="2800" b="1" dirty="0" smtClean="0">
                <a:solidFill>
                  <a:srgbClr val="FFFFFF"/>
                </a:solidFill>
                <a:latin typeface="Times New Roman" pitchFamily="18" charset="0"/>
                <a:ea typeface="楷体_GB2312" pitchFamily="49" charset="-122"/>
                <a:cs typeface="Times New Roman" pitchFamily="18" charset="0"/>
              </a:rPr>
              <a:t>是比例因子，由</a:t>
            </a:r>
            <a:r>
              <a:rPr lang="en-US" altLang="zh-CN" sz="2800" b="1" dirty="0" smtClean="0">
                <a:solidFill>
                  <a:srgbClr val="FFFFFF"/>
                </a:solidFill>
                <a:latin typeface="Times New Roman" pitchFamily="18" charset="0"/>
                <a:ea typeface="楷体_GB2312" pitchFamily="49" charset="-122"/>
                <a:cs typeface="Times New Roman" pitchFamily="18" charset="0"/>
              </a:rPr>
              <a:t>[-d,1+d]</a:t>
            </a:r>
            <a:r>
              <a:rPr lang="zh-CN" altLang="en-US" sz="2800" b="1" dirty="0" smtClean="0">
                <a:solidFill>
                  <a:srgbClr val="FFFFFF"/>
                </a:solidFill>
                <a:latin typeface="Times New Roman" pitchFamily="18" charset="0"/>
                <a:ea typeface="楷体_GB2312" pitchFamily="49" charset="-122"/>
                <a:cs typeface="Times New Roman" pitchFamily="18" charset="0"/>
              </a:rPr>
              <a:t>上均匀分布地随</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机数产生</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d=0</a:t>
            </a:r>
            <a:r>
              <a:rPr lang="zh-CN" altLang="en-US" sz="2800" b="1" dirty="0" smtClean="0">
                <a:solidFill>
                  <a:srgbClr val="FFFFFF"/>
                </a:solidFill>
                <a:latin typeface="Times New Roman" pitchFamily="18" charset="0"/>
                <a:ea typeface="楷体_GB2312" pitchFamily="49" charset="-122"/>
                <a:cs typeface="Times New Roman" pitchFamily="18" charset="0"/>
              </a:rPr>
              <a:t>时称为中间重组</a:t>
            </a:r>
          </a:p>
          <a:p>
            <a:pPr marL="1409700" lvl="2" indent="-609600" eaLnBrk="1" hangingPunct="1">
              <a:buClr>
                <a:srgbClr val="FFFFFF"/>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变异</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二进制编码变异：位变异</a:t>
            </a:r>
            <a:endParaRPr lang="en-US" altLang="zh-CN" b="1" dirty="0" smtClean="0">
              <a:latin typeface="Times New Roman" pitchFamily="18" charset="0"/>
              <a:ea typeface="楷体_GB2312" pitchFamily="49" charset="-122"/>
              <a:cs typeface="Times New Roman" pitchFamily="18" charset="0"/>
              <a:sym typeface="Symbol"/>
            </a:endParaRPr>
          </a:p>
          <a:p>
            <a:pPr marL="1009650" lvl="1" indent="-609600" eaLnBrk="1" hangingPunct="1">
              <a:buClr>
                <a:schemeClr val="tx1"/>
              </a:buClr>
              <a:buSzPct val="100000"/>
              <a:buFont typeface="Wingdings" pitchFamily="2" charset="2"/>
              <a:buChar char="Ø"/>
              <a:defRPr/>
            </a:pPr>
            <a:endParaRPr lang="zh-CN" altLang="en-US" b="1" dirty="0" smtClean="0">
              <a:latin typeface="Times New Roman" pitchFamily="18" charset="0"/>
              <a:ea typeface="楷体_GB2312" pitchFamily="49" charset="-122"/>
              <a:cs typeface="Times New Roman" pitchFamily="18" charset="0"/>
              <a:sym typeface="Symbol"/>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顺序编码变异：</a:t>
            </a:r>
            <a:r>
              <a:rPr lang="en-US" altLang="zh-CN" b="1" dirty="0" smtClean="0">
                <a:latin typeface="Times New Roman" pitchFamily="18" charset="0"/>
                <a:ea typeface="楷体_GB2312" pitchFamily="49" charset="-122"/>
                <a:cs typeface="Times New Roman" pitchFamily="18" charset="0"/>
                <a:sym typeface="Symbol"/>
              </a:rPr>
              <a:t>2-opt</a:t>
            </a:r>
          </a:p>
          <a:p>
            <a:pPr marL="1009650" lvl="1" indent="-609600" eaLnBrk="1" hangingPunct="1">
              <a:buClr>
                <a:schemeClr val="tx1"/>
              </a:buClr>
              <a:buSzPct val="100000"/>
              <a:buFont typeface="Wingdings" pitchFamily="2" charset="2"/>
              <a:buChar char="Ø"/>
              <a:defRPr/>
            </a:pPr>
            <a:endParaRPr lang="zh-CN" altLang="en-US" b="1" dirty="0" smtClean="0">
              <a:latin typeface="Times New Roman" pitchFamily="18" charset="0"/>
              <a:ea typeface="楷体_GB2312" pitchFamily="49" charset="-122"/>
              <a:cs typeface="Times New Roman" pitchFamily="18" charset="0"/>
              <a:sym typeface="Symbol"/>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实数编码变异</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位值变异：任选一位加</a:t>
            </a:r>
            <a:r>
              <a:rPr lang="en-US" altLang="zh-CN" sz="2800" b="1" dirty="0" smtClean="0">
                <a:solidFill>
                  <a:srgbClr val="FFFFFF"/>
                </a:solidFill>
                <a:latin typeface="Times New Roman" pitchFamily="18" charset="0"/>
                <a:ea typeface="楷体_GB2312" pitchFamily="49" charset="-122"/>
                <a:cs typeface="Times New Roman" pitchFamily="18" charset="0"/>
              </a:rPr>
              <a:t>Δ</a:t>
            </a:r>
            <a:r>
              <a:rPr lang="zh-CN" altLang="en-US" sz="2800" b="1" dirty="0" smtClean="0">
                <a:solidFill>
                  <a:srgbClr val="FFFFFF"/>
                </a:solidFill>
                <a:latin typeface="Times New Roman" pitchFamily="18" charset="0"/>
                <a:ea typeface="楷体_GB2312" pitchFamily="49" charset="-122"/>
                <a:cs typeface="Times New Roman" pitchFamily="18" charset="0"/>
              </a:rPr>
              <a:t>，</a:t>
            </a:r>
            <a:r>
              <a:rPr lang="en-US" altLang="zh-CN" sz="2800" b="1" dirty="0" smtClean="0">
                <a:solidFill>
                  <a:srgbClr val="FFFFFF"/>
                </a:solidFill>
                <a:latin typeface="Times New Roman" pitchFamily="18" charset="0"/>
                <a:ea typeface="楷体_GB2312" pitchFamily="49" charset="-122"/>
                <a:cs typeface="Times New Roman" pitchFamily="18" charset="0"/>
              </a:rPr>
              <a:t>Δ</a:t>
            </a:r>
            <a:r>
              <a:rPr lang="zh-CN" altLang="en-US" sz="2800" b="1" dirty="0" smtClean="0">
                <a:solidFill>
                  <a:srgbClr val="FFFFFF"/>
                </a:solidFill>
                <a:latin typeface="Times New Roman" pitchFamily="18" charset="0"/>
                <a:ea typeface="楷体_GB2312" pitchFamily="49" charset="-122"/>
                <a:cs typeface="Times New Roman" pitchFamily="18" charset="0"/>
              </a:rPr>
              <a:t>服从均匀分布、指数分布或者正态分布</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梯度方向变异</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104</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ea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传统的编码方法</a:t>
            </a:r>
            <a:endParaRPr lang="en-US" altLang="zh-CN"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节点表示法</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0" lvl="2" indent="0" algn="ctr"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{(1,2),(2,3),(2,5),(2,6),(4,6)}      </a:t>
            </a:r>
          </a:p>
          <a:p>
            <a:pPr marL="0" lvl="2" indent="0" algn="ctr" eaLnBrk="1" hangingPunct="1">
              <a:buClr>
                <a:schemeClr val="tx1"/>
              </a:buClr>
              <a:buSzPct val="100000"/>
              <a:buNone/>
              <a:defRPr/>
            </a:pPr>
            <a:r>
              <a:rPr lang="zh-CN" altLang="en-US" sz="2800" b="1" dirty="0" smtClean="0">
                <a:latin typeface="Times New Roman" pitchFamily="18" charset="0"/>
                <a:ea typeface="楷体_GB2312" pitchFamily="49" charset="-122"/>
                <a:cs typeface="Times New Roman" pitchFamily="18" charset="0"/>
              </a:rPr>
              <a:t>无法避免回路</a:t>
            </a:r>
          </a:p>
          <a:p>
            <a:pPr marL="0" lvl="2" indent="0" eaLnBrk="1" hangingPunct="1">
              <a:buClr>
                <a:schemeClr val="tx1"/>
              </a:buClr>
              <a:buSzPct val="100000"/>
              <a:buNone/>
              <a:defRPr/>
            </a:pPr>
            <a:endParaRPr lang="en-US" altLang="zh-CN"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grpSp>
        <p:nvGrpSpPr>
          <p:cNvPr id="2" name="Group 4"/>
          <p:cNvGrpSpPr>
            <a:grpSpLocks/>
          </p:cNvGrpSpPr>
          <p:nvPr/>
        </p:nvGrpSpPr>
        <p:grpSpPr bwMode="auto">
          <a:xfrm>
            <a:off x="2120428" y="4077072"/>
            <a:ext cx="4395788" cy="1946275"/>
            <a:chOff x="431" y="845"/>
            <a:chExt cx="2769" cy="1226"/>
          </a:xfrm>
        </p:grpSpPr>
        <p:sp>
          <p:nvSpPr>
            <p:cNvPr id="6" name="Line 5"/>
            <p:cNvSpPr>
              <a:spLocks noChangeShapeType="1"/>
            </p:cNvSpPr>
            <p:nvPr/>
          </p:nvSpPr>
          <p:spPr bwMode="auto">
            <a:xfrm>
              <a:off x="1072" y="1023"/>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 name="Line 6"/>
            <p:cNvSpPr>
              <a:spLocks noChangeShapeType="1"/>
            </p:cNvSpPr>
            <p:nvPr/>
          </p:nvSpPr>
          <p:spPr bwMode="auto">
            <a:xfrm>
              <a:off x="1072" y="1896"/>
              <a:ext cx="1555" cy="0"/>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 name="Line 7"/>
            <p:cNvSpPr>
              <a:spLocks noChangeShapeType="1"/>
            </p:cNvSpPr>
            <p:nvPr/>
          </p:nvSpPr>
          <p:spPr bwMode="auto">
            <a:xfrm>
              <a:off x="1072" y="1023"/>
              <a:ext cx="0"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 name="Line 8"/>
            <p:cNvSpPr>
              <a:spLocks noChangeShapeType="1"/>
            </p:cNvSpPr>
            <p:nvPr/>
          </p:nvSpPr>
          <p:spPr bwMode="auto">
            <a:xfrm>
              <a:off x="2627" y="1023"/>
              <a:ext cx="0" cy="873"/>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 name="Line 9"/>
            <p:cNvSpPr>
              <a:spLocks noChangeShapeType="1"/>
            </p:cNvSpPr>
            <p:nvPr/>
          </p:nvSpPr>
          <p:spPr bwMode="auto">
            <a:xfrm>
              <a:off x="1072" y="1023"/>
              <a:ext cx="1555"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1" name="Line 10"/>
            <p:cNvSpPr>
              <a:spLocks noChangeShapeType="1"/>
            </p:cNvSpPr>
            <p:nvPr/>
          </p:nvSpPr>
          <p:spPr bwMode="auto">
            <a:xfrm flipV="1">
              <a:off x="1072" y="1023"/>
              <a:ext cx="1555" cy="873"/>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 name="Line 11"/>
            <p:cNvSpPr>
              <a:spLocks noChangeShapeType="1"/>
            </p:cNvSpPr>
            <p:nvPr/>
          </p:nvSpPr>
          <p:spPr bwMode="auto">
            <a:xfrm flipH="1">
              <a:off x="555" y="1023"/>
              <a:ext cx="517"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 name="Line 12"/>
            <p:cNvSpPr>
              <a:spLocks noChangeShapeType="1"/>
            </p:cNvSpPr>
            <p:nvPr/>
          </p:nvSpPr>
          <p:spPr bwMode="auto">
            <a:xfrm>
              <a:off x="555" y="1460"/>
              <a:ext cx="517" cy="436"/>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 name="Line 13"/>
            <p:cNvSpPr>
              <a:spLocks noChangeShapeType="1"/>
            </p:cNvSpPr>
            <p:nvPr/>
          </p:nvSpPr>
          <p:spPr bwMode="auto">
            <a:xfrm>
              <a:off x="2627" y="1023"/>
              <a:ext cx="443" cy="437"/>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 name="Line 14"/>
            <p:cNvSpPr>
              <a:spLocks noChangeShapeType="1"/>
            </p:cNvSpPr>
            <p:nvPr/>
          </p:nvSpPr>
          <p:spPr bwMode="auto">
            <a:xfrm flipV="1">
              <a:off x="2627" y="1460"/>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 name="Text Box 15"/>
            <p:cNvSpPr txBox="1">
              <a:spLocks noChangeArrowheads="1"/>
            </p:cNvSpPr>
            <p:nvPr/>
          </p:nvSpPr>
          <p:spPr bwMode="auto">
            <a:xfrm>
              <a:off x="431" y="1328"/>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18" name="Text Box 16"/>
            <p:cNvSpPr txBox="1">
              <a:spLocks noChangeArrowheads="1"/>
            </p:cNvSpPr>
            <p:nvPr/>
          </p:nvSpPr>
          <p:spPr bwMode="auto">
            <a:xfrm>
              <a:off x="976" y="845"/>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19" name="Text Box 17"/>
            <p:cNvSpPr txBox="1">
              <a:spLocks noChangeArrowheads="1"/>
            </p:cNvSpPr>
            <p:nvPr/>
          </p:nvSpPr>
          <p:spPr bwMode="auto">
            <a:xfrm>
              <a:off x="2528" y="845"/>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20" name="Text Box 18"/>
            <p:cNvSpPr txBox="1">
              <a:spLocks noChangeArrowheads="1"/>
            </p:cNvSpPr>
            <p:nvPr/>
          </p:nvSpPr>
          <p:spPr bwMode="auto">
            <a:xfrm>
              <a:off x="2995" y="1299"/>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4</a:t>
              </a:r>
            </a:p>
          </p:txBody>
        </p:sp>
        <p:sp>
          <p:nvSpPr>
            <p:cNvPr id="21" name="Text Box 19"/>
            <p:cNvSpPr txBox="1">
              <a:spLocks noChangeArrowheads="1"/>
            </p:cNvSpPr>
            <p:nvPr/>
          </p:nvSpPr>
          <p:spPr bwMode="auto">
            <a:xfrm>
              <a:off x="976" y="1821"/>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22" name="Text Box 20"/>
            <p:cNvSpPr txBox="1">
              <a:spLocks noChangeArrowheads="1"/>
            </p:cNvSpPr>
            <p:nvPr/>
          </p:nvSpPr>
          <p:spPr bwMode="auto">
            <a:xfrm>
              <a:off x="2518" y="1821"/>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sp>
          <p:nvSpPr>
            <p:cNvPr id="23" name="Text Box 21"/>
            <p:cNvSpPr txBox="1">
              <a:spLocks noChangeArrowheads="1"/>
            </p:cNvSpPr>
            <p:nvPr/>
          </p:nvSpPr>
          <p:spPr bwMode="auto">
            <a:xfrm>
              <a:off x="678" y="1126"/>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1</a:t>
              </a:r>
            </a:p>
          </p:txBody>
        </p:sp>
        <p:sp>
          <p:nvSpPr>
            <p:cNvPr id="24" name="Text Box 22"/>
            <p:cNvSpPr txBox="1">
              <a:spLocks noChangeArrowheads="1"/>
            </p:cNvSpPr>
            <p:nvPr/>
          </p:nvSpPr>
          <p:spPr bwMode="auto">
            <a:xfrm>
              <a:off x="1714" y="88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solidFill>
                    <a:schemeClr val="hlink"/>
                  </a:solidFill>
                  <a:effectLst>
                    <a:outerShdw blurRad="38100" dist="38100" dir="2700000" algn="tl">
                      <a:srgbClr val="000000"/>
                    </a:outerShdw>
                  </a:effectLst>
                  <a:ea typeface="宋体" pitchFamily="2" charset="-122"/>
                </a:rPr>
                <a:t>2</a:t>
              </a:r>
            </a:p>
          </p:txBody>
        </p:sp>
        <p:sp>
          <p:nvSpPr>
            <p:cNvPr id="25" name="Text Box 23"/>
            <p:cNvSpPr txBox="1">
              <a:spLocks noChangeArrowheads="1"/>
            </p:cNvSpPr>
            <p:nvPr/>
          </p:nvSpPr>
          <p:spPr bwMode="auto">
            <a:xfrm>
              <a:off x="973" y="128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4</a:t>
              </a:r>
            </a:p>
          </p:txBody>
        </p:sp>
        <p:sp>
          <p:nvSpPr>
            <p:cNvPr id="26" name="Text Box 24"/>
            <p:cNvSpPr txBox="1">
              <a:spLocks noChangeArrowheads="1"/>
            </p:cNvSpPr>
            <p:nvPr/>
          </p:nvSpPr>
          <p:spPr bwMode="auto">
            <a:xfrm>
              <a:off x="2723" y="1050"/>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3</a:t>
              </a:r>
            </a:p>
          </p:txBody>
        </p:sp>
        <p:sp>
          <p:nvSpPr>
            <p:cNvPr id="27" name="Text Box 25"/>
            <p:cNvSpPr txBox="1">
              <a:spLocks noChangeArrowheads="1"/>
            </p:cNvSpPr>
            <p:nvPr/>
          </p:nvSpPr>
          <p:spPr bwMode="auto">
            <a:xfrm>
              <a:off x="1419" y="116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5</a:t>
              </a:r>
            </a:p>
          </p:txBody>
        </p:sp>
        <p:sp>
          <p:nvSpPr>
            <p:cNvPr id="28" name="Text Box 26"/>
            <p:cNvSpPr txBox="1">
              <a:spLocks noChangeArrowheads="1"/>
            </p:cNvSpPr>
            <p:nvPr/>
          </p:nvSpPr>
          <p:spPr bwMode="auto">
            <a:xfrm>
              <a:off x="2528" y="1277"/>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7</a:t>
              </a:r>
            </a:p>
          </p:txBody>
        </p:sp>
        <p:sp>
          <p:nvSpPr>
            <p:cNvPr id="29" name="Text Box 27"/>
            <p:cNvSpPr txBox="1">
              <a:spLocks noChangeArrowheads="1"/>
            </p:cNvSpPr>
            <p:nvPr/>
          </p:nvSpPr>
          <p:spPr bwMode="auto">
            <a:xfrm>
              <a:off x="2084" y="116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solidFill>
                    <a:schemeClr val="hlink"/>
                  </a:solidFill>
                  <a:effectLst>
                    <a:outerShdw blurRad="38100" dist="38100" dir="2700000" algn="tl">
                      <a:srgbClr val="000000"/>
                    </a:outerShdw>
                  </a:effectLst>
                  <a:ea typeface="宋体" pitchFamily="2" charset="-122"/>
                </a:rPr>
                <a:t>6</a:t>
              </a:r>
            </a:p>
          </p:txBody>
        </p:sp>
        <p:sp>
          <p:nvSpPr>
            <p:cNvPr id="30" name="Text Box 28"/>
            <p:cNvSpPr txBox="1">
              <a:spLocks noChangeArrowheads="1"/>
            </p:cNvSpPr>
            <p:nvPr/>
          </p:nvSpPr>
          <p:spPr bwMode="auto">
            <a:xfrm>
              <a:off x="678" y="150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8</a:t>
              </a:r>
            </a:p>
          </p:txBody>
        </p:sp>
        <p:sp>
          <p:nvSpPr>
            <p:cNvPr id="31" name="Text Box 29"/>
            <p:cNvSpPr txBox="1">
              <a:spLocks noChangeArrowheads="1"/>
            </p:cNvSpPr>
            <p:nvPr/>
          </p:nvSpPr>
          <p:spPr bwMode="auto">
            <a:xfrm>
              <a:off x="1787" y="1760"/>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9</a:t>
              </a:r>
            </a:p>
          </p:txBody>
        </p:sp>
        <p:sp>
          <p:nvSpPr>
            <p:cNvPr id="32" name="Text Box 30"/>
            <p:cNvSpPr txBox="1">
              <a:spLocks noChangeArrowheads="1"/>
            </p:cNvSpPr>
            <p:nvPr/>
          </p:nvSpPr>
          <p:spPr bwMode="auto">
            <a:xfrm>
              <a:off x="2632" y="1534"/>
              <a:ext cx="421" cy="250"/>
            </a:xfrm>
            <a:prstGeom prst="rect">
              <a:avLst/>
            </a:prstGeom>
            <a:noFill/>
            <a:ln w="25400" algn="ctr">
              <a:noFill/>
              <a:miter lim="800000"/>
              <a:headEnd/>
              <a:tailEnd/>
            </a:ln>
            <a:effectLst/>
          </p:spPr>
          <p:txBody>
            <a:bodyPr>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10</a:t>
              </a:r>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105</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传统的编码方法</a:t>
            </a:r>
            <a:endParaRPr lang="en-US" altLang="zh-CN"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边编码法</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0" lvl="2" indent="0" algn="ctr"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{1,2,4,5,10}</a:t>
            </a:r>
          </a:p>
          <a:p>
            <a:pPr marL="0" lvl="2" indent="0" algn="ctr" eaLnBrk="1" hangingPunct="1">
              <a:buClr>
                <a:schemeClr val="tx1"/>
              </a:buClr>
              <a:buSzPct val="100000"/>
              <a:buNone/>
              <a:defRPr/>
            </a:pPr>
            <a:r>
              <a:rPr lang="zh-CN" altLang="en-US" sz="2800" b="1" dirty="0" smtClean="0">
                <a:latin typeface="Times New Roman" pitchFamily="18" charset="0"/>
                <a:ea typeface="楷体_GB2312" pitchFamily="49" charset="-122"/>
                <a:cs typeface="Times New Roman" pitchFamily="18" charset="0"/>
              </a:rPr>
              <a:t>无法保证是树，无法保证可行性</a:t>
            </a:r>
          </a:p>
          <a:p>
            <a:pPr marL="0" lvl="2" indent="0" eaLnBrk="1" hangingPunct="1">
              <a:buClr>
                <a:schemeClr val="tx1"/>
              </a:buClr>
              <a:buSzPct val="100000"/>
              <a:buNone/>
              <a:defRPr/>
            </a:pPr>
            <a:endParaRPr lang="en-US" altLang="zh-CN"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grpSp>
        <p:nvGrpSpPr>
          <p:cNvPr id="2" name="Group 4"/>
          <p:cNvGrpSpPr>
            <a:grpSpLocks/>
          </p:cNvGrpSpPr>
          <p:nvPr/>
        </p:nvGrpSpPr>
        <p:grpSpPr bwMode="auto">
          <a:xfrm>
            <a:off x="2120428" y="4077072"/>
            <a:ext cx="4395788" cy="1946275"/>
            <a:chOff x="431" y="845"/>
            <a:chExt cx="2769" cy="1226"/>
          </a:xfrm>
        </p:grpSpPr>
        <p:sp>
          <p:nvSpPr>
            <p:cNvPr id="6" name="Line 5"/>
            <p:cNvSpPr>
              <a:spLocks noChangeShapeType="1"/>
            </p:cNvSpPr>
            <p:nvPr/>
          </p:nvSpPr>
          <p:spPr bwMode="auto">
            <a:xfrm>
              <a:off x="1072" y="1023"/>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 name="Line 6"/>
            <p:cNvSpPr>
              <a:spLocks noChangeShapeType="1"/>
            </p:cNvSpPr>
            <p:nvPr/>
          </p:nvSpPr>
          <p:spPr bwMode="auto">
            <a:xfrm>
              <a:off x="1072" y="1896"/>
              <a:ext cx="1555" cy="0"/>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 name="Line 7"/>
            <p:cNvSpPr>
              <a:spLocks noChangeShapeType="1"/>
            </p:cNvSpPr>
            <p:nvPr/>
          </p:nvSpPr>
          <p:spPr bwMode="auto">
            <a:xfrm>
              <a:off x="1072" y="1023"/>
              <a:ext cx="0"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 name="Line 8"/>
            <p:cNvSpPr>
              <a:spLocks noChangeShapeType="1"/>
            </p:cNvSpPr>
            <p:nvPr/>
          </p:nvSpPr>
          <p:spPr bwMode="auto">
            <a:xfrm>
              <a:off x="2627" y="1023"/>
              <a:ext cx="0" cy="873"/>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 name="Line 9"/>
            <p:cNvSpPr>
              <a:spLocks noChangeShapeType="1"/>
            </p:cNvSpPr>
            <p:nvPr/>
          </p:nvSpPr>
          <p:spPr bwMode="auto">
            <a:xfrm>
              <a:off x="1072" y="1023"/>
              <a:ext cx="1555"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1" name="Line 10"/>
            <p:cNvSpPr>
              <a:spLocks noChangeShapeType="1"/>
            </p:cNvSpPr>
            <p:nvPr/>
          </p:nvSpPr>
          <p:spPr bwMode="auto">
            <a:xfrm flipV="1">
              <a:off x="1072" y="1023"/>
              <a:ext cx="1555" cy="873"/>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 name="Line 11"/>
            <p:cNvSpPr>
              <a:spLocks noChangeShapeType="1"/>
            </p:cNvSpPr>
            <p:nvPr/>
          </p:nvSpPr>
          <p:spPr bwMode="auto">
            <a:xfrm flipH="1">
              <a:off x="555" y="1023"/>
              <a:ext cx="517"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 name="Line 12"/>
            <p:cNvSpPr>
              <a:spLocks noChangeShapeType="1"/>
            </p:cNvSpPr>
            <p:nvPr/>
          </p:nvSpPr>
          <p:spPr bwMode="auto">
            <a:xfrm>
              <a:off x="555" y="1460"/>
              <a:ext cx="517" cy="436"/>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 name="Line 13"/>
            <p:cNvSpPr>
              <a:spLocks noChangeShapeType="1"/>
            </p:cNvSpPr>
            <p:nvPr/>
          </p:nvSpPr>
          <p:spPr bwMode="auto">
            <a:xfrm>
              <a:off x="2627" y="1023"/>
              <a:ext cx="443" cy="437"/>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 name="Line 14"/>
            <p:cNvSpPr>
              <a:spLocks noChangeShapeType="1"/>
            </p:cNvSpPr>
            <p:nvPr/>
          </p:nvSpPr>
          <p:spPr bwMode="auto">
            <a:xfrm flipV="1">
              <a:off x="2627" y="1460"/>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 name="Text Box 15"/>
            <p:cNvSpPr txBox="1">
              <a:spLocks noChangeArrowheads="1"/>
            </p:cNvSpPr>
            <p:nvPr/>
          </p:nvSpPr>
          <p:spPr bwMode="auto">
            <a:xfrm>
              <a:off x="431" y="1328"/>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18" name="Text Box 16"/>
            <p:cNvSpPr txBox="1">
              <a:spLocks noChangeArrowheads="1"/>
            </p:cNvSpPr>
            <p:nvPr/>
          </p:nvSpPr>
          <p:spPr bwMode="auto">
            <a:xfrm>
              <a:off x="976" y="845"/>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19" name="Text Box 17"/>
            <p:cNvSpPr txBox="1">
              <a:spLocks noChangeArrowheads="1"/>
            </p:cNvSpPr>
            <p:nvPr/>
          </p:nvSpPr>
          <p:spPr bwMode="auto">
            <a:xfrm>
              <a:off x="2528" y="845"/>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20" name="Text Box 18"/>
            <p:cNvSpPr txBox="1">
              <a:spLocks noChangeArrowheads="1"/>
            </p:cNvSpPr>
            <p:nvPr/>
          </p:nvSpPr>
          <p:spPr bwMode="auto">
            <a:xfrm>
              <a:off x="2995" y="1299"/>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4</a:t>
              </a:r>
            </a:p>
          </p:txBody>
        </p:sp>
        <p:sp>
          <p:nvSpPr>
            <p:cNvPr id="21" name="Text Box 19"/>
            <p:cNvSpPr txBox="1">
              <a:spLocks noChangeArrowheads="1"/>
            </p:cNvSpPr>
            <p:nvPr/>
          </p:nvSpPr>
          <p:spPr bwMode="auto">
            <a:xfrm>
              <a:off x="976" y="1821"/>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22" name="Text Box 20"/>
            <p:cNvSpPr txBox="1">
              <a:spLocks noChangeArrowheads="1"/>
            </p:cNvSpPr>
            <p:nvPr/>
          </p:nvSpPr>
          <p:spPr bwMode="auto">
            <a:xfrm>
              <a:off x="2518" y="1821"/>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sp>
          <p:nvSpPr>
            <p:cNvPr id="23" name="Text Box 21"/>
            <p:cNvSpPr txBox="1">
              <a:spLocks noChangeArrowheads="1"/>
            </p:cNvSpPr>
            <p:nvPr/>
          </p:nvSpPr>
          <p:spPr bwMode="auto">
            <a:xfrm>
              <a:off x="678" y="1126"/>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1</a:t>
              </a:r>
            </a:p>
          </p:txBody>
        </p:sp>
        <p:sp>
          <p:nvSpPr>
            <p:cNvPr id="24" name="Text Box 22"/>
            <p:cNvSpPr txBox="1">
              <a:spLocks noChangeArrowheads="1"/>
            </p:cNvSpPr>
            <p:nvPr/>
          </p:nvSpPr>
          <p:spPr bwMode="auto">
            <a:xfrm>
              <a:off x="1714" y="88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solidFill>
                    <a:schemeClr val="hlink"/>
                  </a:solidFill>
                  <a:effectLst>
                    <a:outerShdw blurRad="38100" dist="38100" dir="2700000" algn="tl">
                      <a:srgbClr val="000000"/>
                    </a:outerShdw>
                  </a:effectLst>
                  <a:ea typeface="宋体" pitchFamily="2" charset="-122"/>
                </a:rPr>
                <a:t>2</a:t>
              </a:r>
            </a:p>
          </p:txBody>
        </p:sp>
        <p:sp>
          <p:nvSpPr>
            <p:cNvPr id="25" name="Text Box 23"/>
            <p:cNvSpPr txBox="1">
              <a:spLocks noChangeArrowheads="1"/>
            </p:cNvSpPr>
            <p:nvPr/>
          </p:nvSpPr>
          <p:spPr bwMode="auto">
            <a:xfrm>
              <a:off x="973" y="128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4</a:t>
              </a:r>
            </a:p>
          </p:txBody>
        </p:sp>
        <p:sp>
          <p:nvSpPr>
            <p:cNvPr id="26" name="Text Box 24"/>
            <p:cNvSpPr txBox="1">
              <a:spLocks noChangeArrowheads="1"/>
            </p:cNvSpPr>
            <p:nvPr/>
          </p:nvSpPr>
          <p:spPr bwMode="auto">
            <a:xfrm>
              <a:off x="2723" y="1050"/>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3</a:t>
              </a:r>
            </a:p>
          </p:txBody>
        </p:sp>
        <p:sp>
          <p:nvSpPr>
            <p:cNvPr id="27" name="Text Box 25"/>
            <p:cNvSpPr txBox="1">
              <a:spLocks noChangeArrowheads="1"/>
            </p:cNvSpPr>
            <p:nvPr/>
          </p:nvSpPr>
          <p:spPr bwMode="auto">
            <a:xfrm>
              <a:off x="1419" y="116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5</a:t>
              </a:r>
            </a:p>
          </p:txBody>
        </p:sp>
        <p:sp>
          <p:nvSpPr>
            <p:cNvPr id="28" name="Text Box 26"/>
            <p:cNvSpPr txBox="1">
              <a:spLocks noChangeArrowheads="1"/>
            </p:cNvSpPr>
            <p:nvPr/>
          </p:nvSpPr>
          <p:spPr bwMode="auto">
            <a:xfrm>
              <a:off x="2528" y="1277"/>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7</a:t>
              </a:r>
            </a:p>
          </p:txBody>
        </p:sp>
        <p:sp>
          <p:nvSpPr>
            <p:cNvPr id="29" name="Text Box 27"/>
            <p:cNvSpPr txBox="1">
              <a:spLocks noChangeArrowheads="1"/>
            </p:cNvSpPr>
            <p:nvPr/>
          </p:nvSpPr>
          <p:spPr bwMode="auto">
            <a:xfrm>
              <a:off x="2084" y="116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solidFill>
                    <a:schemeClr val="hlink"/>
                  </a:solidFill>
                  <a:effectLst>
                    <a:outerShdw blurRad="38100" dist="38100" dir="2700000" algn="tl">
                      <a:srgbClr val="000000"/>
                    </a:outerShdw>
                  </a:effectLst>
                  <a:ea typeface="宋体" pitchFamily="2" charset="-122"/>
                </a:rPr>
                <a:t>6</a:t>
              </a:r>
            </a:p>
          </p:txBody>
        </p:sp>
        <p:sp>
          <p:nvSpPr>
            <p:cNvPr id="30" name="Text Box 28"/>
            <p:cNvSpPr txBox="1">
              <a:spLocks noChangeArrowheads="1"/>
            </p:cNvSpPr>
            <p:nvPr/>
          </p:nvSpPr>
          <p:spPr bwMode="auto">
            <a:xfrm>
              <a:off x="678" y="150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8</a:t>
              </a:r>
            </a:p>
          </p:txBody>
        </p:sp>
        <p:sp>
          <p:nvSpPr>
            <p:cNvPr id="31" name="Text Box 29"/>
            <p:cNvSpPr txBox="1">
              <a:spLocks noChangeArrowheads="1"/>
            </p:cNvSpPr>
            <p:nvPr/>
          </p:nvSpPr>
          <p:spPr bwMode="auto">
            <a:xfrm>
              <a:off x="1787" y="1760"/>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9</a:t>
              </a:r>
            </a:p>
          </p:txBody>
        </p:sp>
        <p:sp>
          <p:nvSpPr>
            <p:cNvPr id="32" name="Text Box 30"/>
            <p:cNvSpPr txBox="1">
              <a:spLocks noChangeArrowheads="1"/>
            </p:cNvSpPr>
            <p:nvPr/>
          </p:nvSpPr>
          <p:spPr bwMode="auto">
            <a:xfrm>
              <a:off x="2632" y="1534"/>
              <a:ext cx="421" cy="250"/>
            </a:xfrm>
            <a:prstGeom prst="rect">
              <a:avLst/>
            </a:prstGeom>
            <a:noFill/>
            <a:ln w="25400" algn="ctr">
              <a:noFill/>
              <a:miter lim="800000"/>
              <a:headEnd/>
              <a:tailEnd/>
            </a:ln>
            <a:effectLst/>
          </p:spPr>
          <p:txBody>
            <a:bodyPr>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10</a:t>
              </a:r>
            </a:p>
          </p:txBody>
        </p:sp>
      </p:grpSp>
      <p:sp>
        <p:nvSpPr>
          <p:cNvPr id="33" name="TextBox 32"/>
          <p:cNvSpPr txBox="1"/>
          <p:nvPr/>
        </p:nvSpPr>
        <p:spPr>
          <a:xfrm>
            <a:off x="0" y="5930116"/>
            <a:ext cx="9144000"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传统编码缺点：麻烦，无法做遗传运算，无法保持合法性</a:t>
            </a: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106</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传统的编码方法</a:t>
            </a:r>
            <a:endParaRPr lang="en-US" altLang="zh-CN"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边编码法</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0" lvl="2" indent="0" algn="ctr"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{1,2,4,5,10}</a:t>
            </a:r>
          </a:p>
          <a:p>
            <a:pPr marL="0" lvl="2" indent="0" algn="ctr" eaLnBrk="1" hangingPunct="1">
              <a:buClr>
                <a:schemeClr val="tx1"/>
              </a:buClr>
              <a:buSzPct val="100000"/>
              <a:buNone/>
              <a:defRPr/>
            </a:pPr>
            <a:r>
              <a:rPr lang="zh-CN" altLang="en-US" sz="2800" b="1" dirty="0" smtClean="0">
                <a:latin typeface="Times New Roman" pitchFamily="18" charset="0"/>
                <a:ea typeface="楷体_GB2312" pitchFamily="49" charset="-122"/>
                <a:cs typeface="Times New Roman" pitchFamily="18" charset="0"/>
              </a:rPr>
              <a:t>无法保证是树，无法保证可行性</a:t>
            </a:r>
          </a:p>
          <a:p>
            <a:pPr marL="0" lvl="2" indent="0" eaLnBrk="1" hangingPunct="1">
              <a:buClr>
                <a:schemeClr val="tx1"/>
              </a:buClr>
              <a:buSzPct val="100000"/>
              <a:buNone/>
              <a:defRPr/>
            </a:pPr>
            <a:endParaRPr lang="en-US" altLang="zh-CN"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grpSp>
        <p:nvGrpSpPr>
          <p:cNvPr id="2" name="Group 4"/>
          <p:cNvGrpSpPr>
            <a:grpSpLocks/>
          </p:cNvGrpSpPr>
          <p:nvPr/>
        </p:nvGrpSpPr>
        <p:grpSpPr bwMode="auto">
          <a:xfrm>
            <a:off x="2120428" y="4077072"/>
            <a:ext cx="4395788" cy="1946275"/>
            <a:chOff x="431" y="845"/>
            <a:chExt cx="2769" cy="1226"/>
          </a:xfrm>
        </p:grpSpPr>
        <p:sp>
          <p:nvSpPr>
            <p:cNvPr id="6" name="Line 5"/>
            <p:cNvSpPr>
              <a:spLocks noChangeShapeType="1"/>
            </p:cNvSpPr>
            <p:nvPr/>
          </p:nvSpPr>
          <p:spPr bwMode="auto">
            <a:xfrm>
              <a:off x="1072" y="1023"/>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 name="Line 6"/>
            <p:cNvSpPr>
              <a:spLocks noChangeShapeType="1"/>
            </p:cNvSpPr>
            <p:nvPr/>
          </p:nvSpPr>
          <p:spPr bwMode="auto">
            <a:xfrm>
              <a:off x="1072" y="1896"/>
              <a:ext cx="1555" cy="0"/>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 name="Line 7"/>
            <p:cNvSpPr>
              <a:spLocks noChangeShapeType="1"/>
            </p:cNvSpPr>
            <p:nvPr/>
          </p:nvSpPr>
          <p:spPr bwMode="auto">
            <a:xfrm>
              <a:off x="1072" y="1023"/>
              <a:ext cx="0"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 name="Line 8"/>
            <p:cNvSpPr>
              <a:spLocks noChangeShapeType="1"/>
            </p:cNvSpPr>
            <p:nvPr/>
          </p:nvSpPr>
          <p:spPr bwMode="auto">
            <a:xfrm>
              <a:off x="2627" y="1023"/>
              <a:ext cx="0" cy="873"/>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 name="Line 9"/>
            <p:cNvSpPr>
              <a:spLocks noChangeShapeType="1"/>
            </p:cNvSpPr>
            <p:nvPr/>
          </p:nvSpPr>
          <p:spPr bwMode="auto">
            <a:xfrm>
              <a:off x="1072" y="1023"/>
              <a:ext cx="1555"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1" name="Line 10"/>
            <p:cNvSpPr>
              <a:spLocks noChangeShapeType="1"/>
            </p:cNvSpPr>
            <p:nvPr/>
          </p:nvSpPr>
          <p:spPr bwMode="auto">
            <a:xfrm flipV="1">
              <a:off x="1072" y="1023"/>
              <a:ext cx="1555" cy="873"/>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 name="Line 11"/>
            <p:cNvSpPr>
              <a:spLocks noChangeShapeType="1"/>
            </p:cNvSpPr>
            <p:nvPr/>
          </p:nvSpPr>
          <p:spPr bwMode="auto">
            <a:xfrm flipH="1">
              <a:off x="555" y="1023"/>
              <a:ext cx="517"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 name="Line 12"/>
            <p:cNvSpPr>
              <a:spLocks noChangeShapeType="1"/>
            </p:cNvSpPr>
            <p:nvPr/>
          </p:nvSpPr>
          <p:spPr bwMode="auto">
            <a:xfrm>
              <a:off x="555" y="1460"/>
              <a:ext cx="517" cy="436"/>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 name="Line 13"/>
            <p:cNvSpPr>
              <a:spLocks noChangeShapeType="1"/>
            </p:cNvSpPr>
            <p:nvPr/>
          </p:nvSpPr>
          <p:spPr bwMode="auto">
            <a:xfrm>
              <a:off x="2627" y="1023"/>
              <a:ext cx="443" cy="437"/>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 name="Line 14"/>
            <p:cNvSpPr>
              <a:spLocks noChangeShapeType="1"/>
            </p:cNvSpPr>
            <p:nvPr/>
          </p:nvSpPr>
          <p:spPr bwMode="auto">
            <a:xfrm flipV="1">
              <a:off x="2627" y="1460"/>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 name="Text Box 15"/>
            <p:cNvSpPr txBox="1">
              <a:spLocks noChangeArrowheads="1"/>
            </p:cNvSpPr>
            <p:nvPr/>
          </p:nvSpPr>
          <p:spPr bwMode="auto">
            <a:xfrm>
              <a:off x="431" y="1328"/>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18" name="Text Box 16"/>
            <p:cNvSpPr txBox="1">
              <a:spLocks noChangeArrowheads="1"/>
            </p:cNvSpPr>
            <p:nvPr/>
          </p:nvSpPr>
          <p:spPr bwMode="auto">
            <a:xfrm>
              <a:off x="976" y="845"/>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19" name="Text Box 17"/>
            <p:cNvSpPr txBox="1">
              <a:spLocks noChangeArrowheads="1"/>
            </p:cNvSpPr>
            <p:nvPr/>
          </p:nvSpPr>
          <p:spPr bwMode="auto">
            <a:xfrm>
              <a:off x="2528" y="845"/>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20" name="Text Box 18"/>
            <p:cNvSpPr txBox="1">
              <a:spLocks noChangeArrowheads="1"/>
            </p:cNvSpPr>
            <p:nvPr/>
          </p:nvSpPr>
          <p:spPr bwMode="auto">
            <a:xfrm>
              <a:off x="2995" y="1299"/>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4</a:t>
              </a:r>
            </a:p>
          </p:txBody>
        </p:sp>
        <p:sp>
          <p:nvSpPr>
            <p:cNvPr id="21" name="Text Box 19"/>
            <p:cNvSpPr txBox="1">
              <a:spLocks noChangeArrowheads="1"/>
            </p:cNvSpPr>
            <p:nvPr/>
          </p:nvSpPr>
          <p:spPr bwMode="auto">
            <a:xfrm>
              <a:off x="976" y="1821"/>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22" name="Text Box 20"/>
            <p:cNvSpPr txBox="1">
              <a:spLocks noChangeArrowheads="1"/>
            </p:cNvSpPr>
            <p:nvPr/>
          </p:nvSpPr>
          <p:spPr bwMode="auto">
            <a:xfrm>
              <a:off x="2518" y="1821"/>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sp>
          <p:nvSpPr>
            <p:cNvPr id="23" name="Text Box 21"/>
            <p:cNvSpPr txBox="1">
              <a:spLocks noChangeArrowheads="1"/>
            </p:cNvSpPr>
            <p:nvPr/>
          </p:nvSpPr>
          <p:spPr bwMode="auto">
            <a:xfrm>
              <a:off x="678" y="1126"/>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1</a:t>
              </a:r>
            </a:p>
          </p:txBody>
        </p:sp>
        <p:sp>
          <p:nvSpPr>
            <p:cNvPr id="24" name="Text Box 22"/>
            <p:cNvSpPr txBox="1">
              <a:spLocks noChangeArrowheads="1"/>
            </p:cNvSpPr>
            <p:nvPr/>
          </p:nvSpPr>
          <p:spPr bwMode="auto">
            <a:xfrm>
              <a:off x="1714" y="88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solidFill>
                    <a:schemeClr val="hlink"/>
                  </a:solidFill>
                  <a:effectLst>
                    <a:outerShdw blurRad="38100" dist="38100" dir="2700000" algn="tl">
                      <a:srgbClr val="000000"/>
                    </a:outerShdw>
                  </a:effectLst>
                  <a:ea typeface="宋体" pitchFamily="2" charset="-122"/>
                </a:rPr>
                <a:t>2</a:t>
              </a:r>
            </a:p>
          </p:txBody>
        </p:sp>
        <p:sp>
          <p:nvSpPr>
            <p:cNvPr id="25" name="Text Box 23"/>
            <p:cNvSpPr txBox="1">
              <a:spLocks noChangeArrowheads="1"/>
            </p:cNvSpPr>
            <p:nvPr/>
          </p:nvSpPr>
          <p:spPr bwMode="auto">
            <a:xfrm>
              <a:off x="973" y="128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4</a:t>
              </a:r>
            </a:p>
          </p:txBody>
        </p:sp>
        <p:sp>
          <p:nvSpPr>
            <p:cNvPr id="26" name="Text Box 24"/>
            <p:cNvSpPr txBox="1">
              <a:spLocks noChangeArrowheads="1"/>
            </p:cNvSpPr>
            <p:nvPr/>
          </p:nvSpPr>
          <p:spPr bwMode="auto">
            <a:xfrm>
              <a:off x="2723" y="1050"/>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3</a:t>
              </a:r>
            </a:p>
          </p:txBody>
        </p:sp>
        <p:sp>
          <p:nvSpPr>
            <p:cNvPr id="27" name="Text Box 25"/>
            <p:cNvSpPr txBox="1">
              <a:spLocks noChangeArrowheads="1"/>
            </p:cNvSpPr>
            <p:nvPr/>
          </p:nvSpPr>
          <p:spPr bwMode="auto">
            <a:xfrm>
              <a:off x="1419" y="116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5</a:t>
              </a:r>
            </a:p>
          </p:txBody>
        </p:sp>
        <p:sp>
          <p:nvSpPr>
            <p:cNvPr id="28" name="Text Box 26"/>
            <p:cNvSpPr txBox="1">
              <a:spLocks noChangeArrowheads="1"/>
            </p:cNvSpPr>
            <p:nvPr/>
          </p:nvSpPr>
          <p:spPr bwMode="auto">
            <a:xfrm>
              <a:off x="2528" y="1277"/>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7</a:t>
              </a:r>
            </a:p>
          </p:txBody>
        </p:sp>
        <p:sp>
          <p:nvSpPr>
            <p:cNvPr id="29" name="Text Box 27"/>
            <p:cNvSpPr txBox="1">
              <a:spLocks noChangeArrowheads="1"/>
            </p:cNvSpPr>
            <p:nvPr/>
          </p:nvSpPr>
          <p:spPr bwMode="auto">
            <a:xfrm>
              <a:off x="2084" y="116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solidFill>
                    <a:schemeClr val="hlink"/>
                  </a:solidFill>
                  <a:effectLst>
                    <a:outerShdw blurRad="38100" dist="38100" dir="2700000" algn="tl">
                      <a:srgbClr val="000000"/>
                    </a:outerShdw>
                  </a:effectLst>
                  <a:ea typeface="宋体" pitchFamily="2" charset="-122"/>
                </a:rPr>
                <a:t>6</a:t>
              </a:r>
            </a:p>
          </p:txBody>
        </p:sp>
        <p:sp>
          <p:nvSpPr>
            <p:cNvPr id="30" name="Text Box 28"/>
            <p:cNvSpPr txBox="1">
              <a:spLocks noChangeArrowheads="1"/>
            </p:cNvSpPr>
            <p:nvPr/>
          </p:nvSpPr>
          <p:spPr bwMode="auto">
            <a:xfrm>
              <a:off x="678" y="1503"/>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8</a:t>
              </a:r>
            </a:p>
          </p:txBody>
        </p:sp>
        <p:sp>
          <p:nvSpPr>
            <p:cNvPr id="31" name="Text Box 29"/>
            <p:cNvSpPr txBox="1">
              <a:spLocks noChangeArrowheads="1"/>
            </p:cNvSpPr>
            <p:nvPr/>
          </p:nvSpPr>
          <p:spPr bwMode="auto">
            <a:xfrm>
              <a:off x="1787" y="1760"/>
              <a:ext cx="205" cy="250"/>
            </a:xfrm>
            <a:prstGeom prst="rect">
              <a:avLst/>
            </a:prstGeom>
            <a:noFill/>
            <a:ln w="25400"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9</a:t>
              </a:r>
            </a:p>
          </p:txBody>
        </p:sp>
        <p:sp>
          <p:nvSpPr>
            <p:cNvPr id="32" name="Text Box 30"/>
            <p:cNvSpPr txBox="1">
              <a:spLocks noChangeArrowheads="1"/>
            </p:cNvSpPr>
            <p:nvPr/>
          </p:nvSpPr>
          <p:spPr bwMode="auto">
            <a:xfrm>
              <a:off x="2632" y="1534"/>
              <a:ext cx="421" cy="250"/>
            </a:xfrm>
            <a:prstGeom prst="rect">
              <a:avLst/>
            </a:prstGeom>
            <a:noFill/>
            <a:ln w="25400" algn="ctr">
              <a:noFill/>
              <a:miter lim="800000"/>
              <a:headEnd/>
              <a:tailEnd/>
            </a:ln>
            <a:effectLst/>
          </p:spPr>
          <p:txBody>
            <a:bodyPr>
              <a:spAutoFit/>
            </a:bodyPr>
            <a:lstStyle/>
            <a:p>
              <a:pPr marL="609600" indent="-609600" algn="ctr">
                <a:lnSpc>
                  <a:spcPct val="100000"/>
                </a:lnSpc>
                <a:buSzPct val="90000"/>
                <a:buFont typeface="Wingdings" pitchFamily="2" charset="2"/>
                <a:buNone/>
                <a:defRPr/>
              </a:pPr>
              <a:r>
                <a:rPr lang="en-US" altLang="zh-CN" sz="2000">
                  <a:solidFill>
                    <a:schemeClr val="hlink"/>
                  </a:solidFill>
                  <a:effectLst>
                    <a:outerShdw blurRad="38100" dist="38100" dir="2700000" algn="tl">
                      <a:srgbClr val="000000"/>
                    </a:outerShdw>
                  </a:effectLst>
                  <a:ea typeface="宋体" pitchFamily="2" charset="-122"/>
                </a:rPr>
                <a:t>10</a:t>
              </a:r>
            </a:p>
          </p:txBody>
        </p:sp>
      </p:grpSp>
      <p:sp>
        <p:nvSpPr>
          <p:cNvPr id="33" name="TextBox 32"/>
          <p:cNvSpPr txBox="1"/>
          <p:nvPr/>
        </p:nvSpPr>
        <p:spPr>
          <a:xfrm>
            <a:off x="792088" y="5930116"/>
            <a:ext cx="7812360"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为解决以上问题，人们提出了</a:t>
            </a:r>
            <a:r>
              <a:rPr lang="en-US" altLang="zh-CN" sz="2800" dirty="0" err="1" smtClean="0">
                <a:latin typeface="Times New Roman" pitchFamily="18" charset="0"/>
                <a:ea typeface="楷体_GB2312" pitchFamily="49" charset="-122"/>
                <a:cs typeface="Times New Roman" pitchFamily="18" charset="0"/>
              </a:rPr>
              <a:t>Prűfer</a:t>
            </a:r>
            <a:r>
              <a:rPr lang="zh-CN" altLang="en-US" sz="2800" dirty="0" smtClean="0">
                <a:latin typeface="楷体_GB2312" pitchFamily="49" charset="-122"/>
                <a:ea typeface="楷体_GB2312" pitchFamily="49" charset="-122"/>
              </a:rPr>
              <a:t>数编码方法</a:t>
            </a: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107</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hu-HU" altLang="zh-CN" b="1" dirty="0" smtClean="0">
                <a:latin typeface="Times New Roman" pitchFamily="18" charset="0"/>
                <a:ea typeface="楷体_GB2312" pitchFamily="49" charset="-122"/>
                <a:cs typeface="Times New Roman" pitchFamily="18" charset="0"/>
              </a:rPr>
              <a:t>Prűfer</a:t>
            </a:r>
            <a:r>
              <a:rPr lang="zh-CN" altLang="en-US" b="1" dirty="0" smtClean="0">
                <a:latin typeface="Times New Roman" pitchFamily="18" charset="0"/>
                <a:ea typeface="楷体_GB2312" pitchFamily="49" charset="-122"/>
                <a:cs typeface="Times New Roman" pitchFamily="18" charset="0"/>
              </a:rPr>
              <a:t>数的定义：用</a:t>
            </a:r>
            <a:r>
              <a:rPr lang="en-US" altLang="zh-CN" b="1" dirty="0" smtClean="0">
                <a:latin typeface="Times New Roman" pitchFamily="18" charset="0"/>
                <a:ea typeface="楷体_GB2312" pitchFamily="49" charset="-122"/>
                <a:cs typeface="Times New Roman" pitchFamily="18" charset="0"/>
              </a:rPr>
              <a:t>n-2</a:t>
            </a:r>
            <a:r>
              <a:rPr lang="zh-CN" altLang="en-US" b="1" dirty="0" smtClean="0">
                <a:latin typeface="Times New Roman" pitchFamily="18" charset="0"/>
                <a:ea typeface="楷体_GB2312" pitchFamily="49" charset="-122"/>
                <a:cs typeface="Times New Roman" pitchFamily="18" charset="0"/>
              </a:rPr>
              <a:t>位自然数唯一的表达出一棵</a:t>
            </a:r>
            <a:r>
              <a:rPr lang="en-US" altLang="zh-CN" b="1" dirty="0" smtClean="0">
                <a:latin typeface="Times New Roman" pitchFamily="18" charset="0"/>
                <a:ea typeface="楷体_GB2312" pitchFamily="49" charset="-122"/>
                <a:cs typeface="Times New Roman" pitchFamily="18" charset="0"/>
              </a:rPr>
              <a:t>n</a:t>
            </a:r>
            <a:r>
              <a:rPr lang="zh-CN" altLang="en-US" b="1" dirty="0" smtClean="0">
                <a:latin typeface="Times New Roman" pitchFamily="18" charset="0"/>
                <a:ea typeface="楷体_GB2312" pitchFamily="49" charset="-122"/>
                <a:cs typeface="Times New Roman" pitchFamily="18" charset="0"/>
              </a:rPr>
              <a:t>个节点的生成树，其中每个数字在</a:t>
            </a:r>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和</a:t>
            </a:r>
            <a:r>
              <a:rPr lang="en-US" altLang="zh-CN" b="1" dirty="0" smtClean="0">
                <a:latin typeface="Times New Roman" pitchFamily="18" charset="0"/>
                <a:ea typeface="楷体_GB2312" pitchFamily="49" charset="-122"/>
                <a:cs typeface="Times New Roman" pitchFamily="18" charset="0"/>
              </a:rPr>
              <a:t>n</a:t>
            </a:r>
            <a:r>
              <a:rPr lang="zh-CN" altLang="en-US" b="1" dirty="0" smtClean="0">
                <a:latin typeface="Times New Roman" pitchFamily="18" charset="0"/>
                <a:ea typeface="楷体_GB2312" pitchFamily="49" charset="-122"/>
                <a:cs typeface="Times New Roman" pitchFamily="18" charset="0"/>
              </a:rPr>
              <a:t>之间，而且交叉变异仍是一棵生成树</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叶子：树中度数为</a:t>
            </a:r>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的节点</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zh-CN" altLang="en-US" b="1" dirty="0" smtClean="0">
                <a:latin typeface="+mn-ea"/>
                <a:cs typeface="Times New Roman" pitchFamily="18" charset="0"/>
              </a:rPr>
              <a:t>例</a:t>
            </a:r>
            <a:r>
              <a:rPr lang="zh-CN" altLang="en-US" b="1" dirty="0" smtClean="0">
                <a:latin typeface="Times New Roman" pitchFamily="18" charset="0"/>
                <a:ea typeface="楷体_GB2312" pitchFamily="49" charset="-122"/>
                <a:cs typeface="Times New Roman" pitchFamily="18" charset="0"/>
              </a:rPr>
              <a:t>： </a:t>
            </a:r>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a:t>
            </a:r>
            <a:r>
              <a:rPr lang="en-US" altLang="zh-CN" b="1" dirty="0" smtClean="0">
                <a:latin typeface="Times New Roman" pitchFamily="18" charset="0"/>
                <a:ea typeface="楷体_GB2312" pitchFamily="49" charset="-122"/>
                <a:cs typeface="Times New Roman" pitchFamily="18" charset="0"/>
              </a:rPr>
              <a:t>3</a:t>
            </a:r>
            <a:r>
              <a:rPr lang="zh-CN" altLang="en-US" b="1" dirty="0" smtClean="0">
                <a:latin typeface="Times New Roman" pitchFamily="18" charset="0"/>
                <a:ea typeface="楷体_GB2312" pitchFamily="49" charset="-122"/>
                <a:cs typeface="Times New Roman" pitchFamily="18" charset="0"/>
              </a:rPr>
              <a:t>，</a:t>
            </a:r>
            <a:r>
              <a:rPr lang="en-US" altLang="zh-CN" b="1" dirty="0" smtClean="0">
                <a:latin typeface="Times New Roman" pitchFamily="18" charset="0"/>
                <a:ea typeface="楷体_GB2312" pitchFamily="49" charset="-122"/>
                <a:cs typeface="Times New Roman" pitchFamily="18" charset="0"/>
              </a:rPr>
              <a:t>4</a:t>
            </a:r>
            <a:r>
              <a:rPr lang="zh-CN" altLang="en-US" b="1" dirty="0" smtClean="0">
                <a:latin typeface="Times New Roman" pitchFamily="18" charset="0"/>
                <a:ea typeface="楷体_GB2312" pitchFamily="49" charset="-122"/>
                <a:cs typeface="Times New Roman" pitchFamily="18" charset="0"/>
              </a:rPr>
              <a:t>，</a:t>
            </a:r>
            <a:r>
              <a:rPr lang="en-US" altLang="zh-CN" b="1" dirty="0" smtClean="0">
                <a:latin typeface="Times New Roman" pitchFamily="18" charset="0"/>
                <a:ea typeface="楷体_GB2312" pitchFamily="49" charset="-122"/>
                <a:cs typeface="Times New Roman" pitchFamily="18" charset="0"/>
              </a:rPr>
              <a:t>5</a:t>
            </a:r>
          </a:p>
          <a:p>
            <a:pPr marL="0" lvl="2" indent="0" eaLnBrk="1" hangingPunct="1">
              <a:buClr>
                <a:schemeClr val="tx1"/>
              </a:buClr>
              <a:buSzPct val="100000"/>
              <a:buNone/>
              <a:defRPr/>
            </a:pPr>
            <a:endParaRPr lang="en-US" altLang="zh-CN"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grpSp>
        <p:nvGrpSpPr>
          <p:cNvPr id="2" name="Group 4"/>
          <p:cNvGrpSpPr>
            <a:grpSpLocks/>
          </p:cNvGrpSpPr>
          <p:nvPr/>
        </p:nvGrpSpPr>
        <p:grpSpPr bwMode="auto">
          <a:xfrm>
            <a:off x="4424685" y="4147021"/>
            <a:ext cx="4395787" cy="1946275"/>
            <a:chOff x="113" y="1752"/>
            <a:chExt cx="2769" cy="1226"/>
          </a:xfrm>
        </p:grpSpPr>
        <p:sp>
          <p:nvSpPr>
            <p:cNvPr id="34" name="Line 5"/>
            <p:cNvSpPr>
              <a:spLocks noChangeShapeType="1"/>
            </p:cNvSpPr>
            <p:nvPr/>
          </p:nvSpPr>
          <p:spPr bwMode="auto">
            <a:xfrm>
              <a:off x="766" y="1933"/>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5" name="Line 6"/>
            <p:cNvSpPr>
              <a:spLocks noChangeShapeType="1"/>
            </p:cNvSpPr>
            <p:nvPr/>
          </p:nvSpPr>
          <p:spPr bwMode="auto">
            <a:xfrm>
              <a:off x="766" y="1933"/>
              <a:ext cx="0"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 name="Line 7"/>
            <p:cNvSpPr>
              <a:spLocks noChangeShapeType="1"/>
            </p:cNvSpPr>
            <p:nvPr/>
          </p:nvSpPr>
          <p:spPr bwMode="auto">
            <a:xfrm>
              <a:off x="766" y="1933"/>
              <a:ext cx="1555"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 name="Line 8"/>
            <p:cNvSpPr>
              <a:spLocks noChangeShapeType="1"/>
            </p:cNvSpPr>
            <p:nvPr/>
          </p:nvSpPr>
          <p:spPr bwMode="auto">
            <a:xfrm flipH="1">
              <a:off x="249" y="1933"/>
              <a:ext cx="517"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 name="Line 9"/>
            <p:cNvSpPr>
              <a:spLocks noChangeShapeType="1"/>
            </p:cNvSpPr>
            <p:nvPr/>
          </p:nvSpPr>
          <p:spPr bwMode="auto">
            <a:xfrm flipV="1">
              <a:off x="2321" y="2370"/>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9" name="Text Box 10"/>
            <p:cNvSpPr txBox="1">
              <a:spLocks noChangeArrowheads="1"/>
            </p:cNvSpPr>
            <p:nvPr/>
          </p:nvSpPr>
          <p:spPr bwMode="auto">
            <a:xfrm>
              <a:off x="113" y="2235"/>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40" name="Text Box 11"/>
            <p:cNvSpPr txBox="1">
              <a:spLocks noChangeArrowheads="1"/>
            </p:cNvSpPr>
            <p:nvPr/>
          </p:nvSpPr>
          <p:spPr bwMode="auto">
            <a:xfrm>
              <a:off x="658" y="175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41" name="Text Box 12"/>
            <p:cNvSpPr txBox="1">
              <a:spLocks noChangeArrowheads="1"/>
            </p:cNvSpPr>
            <p:nvPr/>
          </p:nvSpPr>
          <p:spPr bwMode="auto">
            <a:xfrm>
              <a:off x="2210" y="175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42" name="Text Box 13"/>
            <p:cNvSpPr txBox="1">
              <a:spLocks noChangeArrowheads="1"/>
            </p:cNvSpPr>
            <p:nvPr/>
          </p:nvSpPr>
          <p:spPr bwMode="auto">
            <a:xfrm>
              <a:off x="2677" y="2206"/>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43" name="Text Box 14"/>
            <p:cNvSpPr txBox="1">
              <a:spLocks noChangeArrowheads="1"/>
            </p:cNvSpPr>
            <p:nvPr/>
          </p:nvSpPr>
          <p:spPr bwMode="auto">
            <a:xfrm>
              <a:off x="658" y="27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44" name="Text Box 15"/>
            <p:cNvSpPr txBox="1">
              <a:spLocks noChangeArrowheads="1"/>
            </p:cNvSpPr>
            <p:nvPr/>
          </p:nvSpPr>
          <p:spPr bwMode="auto">
            <a:xfrm>
              <a:off x="2200" y="27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108</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err="1" smtClean="0">
                <a:latin typeface="Times New Roman" pitchFamily="18" charset="0"/>
                <a:ea typeface="楷体_GB2312" pitchFamily="49" charset="-122"/>
                <a:cs typeface="Times New Roman" pitchFamily="18" charset="0"/>
              </a:rPr>
              <a:t>Prűfer</a:t>
            </a:r>
            <a:r>
              <a:rPr lang="zh-CN" altLang="en-US" b="1" dirty="0" smtClean="0">
                <a:latin typeface="Times New Roman" pitchFamily="18" charset="0"/>
                <a:ea typeface="楷体_GB2312" pitchFamily="49" charset="-122"/>
                <a:cs typeface="Times New Roman" pitchFamily="18" charset="0"/>
              </a:rPr>
              <a:t>数满足生成树的要求</a:t>
            </a:r>
            <a:endParaRPr lang="en-US" altLang="zh-CN"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覆盖所有节点</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连通的</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没有回路</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grpSp>
        <p:nvGrpSpPr>
          <p:cNvPr id="2" name="Group 4"/>
          <p:cNvGrpSpPr>
            <a:grpSpLocks/>
          </p:cNvGrpSpPr>
          <p:nvPr/>
        </p:nvGrpSpPr>
        <p:grpSpPr bwMode="auto">
          <a:xfrm>
            <a:off x="4424685" y="4147021"/>
            <a:ext cx="4395787" cy="1946275"/>
            <a:chOff x="113" y="1752"/>
            <a:chExt cx="2769" cy="1226"/>
          </a:xfrm>
        </p:grpSpPr>
        <p:sp>
          <p:nvSpPr>
            <p:cNvPr id="18" name="Line 5"/>
            <p:cNvSpPr>
              <a:spLocks noChangeShapeType="1"/>
            </p:cNvSpPr>
            <p:nvPr/>
          </p:nvSpPr>
          <p:spPr bwMode="auto">
            <a:xfrm>
              <a:off x="766" y="1933"/>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 name="Line 6"/>
            <p:cNvSpPr>
              <a:spLocks noChangeShapeType="1"/>
            </p:cNvSpPr>
            <p:nvPr/>
          </p:nvSpPr>
          <p:spPr bwMode="auto">
            <a:xfrm>
              <a:off x="766" y="1933"/>
              <a:ext cx="0"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 name="Line 7"/>
            <p:cNvSpPr>
              <a:spLocks noChangeShapeType="1"/>
            </p:cNvSpPr>
            <p:nvPr/>
          </p:nvSpPr>
          <p:spPr bwMode="auto">
            <a:xfrm>
              <a:off x="766" y="1933"/>
              <a:ext cx="1555"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1" name="Line 8"/>
            <p:cNvSpPr>
              <a:spLocks noChangeShapeType="1"/>
            </p:cNvSpPr>
            <p:nvPr/>
          </p:nvSpPr>
          <p:spPr bwMode="auto">
            <a:xfrm flipH="1">
              <a:off x="249" y="1933"/>
              <a:ext cx="517"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2" name="Line 9"/>
            <p:cNvSpPr>
              <a:spLocks noChangeShapeType="1"/>
            </p:cNvSpPr>
            <p:nvPr/>
          </p:nvSpPr>
          <p:spPr bwMode="auto">
            <a:xfrm flipV="1">
              <a:off x="2321" y="2370"/>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3" name="Text Box 10"/>
            <p:cNvSpPr txBox="1">
              <a:spLocks noChangeArrowheads="1"/>
            </p:cNvSpPr>
            <p:nvPr/>
          </p:nvSpPr>
          <p:spPr bwMode="auto">
            <a:xfrm>
              <a:off x="113" y="2235"/>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24" name="Text Box 11"/>
            <p:cNvSpPr txBox="1">
              <a:spLocks noChangeArrowheads="1"/>
            </p:cNvSpPr>
            <p:nvPr/>
          </p:nvSpPr>
          <p:spPr bwMode="auto">
            <a:xfrm>
              <a:off x="658" y="175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25" name="Text Box 12"/>
            <p:cNvSpPr txBox="1">
              <a:spLocks noChangeArrowheads="1"/>
            </p:cNvSpPr>
            <p:nvPr/>
          </p:nvSpPr>
          <p:spPr bwMode="auto">
            <a:xfrm>
              <a:off x="2210" y="175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26" name="Text Box 13"/>
            <p:cNvSpPr txBox="1">
              <a:spLocks noChangeArrowheads="1"/>
            </p:cNvSpPr>
            <p:nvPr/>
          </p:nvSpPr>
          <p:spPr bwMode="auto">
            <a:xfrm>
              <a:off x="2677" y="2206"/>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27" name="Text Box 14"/>
            <p:cNvSpPr txBox="1">
              <a:spLocks noChangeArrowheads="1"/>
            </p:cNvSpPr>
            <p:nvPr/>
          </p:nvSpPr>
          <p:spPr bwMode="auto">
            <a:xfrm>
              <a:off x="658" y="27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28" name="Text Box 15"/>
            <p:cNvSpPr txBox="1">
              <a:spLocks noChangeArrowheads="1"/>
            </p:cNvSpPr>
            <p:nvPr/>
          </p:nvSpPr>
          <p:spPr bwMode="auto">
            <a:xfrm>
              <a:off x="2200" y="27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109</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编码步骤</a:t>
            </a:r>
            <a:endParaRPr lang="zh-CN" altLang="en-US"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a. </a:t>
            </a:r>
            <a:r>
              <a:rPr lang="zh-CN" altLang="en-US" sz="2800" b="1" dirty="0" smtClean="0">
                <a:latin typeface="Times New Roman" pitchFamily="18" charset="0"/>
                <a:ea typeface="楷体_GB2312" pitchFamily="49" charset="-122"/>
                <a:cs typeface="Times New Roman" pitchFamily="18" charset="0"/>
              </a:rPr>
              <a:t>设节点</a:t>
            </a:r>
            <a:r>
              <a:rPr lang="en-US" altLang="zh-CN" sz="2800" b="1" dirty="0" err="1" smtClean="0">
                <a:latin typeface="Times New Roman" pitchFamily="18" charset="0"/>
                <a:ea typeface="楷体_GB2312" pitchFamily="49" charset="-122"/>
                <a:cs typeface="Times New Roman" pitchFamily="18" charset="0"/>
              </a:rPr>
              <a:t>i</a:t>
            </a:r>
            <a:r>
              <a:rPr lang="zh-CN" altLang="en-US" sz="2800" b="1" dirty="0" smtClean="0">
                <a:latin typeface="Times New Roman" pitchFamily="18" charset="0"/>
                <a:ea typeface="楷体_GB2312" pitchFamily="49" charset="-122"/>
                <a:cs typeface="Times New Roman" pitchFamily="18" charset="0"/>
              </a:rPr>
              <a:t>是标号最小的叶子</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b. </a:t>
            </a:r>
            <a:r>
              <a:rPr lang="zh-CN" altLang="en-US" sz="2800" b="1" dirty="0" smtClean="0">
                <a:latin typeface="Times New Roman" pitchFamily="18" charset="0"/>
                <a:ea typeface="楷体_GB2312" pitchFamily="49" charset="-122"/>
                <a:cs typeface="Times New Roman" pitchFamily="18" charset="0"/>
              </a:rPr>
              <a:t>若</a:t>
            </a:r>
            <a:r>
              <a:rPr lang="en-US" altLang="zh-CN" sz="2800" b="1" dirty="0" err="1" smtClean="0">
                <a:latin typeface="Times New Roman" pitchFamily="18" charset="0"/>
                <a:ea typeface="楷体_GB2312" pitchFamily="49" charset="-122"/>
                <a:cs typeface="Times New Roman" pitchFamily="18" charset="0"/>
              </a:rPr>
              <a:t>i</a:t>
            </a:r>
            <a:r>
              <a:rPr lang="zh-CN" altLang="en-US" sz="2800" b="1" dirty="0" smtClean="0">
                <a:latin typeface="Times New Roman" pitchFamily="18" charset="0"/>
                <a:ea typeface="楷体_GB2312" pitchFamily="49" charset="-122"/>
                <a:cs typeface="Times New Roman" pitchFamily="18" charset="0"/>
              </a:rPr>
              <a:t>与</a:t>
            </a:r>
            <a:r>
              <a:rPr lang="en-US" altLang="zh-CN" sz="2800" b="1" dirty="0" smtClean="0">
                <a:latin typeface="Times New Roman" pitchFamily="18" charset="0"/>
                <a:ea typeface="楷体_GB2312" pitchFamily="49" charset="-122"/>
                <a:cs typeface="Times New Roman" pitchFamily="18" charset="0"/>
              </a:rPr>
              <a:t>j</a:t>
            </a:r>
            <a:r>
              <a:rPr lang="zh-CN" altLang="en-US" sz="2800" b="1" dirty="0" smtClean="0">
                <a:latin typeface="Times New Roman" pitchFamily="18" charset="0"/>
                <a:ea typeface="楷体_GB2312" pitchFamily="49" charset="-122"/>
                <a:cs typeface="Times New Roman" pitchFamily="18" charset="0"/>
              </a:rPr>
              <a:t>相连，令</a:t>
            </a:r>
            <a:r>
              <a:rPr lang="en-US" altLang="zh-CN" sz="2800" b="1" dirty="0" smtClean="0">
                <a:latin typeface="Times New Roman" pitchFamily="18" charset="0"/>
                <a:ea typeface="楷体_GB2312" pitchFamily="49" charset="-122"/>
                <a:cs typeface="Times New Roman" pitchFamily="18" charset="0"/>
              </a:rPr>
              <a:t>j</a:t>
            </a:r>
            <a:r>
              <a:rPr lang="zh-CN" altLang="en-US" sz="2800" b="1" dirty="0" smtClean="0">
                <a:latin typeface="Times New Roman" pitchFamily="18" charset="0"/>
                <a:ea typeface="楷体_GB2312" pitchFamily="49" charset="-122"/>
                <a:cs typeface="Times New Roman" pitchFamily="18" charset="0"/>
              </a:rPr>
              <a:t>是编码中的第一个数字</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c. </a:t>
            </a:r>
            <a:r>
              <a:rPr lang="zh-CN" altLang="en-US" sz="2800" b="1" dirty="0" smtClean="0">
                <a:latin typeface="Times New Roman" pitchFamily="18" charset="0"/>
                <a:ea typeface="楷体_GB2312" pitchFamily="49" charset="-122"/>
                <a:cs typeface="Times New Roman" pitchFamily="18" charset="0"/>
              </a:rPr>
              <a:t>删去边</a:t>
            </a:r>
            <a:r>
              <a:rPr lang="en-US" altLang="zh-CN" sz="2800" b="1" dirty="0" smtClean="0">
                <a:latin typeface="Times New Roman" pitchFamily="18" charset="0"/>
                <a:ea typeface="楷体_GB2312" pitchFamily="49" charset="-122"/>
                <a:cs typeface="Times New Roman" pitchFamily="18" charset="0"/>
              </a:rPr>
              <a:t>(</a:t>
            </a:r>
            <a:r>
              <a:rPr lang="en-US" altLang="zh-CN" sz="2800" b="1" dirty="0" err="1" smtClean="0">
                <a:latin typeface="Times New Roman" pitchFamily="18" charset="0"/>
                <a:ea typeface="楷体_GB2312" pitchFamily="49" charset="-122"/>
                <a:cs typeface="Times New Roman" pitchFamily="18" charset="0"/>
              </a:rPr>
              <a:t>i</a:t>
            </a:r>
            <a:r>
              <a:rPr lang="en-US" altLang="zh-CN" sz="2800" b="1" dirty="0" smtClean="0">
                <a:latin typeface="Times New Roman" pitchFamily="18" charset="0"/>
                <a:ea typeface="楷体_GB2312" pitchFamily="49" charset="-122"/>
                <a:cs typeface="Times New Roman" pitchFamily="18" charset="0"/>
              </a:rPr>
              <a:t> , j)</a:t>
            </a: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d. </a:t>
            </a:r>
            <a:r>
              <a:rPr lang="zh-CN" altLang="en-US" sz="2800" b="1" dirty="0" smtClean="0">
                <a:latin typeface="Times New Roman" pitchFamily="18" charset="0"/>
                <a:ea typeface="楷体_GB2312" pitchFamily="49" charset="-122"/>
                <a:cs typeface="Times New Roman" pitchFamily="18" charset="0"/>
              </a:rPr>
              <a:t>转</a:t>
            </a:r>
            <a:r>
              <a:rPr lang="en-US" altLang="zh-CN" sz="2800" b="1" dirty="0" smtClean="0">
                <a:latin typeface="Times New Roman" pitchFamily="18" charset="0"/>
                <a:ea typeface="楷体_GB2312" pitchFamily="49" charset="-122"/>
                <a:cs typeface="Times New Roman" pitchFamily="18" charset="0"/>
              </a:rPr>
              <a:t>a,</a:t>
            </a:r>
            <a:r>
              <a:rPr lang="zh-CN" altLang="en-US" sz="2800" b="1" dirty="0" smtClean="0">
                <a:latin typeface="Times New Roman" pitchFamily="18" charset="0"/>
                <a:ea typeface="楷体_GB2312" pitchFamily="49" charset="-122"/>
                <a:cs typeface="Times New Roman" pitchFamily="18" charset="0"/>
              </a:rPr>
              <a:t>直到剩下一条边为止</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endParaRPr lang="zh-CN" altLang="en-US"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grpSp>
        <p:nvGrpSpPr>
          <p:cNvPr id="2" name="Group 4"/>
          <p:cNvGrpSpPr>
            <a:grpSpLocks/>
          </p:cNvGrpSpPr>
          <p:nvPr/>
        </p:nvGrpSpPr>
        <p:grpSpPr bwMode="auto">
          <a:xfrm>
            <a:off x="4424685" y="4147021"/>
            <a:ext cx="4395787" cy="1946275"/>
            <a:chOff x="113" y="1752"/>
            <a:chExt cx="2769" cy="1226"/>
          </a:xfrm>
        </p:grpSpPr>
        <p:sp>
          <p:nvSpPr>
            <p:cNvPr id="18" name="Line 5"/>
            <p:cNvSpPr>
              <a:spLocks noChangeShapeType="1"/>
            </p:cNvSpPr>
            <p:nvPr/>
          </p:nvSpPr>
          <p:spPr bwMode="auto">
            <a:xfrm>
              <a:off x="766" y="1933"/>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 name="Line 6"/>
            <p:cNvSpPr>
              <a:spLocks noChangeShapeType="1"/>
            </p:cNvSpPr>
            <p:nvPr/>
          </p:nvSpPr>
          <p:spPr bwMode="auto">
            <a:xfrm>
              <a:off x="766" y="1933"/>
              <a:ext cx="0"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 name="Line 7"/>
            <p:cNvSpPr>
              <a:spLocks noChangeShapeType="1"/>
            </p:cNvSpPr>
            <p:nvPr/>
          </p:nvSpPr>
          <p:spPr bwMode="auto">
            <a:xfrm>
              <a:off x="766" y="1933"/>
              <a:ext cx="1555" cy="87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1" name="Line 8"/>
            <p:cNvSpPr>
              <a:spLocks noChangeShapeType="1"/>
            </p:cNvSpPr>
            <p:nvPr/>
          </p:nvSpPr>
          <p:spPr bwMode="auto">
            <a:xfrm flipH="1">
              <a:off x="249" y="1933"/>
              <a:ext cx="517"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2" name="Line 9"/>
            <p:cNvSpPr>
              <a:spLocks noChangeShapeType="1"/>
            </p:cNvSpPr>
            <p:nvPr/>
          </p:nvSpPr>
          <p:spPr bwMode="auto">
            <a:xfrm flipV="1">
              <a:off x="2321" y="2370"/>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3" name="Text Box 10"/>
            <p:cNvSpPr txBox="1">
              <a:spLocks noChangeArrowheads="1"/>
            </p:cNvSpPr>
            <p:nvPr/>
          </p:nvSpPr>
          <p:spPr bwMode="auto">
            <a:xfrm>
              <a:off x="113" y="2235"/>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24" name="Text Box 11"/>
            <p:cNvSpPr txBox="1">
              <a:spLocks noChangeArrowheads="1"/>
            </p:cNvSpPr>
            <p:nvPr/>
          </p:nvSpPr>
          <p:spPr bwMode="auto">
            <a:xfrm>
              <a:off x="658" y="175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25" name="Text Box 12"/>
            <p:cNvSpPr txBox="1">
              <a:spLocks noChangeArrowheads="1"/>
            </p:cNvSpPr>
            <p:nvPr/>
          </p:nvSpPr>
          <p:spPr bwMode="auto">
            <a:xfrm>
              <a:off x="2210" y="175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26" name="Text Box 13"/>
            <p:cNvSpPr txBox="1">
              <a:spLocks noChangeArrowheads="1"/>
            </p:cNvSpPr>
            <p:nvPr/>
          </p:nvSpPr>
          <p:spPr bwMode="auto">
            <a:xfrm>
              <a:off x="2677" y="2206"/>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27" name="Text Box 14"/>
            <p:cNvSpPr txBox="1">
              <a:spLocks noChangeArrowheads="1"/>
            </p:cNvSpPr>
            <p:nvPr/>
          </p:nvSpPr>
          <p:spPr bwMode="auto">
            <a:xfrm>
              <a:off x="658" y="27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28" name="Text Box 15"/>
            <p:cNvSpPr txBox="1">
              <a:spLocks noChangeArrowheads="1"/>
            </p:cNvSpPr>
            <p:nvPr/>
          </p:nvSpPr>
          <p:spPr bwMode="auto">
            <a:xfrm>
              <a:off x="2200" y="27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pPr>
              <a:defRPr/>
            </a:pPr>
            <a:fld id="{2C15FDB7-43B9-40BA-8894-168CE80BC585}" type="slidenum">
              <a:rPr lang="en-US" altLang="zh-CN"/>
              <a:pPr>
                <a:defRPr/>
              </a:pPr>
              <a:t>11</a:t>
            </a:fld>
            <a:endParaRPr lang="en-US" altLang="zh-CN"/>
          </a:p>
        </p:txBody>
      </p:sp>
      <p:grpSp>
        <p:nvGrpSpPr>
          <p:cNvPr id="17411" name="Group 2"/>
          <p:cNvGrpSpPr>
            <a:grpSpLocks/>
          </p:cNvGrpSpPr>
          <p:nvPr/>
        </p:nvGrpSpPr>
        <p:grpSpPr bwMode="auto">
          <a:xfrm>
            <a:off x="2052638" y="1125538"/>
            <a:ext cx="5832475" cy="5256212"/>
            <a:chOff x="340" y="935"/>
            <a:chExt cx="2404" cy="2858"/>
          </a:xfrm>
        </p:grpSpPr>
        <p:sp>
          <p:nvSpPr>
            <p:cNvPr id="17413" name="AutoShape 3"/>
            <p:cNvSpPr>
              <a:spLocks noChangeArrowheads="1"/>
            </p:cNvSpPr>
            <p:nvPr/>
          </p:nvSpPr>
          <p:spPr bwMode="auto">
            <a:xfrm>
              <a:off x="2109" y="2423"/>
              <a:ext cx="635" cy="272"/>
            </a:xfrm>
            <a:prstGeom prst="flowChartTerminator">
              <a:avLst/>
            </a:prstGeom>
            <a:noFill/>
            <a:ln w="9525">
              <a:solidFill>
                <a:schemeClr val="tx1"/>
              </a:solidFill>
              <a:miter lim="800000"/>
              <a:headEnd/>
              <a:tailEnd/>
            </a:ln>
          </p:spPr>
          <p:txBody>
            <a:bodyPr wrap="none" anchor="ctr"/>
            <a:lstStyle/>
            <a:p>
              <a:pPr algn="ctr">
                <a:lnSpc>
                  <a:spcPct val="100000"/>
                </a:lnSpc>
                <a:spcBef>
                  <a:spcPct val="0"/>
                </a:spcBef>
                <a:buClrTx/>
                <a:buSzTx/>
                <a:buFontTx/>
                <a:buNone/>
              </a:pPr>
              <a:r>
                <a:rPr lang="zh-CN" altLang="en-US" sz="2000" dirty="0" smtClean="0"/>
                <a:t>停止</a:t>
              </a:r>
              <a:endParaRPr lang="zh-CN" altLang="en-US" sz="2000" dirty="0"/>
            </a:p>
          </p:txBody>
        </p:sp>
        <p:grpSp>
          <p:nvGrpSpPr>
            <p:cNvPr id="17414" name="Group 4"/>
            <p:cNvGrpSpPr>
              <a:grpSpLocks/>
            </p:cNvGrpSpPr>
            <p:nvPr/>
          </p:nvGrpSpPr>
          <p:grpSpPr bwMode="auto">
            <a:xfrm>
              <a:off x="340" y="935"/>
              <a:ext cx="1369" cy="2858"/>
              <a:chOff x="340" y="935"/>
              <a:chExt cx="1369" cy="2858"/>
            </a:xfrm>
          </p:grpSpPr>
          <p:sp>
            <p:nvSpPr>
              <p:cNvPr id="17418" name="Text Box 5"/>
              <p:cNvSpPr txBox="1">
                <a:spLocks noChangeArrowheads="1"/>
              </p:cNvSpPr>
              <p:nvPr/>
            </p:nvSpPr>
            <p:spPr bwMode="auto">
              <a:xfrm>
                <a:off x="539" y="1705"/>
                <a:ext cx="1134" cy="221"/>
              </a:xfrm>
              <a:prstGeom prst="rect">
                <a:avLst/>
              </a:prstGeom>
              <a:noFill/>
              <a:ln w="9525">
                <a:solidFill>
                  <a:schemeClr val="tx1"/>
                </a:solidFill>
                <a:miter lim="800000"/>
                <a:headEnd/>
                <a:tailEnd/>
              </a:ln>
            </p:spPr>
            <p:txBody>
              <a:bodyPr>
                <a:spAutoFit/>
              </a:bodyPr>
              <a:lstStyle/>
              <a:p>
                <a:pPr algn="ctr">
                  <a:lnSpc>
                    <a:spcPct val="100000"/>
                  </a:lnSpc>
                  <a:spcBef>
                    <a:spcPct val="50000"/>
                  </a:spcBef>
                  <a:buClrTx/>
                  <a:buSzTx/>
                  <a:buFontTx/>
                  <a:buNone/>
                </a:pPr>
                <a:r>
                  <a:rPr lang="zh-CN" altLang="en-US" sz="2000" dirty="0">
                    <a:solidFill>
                      <a:srgbClr val="FF0000"/>
                    </a:solidFill>
                  </a:rPr>
                  <a:t>选择一个初始解</a:t>
                </a:r>
              </a:p>
            </p:txBody>
          </p:sp>
          <p:sp>
            <p:nvSpPr>
              <p:cNvPr id="17419" name="AutoShape 6"/>
              <p:cNvSpPr>
                <a:spLocks noChangeArrowheads="1"/>
              </p:cNvSpPr>
              <p:nvPr/>
            </p:nvSpPr>
            <p:spPr bwMode="auto">
              <a:xfrm>
                <a:off x="530" y="2387"/>
                <a:ext cx="1179" cy="362"/>
              </a:xfrm>
              <a:prstGeom prst="flowChartDecision">
                <a:avLst/>
              </a:prstGeom>
              <a:noFill/>
              <a:ln w="9525">
                <a:solidFill>
                  <a:schemeClr val="tx1"/>
                </a:solidFill>
                <a:miter lim="800000"/>
                <a:headEnd/>
                <a:tailEnd/>
              </a:ln>
            </p:spPr>
            <p:txBody>
              <a:bodyPr wrap="none" anchor="ctr"/>
              <a:lstStyle/>
              <a:p>
                <a:pPr algn="ctr">
                  <a:lnSpc>
                    <a:spcPct val="100000"/>
                  </a:lnSpc>
                  <a:spcBef>
                    <a:spcPct val="0"/>
                  </a:spcBef>
                  <a:buClrTx/>
                  <a:buSzTx/>
                  <a:buFontTx/>
                  <a:buNone/>
                </a:pPr>
                <a:r>
                  <a:rPr lang="zh-CN" altLang="en-US" sz="2000" dirty="0" smtClean="0">
                    <a:solidFill>
                      <a:srgbClr val="FF0000"/>
                    </a:solidFill>
                  </a:rPr>
                  <a:t>最优性检验</a:t>
                </a:r>
                <a:endParaRPr lang="zh-CN" altLang="en-US" sz="2000" dirty="0">
                  <a:solidFill>
                    <a:srgbClr val="FF0000"/>
                  </a:solidFill>
                </a:endParaRPr>
              </a:p>
            </p:txBody>
          </p:sp>
          <p:sp>
            <p:nvSpPr>
              <p:cNvPr id="17420" name="Text Box 7"/>
              <p:cNvSpPr txBox="1">
                <a:spLocks noChangeArrowheads="1"/>
              </p:cNvSpPr>
              <p:nvPr/>
            </p:nvSpPr>
            <p:spPr bwMode="auto">
              <a:xfrm>
                <a:off x="549" y="3331"/>
                <a:ext cx="1134" cy="221"/>
              </a:xfrm>
              <a:prstGeom prst="rect">
                <a:avLst/>
              </a:prstGeom>
              <a:noFill/>
              <a:ln w="9525">
                <a:solidFill>
                  <a:schemeClr val="tx1"/>
                </a:solidFill>
                <a:miter lim="800000"/>
                <a:headEnd/>
                <a:tailEnd/>
              </a:ln>
            </p:spPr>
            <p:txBody>
              <a:bodyPr>
                <a:spAutoFit/>
              </a:bodyPr>
              <a:lstStyle/>
              <a:p>
                <a:pPr algn="ctr">
                  <a:lnSpc>
                    <a:spcPct val="100000"/>
                  </a:lnSpc>
                  <a:spcBef>
                    <a:spcPct val="50000"/>
                  </a:spcBef>
                  <a:buClrTx/>
                  <a:buSzTx/>
                  <a:buFontTx/>
                  <a:buNone/>
                </a:pPr>
                <a:r>
                  <a:rPr lang="zh-CN" altLang="en-US" sz="2000" dirty="0">
                    <a:solidFill>
                      <a:srgbClr val="FF0000"/>
                    </a:solidFill>
                  </a:rPr>
                  <a:t>向改进方向移动</a:t>
                </a:r>
              </a:p>
            </p:txBody>
          </p:sp>
          <p:sp>
            <p:nvSpPr>
              <p:cNvPr id="17421" name="AutoShape 8"/>
              <p:cNvSpPr>
                <a:spLocks noChangeArrowheads="1"/>
              </p:cNvSpPr>
              <p:nvPr/>
            </p:nvSpPr>
            <p:spPr bwMode="auto">
              <a:xfrm>
                <a:off x="793" y="935"/>
                <a:ext cx="635" cy="272"/>
              </a:xfrm>
              <a:prstGeom prst="flowChartTerminator">
                <a:avLst/>
              </a:prstGeom>
              <a:noFill/>
              <a:ln w="9525">
                <a:solidFill>
                  <a:schemeClr val="tx1"/>
                </a:solidFill>
                <a:miter lim="800000"/>
                <a:headEnd/>
                <a:tailEnd/>
              </a:ln>
            </p:spPr>
            <p:txBody>
              <a:bodyPr wrap="none" anchor="ctr"/>
              <a:lstStyle/>
              <a:p>
                <a:pPr algn="ctr">
                  <a:lnSpc>
                    <a:spcPct val="100000"/>
                  </a:lnSpc>
                  <a:spcBef>
                    <a:spcPct val="0"/>
                  </a:spcBef>
                  <a:buClrTx/>
                  <a:buSzTx/>
                  <a:buFontTx/>
                  <a:buNone/>
                </a:pPr>
                <a:r>
                  <a:rPr lang="zh-CN" altLang="en-US" sz="2000" dirty="0" smtClean="0"/>
                  <a:t>开始</a:t>
                </a:r>
                <a:endParaRPr lang="zh-CN" altLang="en-US" sz="2000" dirty="0"/>
              </a:p>
            </p:txBody>
          </p:sp>
          <p:sp>
            <p:nvSpPr>
              <p:cNvPr id="839689" name="Line 9"/>
              <p:cNvSpPr>
                <a:spLocks noChangeShapeType="1"/>
              </p:cNvSpPr>
              <p:nvPr/>
            </p:nvSpPr>
            <p:spPr bwMode="auto">
              <a:xfrm>
                <a:off x="1111" y="1207"/>
                <a:ext cx="0" cy="499"/>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690" name="Line 10"/>
              <p:cNvSpPr>
                <a:spLocks noChangeShapeType="1"/>
              </p:cNvSpPr>
              <p:nvPr/>
            </p:nvSpPr>
            <p:spPr bwMode="auto">
              <a:xfrm>
                <a:off x="1120" y="1933"/>
                <a:ext cx="0" cy="454"/>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691" name="Line 11"/>
              <p:cNvSpPr>
                <a:spLocks noChangeShapeType="1"/>
              </p:cNvSpPr>
              <p:nvPr/>
            </p:nvSpPr>
            <p:spPr bwMode="auto">
              <a:xfrm>
                <a:off x="1129" y="2750"/>
                <a:ext cx="0" cy="589"/>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692" name="Line 12"/>
              <p:cNvSpPr>
                <a:spLocks noChangeShapeType="1"/>
              </p:cNvSpPr>
              <p:nvPr/>
            </p:nvSpPr>
            <p:spPr bwMode="auto">
              <a:xfrm>
                <a:off x="1129" y="3566"/>
                <a:ext cx="0" cy="227"/>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693" name="Line 13"/>
              <p:cNvSpPr>
                <a:spLocks noChangeShapeType="1"/>
              </p:cNvSpPr>
              <p:nvPr/>
            </p:nvSpPr>
            <p:spPr bwMode="auto">
              <a:xfrm flipH="1">
                <a:off x="340" y="3793"/>
                <a:ext cx="771"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694" name="Line 14"/>
              <p:cNvSpPr>
                <a:spLocks noChangeShapeType="1"/>
              </p:cNvSpPr>
              <p:nvPr/>
            </p:nvSpPr>
            <p:spPr bwMode="auto">
              <a:xfrm flipV="1">
                <a:off x="340" y="2151"/>
                <a:ext cx="0" cy="1633"/>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695" name="Line 15"/>
              <p:cNvSpPr>
                <a:spLocks noChangeShapeType="1"/>
              </p:cNvSpPr>
              <p:nvPr/>
            </p:nvSpPr>
            <p:spPr bwMode="auto">
              <a:xfrm>
                <a:off x="340" y="2152"/>
                <a:ext cx="771"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839696" name="Line 16"/>
            <p:cNvSpPr>
              <a:spLocks noChangeShapeType="1"/>
            </p:cNvSpPr>
            <p:nvPr/>
          </p:nvSpPr>
          <p:spPr bwMode="auto">
            <a:xfrm>
              <a:off x="1701" y="2577"/>
              <a:ext cx="408"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416" name="Text Box 17"/>
            <p:cNvSpPr txBox="1">
              <a:spLocks noChangeArrowheads="1"/>
            </p:cNvSpPr>
            <p:nvPr/>
          </p:nvSpPr>
          <p:spPr bwMode="auto">
            <a:xfrm>
              <a:off x="1809" y="2360"/>
              <a:ext cx="273" cy="216"/>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tLang="zh-CN" sz="2000" dirty="0">
                  <a:latin typeface="宋体" pitchFamily="2" charset="-122"/>
                </a:rPr>
                <a:t>Y</a:t>
              </a:r>
            </a:p>
          </p:txBody>
        </p:sp>
        <p:sp>
          <p:nvSpPr>
            <p:cNvPr id="17417" name="Text Box 18"/>
            <p:cNvSpPr txBox="1">
              <a:spLocks noChangeArrowheads="1"/>
            </p:cNvSpPr>
            <p:nvPr/>
          </p:nvSpPr>
          <p:spPr bwMode="auto">
            <a:xfrm>
              <a:off x="1135" y="3012"/>
              <a:ext cx="273" cy="216"/>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tLang="zh-CN" sz="2000" dirty="0">
                  <a:latin typeface="宋体" pitchFamily="2" charset="-122"/>
                </a:rPr>
                <a:t>N</a:t>
              </a:r>
            </a:p>
          </p:txBody>
        </p:sp>
      </p:grpSp>
      <p:sp>
        <p:nvSpPr>
          <p:cNvPr id="839699" name="Rectangle 19"/>
          <p:cNvSpPr>
            <a:spLocks noChangeArrowheads="1"/>
          </p:cNvSpPr>
          <p:nvPr/>
        </p:nvSpPr>
        <p:spPr bwMode="auto">
          <a:xfrm>
            <a:off x="206375" y="188913"/>
            <a:ext cx="8613775" cy="647700"/>
          </a:xfrm>
          <a:prstGeom prst="rect">
            <a:avLst/>
          </a:prstGeom>
          <a:noFill/>
          <a:ln w="9525">
            <a:noFill/>
            <a:miter lim="800000"/>
            <a:headEnd/>
            <a:tailEnd/>
          </a:ln>
          <a:effectLst/>
        </p:spPr>
        <p:txBody>
          <a:bodyPr anchor="ctr"/>
          <a:lstStyle/>
          <a:p>
            <a:pPr>
              <a:lnSpc>
                <a:spcPct val="100000"/>
              </a:lnSpc>
              <a:spcBef>
                <a:spcPct val="0"/>
              </a:spcBef>
              <a:buClrTx/>
              <a:buSzTx/>
              <a:buFontTx/>
              <a:buNone/>
              <a:defRPr/>
            </a:pPr>
            <a:r>
              <a:rPr lang="zh-CN" altLang="en-US" sz="3600" kern="0" dirty="0" smtClean="0">
                <a:solidFill>
                  <a:srgbClr val="FFFFFF"/>
                </a:solidFill>
                <a:effectLst>
                  <a:outerShdw blurRad="38100" dist="38100" dir="2700000" algn="tl">
                    <a:srgbClr val="000000"/>
                  </a:outerShdw>
                </a:effectLst>
                <a:latin typeface="Arial"/>
                <a:ea typeface="华文新魏" pitchFamily="2" charset="-122"/>
                <a:cs typeface="+mj-cs"/>
              </a:rPr>
              <a:t>二</a:t>
            </a:r>
            <a:r>
              <a:rPr lang="en-US" altLang="zh-CN" sz="3600" kern="0" dirty="0" smtClean="0">
                <a:solidFill>
                  <a:srgbClr val="FFFFFF"/>
                </a:solidFill>
                <a:effectLst>
                  <a:outerShdw blurRad="38100" dist="38100" dir="2700000" algn="tl">
                    <a:srgbClr val="000000"/>
                  </a:outerShdw>
                </a:effectLst>
                <a:latin typeface="Arial"/>
                <a:ea typeface="华文新魏" pitchFamily="2" charset="-122"/>
                <a:cs typeface="+mj-cs"/>
              </a:rPr>
              <a:t>.</a:t>
            </a:r>
            <a:r>
              <a:rPr lang="zh-CN" altLang="en-US" sz="3600" kern="0" dirty="0" smtClean="0">
                <a:solidFill>
                  <a:srgbClr val="FFFFFF"/>
                </a:solidFill>
                <a:effectLst>
                  <a:outerShdw blurRad="38100" dist="38100" dir="2700000" algn="tl">
                    <a:srgbClr val="000000"/>
                  </a:outerShdw>
                </a:effectLst>
                <a:latin typeface="Arial"/>
                <a:ea typeface="华文新魏" pitchFamily="2" charset="-122"/>
                <a:cs typeface="+mj-cs"/>
              </a:rPr>
              <a:t>传统优化方法的基本步骤</a:t>
            </a:r>
            <a:r>
              <a:rPr lang="en-US" altLang="zh-CN" sz="3600" kern="0" dirty="0" smtClean="0">
                <a:solidFill>
                  <a:srgbClr val="FFFFFF"/>
                </a:solidFill>
                <a:effectLst>
                  <a:outerShdw blurRad="38100" dist="38100" dir="2700000" algn="tl">
                    <a:srgbClr val="000000"/>
                  </a:outerShdw>
                </a:effectLst>
                <a:latin typeface="Arial"/>
                <a:ea typeface="华文新魏" pitchFamily="2" charset="-122"/>
                <a:cs typeface="+mj-cs"/>
              </a:rPr>
              <a:t>—</a:t>
            </a:r>
            <a:r>
              <a:rPr lang="zh-CN" altLang="en-US" sz="3600" kern="0" dirty="0" smtClean="0">
                <a:solidFill>
                  <a:srgbClr val="FFFFFF"/>
                </a:solidFill>
                <a:effectLst>
                  <a:outerShdw blurRad="38100" dist="38100" dir="2700000" algn="tl">
                    <a:srgbClr val="000000"/>
                  </a:outerShdw>
                </a:effectLst>
                <a:latin typeface="Arial"/>
                <a:ea typeface="华文新魏" pitchFamily="2" charset="-122"/>
                <a:cs typeface="+mj-cs"/>
              </a:rPr>
              <a:t>三步曲（</a:t>
            </a:r>
            <a:r>
              <a:rPr lang="en-US" altLang="zh-CN" sz="3600" kern="0" dirty="0" smtClean="0">
                <a:solidFill>
                  <a:srgbClr val="FFFFFF"/>
                </a:solidFill>
                <a:effectLst>
                  <a:outerShdw blurRad="38100" dist="38100" dir="2700000" algn="tl">
                    <a:srgbClr val="000000"/>
                  </a:outerShdw>
                </a:effectLst>
                <a:latin typeface="Arial"/>
                <a:ea typeface="华文新魏" pitchFamily="2" charset="-122"/>
                <a:cs typeface="+mj-cs"/>
              </a:rPr>
              <a:t>4</a:t>
            </a:r>
            <a:r>
              <a:rPr lang="zh-CN" altLang="en-US" sz="3600" kern="0" dirty="0" smtClean="0">
                <a:solidFill>
                  <a:srgbClr val="FFFFFF"/>
                </a:solidFill>
                <a:effectLst>
                  <a:outerShdw blurRad="38100" dist="38100" dir="2700000" algn="tl">
                    <a:srgbClr val="000000"/>
                  </a:outerShdw>
                </a:effectLst>
                <a:latin typeface="Arial"/>
                <a:ea typeface="华文新魏" pitchFamily="2" charset="-122"/>
                <a:cs typeface="+mj-cs"/>
              </a:rPr>
              <a:t>）</a:t>
            </a:r>
            <a:endParaRPr lang="zh-CN" altLang="en-US" b="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5"/>
          <p:cNvSpPr>
            <a:spLocks noGrp="1"/>
          </p:cNvSpPr>
          <p:nvPr>
            <p:ph type="sldNum" sz="quarter" idx="12"/>
          </p:nvPr>
        </p:nvSpPr>
        <p:spPr/>
        <p:txBody>
          <a:bodyPr/>
          <a:lstStyle/>
          <a:p>
            <a:pPr>
              <a:defRPr/>
            </a:pPr>
            <a:fld id="{EDBEB667-5988-49BC-91A5-3CFFE54B9E8E}" type="slidenum">
              <a:rPr lang="en-US" altLang="zh-CN"/>
              <a:pPr>
                <a:defRPr/>
              </a:pPr>
              <a:t>110</a:t>
            </a:fld>
            <a:endParaRPr lang="en-US" altLang="zh-CN"/>
          </a:p>
        </p:txBody>
      </p:sp>
      <p:sp>
        <p:nvSpPr>
          <p:cNvPr id="926722" name="Rectangle 2"/>
          <p:cNvSpPr>
            <a:spLocks noGrp="1" noChangeArrowheads="1"/>
          </p:cNvSpPr>
          <p:nvPr>
            <p:ph type="body" idx="1"/>
          </p:nvPr>
        </p:nvSpPr>
        <p:spPr>
          <a:xfrm>
            <a:off x="250825" y="476672"/>
            <a:ext cx="8642350" cy="6048672"/>
          </a:xfrm>
        </p:spPr>
        <p:txBody>
          <a:bodyPr/>
          <a:lstStyle/>
          <a:p>
            <a:pPr marL="609600" indent="-609600" eaLnBrk="1" hangingPunct="1">
              <a:buFont typeface="Wingdings" pitchFamily="2" charset="2"/>
              <a:buNone/>
              <a:defRPr/>
            </a:pPr>
            <a:r>
              <a:rPr lang="zh-CN" altLang="en-US" sz="2800" b="1" dirty="0" smtClean="0"/>
              <a:t>图解：</a:t>
            </a:r>
            <a:r>
              <a:rPr lang="en-US" altLang="zh-CN" sz="2800" b="1" dirty="0" err="1" smtClean="0"/>
              <a:t>i</a:t>
            </a:r>
            <a:r>
              <a:rPr lang="en-US" altLang="zh-CN" sz="2800" b="1" dirty="0" smtClean="0"/>
              <a:t>=1, ( </a:t>
            </a:r>
            <a:r>
              <a:rPr lang="en-US" altLang="zh-CN" sz="2800" b="1" dirty="0" err="1" smtClean="0"/>
              <a:t>i</a:t>
            </a:r>
            <a:r>
              <a:rPr lang="en-US" altLang="zh-CN" sz="2800" b="1" dirty="0" smtClean="0"/>
              <a:t> , j )=(1,2), j=2;   </a:t>
            </a:r>
          </a:p>
          <a:p>
            <a:pPr marL="609600" indent="-609600" eaLnBrk="1" hangingPunct="1">
              <a:buFont typeface="Wingdings" pitchFamily="2" charset="2"/>
              <a:buNone/>
              <a:defRPr/>
            </a:pPr>
            <a:r>
              <a:rPr lang="en-US" altLang="zh-CN" sz="2800" b="1" dirty="0" smtClean="0"/>
              <a:t>           </a:t>
            </a:r>
            <a:r>
              <a:rPr lang="en-US" altLang="zh-CN" sz="2800" b="1" dirty="0" err="1" smtClean="0"/>
              <a:t>i</a:t>
            </a:r>
            <a:r>
              <a:rPr lang="en-US" altLang="zh-CN" sz="2800" b="1" dirty="0" smtClean="0"/>
              <a:t>=3, ( </a:t>
            </a:r>
            <a:r>
              <a:rPr lang="en-US" altLang="zh-CN" sz="2800" b="1" dirty="0" err="1" smtClean="0"/>
              <a:t>i</a:t>
            </a:r>
            <a:r>
              <a:rPr lang="en-US" altLang="zh-CN" sz="2800" b="1" dirty="0" smtClean="0"/>
              <a:t> , j )=(3,2), j=2</a:t>
            </a:r>
          </a:p>
          <a:p>
            <a:pPr marL="609600" indent="-609600" eaLnBrk="1" hangingPunct="1">
              <a:buFont typeface="Wingdings" pitchFamily="2" charset="2"/>
              <a:buNone/>
              <a:defRPr/>
            </a:pPr>
            <a:r>
              <a:rPr lang="en-US" altLang="zh-CN" sz="2800" b="1" dirty="0" smtClean="0"/>
              <a:t>		  </a:t>
            </a:r>
            <a:r>
              <a:rPr lang="en-US" altLang="zh-CN" sz="2800" b="1" dirty="0" err="1" smtClean="0"/>
              <a:t>i</a:t>
            </a:r>
            <a:r>
              <a:rPr lang="en-US" altLang="zh-CN" sz="2800" b="1" dirty="0" smtClean="0"/>
              <a:t>=4, ( </a:t>
            </a:r>
            <a:r>
              <a:rPr lang="en-US" altLang="zh-CN" sz="2800" b="1" dirty="0" err="1" smtClean="0"/>
              <a:t>i</a:t>
            </a:r>
            <a:r>
              <a:rPr lang="en-US" altLang="zh-CN" sz="2800" b="1" dirty="0" smtClean="0"/>
              <a:t> , j )=(4,6), j=6;</a:t>
            </a:r>
          </a:p>
          <a:p>
            <a:pPr marL="609600" indent="-609600" eaLnBrk="1" hangingPunct="1">
              <a:buFont typeface="Wingdings" pitchFamily="2" charset="2"/>
              <a:buNone/>
              <a:defRPr/>
            </a:pPr>
            <a:r>
              <a:rPr lang="en-US" altLang="zh-CN" sz="2800" b="1" dirty="0" smtClean="0"/>
              <a:t>           </a:t>
            </a:r>
            <a:r>
              <a:rPr lang="en-US" altLang="zh-CN" sz="2800" b="1" dirty="0" err="1" smtClean="0"/>
              <a:t>i</a:t>
            </a:r>
            <a:r>
              <a:rPr lang="en-US" altLang="zh-CN" sz="2800" b="1" dirty="0" smtClean="0"/>
              <a:t>=5, ( </a:t>
            </a:r>
            <a:r>
              <a:rPr lang="en-US" altLang="zh-CN" sz="2800" b="1" dirty="0" err="1" smtClean="0"/>
              <a:t>i</a:t>
            </a:r>
            <a:r>
              <a:rPr lang="en-US" altLang="zh-CN" sz="2800" b="1" dirty="0" smtClean="0"/>
              <a:t> , j )=(5,2), j=2</a:t>
            </a:r>
          </a:p>
          <a:p>
            <a:pPr marL="609600" indent="-609600" eaLnBrk="1" hangingPunct="1">
              <a:buFont typeface="Wingdings" pitchFamily="2" charset="2"/>
              <a:buNone/>
              <a:defRPr/>
            </a:pPr>
            <a:r>
              <a:rPr lang="zh-CN" altLang="en-US" sz="2800" b="1" dirty="0" smtClean="0"/>
              <a:t>编码：（</a:t>
            </a:r>
            <a:r>
              <a:rPr lang="en-US" altLang="zh-CN" sz="2800" b="1" dirty="0" smtClean="0"/>
              <a:t>2 2 6 2</a:t>
            </a:r>
            <a:r>
              <a:rPr lang="zh-CN" altLang="en-US" sz="2800" b="1" dirty="0" smtClean="0"/>
              <a:t>）</a:t>
            </a:r>
          </a:p>
          <a:p>
            <a:pPr marL="609600" indent="-609600" eaLnBrk="1" hangingPunct="1">
              <a:lnSpc>
                <a:spcPct val="120000"/>
              </a:lnSpc>
              <a:buFont typeface="Wingdings" pitchFamily="2" charset="2"/>
              <a:buNone/>
              <a:defRPr/>
            </a:pPr>
            <a:r>
              <a:rPr lang="zh-CN" altLang="en-US" b="1" dirty="0" smtClean="0"/>
              <a:t>		</a:t>
            </a:r>
          </a:p>
        </p:txBody>
      </p:sp>
      <p:grpSp>
        <p:nvGrpSpPr>
          <p:cNvPr id="2" name="Group 5"/>
          <p:cNvGrpSpPr>
            <a:grpSpLocks/>
          </p:cNvGrpSpPr>
          <p:nvPr/>
        </p:nvGrpSpPr>
        <p:grpSpPr bwMode="auto">
          <a:xfrm>
            <a:off x="250825" y="3119438"/>
            <a:ext cx="2463800" cy="1604963"/>
            <a:chOff x="885" y="1979"/>
            <a:chExt cx="2954" cy="1297"/>
          </a:xfrm>
        </p:grpSpPr>
        <p:sp>
          <p:nvSpPr>
            <p:cNvPr id="926726" name="Line 6"/>
            <p:cNvSpPr>
              <a:spLocks noChangeShapeType="1"/>
            </p:cNvSpPr>
            <p:nvPr/>
          </p:nvSpPr>
          <p:spPr bwMode="auto">
            <a:xfrm>
              <a:off x="1627" y="2160"/>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27" name="Line 7"/>
            <p:cNvSpPr>
              <a:spLocks noChangeShapeType="1"/>
            </p:cNvSpPr>
            <p:nvPr/>
          </p:nvSpPr>
          <p:spPr bwMode="auto">
            <a:xfrm>
              <a:off x="1627" y="2160"/>
              <a:ext cx="0" cy="874"/>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28" name="Line 8"/>
            <p:cNvSpPr>
              <a:spLocks noChangeShapeType="1"/>
            </p:cNvSpPr>
            <p:nvPr/>
          </p:nvSpPr>
          <p:spPr bwMode="auto">
            <a:xfrm>
              <a:off x="1627" y="2150"/>
              <a:ext cx="1555" cy="872"/>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29" name="Line 9"/>
            <p:cNvSpPr>
              <a:spLocks noChangeShapeType="1"/>
            </p:cNvSpPr>
            <p:nvPr/>
          </p:nvSpPr>
          <p:spPr bwMode="auto">
            <a:xfrm flipH="1">
              <a:off x="1111" y="2160"/>
              <a:ext cx="516"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30" name="Line 10"/>
            <p:cNvSpPr>
              <a:spLocks noChangeShapeType="1"/>
            </p:cNvSpPr>
            <p:nvPr/>
          </p:nvSpPr>
          <p:spPr bwMode="auto">
            <a:xfrm flipV="1">
              <a:off x="3182" y="2597"/>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31" name="Text Box 11"/>
            <p:cNvSpPr txBox="1">
              <a:spLocks noChangeArrowheads="1"/>
            </p:cNvSpPr>
            <p:nvPr/>
          </p:nvSpPr>
          <p:spPr bwMode="auto">
            <a:xfrm>
              <a:off x="885" y="2461"/>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926732" name="Text Box 12"/>
            <p:cNvSpPr txBox="1">
              <a:spLocks noChangeArrowheads="1"/>
            </p:cNvSpPr>
            <p:nvPr/>
          </p:nvSpPr>
          <p:spPr bwMode="auto">
            <a:xfrm>
              <a:off x="1429" y="1979"/>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6733" name="Text Box 13"/>
            <p:cNvSpPr txBox="1">
              <a:spLocks noChangeArrowheads="1"/>
            </p:cNvSpPr>
            <p:nvPr/>
          </p:nvSpPr>
          <p:spPr bwMode="auto">
            <a:xfrm>
              <a:off x="2982" y="1979"/>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926734" name="Text Box 14"/>
            <p:cNvSpPr txBox="1">
              <a:spLocks noChangeArrowheads="1"/>
            </p:cNvSpPr>
            <p:nvPr/>
          </p:nvSpPr>
          <p:spPr bwMode="auto">
            <a:xfrm>
              <a:off x="3449" y="2432"/>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6735" name="Text Box 15"/>
            <p:cNvSpPr txBox="1">
              <a:spLocks noChangeArrowheads="1"/>
            </p:cNvSpPr>
            <p:nvPr/>
          </p:nvSpPr>
          <p:spPr bwMode="auto">
            <a:xfrm>
              <a:off x="1429" y="2955"/>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6736" name="Text Box 16"/>
            <p:cNvSpPr txBox="1">
              <a:spLocks noChangeArrowheads="1"/>
            </p:cNvSpPr>
            <p:nvPr/>
          </p:nvSpPr>
          <p:spPr bwMode="auto">
            <a:xfrm>
              <a:off x="2969" y="2955"/>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3" name="Group 17"/>
          <p:cNvGrpSpPr>
            <a:grpSpLocks/>
          </p:cNvGrpSpPr>
          <p:nvPr/>
        </p:nvGrpSpPr>
        <p:grpSpPr bwMode="auto">
          <a:xfrm>
            <a:off x="3411537" y="3201988"/>
            <a:ext cx="2257425" cy="1430338"/>
            <a:chOff x="3312" y="1841"/>
            <a:chExt cx="2360" cy="1350"/>
          </a:xfrm>
        </p:grpSpPr>
        <p:sp>
          <p:nvSpPr>
            <p:cNvPr id="926738" name="Line 18"/>
            <p:cNvSpPr>
              <a:spLocks noChangeShapeType="1"/>
            </p:cNvSpPr>
            <p:nvPr/>
          </p:nvSpPr>
          <p:spPr bwMode="auto">
            <a:xfrm>
              <a:off x="3488" y="2022"/>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39" name="Line 19"/>
            <p:cNvSpPr>
              <a:spLocks noChangeShapeType="1"/>
            </p:cNvSpPr>
            <p:nvPr/>
          </p:nvSpPr>
          <p:spPr bwMode="auto">
            <a:xfrm>
              <a:off x="3488" y="2022"/>
              <a:ext cx="0" cy="872"/>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40" name="Line 20"/>
            <p:cNvSpPr>
              <a:spLocks noChangeShapeType="1"/>
            </p:cNvSpPr>
            <p:nvPr/>
          </p:nvSpPr>
          <p:spPr bwMode="auto">
            <a:xfrm>
              <a:off x="3488" y="2010"/>
              <a:ext cx="1555" cy="874"/>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41" name="Line 21"/>
            <p:cNvSpPr>
              <a:spLocks noChangeShapeType="1"/>
            </p:cNvSpPr>
            <p:nvPr/>
          </p:nvSpPr>
          <p:spPr bwMode="auto">
            <a:xfrm flipV="1">
              <a:off x="5043" y="2458"/>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42" name="Text Box 22"/>
            <p:cNvSpPr txBox="1">
              <a:spLocks noChangeArrowheads="1"/>
            </p:cNvSpPr>
            <p:nvPr/>
          </p:nvSpPr>
          <p:spPr bwMode="auto">
            <a:xfrm>
              <a:off x="3312" y="1841"/>
              <a:ext cx="340" cy="375"/>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6743" name="Text Box 23"/>
            <p:cNvSpPr txBox="1">
              <a:spLocks noChangeArrowheads="1"/>
            </p:cNvSpPr>
            <p:nvPr/>
          </p:nvSpPr>
          <p:spPr bwMode="auto">
            <a:xfrm>
              <a:off x="4865" y="1841"/>
              <a:ext cx="340" cy="375"/>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926744" name="Text Box 24"/>
            <p:cNvSpPr txBox="1">
              <a:spLocks noChangeArrowheads="1"/>
            </p:cNvSpPr>
            <p:nvPr/>
          </p:nvSpPr>
          <p:spPr bwMode="auto">
            <a:xfrm>
              <a:off x="5332" y="2295"/>
              <a:ext cx="340" cy="375"/>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6745" name="Text Box 25"/>
            <p:cNvSpPr txBox="1">
              <a:spLocks noChangeArrowheads="1"/>
            </p:cNvSpPr>
            <p:nvPr/>
          </p:nvSpPr>
          <p:spPr bwMode="auto">
            <a:xfrm>
              <a:off x="3314" y="2816"/>
              <a:ext cx="342" cy="375"/>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6746" name="Text Box 26"/>
            <p:cNvSpPr txBox="1">
              <a:spLocks noChangeArrowheads="1"/>
            </p:cNvSpPr>
            <p:nvPr/>
          </p:nvSpPr>
          <p:spPr bwMode="auto">
            <a:xfrm>
              <a:off x="4855" y="2816"/>
              <a:ext cx="340" cy="375"/>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4" name="Group 27"/>
          <p:cNvGrpSpPr>
            <a:grpSpLocks/>
          </p:cNvGrpSpPr>
          <p:nvPr/>
        </p:nvGrpSpPr>
        <p:grpSpPr bwMode="auto">
          <a:xfrm>
            <a:off x="6513512" y="3140076"/>
            <a:ext cx="2090738" cy="1430338"/>
            <a:chOff x="3926" y="1894"/>
            <a:chExt cx="1559" cy="901"/>
          </a:xfrm>
        </p:grpSpPr>
        <p:sp>
          <p:nvSpPr>
            <p:cNvPr id="926748" name="Line 28"/>
            <p:cNvSpPr>
              <a:spLocks noChangeShapeType="1"/>
            </p:cNvSpPr>
            <p:nvPr/>
          </p:nvSpPr>
          <p:spPr bwMode="auto">
            <a:xfrm>
              <a:off x="4050" y="2015"/>
              <a:ext cx="0" cy="582"/>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49" name="Line 29"/>
            <p:cNvSpPr>
              <a:spLocks noChangeShapeType="1"/>
            </p:cNvSpPr>
            <p:nvPr/>
          </p:nvSpPr>
          <p:spPr bwMode="auto">
            <a:xfrm>
              <a:off x="4050" y="2007"/>
              <a:ext cx="1013" cy="58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50" name="Line 30"/>
            <p:cNvSpPr>
              <a:spLocks noChangeShapeType="1"/>
            </p:cNvSpPr>
            <p:nvPr/>
          </p:nvSpPr>
          <p:spPr bwMode="auto">
            <a:xfrm flipV="1">
              <a:off x="5064" y="2306"/>
              <a:ext cx="289" cy="291"/>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51" name="Text Box 31"/>
            <p:cNvSpPr txBox="1">
              <a:spLocks noChangeArrowheads="1"/>
            </p:cNvSpPr>
            <p:nvPr/>
          </p:nvSpPr>
          <p:spPr bwMode="auto">
            <a:xfrm>
              <a:off x="3926" y="1894"/>
              <a:ext cx="243"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6752" name="Text Box 32"/>
            <p:cNvSpPr txBox="1">
              <a:spLocks noChangeArrowheads="1"/>
            </p:cNvSpPr>
            <p:nvPr/>
          </p:nvSpPr>
          <p:spPr bwMode="auto">
            <a:xfrm>
              <a:off x="5242" y="2197"/>
              <a:ext cx="243"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6753" name="Text Box 33"/>
            <p:cNvSpPr txBox="1">
              <a:spLocks noChangeArrowheads="1"/>
            </p:cNvSpPr>
            <p:nvPr/>
          </p:nvSpPr>
          <p:spPr bwMode="auto">
            <a:xfrm>
              <a:off x="3926" y="2545"/>
              <a:ext cx="241"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6754" name="Text Box 34"/>
            <p:cNvSpPr txBox="1">
              <a:spLocks noChangeArrowheads="1"/>
            </p:cNvSpPr>
            <p:nvPr/>
          </p:nvSpPr>
          <p:spPr bwMode="auto">
            <a:xfrm>
              <a:off x="4931" y="2545"/>
              <a:ext cx="241"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5" name="Group 35"/>
          <p:cNvGrpSpPr>
            <a:grpSpLocks/>
          </p:cNvGrpSpPr>
          <p:nvPr/>
        </p:nvGrpSpPr>
        <p:grpSpPr bwMode="auto">
          <a:xfrm>
            <a:off x="890587" y="5094288"/>
            <a:ext cx="1825625" cy="1430338"/>
            <a:chOff x="537" y="3113"/>
            <a:chExt cx="1150" cy="901"/>
          </a:xfrm>
        </p:grpSpPr>
        <p:sp>
          <p:nvSpPr>
            <p:cNvPr id="926756" name="Line 36"/>
            <p:cNvSpPr>
              <a:spLocks noChangeShapeType="1"/>
            </p:cNvSpPr>
            <p:nvPr/>
          </p:nvSpPr>
          <p:spPr bwMode="auto">
            <a:xfrm>
              <a:off x="642" y="3234"/>
              <a:ext cx="0" cy="582"/>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57" name="Line 37"/>
            <p:cNvSpPr>
              <a:spLocks noChangeShapeType="1"/>
            </p:cNvSpPr>
            <p:nvPr/>
          </p:nvSpPr>
          <p:spPr bwMode="auto">
            <a:xfrm>
              <a:off x="642" y="3226"/>
              <a:ext cx="953" cy="58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58" name="Text Box 38"/>
            <p:cNvSpPr txBox="1">
              <a:spLocks noChangeArrowheads="1"/>
            </p:cNvSpPr>
            <p:nvPr/>
          </p:nvSpPr>
          <p:spPr bwMode="auto">
            <a:xfrm>
              <a:off x="537" y="3113"/>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6759" name="Text Box 39"/>
            <p:cNvSpPr txBox="1">
              <a:spLocks noChangeArrowheads="1"/>
            </p:cNvSpPr>
            <p:nvPr/>
          </p:nvSpPr>
          <p:spPr bwMode="auto">
            <a:xfrm>
              <a:off x="537" y="3764"/>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6760" name="Text Box 40"/>
            <p:cNvSpPr txBox="1">
              <a:spLocks noChangeArrowheads="1"/>
            </p:cNvSpPr>
            <p:nvPr/>
          </p:nvSpPr>
          <p:spPr bwMode="auto">
            <a:xfrm>
              <a:off x="1482" y="3764"/>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6" name="Group 41"/>
          <p:cNvGrpSpPr>
            <a:grpSpLocks/>
          </p:cNvGrpSpPr>
          <p:nvPr/>
        </p:nvGrpSpPr>
        <p:grpSpPr bwMode="auto">
          <a:xfrm>
            <a:off x="3811587" y="5191126"/>
            <a:ext cx="1838325" cy="1404938"/>
            <a:chOff x="2357" y="3113"/>
            <a:chExt cx="1158" cy="885"/>
          </a:xfrm>
        </p:grpSpPr>
        <p:sp>
          <p:nvSpPr>
            <p:cNvPr id="926762" name="Line 42"/>
            <p:cNvSpPr>
              <a:spLocks noChangeShapeType="1"/>
            </p:cNvSpPr>
            <p:nvPr/>
          </p:nvSpPr>
          <p:spPr bwMode="auto">
            <a:xfrm>
              <a:off x="2471" y="3226"/>
              <a:ext cx="953" cy="583"/>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6763" name="Text Box 43"/>
            <p:cNvSpPr txBox="1">
              <a:spLocks noChangeArrowheads="1"/>
            </p:cNvSpPr>
            <p:nvPr/>
          </p:nvSpPr>
          <p:spPr bwMode="auto">
            <a:xfrm>
              <a:off x="2357" y="3113"/>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6764" name="Text Box 44"/>
            <p:cNvSpPr txBox="1">
              <a:spLocks noChangeArrowheads="1"/>
            </p:cNvSpPr>
            <p:nvPr/>
          </p:nvSpPr>
          <p:spPr bwMode="auto">
            <a:xfrm>
              <a:off x="3310" y="374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67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67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67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672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6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111</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解码步骤</a:t>
            </a:r>
            <a:endParaRPr lang="zh-CN" altLang="en-US"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a. </a:t>
            </a:r>
            <a:r>
              <a:rPr lang="zh-CN" altLang="en-US" sz="2800" b="1" dirty="0" smtClean="0">
                <a:latin typeface="Times New Roman" pitchFamily="18" charset="0"/>
                <a:ea typeface="楷体_GB2312" pitchFamily="49" charset="-122"/>
                <a:cs typeface="Times New Roman" pitchFamily="18" charset="0"/>
              </a:rPr>
              <a:t>令</a:t>
            </a:r>
            <a:r>
              <a:rPr lang="en-US" altLang="zh-CN" sz="2800" b="1" dirty="0" err="1" smtClean="0">
                <a:latin typeface="Times New Roman" pitchFamily="18" charset="0"/>
                <a:ea typeface="楷体_GB2312" pitchFamily="49" charset="-122"/>
                <a:cs typeface="Times New Roman" pitchFamily="18" charset="0"/>
              </a:rPr>
              <a:t>Prűfer</a:t>
            </a:r>
            <a:r>
              <a:rPr lang="zh-CN" altLang="en-US" sz="2800" b="1" dirty="0" smtClean="0">
                <a:latin typeface="Times New Roman" pitchFamily="18" charset="0"/>
                <a:ea typeface="楷体_GB2312" pitchFamily="49" charset="-122"/>
                <a:cs typeface="Times New Roman" pitchFamily="18" charset="0"/>
              </a:rPr>
              <a:t>数中的节点集为 </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 </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不包含在 </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中的节</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zh-CN" altLang="en-US" sz="2800" b="1" dirty="0" smtClean="0">
                <a:latin typeface="Times New Roman" pitchFamily="18" charset="0"/>
                <a:ea typeface="楷体_GB2312" pitchFamily="49" charset="-122"/>
                <a:cs typeface="Times New Roman" pitchFamily="18" charset="0"/>
              </a:rPr>
              <a:t>点集为 </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 ；</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b. </a:t>
            </a:r>
            <a:r>
              <a:rPr lang="zh-CN" altLang="en-US" sz="2800" b="1" dirty="0" smtClean="0">
                <a:latin typeface="Times New Roman" pitchFamily="18" charset="0"/>
                <a:ea typeface="楷体_GB2312" pitchFamily="49" charset="-122"/>
                <a:cs typeface="Times New Roman" pitchFamily="18" charset="0"/>
              </a:rPr>
              <a:t>若</a:t>
            </a:r>
            <a:r>
              <a:rPr lang="en-US" altLang="zh-CN" sz="2800" b="1" dirty="0" err="1" smtClean="0">
                <a:latin typeface="Times New Roman" pitchFamily="18" charset="0"/>
                <a:ea typeface="楷体_GB2312" pitchFamily="49" charset="-122"/>
                <a:cs typeface="Times New Roman" pitchFamily="18" charset="0"/>
              </a:rPr>
              <a:t>i</a:t>
            </a:r>
            <a:r>
              <a:rPr lang="zh-CN" altLang="en-US" sz="2800" b="1" dirty="0" smtClean="0">
                <a:latin typeface="Times New Roman" pitchFamily="18" charset="0"/>
                <a:ea typeface="楷体_GB2312" pitchFamily="49" charset="-122"/>
                <a:cs typeface="Times New Roman" pitchFamily="18" charset="0"/>
              </a:rPr>
              <a:t>为</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中最小标号的节点，</a:t>
            </a:r>
            <a:r>
              <a:rPr lang="en-US" altLang="zh-CN" sz="2800" b="1" dirty="0" smtClean="0">
                <a:latin typeface="Times New Roman" pitchFamily="18" charset="0"/>
                <a:ea typeface="楷体_GB2312" pitchFamily="49" charset="-122"/>
                <a:cs typeface="Times New Roman" pitchFamily="18" charset="0"/>
              </a:rPr>
              <a:t>j</a:t>
            </a:r>
            <a:r>
              <a:rPr lang="zh-CN" altLang="en-US" sz="2800" b="1" dirty="0" smtClean="0">
                <a:latin typeface="Times New Roman" pitchFamily="18" charset="0"/>
                <a:ea typeface="楷体_GB2312" pitchFamily="49" charset="-122"/>
                <a:cs typeface="Times New Roman" pitchFamily="18" charset="0"/>
              </a:rPr>
              <a:t>为 </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上最左边数</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zh-CN" altLang="en-US" sz="2800" b="1" dirty="0" smtClean="0">
                <a:latin typeface="Times New Roman" pitchFamily="18" charset="0"/>
                <a:ea typeface="楷体_GB2312" pitchFamily="49" charset="-122"/>
                <a:cs typeface="Times New Roman" pitchFamily="18" charset="0"/>
              </a:rPr>
              <a:t>字连接边</a:t>
            </a:r>
            <a:r>
              <a:rPr lang="en-US" altLang="zh-CN" sz="2800" b="1" dirty="0" smtClean="0">
                <a:latin typeface="Times New Roman" pitchFamily="18" charset="0"/>
                <a:ea typeface="楷体_GB2312" pitchFamily="49" charset="-122"/>
                <a:cs typeface="Times New Roman" pitchFamily="18" charset="0"/>
              </a:rPr>
              <a:t>(</a:t>
            </a:r>
            <a:r>
              <a:rPr lang="en-US" altLang="zh-CN" sz="2800" b="1" dirty="0" err="1" smtClean="0">
                <a:latin typeface="Times New Roman" pitchFamily="18" charset="0"/>
                <a:ea typeface="楷体_GB2312" pitchFamily="49" charset="-122"/>
                <a:cs typeface="Times New Roman" pitchFamily="18" charset="0"/>
              </a:rPr>
              <a:t>i</a:t>
            </a:r>
            <a:r>
              <a:rPr lang="en-US" altLang="zh-CN" sz="2800" b="1" dirty="0" smtClean="0">
                <a:latin typeface="Times New Roman" pitchFamily="18" charset="0"/>
                <a:ea typeface="楷体_GB2312" pitchFamily="49" charset="-122"/>
                <a:cs typeface="Times New Roman" pitchFamily="18" charset="0"/>
              </a:rPr>
              <a:t> , j)</a:t>
            </a:r>
            <a:r>
              <a:rPr lang="zh-CN" altLang="en-US" sz="2800" b="1" dirty="0" smtClean="0">
                <a:latin typeface="Times New Roman" pitchFamily="18" charset="0"/>
                <a:ea typeface="楷体_GB2312" pitchFamily="49" charset="-122"/>
                <a:cs typeface="Times New Roman" pitchFamily="18" charset="0"/>
              </a:rPr>
              <a:t>，并从</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中去掉</a:t>
            </a:r>
            <a:r>
              <a:rPr lang="en-US" altLang="zh-CN" sz="2800" b="1" dirty="0" err="1" smtClean="0">
                <a:latin typeface="Times New Roman" pitchFamily="18" charset="0"/>
                <a:ea typeface="楷体_GB2312" pitchFamily="49" charset="-122"/>
                <a:cs typeface="Times New Roman" pitchFamily="18" charset="0"/>
              </a:rPr>
              <a:t>i</a:t>
            </a:r>
            <a:r>
              <a:rPr lang="zh-CN" altLang="en-US" sz="2800" b="1" dirty="0" smtClean="0">
                <a:latin typeface="Times New Roman" pitchFamily="18" charset="0"/>
                <a:ea typeface="楷体_GB2312" pitchFamily="49" charset="-122"/>
                <a:cs typeface="Times New Roman" pitchFamily="18" charset="0"/>
              </a:rPr>
              <a:t>，从 </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中去掉</a:t>
            </a:r>
            <a:r>
              <a:rPr lang="en-US" altLang="zh-CN" sz="2800" b="1" dirty="0" smtClean="0">
                <a:latin typeface="Times New Roman" pitchFamily="18" charset="0"/>
                <a:ea typeface="楷体_GB2312" pitchFamily="49" charset="-122"/>
                <a:cs typeface="Times New Roman" pitchFamily="18" charset="0"/>
              </a:rPr>
              <a:t>j</a:t>
            </a:r>
            <a:r>
              <a:rPr lang="zh-CN" altLang="en-US" sz="2800" b="1" dirty="0" smtClean="0">
                <a:latin typeface="Times New Roman" pitchFamily="18" charset="0"/>
                <a:ea typeface="楷体_GB2312" pitchFamily="49" charset="-122"/>
                <a:cs typeface="Times New Roman" pitchFamily="18" charset="0"/>
              </a:rPr>
              <a:t>，</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zh-CN" altLang="en-US" sz="2800" b="1" dirty="0" smtClean="0">
                <a:latin typeface="Times New Roman" pitchFamily="18" charset="0"/>
                <a:ea typeface="楷体_GB2312" pitchFamily="49" charset="-122"/>
                <a:cs typeface="Times New Roman" pitchFamily="18" charset="0"/>
              </a:rPr>
              <a:t>若</a:t>
            </a:r>
            <a:r>
              <a:rPr lang="en-US" altLang="zh-CN" sz="2800" b="1" dirty="0" smtClean="0">
                <a:latin typeface="Times New Roman" pitchFamily="18" charset="0"/>
                <a:ea typeface="楷体_GB2312" pitchFamily="49" charset="-122"/>
                <a:cs typeface="Times New Roman" pitchFamily="18" charset="0"/>
              </a:rPr>
              <a:t>j</a:t>
            </a:r>
            <a:r>
              <a:rPr lang="zh-CN" altLang="en-US" sz="2800" b="1" dirty="0" smtClean="0">
                <a:latin typeface="Times New Roman" pitchFamily="18" charset="0"/>
                <a:ea typeface="楷体_GB2312" pitchFamily="49" charset="-122"/>
                <a:cs typeface="Times New Roman" pitchFamily="18" charset="0"/>
              </a:rPr>
              <a:t>不再在</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中，将</a:t>
            </a:r>
            <a:r>
              <a:rPr lang="en-US" altLang="zh-CN" sz="2800" b="1" dirty="0" smtClean="0">
                <a:latin typeface="Times New Roman" pitchFamily="18" charset="0"/>
                <a:ea typeface="楷体_GB2312" pitchFamily="49" charset="-122"/>
                <a:cs typeface="Times New Roman" pitchFamily="18" charset="0"/>
              </a:rPr>
              <a:t>j</a:t>
            </a:r>
            <a:r>
              <a:rPr lang="zh-CN" altLang="en-US" sz="2800" b="1" dirty="0" smtClean="0">
                <a:latin typeface="Times New Roman" pitchFamily="18" charset="0"/>
                <a:ea typeface="楷体_GB2312" pitchFamily="49" charset="-122"/>
                <a:cs typeface="Times New Roman" pitchFamily="18" charset="0"/>
              </a:rPr>
              <a:t>加入</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c. </a:t>
            </a:r>
            <a:r>
              <a:rPr lang="zh-CN" altLang="en-US" sz="2800" b="1" dirty="0" smtClean="0">
                <a:latin typeface="Times New Roman" pitchFamily="18" charset="0"/>
                <a:ea typeface="楷体_GB2312" pitchFamily="49" charset="-122"/>
                <a:cs typeface="Times New Roman" pitchFamily="18" charset="0"/>
              </a:rPr>
              <a:t>重复</a:t>
            </a:r>
            <a:r>
              <a:rPr lang="en-US" altLang="zh-CN" sz="2800" b="1" dirty="0" smtClean="0">
                <a:latin typeface="Times New Roman" pitchFamily="18" charset="0"/>
                <a:ea typeface="楷体_GB2312" pitchFamily="49" charset="-122"/>
                <a:cs typeface="Times New Roman" pitchFamily="18" charset="0"/>
              </a:rPr>
              <a:t>b</a:t>
            </a:r>
            <a:r>
              <a:rPr lang="zh-CN" altLang="en-US" sz="2800" b="1" dirty="0" smtClean="0">
                <a:latin typeface="Times New Roman" pitchFamily="18" charset="0"/>
                <a:ea typeface="楷体_GB2312" pitchFamily="49" charset="-122"/>
                <a:cs typeface="Times New Roman" pitchFamily="18" charset="0"/>
              </a:rPr>
              <a:t>，直到</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中没有节点</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即为空</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a:t>
            </a:r>
            <a:r>
              <a:rPr lang="en-US" altLang="zh-CN" sz="2800" b="1" dirty="0" smtClean="0">
                <a:latin typeface="Times New Roman" pitchFamily="18" charset="0"/>
                <a:ea typeface="楷体_GB2312" pitchFamily="49" charset="-122"/>
                <a:cs typeface="Times New Roman" pitchFamily="18" charset="0"/>
              </a:rPr>
              <a:t>P’</a:t>
            </a:r>
            <a:r>
              <a:rPr lang="zh-CN" altLang="en-US" sz="2800" b="1" dirty="0" smtClean="0">
                <a:latin typeface="Times New Roman" pitchFamily="18" charset="0"/>
                <a:ea typeface="楷体_GB2312" pitchFamily="49" charset="-122"/>
                <a:cs typeface="Times New Roman" pitchFamily="18" charset="0"/>
              </a:rPr>
              <a:t>中剩下</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a:t>
            </a:r>
            <a:r>
              <a:rPr lang="en-US" altLang="zh-CN" sz="2800" b="1" dirty="0" err="1" smtClean="0">
                <a:latin typeface="Times New Roman" pitchFamily="18" charset="0"/>
                <a:ea typeface="楷体_GB2312" pitchFamily="49" charset="-122"/>
                <a:cs typeface="Times New Roman" pitchFamily="18" charset="0"/>
              </a:rPr>
              <a:t>s,r</a:t>
            </a:r>
            <a:r>
              <a:rPr lang="en-US" altLang="zh-CN" sz="2800" b="1" dirty="0" smtClean="0">
                <a:latin typeface="Times New Roman" pitchFamily="18" charset="0"/>
                <a:ea typeface="楷体_GB2312" pitchFamily="49" charset="-122"/>
                <a:cs typeface="Times New Roman" pitchFamily="18" charset="0"/>
              </a:rPr>
              <a:t>)</a:t>
            </a:r>
          </a:p>
          <a:p>
            <a:pPr marL="1409700" lvl="2" indent="-609600" eaLnBrk="1" hangingPunct="1">
              <a:buClr>
                <a:schemeClr val="tx1"/>
              </a:buClr>
              <a:buSzPct val="100000"/>
              <a:buNone/>
              <a:defRPr/>
            </a:pPr>
            <a:r>
              <a:rPr lang="en-US" altLang="zh-CN" sz="2800" b="1" dirty="0" smtClean="0">
                <a:latin typeface="Times New Roman" pitchFamily="18" charset="0"/>
                <a:ea typeface="楷体_GB2312" pitchFamily="49" charset="-122"/>
                <a:cs typeface="Times New Roman" pitchFamily="18" charset="0"/>
              </a:rPr>
              <a:t>d. </a:t>
            </a:r>
            <a:r>
              <a:rPr lang="zh-CN" altLang="en-US" sz="2800" b="1" dirty="0" smtClean="0">
                <a:latin typeface="Times New Roman" pitchFamily="18" charset="0"/>
                <a:ea typeface="楷体_GB2312" pitchFamily="49" charset="-122"/>
                <a:cs typeface="Times New Roman" pitchFamily="18" charset="0"/>
              </a:rPr>
              <a:t>连接</a:t>
            </a:r>
            <a:r>
              <a:rPr lang="en-US" altLang="zh-CN" sz="2800" b="1" dirty="0" smtClean="0">
                <a:latin typeface="Times New Roman" pitchFamily="18" charset="0"/>
                <a:ea typeface="楷体_GB2312" pitchFamily="49" charset="-122"/>
                <a:cs typeface="Times New Roman" pitchFamily="18" charset="0"/>
              </a:rPr>
              <a:t>(</a:t>
            </a:r>
            <a:r>
              <a:rPr lang="en-US" altLang="zh-CN" sz="2800" b="1" dirty="0" err="1" smtClean="0">
                <a:latin typeface="Times New Roman" pitchFamily="18" charset="0"/>
                <a:ea typeface="楷体_GB2312" pitchFamily="49" charset="-122"/>
                <a:cs typeface="Times New Roman" pitchFamily="18" charset="0"/>
              </a:rPr>
              <a:t>s,r</a:t>
            </a:r>
            <a:r>
              <a:rPr lang="en-US" altLang="zh-CN" sz="2800" b="1" dirty="0" smtClean="0">
                <a:latin typeface="Times New Roman" pitchFamily="18" charset="0"/>
                <a:ea typeface="楷体_GB2312" pitchFamily="49" charset="-122"/>
                <a:cs typeface="Times New Roman" pitchFamily="18" charset="0"/>
              </a:rPr>
              <a:t>) </a:t>
            </a:r>
          </a:p>
          <a:p>
            <a:pPr marL="1409700" lvl="2" indent="-609600" eaLnBrk="1" hangingPunct="1">
              <a:buClr>
                <a:schemeClr val="tx1"/>
              </a:buClr>
              <a:buSzPct val="100000"/>
              <a:buNone/>
              <a:defRPr/>
            </a:pP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endParaRPr lang="zh-CN" altLang="en-US"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5"/>
          <p:cNvSpPr>
            <a:spLocks noGrp="1"/>
          </p:cNvSpPr>
          <p:nvPr>
            <p:ph type="sldNum" sz="quarter" idx="12"/>
          </p:nvPr>
        </p:nvSpPr>
        <p:spPr/>
        <p:txBody>
          <a:bodyPr/>
          <a:lstStyle/>
          <a:p>
            <a:pPr>
              <a:defRPr/>
            </a:pPr>
            <a:fld id="{950841AF-1038-468B-815E-B6260A731AE5}" type="slidenum">
              <a:rPr lang="en-US" altLang="zh-CN"/>
              <a:pPr>
                <a:defRPr/>
              </a:pPr>
              <a:t>112</a:t>
            </a:fld>
            <a:endParaRPr lang="en-US" altLang="zh-CN"/>
          </a:p>
        </p:txBody>
      </p:sp>
      <p:sp>
        <p:nvSpPr>
          <p:cNvPr id="928770" name="Rectangle 2"/>
          <p:cNvSpPr>
            <a:spLocks noGrp="1" noChangeArrowheads="1"/>
          </p:cNvSpPr>
          <p:nvPr>
            <p:ph type="body" idx="1"/>
          </p:nvPr>
        </p:nvSpPr>
        <p:spPr>
          <a:xfrm>
            <a:off x="250825" y="692696"/>
            <a:ext cx="8642350" cy="5760492"/>
          </a:xfrm>
        </p:spPr>
        <p:txBody>
          <a:bodyPr/>
          <a:lstStyle/>
          <a:p>
            <a:pPr marL="609600" indent="-609600" eaLnBrk="1" hangingPunct="1">
              <a:lnSpc>
                <a:spcPct val="80000"/>
              </a:lnSpc>
              <a:buNone/>
              <a:defRPr/>
            </a:pPr>
            <a:r>
              <a:rPr lang="zh-CN" altLang="en-US" sz="2800" b="1" dirty="0" smtClean="0"/>
              <a:t>图解：</a:t>
            </a:r>
            <a:r>
              <a:rPr lang="en-US" altLang="zh-CN" sz="2800" b="1" dirty="0" smtClean="0"/>
              <a:t>P= { 2,</a:t>
            </a:r>
            <a:r>
              <a:rPr lang="zh-CN" altLang="en-US" sz="2800" b="1" dirty="0" smtClean="0"/>
              <a:t> </a:t>
            </a:r>
            <a:r>
              <a:rPr lang="en-US" altLang="zh-CN" sz="2800" b="1" dirty="0" smtClean="0"/>
              <a:t>2,</a:t>
            </a:r>
            <a:r>
              <a:rPr lang="zh-CN" altLang="en-US" sz="2800" b="1" dirty="0" smtClean="0"/>
              <a:t> </a:t>
            </a:r>
            <a:r>
              <a:rPr lang="en-US" altLang="zh-CN" sz="2800" b="1" dirty="0" smtClean="0"/>
              <a:t>6, 2 }	P’= { 1, 3, 4, 5 }	(1,2) </a:t>
            </a:r>
          </a:p>
          <a:p>
            <a:pPr marL="609600" indent="-609600" eaLnBrk="1" hangingPunct="1">
              <a:lnSpc>
                <a:spcPct val="80000"/>
              </a:lnSpc>
              <a:buFont typeface="Wingdings" pitchFamily="2" charset="2"/>
              <a:buNone/>
              <a:defRPr/>
            </a:pPr>
            <a:r>
              <a:rPr lang="en-US" altLang="zh-CN" sz="2800" b="1" dirty="0" smtClean="0"/>
              <a:t>           P= { 2, 6, 2 }	P’= { 3, 4, 5 }	(3,2)</a:t>
            </a:r>
          </a:p>
          <a:p>
            <a:pPr marL="609600" indent="-609600" eaLnBrk="1" hangingPunct="1">
              <a:lnSpc>
                <a:spcPct val="80000"/>
              </a:lnSpc>
              <a:buFont typeface="Wingdings" pitchFamily="2" charset="2"/>
              <a:buNone/>
              <a:defRPr/>
            </a:pPr>
            <a:r>
              <a:rPr lang="en-US" altLang="zh-CN" sz="2800" b="1" dirty="0" smtClean="0"/>
              <a:t>           P= { 6, 2 }	 	P’= { 4, 5 }		(4,6)</a:t>
            </a:r>
          </a:p>
          <a:p>
            <a:pPr marL="609600" indent="-609600" eaLnBrk="1" hangingPunct="1">
              <a:lnSpc>
                <a:spcPct val="80000"/>
              </a:lnSpc>
              <a:buFont typeface="Wingdings" pitchFamily="2" charset="2"/>
              <a:buNone/>
              <a:defRPr/>
            </a:pPr>
            <a:r>
              <a:rPr lang="en-US" altLang="zh-CN" sz="2800" b="1" dirty="0" smtClean="0"/>
              <a:t>           P= { 2 }		P’= { 5, 6 }		(5,2)</a:t>
            </a:r>
          </a:p>
          <a:p>
            <a:pPr marL="609600" indent="-609600" eaLnBrk="1" hangingPunct="1">
              <a:lnSpc>
                <a:spcPct val="80000"/>
              </a:lnSpc>
              <a:buFont typeface="Wingdings" pitchFamily="2" charset="2"/>
              <a:buNone/>
              <a:defRPr/>
            </a:pPr>
            <a:r>
              <a:rPr lang="en-US" altLang="zh-CN" sz="2800" b="1" dirty="0" smtClean="0"/>
              <a:t>           P= { </a:t>
            </a:r>
            <a:r>
              <a:rPr lang="ru-RU" altLang="zh-CN" sz="2800" b="1" dirty="0" smtClean="0">
                <a:cs typeface="Arial" charset="0"/>
              </a:rPr>
              <a:t>Ф</a:t>
            </a:r>
            <a:r>
              <a:rPr lang="en-US" altLang="zh-CN" sz="2800" b="1" dirty="0" smtClean="0">
                <a:cs typeface="Arial" charset="0"/>
              </a:rPr>
              <a:t> </a:t>
            </a:r>
            <a:r>
              <a:rPr lang="en-US" altLang="zh-CN" sz="2800" b="1" dirty="0" smtClean="0"/>
              <a:t>}		P’= { 6, 2 }		(6,2)</a:t>
            </a:r>
          </a:p>
        </p:txBody>
      </p:sp>
      <p:grpSp>
        <p:nvGrpSpPr>
          <p:cNvPr id="2" name="Group 5"/>
          <p:cNvGrpSpPr>
            <a:grpSpLocks/>
          </p:cNvGrpSpPr>
          <p:nvPr/>
        </p:nvGrpSpPr>
        <p:grpSpPr bwMode="auto">
          <a:xfrm>
            <a:off x="163513" y="3214688"/>
            <a:ext cx="2463800" cy="1604962"/>
            <a:chOff x="385" y="1467"/>
            <a:chExt cx="1552" cy="1011"/>
          </a:xfrm>
        </p:grpSpPr>
        <p:sp>
          <p:nvSpPr>
            <p:cNvPr id="928774" name="Text Box 6"/>
            <p:cNvSpPr txBox="1">
              <a:spLocks noChangeArrowheads="1"/>
            </p:cNvSpPr>
            <p:nvPr/>
          </p:nvSpPr>
          <p:spPr bwMode="auto">
            <a:xfrm>
              <a:off x="385" y="1843"/>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928775" name="Text Box 7"/>
            <p:cNvSpPr txBox="1">
              <a:spLocks noChangeArrowheads="1"/>
            </p:cNvSpPr>
            <p:nvPr/>
          </p:nvSpPr>
          <p:spPr bwMode="auto">
            <a:xfrm>
              <a:off x="671" y="1467"/>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8776" name="Text Box 8"/>
            <p:cNvSpPr txBox="1">
              <a:spLocks noChangeArrowheads="1"/>
            </p:cNvSpPr>
            <p:nvPr/>
          </p:nvSpPr>
          <p:spPr bwMode="auto">
            <a:xfrm>
              <a:off x="1487" y="1467"/>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3</a:t>
              </a:r>
            </a:p>
          </p:txBody>
        </p:sp>
        <p:sp>
          <p:nvSpPr>
            <p:cNvPr id="928777" name="Text Box 9"/>
            <p:cNvSpPr txBox="1">
              <a:spLocks noChangeArrowheads="1"/>
            </p:cNvSpPr>
            <p:nvPr/>
          </p:nvSpPr>
          <p:spPr bwMode="auto">
            <a:xfrm>
              <a:off x="1732" y="1820"/>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8778" name="Text Box 10"/>
            <p:cNvSpPr txBox="1">
              <a:spLocks noChangeArrowheads="1"/>
            </p:cNvSpPr>
            <p:nvPr/>
          </p:nvSpPr>
          <p:spPr bwMode="auto">
            <a:xfrm>
              <a:off x="671" y="22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8779" name="Text Box 11"/>
            <p:cNvSpPr txBox="1">
              <a:spLocks noChangeArrowheads="1"/>
            </p:cNvSpPr>
            <p:nvPr/>
          </p:nvSpPr>
          <p:spPr bwMode="auto">
            <a:xfrm>
              <a:off x="1480" y="2228"/>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3" name="Group 12"/>
          <p:cNvGrpSpPr>
            <a:grpSpLocks/>
          </p:cNvGrpSpPr>
          <p:nvPr/>
        </p:nvGrpSpPr>
        <p:grpSpPr bwMode="auto">
          <a:xfrm>
            <a:off x="3203575" y="3214688"/>
            <a:ext cx="2463800" cy="1604962"/>
            <a:chOff x="2200" y="2419"/>
            <a:chExt cx="1552" cy="1011"/>
          </a:xfrm>
        </p:grpSpPr>
        <p:sp>
          <p:nvSpPr>
            <p:cNvPr id="928781" name="Line 13"/>
            <p:cNvSpPr>
              <a:spLocks noChangeShapeType="1"/>
            </p:cNvSpPr>
            <p:nvPr/>
          </p:nvSpPr>
          <p:spPr bwMode="auto">
            <a:xfrm flipH="1">
              <a:off x="2319" y="2560"/>
              <a:ext cx="271" cy="341"/>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782" name="Text Box 14"/>
            <p:cNvSpPr txBox="1">
              <a:spLocks noChangeArrowheads="1"/>
            </p:cNvSpPr>
            <p:nvPr/>
          </p:nvSpPr>
          <p:spPr bwMode="auto">
            <a:xfrm>
              <a:off x="2200" y="2795"/>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1</a:t>
              </a:r>
            </a:p>
          </p:txBody>
        </p:sp>
        <p:sp>
          <p:nvSpPr>
            <p:cNvPr id="928783" name="Text Box 15"/>
            <p:cNvSpPr txBox="1">
              <a:spLocks noChangeArrowheads="1"/>
            </p:cNvSpPr>
            <p:nvPr/>
          </p:nvSpPr>
          <p:spPr bwMode="auto">
            <a:xfrm>
              <a:off x="2486" y="2419"/>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8784" name="Text Box 16"/>
            <p:cNvSpPr txBox="1">
              <a:spLocks noChangeArrowheads="1"/>
            </p:cNvSpPr>
            <p:nvPr/>
          </p:nvSpPr>
          <p:spPr bwMode="auto">
            <a:xfrm>
              <a:off x="3302" y="2419"/>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928785" name="Text Box 17"/>
            <p:cNvSpPr txBox="1">
              <a:spLocks noChangeArrowheads="1"/>
            </p:cNvSpPr>
            <p:nvPr/>
          </p:nvSpPr>
          <p:spPr bwMode="auto">
            <a:xfrm>
              <a:off x="3547" y="277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8786" name="Text Box 18"/>
            <p:cNvSpPr txBox="1">
              <a:spLocks noChangeArrowheads="1"/>
            </p:cNvSpPr>
            <p:nvPr/>
          </p:nvSpPr>
          <p:spPr bwMode="auto">
            <a:xfrm>
              <a:off x="2486" y="3180"/>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5</a:t>
              </a:r>
            </a:p>
          </p:txBody>
        </p:sp>
        <p:sp>
          <p:nvSpPr>
            <p:cNvPr id="928787" name="Text Box 19"/>
            <p:cNvSpPr txBox="1">
              <a:spLocks noChangeArrowheads="1"/>
            </p:cNvSpPr>
            <p:nvPr/>
          </p:nvSpPr>
          <p:spPr bwMode="auto">
            <a:xfrm>
              <a:off x="3295" y="3180"/>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4" name="Group 20"/>
          <p:cNvGrpSpPr>
            <a:grpSpLocks/>
          </p:cNvGrpSpPr>
          <p:nvPr/>
        </p:nvGrpSpPr>
        <p:grpSpPr bwMode="auto">
          <a:xfrm>
            <a:off x="179388" y="5157788"/>
            <a:ext cx="2463800" cy="1604962"/>
            <a:chOff x="113" y="3326"/>
            <a:chExt cx="1552" cy="1011"/>
          </a:xfrm>
        </p:grpSpPr>
        <p:sp>
          <p:nvSpPr>
            <p:cNvPr id="928789" name="Line 21"/>
            <p:cNvSpPr>
              <a:spLocks noChangeShapeType="1"/>
            </p:cNvSpPr>
            <p:nvPr/>
          </p:nvSpPr>
          <p:spPr bwMode="auto">
            <a:xfrm>
              <a:off x="503" y="3467"/>
              <a:ext cx="817"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790" name="Line 22"/>
            <p:cNvSpPr>
              <a:spLocks noChangeShapeType="1"/>
            </p:cNvSpPr>
            <p:nvPr/>
          </p:nvSpPr>
          <p:spPr bwMode="auto">
            <a:xfrm flipH="1">
              <a:off x="232" y="3467"/>
              <a:ext cx="271" cy="341"/>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791" name="Line 23"/>
            <p:cNvSpPr>
              <a:spLocks noChangeShapeType="1"/>
            </p:cNvSpPr>
            <p:nvPr/>
          </p:nvSpPr>
          <p:spPr bwMode="auto">
            <a:xfrm flipV="1">
              <a:off x="1320" y="3808"/>
              <a:ext cx="233" cy="34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792" name="Text Box 24"/>
            <p:cNvSpPr txBox="1">
              <a:spLocks noChangeArrowheads="1"/>
            </p:cNvSpPr>
            <p:nvPr/>
          </p:nvSpPr>
          <p:spPr bwMode="auto">
            <a:xfrm>
              <a:off x="113" y="370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928793" name="Text Box 25"/>
            <p:cNvSpPr txBox="1">
              <a:spLocks noChangeArrowheads="1"/>
            </p:cNvSpPr>
            <p:nvPr/>
          </p:nvSpPr>
          <p:spPr bwMode="auto">
            <a:xfrm>
              <a:off x="399" y="3326"/>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8794" name="Text Box 26"/>
            <p:cNvSpPr txBox="1">
              <a:spLocks noChangeArrowheads="1"/>
            </p:cNvSpPr>
            <p:nvPr/>
          </p:nvSpPr>
          <p:spPr bwMode="auto">
            <a:xfrm>
              <a:off x="1215" y="3326"/>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928795" name="Text Box 27"/>
            <p:cNvSpPr txBox="1">
              <a:spLocks noChangeArrowheads="1"/>
            </p:cNvSpPr>
            <p:nvPr/>
          </p:nvSpPr>
          <p:spPr bwMode="auto">
            <a:xfrm>
              <a:off x="1460" y="3679"/>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8796" name="Text Box 28"/>
            <p:cNvSpPr txBox="1">
              <a:spLocks noChangeArrowheads="1"/>
            </p:cNvSpPr>
            <p:nvPr/>
          </p:nvSpPr>
          <p:spPr bwMode="auto">
            <a:xfrm>
              <a:off x="399" y="4087"/>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8797" name="Text Box 29"/>
            <p:cNvSpPr txBox="1">
              <a:spLocks noChangeArrowheads="1"/>
            </p:cNvSpPr>
            <p:nvPr/>
          </p:nvSpPr>
          <p:spPr bwMode="auto">
            <a:xfrm>
              <a:off x="1208" y="4087"/>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5" name="Group 30"/>
          <p:cNvGrpSpPr>
            <a:grpSpLocks/>
          </p:cNvGrpSpPr>
          <p:nvPr/>
        </p:nvGrpSpPr>
        <p:grpSpPr bwMode="auto">
          <a:xfrm>
            <a:off x="6156325" y="3141663"/>
            <a:ext cx="2463800" cy="1604962"/>
            <a:chOff x="3878" y="2419"/>
            <a:chExt cx="1552" cy="1011"/>
          </a:xfrm>
        </p:grpSpPr>
        <p:sp>
          <p:nvSpPr>
            <p:cNvPr id="928799" name="Line 31"/>
            <p:cNvSpPr>
              <a:spLocks noChangeShapeType="1"/>
            </p:cNvSpPr>
            <p:nvPr/>
          </p:nvSpPr>
          <p:spPr bwMode="auto">
            <a:xfrm>
              <a:off x="4268" y="2560"/>
              <a:ext cx="817"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00" name="Line 32"/>
            <p:cNvSpPr>
              <a:spLocks noChangeShapeType="1"/>
            </p:cNvSpPr>
            <p:nvPr/>
          </p:nvSpPr>
          <p:spPr bwMode="auto">
            <a:xfrm flipH="1">
              <a:off x="3997" y="2560"/>
              <a:ext cx="271" cy="341"/>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01" name="Text Box 33"/>
            <p:cNvSpPr txBox="1">
              <a:spLocks noChangeArrowheads="1"/>
            </p:cNvSpPr>
            <p:nvPr/>
          </p:nvSpPr>
          <p:spPr bwMode="auto">
            <a:xfrm>
              <a:off x="3878" y="2795"/>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928802" name="Text Box 34"/>
            <p:cNvSpPr txBox="1">
              <a:spLocks noChangeArrowheads="1"/>
            </p:cNvSpPr>
            <p:nvPr/>
          </p:nvSpPr>
          <p:spPr bwMode="auto">
            <a:xfrm>
              <a:off x="4164" y="2419"/>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8803" name="Text Box 35"/>
            <p:cNvSpPr txBox="1">
              <a:spLocks noChangeArrowheads="1"/>
            </p:cNvSpPr>
            <p:nvPr/>
          </p:nvSpPr>
          <p:spPr bwMode="auto">
            <a:xfrm>
              <a:off x="4980" y="2419"/>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928804" name="Text Box 36"/>
            <p:cNvSpPr txBox="1">
              <a:spLocks noChangeArrowheads="1"/>
            </p:cNvSpPr>
            <p:nvPr/>
          </p:nvSpPr>
          <p:spPr bwMode="auto">
            <a:xfrm>
              <a:off x="5225" y="2772"/>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8805" name="Text Box 37"/>
            <p:cNvSpPr txBox="1">
              <a:spLocks noChangeArrowheads="1"/>
            </p:cNvSpPr>
            <p:nvPr/>
          </p:nvSpPr>
          <p:spPr bwMode="auto">
            <a:xfrm>
              <a:off x="4164" y="3180"/>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8806" name="Text Box 38"/>
            <p:cNvSpPr txBox="1">
              <a:spLocks noChangeArrowheads="1"/>
            </p:cNvSpPr>
            <p:nvPr/>
          </p:nvSpPr>
          <p:spPr bwMode="auto">
            <a:xfrm>
              <a:off x="4973" y="3180"/>
              <a:ext cx="205" cy="250"/>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6" name="组合 76"/>
          <p:cNvGrpSpPr/>
          <p:nvPr/>
        </p:nvGrpSpPr>
        <p:grpSpPr>
          <a:xfrm>
            <a:off x="3326631" y="5157788"/>
            <a:ext cx="2469332" cy="1604962"/>
            <a:chOff x="3326631" y="5157788"/>
            <a:chExt cx="2469332" cy="1604962"/>
          </a:xfrm>
        </p:grpSpPr>
        <p:sp>
          <p:nvSpPr>
            <p:cNvPr id="928807" name="Line 39"/>
            <p:cNvSpPr>
              <a:spLocks noChangeShapeType="1"/>
            </p:cNvSpPr>
            <p:nvPr/>
          </p:nvSpPr>
          <p:spPr bwMode="auto">
            <a:xfrm>
              <a:off x="3929241" y="5381625"/>
              <a:ext cx="131903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08" name="Line 40"/>
            <p:cNvSpPr>
              <a:spLocks noChangeShapeType="1"/>
            </p:cNvSpPr>
            <p:nvPr/>
          </p:nvSpPr>
          <p:spPr bwMode="auto">
            <a:xfrm>
              <a:off x="3951288" y="5381625"/>
              <a:ext cx="0" cy="108108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09" name="Line 41"/>
            <p:cNvSpPr>
              <a:spLocks noChangeShapeType="1"/>
            </p:cNvSpPr>
            <p:nvPr/>
          </p:nvSpPr>
          <p:spPr bwMode="auto">
            <a:xfrm flipH="1">
              <a:off x="3513762" y="5381625"/>
              <a:ext cx="437526" cy="5413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10" name="Line 42"/>
            <p:cNvSpPr>
              <a:spLocks noChangeShapeType="1"/>
            </p:cNvSpPr>
            <p:nvPr/>
          </p:nvSpPr>
          <p:spPr bwMode="auto">
            <a:xfrm flipV="1">
              <a:off x="5241987" y="5922963"/>
              <a:ext cx="376176" cy="53975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11" name="Text Box 43"/>
            <p:cNvSpPr txBox="1">
              <a:spLocks noChangeArrowheads="1"/>
            </p:cNvSpPr>
            <p:nvPr/>
          </p:nvSpPr>
          <p:spPr bwMode="auto">
            <a:xfrm>
              <a:off x="3326631" y="5754688"/>
              <a:ext cx="330970" cy="396875"/>
            </a:xfrm>
            <a:prstGeom prst="rect">
              <a:avLst/>
            </a:prstGeom>
            <a:noFill/>
            <a:ln w="9525" algn="ctr">
              <a:noFill/>
              <a:miter lim="800000"/>
              <a:headEnd/>
              <a:tailEnd/>
            </a:ln>
            <a:effectLst/>
          </p:spPr>
          <p:txBody>
            <a:bodyPr wrap="squar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928812" name="Text Box 44"/>
            <p:cNvSpPr txBox="1">
              <a:spLocks noChangeArrowheads="1"/>
            </p:cNvSpPr>
            <p:nvPr/>
          </p:nvSpPr>
          <p:spPr bwMode="auto">
            <a:xfrm>
              <a:off x="3780656" y="5157788"/>
              <a:ext cx="330970" cy="396875"/>
            </a:xfrm>
            <a:prstGeom prst="rect">
              <a:avLst/>
            </a:prstGeom>
            <a:noFill/>
            <a:ln w="9525" algn="ctr">
              <a:noFill/>
              <a:miter lim="800000"/>
              <a:headEnd/>
              <a:tailEnd/>
            </a:ln>
            <a:effectLst/>
          </p:spPr>
          <p:txBody>
            <a:bodyPr wrap="squar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8813" name="Text Box 45"/>
            <p:cNvSpPr txBox="1">
              <a:spLocks noChangeArrowheads="1"/>
            </p:cNvSpPr>
            <p:nvPr/>
          </p:nvSpPr>
          <p:spPr bwMode="auto">
            <a:xfrm>
              <a:off x="5076056" y="5157788"/>
              <a:ext cx="330970" cy="396875"/>
            </a:xfrm>
            <a:prstGeom prst="rect">
              <a:avLst/>
            </a:prstGeom>
            <a:noFill/>
            <a:ln w="9525" algn="ctr">
              <a:noFill/>
              <a:miter lim="800000"/>
              <a:headEnd/>
              <a:tailEnd/>
            </a:ln>
            <a:effectLst/>
          </p:spPr>
          <p:txBody>
            <a:bodyPr wrap="squar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3</a:t>
              </a:r>
            </a:p>
          </p:txBody>
        </p:sp>
        <p:sp>
          <p:nvSpPr>
            <p:cNvPr id="928814" name="Text Box 46"/>
            <p:cNvSpPr txBox="1">
              <a:spLocks noChangeArrowheads="1"/>
            </p:cNvSpPr>
            <p:nvPr/>
          </p:nvSpPr>
          <p:spPr bwMode="auto">
            <a:xfrm>
              <a:off x="5464993" y="5718175"/>
              <a:ext cx="330970" cy="396875"/>
            </a:xfrm>
            <a:prstGeom prst="rect">
              <a:avLst/>
            </a:prstGeom>
            <a:noFill/>
            <a:ln w="9525" algn="ctr">
              <a:noFill/>
              <a:miter lim="800000"/>
              <a:headEnd/>
              <a:tailEnd/>
            </a:ln>
            <a:effectLst/>
          </p:spPr>
          <p:txBody>
            <a:bodyPr wrap="square">
              <a:spAutoFit/>
            </a:bodyPr>
            <a:lstStyle/>
            <a:p>
              <a:pPr marL="609600" indent="-609600" algn="ctr">
                <a:lnSpc>
                  <a:spcPct val="100000"/>
                </a:lnSpc>
                <a:buSzPct val="90000"/>
                <a:buFont typeface="Wingdings" pitchFamily="2" charset="2"/>
                <a:buNone/>
                <a:defRPr/>
              </a:pPr>
              <a:r>
                <a:rPr lang="en-US" altLang="zh-CN" sz="2000" dirty="0">
                  <a:effectLst>
                    <a:outerShdw blurRad="38100" dist="38100" dir="2700000" algn="tl">
                      <a:srgbClr val="000000"/>
                    </a:outerShdw>
                  </a:effectLst>
                  <a:ea typeface="宋体" pitchFamily="2" charset="-122"/>
                </a:rPr>
                <a:t>4</a:t>
              </a:r>
            </a:p>
          </p:txBody>
        </p:sp>
        <p:sp>
          <p:nvSpPr>
            <p:cNvPr id="928815" name="Text Box 47"/>
            <p:cNvSpPr txBox="1">
              <a:spLocks noChangeArrowheads="1"/>
            </p:cNvSpPr>
            <p:nvPr/>
          </p:nvSpPr>
          <p:spPr bwMode="auto">
            <a:xfrm>
              <a:off x="3780656" y="6365875"/>
              <a:ext cx="330970" cy="396875"/>
            </a:xfrm>
            <a:prstGeom prst="rect">
              <a:avLst/>
            </a:prstGeom>
            <a:noFill/>
            <a:ln w="9525" algn="ctr">
              <a:noFill/>
              <a:miter lim="800000"/>
              <a:headEnd/>
              <a:tailEnd/>
            </a:ln>
            <a:effectLst/>
          </p:spPr>
          <p:txBody>
            <a:bodyPr wrap="squar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8816" name="Text Box 48"/>
            <p:cNvSpPr txBox="1">
              <a:spLocks noChangeArrowheads="1"/>
            </p:cNvSpPr>
            <p:nvPr/>
          </p:nvSpPr>
          <p:spPr bwMode="auto">
            <a:xfrm>
              <a:off x="5064943" y="6365875"/>
              <a:ext cx="330970" cy="396875"/>
            </a:xfrm>
            <a:prstGeom prst="rect">
              <a:avLst/>
            </a:prstGeom>
            <a:noFill/>
            <a:ln w="9525" algn="ctr">
              <a:noFill/>
              <a:miter lim="800000"/>
              <a:headEnd/>
              <a:tailEnd/>
            </a:ln>
            <a:effectLst/>
          </p:spPr>
          <p:txBody>
            <a:bodyPr wrap="squar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grpSp>
        <p:nvGrpSpPr>
          <p:cNvPr id="7" name="Group 51"/>
          <p:cNvGrpSpPr>
            <a:grpSpLocks/>
          </p:cNvGrpSpPr>
          <p:nvPr/>
        </p:nvGrpSpPr>
        <p:grpSpPr bwMode="auto">
          <a:xfrm>
            <a:off x="6356350" y="5157788"/>
            <a:ext cx="2463800" cy="1604962"/>
            <a:chOff x="885" y="1979"/>
            <a:chExt cx="2954" cy="1297"/>
          </a:xfrm>
        </p:grpSpPr>
        <p:sp>
          <p:nvSpPr>
            <p:cNvPr id="928820" name="Line 52"/>
            <p:cNvSpPr>
              <a:spLocks noChangeShapeType="1"/>
            </p:cNvSpPr>
            <p:nvPr/>
          </p:nvSpPr>
          <p:spPr bwMode="auto">
            <a:xfrm>
              <a:off x="1627" y="2160"/>
              <a:ext cx="1555" cy="0"/>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21" name="Line 53"/>
            <p:cNvSpPr>
              <a:spLocks noChangeShapeType="1"/>
            </p:cNvSpPr>
            <p:nvPr/>
          </p:nvSpPr>
          <p:spPr bwMode="auto">
            <a:xfrm>
              <a:off x="1627" y="2160"/>
              <a:ext cx="0" cy="874"/>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22" name="Line 54"/>
            <p:cNvSpPr>
              <a:spLocks noChangeShapeType="1"/>
            </p:cNvSpPr>
            <p:nvPr/>
          </p:nvSpPr>
          <p:spPr bwMode="auto">
            <a:xfrm>
              <a:off x="1627" y="2150"/>
              <a:ext cx="1555" cy="872"/>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23" name="Line 55"/>
            <p:cNvSpPr>
              <a:spLocks noChangeShapeType="1"/>
            </p:cNvSpPr>
            <p:nvPr/>
          </p:nvSpPr>
          <p:spPr bwMode="auto">
            <a:xfrm flipH="1">
              <a:off x="1111" y="2160"/>
              <a:ext cx="516" cy="437"/>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24" name="Line 56"/>
            <p:cNvSpPr>
              <a:spLocks noChangeShapeType="1"/>
            </p:cNvSpPr>
            <p:nvPr/>
          </p:nvSpPr>
          <p:spPr bwMode="auto">
            <a:xfrm flipV="1">
              <a:off x="3182" y="2597"/>
              <a:ext cx="443" cy="436"/>
            </a:xfrm>
            <a:prstGeom prst="line">
              <a:avLst/>
            </a:prstGeom>
            <a:noFill/>
            <a:ln w="254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28825" name="Text Box 57"/>
            <p:cNvSpPr txBox="1">
              <a:spLocks noChangeArrowheads="1"/>
            </p:cNvSpPr>
            <p:nvPr/>
          </p:nvSpPr>
          <p:spPr bwMode="auto">
            <a:xfrm>
              <a:off x="885" y="2461"/>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1</a:t>
              </a:r>
            </a:p>
          </p:txBody>
        </p:sp>
        <p:sp>
          <p:nvSpPr>
            <p:cNvPr id="928826" name="Text Box 58"/>
            <p:cNvSpPr txBox="1">
              <a:spLocks noChangeArrowheads="1"/>
            </p:cNvSpPr>
            <p:nvPr/>
          </p:nvSpPr>
          <p:spPr bwMode="auto">
            <a:xfrm>
              <a:off x="1429" y="1979"/>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2</a:t>
              </a:r>
            </a:p>
          </p:txBody>
        </p:sp>
        <p:sp>
          <p:nvSpPr>
            <p:cNvPr id="928827" name="Text Box 59"/>
            <p:cNvSpPr txBox="1">
              <a:spLocks noChangeArrowheads="1"/>
            </p:cNvSpPr>
            <p:nvPr/>
          </p:nvSpPr>
          <p:spPr bwMode="auto">
            <a:xfrm>
              <a:off x="2982" y="1979"/>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3</a:t>
              </a:r>
            </a:p>
          </p:txBody>
        </p:sp>
        <p:sp>
          <p:nvSpPr>
            <p:cNvPr id="928828" name="Text Box 60"/>
            <p:cNvSpPr txBox="1">
              <a:spLocks noChangeArrowheads="1"/>
            </p:cNvSpPr>
            <p:nvPr/>
          </p:nvSpPr>
          <p:spPr bwMode="auto">
            <a:xfrm>
              <a:off x="3449" y="2432"/>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4</a:t>
              </a:r>
            </a:p>
          </p:txBody>
        </p:sp>
        <p:sp>
          <p:nvSpPr>
            <p:cNvPr id="928829" name="Text Box 61"/>
            <p:cNvSpPr txBox="1">
              <a:spLocks noChangeArrowheads="1"/>
            </p:cNvSpPr>
            <p:nvPr/>
          </p:nvSpPr>
          <p:spPr bwMode="auto">
            <a:xfrm>
              <a:off x="1429" y="2955"/>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5</a:t>
              </a:r>
            </a:p>
          </p:txBody>
        </p:sp>
        <p:sp>
          <p:nvSpPr>
            <p:cNvPr id="928830" name="Text Box 62"/>
            <p:cNvSpPr txBox="1">
              <a:spLocks noChangeArrowheads="1"/>
            </p:cNvSpPr>
            <p:nvPr/>
          </p:nvSpPr>
          <p:spPr bwMode="auto">
            <a:xfrm>
              <a:off x="2969" y="2955"/>
              <a:ext cx="390" cy="321"/>
            </a:xfrm>
            <a:prstGeom prst="rect">
              <a:avLst/>
            </a:prstGeom>
            <a:noFill/>
            <a:ln w="9525" algn="ctr">
              <a:noFill/>
              <a:miter lim="800000"/>
              <a:headEnd/>
              <a:tailEnd/>
            </a:ln>
            <a:effectLst/>
          </p:spPr>
          <p:txBody>
            <a:bodyPr wrap="none">
              <a:spAutoFit/>
            </a:bodyPr>
            <a:lstStyle/>
            <a:p>
              <a:pPr marL="609600" indent="-609600" algn="ctr">
                <a:lnSpc>
                  <a:spcPct val="100000"/>
                </a:lnSpc>
                <a:buSzPct val="90000"/>
                <a:buFont typeface="Wingdings" pitchFamily="2" charset="2"/>
                <a:buNone/>
                <a:defRPr/>
              </a:pPr>
              <a:r>
                <a:rPr lang="en-US" altLang="zh-CN" sz="2000">
                  <a:effectLst>
                    <a:outerShdw blurRad="38100" dist="38100" dir="2700000" algn="tl">
                      <a:srgbClr val="000000"/>
                    </a:outerShdw>
                  </a:effectLst>
                  <a:ea typeface="宋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87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877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877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877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8770">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113</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None/>
              <a:defRPr/>
            </a:pPr>
            <a:r>
              <a:rPr lang="zh-CN" altLang="en-US" b="1" dirty="0" smtClean="0">
                <a:latin typeface="+mj-ea"/>
              </a:rPr>
              <a:t>最小生成树问题</a:t>
            </a:r>
            <a:endParaRPr lang="en-US" altLang="zh-CN" sz="2800" b="1" i="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最小生成树的的优点</a:t>
            </a:r>
            <a:endParaRPr lang="en-US" altLang="zh-CN"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对于一个</a:t>
            </a:r>
            <a:r>
              <a:rPr lang="en-US" altLang="zh-CN" sz="2800" b="1" i="1" dirty="0" smtClean="0">
                <a:latin typeface="Times New Roman" pitchFamily="18" charset="0"/>
                <a:ea typeface="楷体_GB2312" pitchFamily="49" charset="-122"/>
                <a:cs typeface="Times New Roman" pitchFamily="18" charset="0"/>
              </a:rPr>
              <a:t>n</a:t>
            </a:r>
            <a:r>
              <a:rPr lang="zh-CN" altLang="en-US" sz="2800" b="1" dirty="0" smtClean="0">
                <a:latin typeface="Times New Roman" pitchFamily="18" charset="0"/>
                <a:ea typeface="楷体_GB2312" pitchFamily="49" charset="-122"/>
                <a:cs typeface="Times New Roman" pitchFamily="18" charset="0"/>
              </a:rPr>
              <a:t>个节点的</a:t>
            </a:r>
            <a:r>
              <a:rPr lang="en-US" altLang="zh-CN" sz="2800" b="1" dirty="0" err="1" smtClean="0">
                <a:latin typeface="Times New Roman" pitchFamily="18" charset="0"/>
                <a:ea typeface="楷体_GB2312" pitchFamily="49" charset="-122"/>
                <a:cs typeface="Times New Roman" pitchFamily="18" charset="0"/>
              </a:rPr>
              <a:t>Prűfer</a:t>
            </a:r>
            <a:r>
              <a:rPr lang="zh-CN" altLang="en-US" sz="2800" b="1" dirty="0" smtClean="0">
                <a:latin typeface="Times New Roman" pitchFamily="18" charset="0"/>
                <a:ea typeface="楷体_GB2312" pitchFamily="49" charset="-122"/>
                <a:cs typeface="Times New Roman" pitchFamily="18" charset="0"/>
              </a:rPr>
              <a:t>数的个数为        ，       生成树的个数也是        </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最小生成树实现了解空间和编码空间的一一对应，交叉变异不破坏合法性</a:t>
            </a:r>
          </a:p>
          <a:p>
            <a:pPr marL="1409700" lvl="2" indent="-609600" eaLnBrk="1" hangingPunct="1">
              <a:buClr>
                <a:schemeClr val="tx1"/>
              </a:buClr>
              <a:buSzPct val="100000"/>
              <a:buFont typeface="Arial" pitchFamily="34" charset="0"/>
              <a:buChar char="•"/>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算法应用</a:t>
            </a:r>
          </a:p>
        </p:txBody>
      </p:sp>
      <p:graphicFrame>
        <p:nvGraphicFramePr>
          <p:cNvPr id="292871" name="Object 7"/>
          <p:cNvGraphicFramePr>
            <a:graphicFrameLocks noChangeAspect="1"/>
          </p:cNvGraphicFramePr>
          <p:nvPr/>
        </p:nvGraphicFramePr>
        <p:xfrm>
          <a:off x="7687394" y="2372122"/>
          <a:ext cx="557213" cy="404813"/>
        </p:xfrm>
        <a:graphic>
          <a:graphicData uri="http://schemas.openxmlformats.org/presentationml/2006/ole">
            <p:oleObj spid="_x0000_s62466" name="Equation" r:id="rId4" imgW="279360" imgH="203040" progId="">
              <p:embed/>
            </p:oleObj>
          </a:graphicData>
        </a:graphic>
      </p:graphicFrame>
      <p:graphicFrame>
        <p:nvGraphicFramePr>
          <p:cNvPr id="292872" name="Object 8"/>
          <p:cNvGraphicFramePr>
            <a:graphicFrameLocks noChangeAspect="1"/>
          </p:cNvGraphicFramePr>
          <p:nvPr/>
        </p:nvGraphicFramePr>
        <p:xfrm>
          <a:off x="4716016" y="2780928"/>
          <a:ext cx="557213" cy="404813"/>
        </p:xfrm>
        <a:graphic>
          <a:graphicData uri="http://schemas.openxmlformats.org/presentationml/2006/ole">
            <p:oleObj spid="_x0000_s62467" name="Equation" r:id="rId5" imgW="279360" imgH="203040" progId="">
              <p:embed/>
            </p:oleObj>
          </a:graphicData>
        </a:graphic>
      </p:graphicFrame>
      <p:sp>
        <p:nvSpPr>
          <p:cNvPr id="12" name="TextBox 11"/>
          <p:cNvSpPr txBox="1"/>
          <p:nvPr/>
        </p:nvSpPr>
        <p:spPr>
          <a:xfrm>
            <a:off x="1331640" y="5157192"/>
            <a:ext cx="6624736"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一个好的编码方法对遗传算法至关重要</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0D33D40-C193-4CE0-B2B5-D02FE7CFA827}" type="slidenum">
              <a:rPr lang="en-US" altLang="zh-CN"/>
              <a:pPr>
                <a:defRPr/>
              </a:pPr>
              <a:t>114</a:t>
            </a:fld>
            <a:endParaRPr lang="en-US" altLang="zh-CN" dirty="0"/>
          </a:p>
        </p:txBody>
      </p:sp>
      <p:sp>
        <p:nvSpPr>
          <p:cNvPr id="779268" name="Rectangle 4"/>
          <p:cNvSpPr>
            <a:spLocks noGrp="1" noChangeArrowheads="1"/>
          </p:cNvSpPr>
          <p:nvPr>
            <p:ph type="title"/>
          </p:nvPr>
        </p:nvSpPr>
        <p:spPr/>
        <p:txBody>
          <a:bodyPr/>
          <a:lstStyle/>
          <a:p>
            <a:pPr marL="914400" indent="-914400" eaLnBrk="1" hangingPunct="1">
              <a:defRPr/>
            </a:pPr>
            <a:r>
              <a:rPr lang="zh-CN" altLang="en-US" sz="4000" b="1" dirty="0" smtClean="0">
                <a:solidFill>
                  <a:schemeClr val="tx1"/>
                </a:solidFill>
                <a:ea typeface="华文新魏" pitchFamily="2" charset="-122"/>
              </a:rPr>
              <a:t>第四章  粒子群优化算法</a:t>
            </a:r>
          </a:p>
        </p:txBody>
      </p:sp>
      <p:sp>
        <p:nvSpPr>
          <p:cNvPr id="779271" name="Rectangle 7"/>
          <p:cNvSpPr>
            <a:spLocks noGrp="1" noChangeArrowheads="1"/>
          </p:cNvSpPr>
          <p:nvPr>
            <p:ph type="body" idx="1"/>
          </p:nvPr>
        </p:nvSpPr>
        <p:spPr/>
        <p:txBody>
          <a:bodyPr/>
          <a:lstStyle/>
          <a:p>
            <a:pPr marL="609600" indent="-609600" eaLnBrk="1" hangingPunct="1">
              <a:buClr>
                <a:schemeClr val="tx1"/>
              </a:buClr>
              <a:buFont typeface="Wingdings" pitchFamily="2" charset="2"/>
              <a:buNone/>
              <a:defRPr/>
            </a:pPr>
            <a:r>
              <a:rPr lang="zh-CN" altLang="en-US" b="1" dirty="0" smtClean="0">
                <a:latin typeface="华文新魏" pitchFamily="2" charset="-122"/>
                <a:ea typeface="华文新魏" pitchFamily="2" charset="-122"/>
              </a:rPr>
              <a:t>一</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前言</a:t>
            </a:r>
          </a:p>
          <a:p>
            <a:pPr marL="609600" indent="-609600" eaLnBrk="1" hangingPunct="1">
              <a:buClr>
                <a:schemeClr val="tx1"/>
              </a:buClr>
              <a:buFont typeface="Wingdings" pitchFamily="2" charset="2"/>
              <a:buNone/>
              <a:defRPr/>
            </a:pPr>
            <a:r>
              <a:rPr lang="zh-CN" altLang="en-US" b="1" dirty="0" smtClean="0">
                <a:latin typeface="华文新魏" pitchFamily="2" charset="-122"/>
                <a:ea typeface="华文新魏" pitchFamily="2" charset="-122"/>
              </a:rPr>
              <a:t>二</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基本算法</a:t>
            </a:r>
          </a:p>
          <a:p>
            <a:pPr marL="609600" indent="-609600" eaLnBrk="1" hangingPunct="1">
              <a:buNone/>
              <a:defRPr/>
            </a:pPr>
            <a:r>
              <a:rPr lang="zh-CN" altLang="en-US" b="1" dirty="0" smtClean="0">
                <a:latin typeface="华文新魏" pitchFamily="2" charset="-122"/>
                <a:ea typeface="华文新魏" pitchFamily="2" charset="-122"/>
              </a:rPr>
              <a:t>三</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标准算法</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115</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的产生</a:t>
            </a:r>
            <a:endParaRPr lang="en-US" altLang="zh-CN" b="1" dirty="0" smtClean="0">
              <a:latin typeface="Times New Roman" pitchFamily="18" charset="0"/>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Particle Swarm Optimization(PSO)</a:t>
            </a:r>
            <a:r>
              <a:rPr lang="zh-CN" altLang="en-US" b="1" dirty="0" smtClean="0">
                <a:solidFill>
                  <a:srgbClr val="FFFFFF"/>
                </a:solidFill>
                <a:latin typeface="Times New Roman" pitchFamily="18" charset="0"/>
                <a:ea typeface="楷体_GB2312" pitchFamily="49" charset="-122"/>
                <a:cs typeface="Times New Roman" pitchFamily="18" charset="0"/>
              </a:rPr>
              <a:t>，粒子群优化或者微粒群优化</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PSO</a:t>
            </a:r>
            <a:r>
              <a:rPr lang="zh-CN" altLang="en-US" b="1" dirty="0" smtClean="0">
                <a:solidFill>
                  <a:srgbClr val="FFFFFF"/>
                </a:solidFill>
                <a:latin typeface="Times New Roman" pitchFamily="18" charset="0"/>
                <a:ea typeface="楷体_GB2312" pitchFamily="49" charset="-122"/>
                <a:cs typeface="Times New Roman" pitchFamily="18" charset="0"/>
              </a:rPr>
              <a:t>算法由美国学者</a:t>
            </a:r>
            <a:r>
              <a:rPr lang="sq-AL" altLang="zh-CN" b="1" dirty="0" smtClean="0">
                <a:solidFill>
                  <a:srgbClr val="FFFFFF"/>
                </a:solidFill>
                <a:latin typeface="Times New Roman" pitchFamily="18" charset="0"/>
                <a:ea typeface="楷体_GB2312" pitchFamily="49" charset="-122"/>
                <a:cs typeface="Times New Roman" pitchFamily="18" charset="0"/>
              </a:rPr>
              <a:t>Kennedy </a:t>
            </a:r>
            <a:r>
              <a:rPr lang="zh-CN" altLang="en-US" b="1" dirty="0" smtClean="0">
                <a:solidFill>
                  <a:srgbClr val="FFFFFF"/>
                </a:solidFill>
                <a:latin typeface="Times New Roman" pitchFamily="18" charset="0"/>
                <a:ea typeface="楷体_GB2312" pitchFamily="49" charset="-122"/>
                <a:cs typeface="Times New Roman" pitchFamily="18" charset="0"/>
              </a:rPr>
              <a:t>（社会心理学家）和</a:t>
            </a:r>
            <a:r>
              <a:rPr lang="sq-AL" altLang="zh-CN" b="1" dirty="0" smtClean="0">
                <a:solidFill>
                  <a:srgbClr val="FFFFFF"/>
                </a:solidFill>
                <a:latin typeface="Times New Roman" pitchFamily="18" charset="0"/>
                <a:ea typeface="楷体_GB2312" pitchFamily="49" charset="-122"/>
                <a:cs typeface="Times New Roman" pitchFamily="18" charset="0"/>
              </a:rPr>
              <a:t>Eberhart</a:t>
            </a:r>
            <a:r>
              <a:rPr lang="zh-CN" altLang="en-US" b="1" dirty="0" smtClean="0">
                <a:solidFill>
                  <a:srgbClr val="FFFFFF"/>
                </a:solidFill>
                <a:latin typeface="Times New Roman" pitchFamily="18" charset="0"/>
                <a:ea typeface="楷体_GB2312" pitchFamily="49" charset="-122"/>
                <a:cs typeface="Times New Roman" pitchFamily="18" charset="0"/>
              </a:rPr>
              <a:t>（电机工程师）</a:t>
            </a:r>
            <a:r>
              <a:rPr lang="sq-AL" altLang="zh-CN" b="1" dirty="0" smtClean="0">
                <a:solidFill>
                  <a:srgbClr val="FFFFFF"/>
                </a:solidFill>
                <a:latin typeface="Times New Roman" pitchFamily="18" charset="0"/>
                <a:ea typeface="楷体_GB2312" pitchFamily="49" charset="-122"/>
                <a:cs typeface="Times New Roman" pitchFamily="18" charset="0"/>
              </a:rPr>
              <a:t> </a:t>
            </a:r>
            <a:r>
              <a:rPr lang="zh-CN" altLang="en-US" b="1" dirty="0" smtClean="0">
                <a:solidFill>
                  <a:srgbClr val="FFFFFF"/>
                </a:solidFill>
                <a:latin typeface="Times New Roman" pitchFamily="18" charset="0"/>
                <a:ea typeface="楷体_GB2312" pitchFamily="49" charset="-122"/>
                <a:cs typeface="Times New Roman" pitchFamily="18" charset="0"/>
              </a:rPr>
              <a:t>于</a:t>
            </a:r>
            <a:r>
              <a:rPr lang="en-US" altLang="zh-CN" b="1" dirty="0" smtClean="0">
                <a:solidFill>
                  <a:srgbClr val="FFFFFF"/>
                </a:solidFill>
                <a:latin typeface="Times New Roman" pitchFamily="18" charset="0"/>
                <a:ea typeface="楷体_GB2312" pitchFamily="49" charset="-122"/>
                <a:cs typeface="Times New Roman" pitchFamily="18" charset="0"/>
              </a:rPr>
              <a:t>1995</a:t>
            </a:r>
            <a:r>
              <a:rPr lang="zh-CN" altLang="en-US" b="1" dirty="0" smtClean="0">
                <a:solidFill>
                  <a:srgbClr val="FFFFFF"/>
                </a:solidFill>
                <a:latin typeface="Times New Roman" pitchFamily="18" charset="0"/>
                <a:ea typeface="楷体_GB2312" pitchFamily="49" charset="-122"/>
                <a:cs typeface="Times New Roman" pitchFamily="18" charset="0"/>
              </a:rPr>
              <a:t>年提出，通过模拟鸟群和鱼群的社会交互行为而不仅仅依赖个体认知行为而设计的一种智能优化方法</a:t>
            </a:r>
            <a:endParaRPr lang="en-US" altLang="zh-CN"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116</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的产生</a:t>
            </a:r>
            <a:endParaRPr lang="en-US" altLang="zh-CN" b="1" dirty="0" smtClean="0">
              <a:latin typeface="Times New Roman" pitchFamily="18" charset="0"/>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2000</a:t>
            </a:r>
            <a:r>
              <a:rPr lang="zh-CN" altLang="en-US" b="1" dirty="0" smtClean="0">
                <a:solidFill>
                  <a:srgbClr val="FFFFFF"/>
                </a:solidFill>
                <a:latin typeface="Times New Roman" pitchFamily="18" charset="0"/>
                <a:ea typeface="楷体_GB2312" pitchFamily="49" charset="-122"/>
                <a:cs typeface="Times New Roman" pitchFamily="18" charset="0"/>
              </a:rPr>
              <a:t>年以后，</a:t>
            </a:r>
            <a:r>
              <a:rPr lang="en-US" altLang="zh-CN" b="1" dirty="0" smtClean="0">
                <a:solidFill>
                  <a:srgbClr val="FFFFFF"/>
                </a:solidFill>
                <a:latin typeface="Times New Roman" pitchFamily="18" charset="0"/>
                <a:ea typeface="楷体_GB2312" pitchFamily="49" charset="-122"/>
                <a:cs typeface="Times New Roman" pitchFamily="18" charset="0"/>
              </a:rPr>
              <a:t>PSO</a:t>
            </a:r>
            <a:r>
              <a:rPr lang="zh-CN" altLang="en-US" b="1" dirty="0" smtClean="0">
                <a:solidFill>
                  <a:srgbClr val="FFFFFF"/>
                </a:solidFill>
                <a:latin typeface="Times New Roman" pitchFamily="18" charset="0"/>
                <a:ea typeface="楷体_GB2312" pitchFamily="49" charset="-122"/>
                <a:cs typeface="Times New Roman" pitchFamily="18" charset="0"/>
              </a:rPr>
              <a:t>算法在国际上逐步被接受，并有大批不同领域的学者投入该算法相关研究，已经成为智能优化领域研究的热门算法 </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2003</a:t>
            </a:r>
            <a:r>
              <a:rPr lang="zh-CN" altLang="en-US" b="1" dirty="0" smtClean="0">
                <a:solidFill>
                  <a:srgbClr val="FFFFFF"/>
                </a:solidFill>
                <a:latin typeface="Times New Roman" pitchFamily="18" charset="0"/>
                <a:ea typeface="楷体_GB2312" pitchFamily="49" charset="-122"/>
                <a:cs typeface="Times New Roman" pitchFamily="18" charset="0"/>
              </a:rPr>
              <a:t>年，</a:t>
            </a:r>
            <a:r>
              <a:rPr lang="en-US" altLang="zh-CN" b="1" dirty="0" smtClean="0">
                <a:solidFill>
                  <a:srgbClr val="FFFFFF"/>
                </a:solidFill>
                <a:latin typeface="Times New Roman" pitchFamily="18" charset="0"/>
                <a:ea typeface="楷体_GB2312" pitchFamily="49" charset="-122"/>
                <a:cs typeface="Times New Roman" pitchFamily="18" charset="0"/>
              </a:rPr>
              <a:t>《</a:t>
            </a:r>
            <a:r>
              <a:rPr lang="zh-CN" altLang="en-US" b="1" dirty="0" smtClean="0">
                <a:solidFill>
                  <a:srgbClr val="FFFFFF"/>
                </a:solidFill>
                <a:latin typeface="Times New Roman" pitchFamily="18" charset="0"/>
                <a:ea typeface="楷体_GB2312" pitchFamily="49" charset="-122"/>
                <a:cs typeface="Times New Roman" pitchFamily="18" charset="0"/>
              </a:rPr>
              <a:t>控制与决策</a:t>
            </a:r>
            <a:r>
              <a:rPr lang="en-US" altLang="zh-CN" b="1" dirty="0" smtClean="0">
                <a:solidFill>
                  <a:srgbClr val="FFFFFF"/>
                </a:solidFill>
                <a:latin typeface="Times New Roman" pitchFamily="18" charset="0"/>
                <a:ea typeface="楷体_GB2312" pitchFamily="49" charset="-122"/>
                <a:cs typeface="Times New Roman" pitchFamily="18" charset="0"/>
              </a:rPr>
              <a:t>》</a:t>
            </a:r>
            <a:r>
              <a:rPr lang="zh-CN" altLang="en-US" b="1" dirty="0" smtClean="0">
                <a:solidFill>
                  <a:srgbClr val="FFFFFF"/>
                </a:solidFill>
                <a:latin typeface="Times New Roman" pitchFamily="18" charset="0"/>
                <a:ea typeface="楷体_GB2312" pitchFamily="49" charset="-122"/>
                <a:cs typeface="Times New Roman" pitchFamily="18" charset="0"/>
              </a:rPr>
              <a:t>第二期刊登国内第一篇综述性文章</a:t>
            </a:r>
            <a:endParaRPr lang="en-US" altLang="zh-CN"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117</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的基本思想</a:t>
            </a:r>
            <a:endParaRPr lang="en-US" altLang="zh-CN" b="1" dirty="0" smtClean="0">
              <a:latin typeface="Times New Roman" pitchFamily="18" charset="0"/>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对社会行为的模拟</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对鸟群行为的模拟：</a:t>
            </a:r>
            <a:r>
              <a:rPr lang="en-US" altLang="zh-CN" sz="2600" b="1" dirty="0" smtClean="0">
                <a:solidFill>
                  <a:srgbClr val="FFFFFF"/>
                </a:solidFill>
                <a:latin typeface="Times New Roman" pitchFamily="18" charset="0"/>
                <a:ea typeface="楷体_GB2312" pitchFamily="49" charset="-122"/>
                <a:cs typeface="Times New Roman" pitchFamily="18" charset="0"/>
              </a:rPr>
              <a:t>Reynolds</a:t>
            </a:r>
            <a:r>
              <a:rPr lang="zh-CN" altLang="en-US" sz="2600" b="1" dirty="0" smtClean="0">
                <a:solidFill>
                  <a:srgbClr val="FFFFFF"/>
                </a:solidFill>
                <a:latin typeface="Times New Roman" pitchFamily="18" charset="0"/>
                <a:ea typeface="楷体_GB2312" pitchFamily="49" charset="-122"/>
                <a:cs typeface="Times New Roman" pitchFamily="18" charset="0"/>
              </a:rPr>
              <a:t>和</a:t>
            </a:r>
            <a:r>
              <a:rPr lang="en-US" altLang="zh-CN" sz="2600" b="1" dirty="0" smtClean="0">
                <a:solidFill>
                  <a:srgbClr val="FFFFFF"/>
                </a:solidFill>
                <a:latin typeface="Times New Roman" pitchFamily="18" charset="0"/>
                <a:ea typeface="楷体_GB2312" pitchFamily="49" charset="-122"/>
                <a:cs typeface="Times New Roman" pitchFamily="18" charset="0"/>
              </a:rPr>
              <a:t>Heppner</a:t>
            </a:r>
            <a:r>
              <a:rPr lang="zh-CN" altLang="en-US" sz="2600" b="1" dirty="0" smtClean="0">
                <a:solidFill>
                  <a:srgbClr val="FFFFFF"/>
                </a:solidFill>
                <a:latin typeface="Times New Roman" pitchFamily="18" charset="0"/>
                <a:ea typeface="楷体_GB2312" pitchFamily="49" charset="-122"/>
                <a:cs typeface="Times New Roman" pitchFamily="18" charset="0"/>
              </a:rPr>
              <a:t>，</a:t>
            </a:r>
            <a:r>
              <a:rPr lang="en-US" altLang="zh-CN" sz="2600" b="1" dirty="0" err="1" smtClean="0">
                <a:solidFill>
                  <a:srgbClr val="FFFFFF"/>
                </a:solidFill>
                <a:latin typeface="Times New Roman" pitchFamily="18" charset="0"/>
                <a:ea typeface="楷体_GB2312" pitchFamily="49" charset="-122"/>
                <a:cs typeface="Times New Roman" pitchFamily="18" charset="0"/>
              </a:rPr>
              <a:t>Grenander</a:t>
            </a:r>
            <a:r>
              <a:rPr lang="zh-CN" altLang="en-US" sz="2600" b="1" dirty="0" smtClean="0">
                <a:solidFill>
                  <a:srgbClr val="FFFFFF"/>
                </a:solidFill>
                <a:latin typeface="Times New Roman" pitchFamily="18" charset="0"/>
                <a:ea typeface="楷体_GB2312" pitchFamily="49" charset="-122"/>
                <a:cs typeface="Times New Roman" pitchFamily="18" charset="0"/>
              </a:rPr>
              <a:t>在</a:t>
            </a:r>
            <a:r>
              <a:rPr lang="en-US" altLang="zh-CN" sz="2600" b="1" dirty="0" smtClean="0">
                <a:solidFill>
                  <a:srgbClr val="FFFFFF"/>
                </a:solidFill>
                <a:latin typeface="Times New Roman" pitchFamily="18" charset="0"/>
                <a:ea typeface="楷体_GB2312" pitchFamily="49" charset="-122"/>
                <a:cs typeface="Times New Roman" pitchFamily="18" charset="0"/>
              </a:rPr>
              <a:t>1987</a:t>
            </a:r>
            <a:r>
              <a:rPr lang="zh-CN" altLang="en-US" sz="2600" b="1" dirty="0" smtClean="0">
                <a:solidFill>
                  <a:srgbClr val="FFFFFF"/>
                </a:solidFill>
                <a:latin typeface="Times New Roman" pitchFamily="18" charset="0"/>
                <a:ea typeface="楷体_GB2312" pitchFamily="49" charset="-122"/>
                <a:cs typeface="Times New Roman" pitchFamily="18" charset="0"/>
              </a:rPr>
              <a:t>年和</a:t>
            </a:r>
            <a:r>
              <a:rPr lang="en-US" altLang="zh-CN" sz="2600" b="1" dirty="0" smtClean="0">
                <a:solidFill>
                  <a:srgbClr val="FFFFFF"/>
                </a:solidFill>
                <a:latin typeface="Times New Roman" pitchFamily="18" charset="0"/>
                <a:ea typeface="楷体_GB2312" pitchFamily="49" charset="-122"/>
                <a:cs typeface="Times New Roman" pitchFamily="18" charset="0"/>
              </a:rPr>
              <a:t>1990</a:t>
            </a:r>
            <a:r>
              <a:rPr lang="zh-CN" altLang="en-US" sz="2600" b="1" dirty="0" smtClean="0">
                <a:solidFill>
                  <a:srgbClr val="FFFFFF"/>
                </a:solidFill>
                <a:latin typeface="Times New Roman" pitchFamily="18" charset="0"/>
                <a:ea typeface="楷体_GB2312" pitchFamily="49" charset="-122"/>
                <a:cs typeface="Times New Roman" pitchFamily="18" charset="0"/>
              </a:rPr>
              <a:t>年发表的论文中都关注了鸟群群体行动中蕴涵的美学。他们发现，由数目庞大的个体组成的鸟群飞行中可以改变方向，散开，或者队形的重组等等，那么一定有某种潜在的能力或者规则保证了这些同步的行为。这些科学家都认为上述行为是基于不可预知的鸟类社会行为中的群体动态学。在这些早期的模型中他们把重点都放在了个体间距的处理，也就是让鸟群中的个体之间保持最优的距离。</a:t>
            </a:r>
            <a:endParaRPr lang="en-US" altLang="zh-CN" sz="2600"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118</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的基本思想</a:t>
            </a:r>
            <a:endParaRPr lang="en-US" altLang="zh-CN" b="1" dirty="0" smtClean="0">
              <a:latin typeface="Times New Roman" pitchFamily="18" charset="0"/>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对社会行为的模拟</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对鱼群行为的研究：</a:t>
            </a:r>
            <a:r>
              <a:rPr lang="en-US" altLang="zh-CN" sz="2600" b="1" dirty="0" smtClean="0">
                <a:solidFill>
                  <a:srgbClr val="FFFFFF"/>
                </a:solidFill>
                <a:latin typeface="Times New Roman" pitchFamily="18" charset="0"/>
                <a:ea typeface="楷体_GB2312" pitchFamily="49" charset="-122"/>
                <a:cs typeface="Times New Roman" pitchFamily="18" charset="0"/>
              </a:rPr>
              <a:t>1975</a:t>
            </a:r>
            <a:r>
              <a:rPr lang="zh-CN" altLang="en-US" sz="2600" b="1" dirty="0" smtClean="0">
                <a:solidFill>
                  <a:srgbClr val="FFFFFF"/>
                </a:solidFill>
                <a:latin typeface="Times New Roman" pitchFamily="18" charset="0"/>
                <a:ea typeface="楷体_GB2312" pitchFamily="49" charset="-122"/>
                <a:cs typeface="Times New Roman" pitchFamily="18" charset="0"/>
              </a:rPr>
              <a:t>年，生物社会学家</a:t>
            </a:r>
            <a:r>
              <a:rPr lang="en-US" altLang="zh-CN" sz="2600" b="1" dirty="0" smtClean="0">
                <a:solidFill>
                  <a:srgbClr val="FFFFFF"/>
                </a:solidFill>
                <a:latin typeface="Times New Roman" pitchFamily="18" charset="0"/>
                <a:ea typeface="楷体_GB2312" pitchFamily="49" charset="-122"/>
                <a:cs typeface="Times New Roman" pitchFamily="18" charset="0"/>
              </a:rPr>
              <a:t>Wilson</a:t>
            </a:r>
            <a:r>
              <a:rPr lang="zh-CN" altLang="en-US" sz="2600" b="1" dirty="0" smtClean="0">
                <a:solidFill>
                  <a:srgbClr val="FFFFFF"/>
                </a:solidFill>
                <a:latin typeface="Times New Roman" pitchFamily="18" charset="0"/>
                <a:ea typeface="楷体_GB2312" pitchFamily="49" charset="-122"/>
                <a:cs typeface="Times New Roman" pitchFamily="18" charset="0"/>
              </a:rPr>
              <a:t>在论文中阐述了对鱼群的研究。他在论文中提出：“至少在理论上，鱼群的个体成员能够受益于群体中其他个体在寻找食物的过程中发现的和以前的经验，这种受益是明显的，它超过了个体之间的竞争所带来的利益消耗，不管任何时候食物资源不可预知的分散于四处。”这说明，同种生物之间信息的社会共享能够带来好处。</a:t>
            </a:r>
            <a:endParaRPr lang="en-US" altLang="zh-CN" sz="2600"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119</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的基本思想</a:t>
            </a:r>
            <a:endParaRPr lang="en-US" altLang="zh-CN" b="1" dirty="0" smtClean="0">
              <a:latin typeface="Times New Roman" pitchFamily="18" charset="0"/>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采纳基于种群</a:t>
            </a:r>
            <a:r>
              <a:rPr lang="en-US" altLang="zh-CN" b="1" dirty="0" smtClean="0">
                <a:solidFill>
                  <a:srgbClr val="FFFFFF"/>
                </a:solidFill>
                <a:latin typeface="Times New Roman" pitchFamily="18" charset="0"/>
                <a:ea typeface="楷体_GB2312" pitchFamily="49" charset="-122"/>
                <a:cs typeface="Times New Roman" pitchFamily="18" charset="0"/>
              </a:rPr>
              <a:t>(swarm)</a:t>
            </a:r>
            <a:r>
              <a:rPr lang="zh-CN" altLang="en-US" b="1" dirty="0" smtClean="0">
                <a:solidFill>
                  <a:srgbClr val="FFFFFF"/>
                </a:solidFill>
                <a:latin typeface="Times New Roman" pitchFamily="18" charset="0"/>
                <a:ea typeface="楷体_GB2312" pitchFamily="49" charset="-122"/>
                <a:cs typeface="Times New Roman" pitchFamily="18" charset="0"/>
              </a:rPr>
              <a:t>的机制</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个体</a:t>
            </a:r>
            <a:r>
              <a:rPr lang="en-US" altLang="zh-CN" b="1" dirty="0" smtClean="0">
                <a:solidFill>
                  <a:srgbClr val="FFFFFF"/>
                </a:solidFill>
                <a:latin typeface="Times New Roman" pitchFamily="18" charset="0"/>
                <a:ea typeface="楷体_GB2312" pitchFamily="49" charset="-122"/>
                <a:cs typeface="Times New Roman" pitchFamily="18" charset="0"/>
              </a:rPr>
              <a:t>(particle)</a:t>
            </a:r>
            <a:r>
              <a:rPr lang="zh-CN" altLang="en-US" b="1" dirty="0" smtClean="0">
                <a:solidFill>
                  <a:srgbClr val="FFFFFF"/>
                </a:solidFill>
                <a:latin typeface="Times New Roman" pitchFamily="18" charset="0"/>
                <a:ea typeface="楷体_GB2312" pitchFamily="49" charset="-122"/>
                <a:cs typeface="Times New Roman" pitchFamily="18" charset="0"/>
              </a:rPr>
              <a:t>均是问题的一个潜在解</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算法寻优依赖于在种群拓扑结构上个体间的社会交互行为</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D70554A-7108-48DA-88BE-9CEBB46EF5A4}" type="slidenum">
              <a:rPr lang="en-US" altLang="zh-CN"/>
              <a:pPr>
                <a:defRPr/>
              </a:pPr>
              <a:t>12</a:t>
            </a:fld>
            <a:endParaRPr lang="en-US" altLang="zh-CN"/>
          </a:p>
        </p:txBody>
      </p:sp>
      <p:sp>
        <p:nvSpPr>
          <p:cNvPr id="840706" name="Rectangle 2"/>
          <p:cNvSpPr>
            <a:spLocks noGrp="1" noChangeArrowheads="1"/>
          </p:cNvSpPr>
          <p:nvPr>
            <p:ph type="body" idx="1"/>
          </p:nvPr>
        </p:nvSpPr>
        <p:spPr>
          <a:xfrm>
            <a:off x="250825" y="1341438"/>
            <a:ext cx="8642350" cy="5111750"/>
          </a:xfrm>
        </p:spPr>
        <p:txBody>
          <a:bodyPr/>
          <a:lstStyle/>
          <a:p>
            <a:pPr marL="609600" indent="-609600" eaLnBrk="1" hangingPunct="1">
              <a:lnSpc>
                <a:spcPct val="80000"/>
              </a:lnSpc>
              <a:buFont typeface="Wingdings" pitchFamily="2" charset="2"/>
              <a:buNone/>
              <a:defRPr/>
            </a:pPr>
            <a:endParaRPr lang="en-US" altLang="zh-CN" sz="1400" b="1" dirty="0" smtClean="0">
              <a:ea typeface="华文新魏" pitchFamily="2" charset="-122"/>
            </a:endParaRPr>
          </a:p>
          <a:p>
            <a:pPr marL="609600" indent="-609600" eaLnBrk="1" hangingPunct="1">
              <a:lnSpc>
                <a:spcPct val="120000"/>
              </a:lnSpc>
              <a:buClr>
                <a:schemeClr val="tx1"/>
              </a:buClr>
              <a:buSzTx/>
              <a:buNone/>
              <a:defRPr/>
            </a:pPr>
            <a:r>
              <a:rPr lang="zh-CN" altLang="en-US" b="1" dirty="0" smtClean="0"/>
              <a:t>传统优化方法的局限性</a:t>
            </a:r>
            <a:endParaRPr lang="en-US" altLang="zh-CN" b="1" dirty="0" smtClean="0"/>
          </a:p>
          <a:p>
            <a:pPr marL="609600" indent="-609600" eaLnBrk="1" hangingPunct="1">
              <a:lnSpc>
                <a:spcPct val="120000"/>
              </a:lnSpc>
              <a:buClr>
                <a:schemeClr val="tx1"/>
              </a:buClr>
              <a:buSzTx/>
              <a:defRPr/>
            </a:pPr>
            <a:r>
              <a:rPr lang="zh-CN" altLang="en-US" sz="2800" b="1" dirty="0" smtClean="0"/>
              <a:t>对问题中目标函数、约束函数有很高的要求</a:t>
            </a:r>
            <a:r>
              <a:rPr lang="en-US" altLang="zh-CN" sz="2800" b="1" dirty="0" smtClean="0">
                <a:latin typeface="+mn-ea"/>
              </a:rPr>
              <a:t>——</a:t>
            </a:r>
            <a:r>
              <a:rPr lang="zh-CN" altLang="en-US" sz="2800" b="1" dirty="0" smtClean="0"/>
              <a:t>有显式表达，线性、连续、可微，且高阶可微</a:t>
            </a:r>
            <a:endParaRPr lang="en-US" altLang="zh-CN" sz="2800" b="1" dirty="0" smtClean="0"/>
          </a:p>
          <a:p>
            <a:pPr marL="609600" indent="-609600" eaLnBrk="1" hangingPunct="1">
              <a:lnSpc>
                <a:spcPct val="120000"/>
              </a:lnSpc>
              <a:buClr>
                <a:schemeClr val="tx1"/>
              </a:buClr>
              <a:buSzTx/>
              <a:defRPr/>
            </a:pPr>
            <a:r>
              <a:rPr lang="zh-CN" altLang="en-US" sz="2800" b="1" dirty="0" smtClean="0"/>
              <a:t>只从一个初始点出发，难以进行并行、网络计算，难以提高计算效率</a:t>
            </a:r>
            <a:endParaRPr lang="en-US" altLang="zh-CN" sz="2800" b="1" dirty="0" smtClean="0"/>
          </a:p>
          <a:p>
            <a:pPr marL="609600" indent="-609600" eaLnBrk="1" hangingPunct="1">
              <a:lnSpc>
                <a:spcPct val="120000"/>
              </a:lnSpc>
              <a:buClr>
                <a:schemeClr val="tx1"/>
              </a:buClr>
              <a:buSzTx/>
              <a:defRPr/>
            </a:pPr>
            <a:r>
              <a:rPr lang="zh-CN" altLang="en-US" sz="2800" b="1" dirty="0" smtClean="0"/>
              <a:t>最优性达到的条件太苛刻</a:t>
            </a:r>
            <a:r>
              <a:rPr lang="en-US" altLang="zh-CN" sz="2800" b="1" dirty="0" smtClean="0"/>
              <a:t>——</a:t>
            </a:r>
            <a:r>
              <a:rPr lang="zh-CN" altLang="en-US" sz="2800" b="1" dirty="0" smtClean="0"/>
              <a:t>目标函数为凸，可行域为凸</a:t>
            </a:r>
          </a:p>
          <a:p>
            <a:pPr marL="609600" indent="-609600" eaLnBrk="1" hangingPunct="1">
              <a:lnSpc>
                <a:spcPct val="120000"/>
              </a:lnSpc>
              <a:buClr>
                <a:schemeClr val="tx1"/>
              </a:buClr>
              <a:buSzTx/>
              <a:defRPr/>
            </a:pPr>
            <a:r>
              <a:rPr lang="zh-CN" altLang="en-US" sz="2800" b="1" dirty="0" smtClean="0"/>
              <a:t>在非双凸条件下，没有跳出局部最优解的能力</a:t>
            </a:r>
          </a:p>
          <a:p>
            <a:pPr marL="609600" indent="-609600" eaLnBrk="1" hangingPunct="1">
              <a:lnSpc>
                <a:spcPct val="120000"/>
              </a:lnSpc>
              <a:buFont typeface="Wingdings" pitchFamily="2" charset="2"/>
              <a:buNone/>
              <a:defRPr/>
            </a:pPr>
            <a:r>
              <a:rPr lang="zh-CN" altLang="en-US" b="1" dirty="0" smtClean="0"/>
              <a:t>		</a:t>
            </a:r>
          </a:p>
        </p:txBody>
      </p:sp>
      <p:sp>
        <p:nvSpPr>
          <p:cNvPr id="840707"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rgbClr val="FFFFFF"/>
                </a:solidFill>
                <a:ea typeface="华文新魏" pitchFamily="2" charset="-122"/>
              </a:rPr>
              <a:t>二</a:t>
            </a:r>
            <a:r>
              <a:rPr lang="en-US" altLang="zh-CN" sz="3600" b="1" dirty="0" smtClean="0">
                <a:solidFill>
                  <a:srgbClr val="FFFFFF"/>
                </a:solidFill>
                <a:ea typeface="华文新魏" pitchFamily="2" charset="-122"/>
              </a:rPr>
              <a:t>.</a:t>
            </a:r>
            <a:r>
              <a:rPr lang="zh-CN" altLang="en-US" sz="3600" b="1" dirty="0" smtClean="0">
                <a:solidFill>
                  <a:srgbClr val="FFFFFF"/>
                </a:solidFill>
                <a:ea typeface="华文新魏" pitchFamily="2" charset="-122"/>
              </a:rPr>
              <a:t>传统优化方法的基本步骤</a:t>
            </a:r>
            <a:r>
              <a:rPr lang="en-US" altLang="zh-CN" sz="3600" b="1" dirty="0" smtClean="0">
                <a:solidFill>
                  <a:srgbClr val="FFFFFF"/>
                </a:solidFill>
                <a:ea typeface="华文新魏" pitchFamily="2" charset="-122"/>
              </a:rPr>
              <a:t>—</a:t>
            </a:r>
            <a:r>
              <a:rPr lang="zh-CN" altLang="en-US" sz="3600" b="1" dirty="0" smtClean="0">
                <a:solidFill>
                  <a:srgbClr val="FFFFFF"/>
                </a:solidFill>
                <a:ea typeface="华文新魏" pitchFamily="2" charset="-122"/>
              </a:rPr>
              <a:t>三步曲（</a:t>
            </a:r>
            <a:r>
              <a:rPr lang="en-US" altLang="zh-CN" sz="3600" b="1" dirty="0" smtClean="0">
                <a:solidFill>
                  <a:srgbClr val="FFFFFF"/>
                </a:solidFill>
                <a:ea typeface="华文新魏" pitchFamily="2" charset="-122"/>
              </a:rPr>
              <a:t>5</a:t>
            </a:r>
            <a:r>
              <a:rPr lang="zh-CN" altLang="en-US" sz="3600" b="1" dirty="0" smtClean="0">
                <a:solidFill>
                  <a:srgbClr val="FFFFFF"/>
                </a:solidFill>
                <a:ea typeface="华文新魏" pitchFamily="2" charset="-122"/>
              </a:rPr>
              <a:t>）</a:t>
            </a:r>
            <a:endParaRPr lang="zh-CN" altLang="en-US" sz="3600" b="1" dirty="0" smtClean="0">
              <a:solidFill>
                <a:schemeClr val="tx1"/>
              </a:solidFill>
              <a:ea typeface="华文新魏"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120</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Times New Roman" pitchFamily="18" charset="0"/>
                <a:cs typeface="Times New Roman" pitchFamily="18" charset="0"/>
              </a:rPr>
              <a:t>名称的由来：</a:t>
            </a:r>
            <a:r>
              <a:rPr lang="en-US" altLang="zh-CN" b="1" dirty="0" smtClean="0">
                <a:latin typeface="Times New Roman" pitchFamily="18" charset="0"/>
                <a:cs typeface="Times New Roman" pitchFamily="18" charset="0"/>
              </a:rPr>
              <a:t>Swarm</a:t>
            </a:r>
            <a:r>
              <a:rPr lang="zh-CN" altLang="en-US" b="1" dirty="0" smtClean="0">
                <a:latin typeface="Times New Roman" pitchFamily="18" charset="0"/>
                <a:cs typeface="Times New Roman" pitchFamily="18" charset="0"/>
              </a:rPr>
              <a:t>和</a:t>
            </a:r>
            <a:r>
              <a:rPr lang="en-US" altLang="zh-CN" b="1" dirty="0" smtClean="0">
                <a:latin typeface="Times New Roman" pitchFamily="18" charset="0"/>
                <a:cs typeface="Times New Roman" pitchFamily="18" charset="0"/>
              </a:rPr>
              <a:t>Particle</a:t>
            </a: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Swarm</a:t>
            </a:r>
            <a:r>
              <a:rPr lang="zh-CN" altLang="en-US" b="1" dirty="0" smtClean="0">
                <a:solidFill>
                  <a:srgbClr val="FFFFFF"/>
                </a:solidFill>
                <a:latin typeface="Times New Roman" pitchFamily="18" charset="0"/>
                <a:ea typeface="楷体_GB2312" pitchFamily="49" charset="-122"/>
                <a:cs typeface="Times New Roman" pitchFamily="18" charset="0"/>
              </a:rPr>
              <a:t>：在美国传统字典中有三个意思</a:t>
            </a: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一大群尤指正在行进中的一大群昆虫或其它细小生物</a:t>
            </a: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蜂群由蜂王带领迁移到别处建立一新据点的一群蜜蜂</a:t>
            </a: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一大群尤指处于骚乱中或成群出动的一大批喧闹的人或动物</a:t>
            </a:r>
            <a:endParaRPr lang="en-US" altLang="zh-CN" sz="26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b="1" dirty="0" smtClean="0">
                <a:solidFill>
                  <a:srgbClr val="FFFFFF"/>
                </a:solidFill>
                <a:latin typeface="Times New Roman" pitchFamily="18" charset="0"/>
                <a:ea typeface="楷体_GB2312" pitchFamily="49" charset="-122"/>
                <a:cs typeface="Times New Roman" pitchFamily="18" charset="0"/>
              </a:rPr>
              <a:t>作者引用此词是借用了</a:t>
            </a:r>
            <a:r>
              <a:rPr lang="en-US" altLang="zh-CN" b="1" dirty="0" err="1" smtClean="0">
                <a:solidFill>
                  <a:srgbClr val="FFFFFF"/>
                </a:solidFill>
                <a:latin typeface="Times New Roman" pitchFamily="18" charset="0"/>
                <a:ea typeface="楷体_GB2312" pitchFamily="49" charset="-122"/>
                <a:cs typeface="Times New Roman" pitchFamily="18" charset="0"/>
              </a:rPr>
              <a:t>Millonas</a:t>
            </a:r>
            <a:r>
              <a:rPr lang="zh-CN" altLang="en-US" b="1" dirty="0" smtClean="0">
                <a:solidFill>
                  <a:srgbClr val="FFFFFF"/>
                </a:solidFill>
                <a:latin typeface="Times New Roman" pitchFamily="18" charset="0"/>
                <a:ea typeface="楷体_GB2312" pitchFamily="49" charset="-122"/>
                <a:cs typeface="Times New Roman" pitchFamily="18" charset="0"/>
              </a:rPr>
              <a:t>在</a:t>
            </a:r>
            <a:r>
              <a:rPr lang="en-US" altLang="zh-CN" b="1" dirty="0" smtClean="0">
                <a:solidFill>
                  <a:srgbClr val="FFFFFF"/>
                </a:solidFill>
                <a:latin typeface="Times New Roman" pitchFamily="18" charset="0"/>
                <a:ea typeface="楷体_GB2312" pitchFamily="49" charset="-122"/>
                <a:cs typeface="Times New Roman" pitchFamily="18" charset="0"/>
              </a:rPr>
              <a:t>1994</a:t>
            </a:r>
            <a:r>
              <a:rPr lang="zh-CN" altLang="en-US" b="1" dirty="0" smtClean="0">
                <a:solidFill>
                  <a:srgbClr val="FFFFFF"/>
                </a:solidFill>
                <a:latin typeface="Times New Roman" pitchFamily="18" charset="0"/>
                <a:ea typeface="楷体_GB2312" pitchFamily="49" charset="-122"/>
                <a:cs typeface="Times New Roman" pitchFamily="18" charset="0"/>
              </a:rPr>
              <a:t>年的论文中的人工生命的一个应用模型中的提法</a:t>
            </a:r>
            <a:endParaRPr lang="zh-CN" altLang="en-US" sz="2600"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121</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Times New Roman" pitchFamily="18" charset="0"/>
                <a:cs typeface="Times New Roman" pitchFamily="18" charset="0"/>
              </a:rPr>
              <a:t>名称的由来：</a:t>
            </a:r>
            <a:r>
              <a:rPr lang="en-US" altLang="zh-CN" b="1" dirty="0" smtClean="0">
                <a:latin typeface="Times New Roman" pitchFamily="18" charset="0"/>
                <a:cs typeface="Times New Roman" pitchFamily="18" charset="0"/>
              </a:rPr>
              <a:t>Swarm</a:t>
            </a:r>
            <a:r>
              <a:rPr lang="zh-CN" altLang="en-US" b="1" dirty="0" smtClean="0">
                <a:latin typeface="Times New Roman" pitchFamily="18" charset="0"/>
                <a:cs typeface="Times New Roman" pitchFamily="18" charset="0"/>
              </a:rPr>
              <a:t>和</a:t>
            </a:r>
            <a:r>
              <a:rPr lang="en-US" altLang="zh-CN" b="1" dirty="0" smtClean="0">
                <a:latin typeface="Times New Roman" pitchFamily="18" charset="0"/>
                <a:cs typeface="Times New Roman" pitchFamily="18" charset="0"/>
              </a:rPr>
              <a:t>Particle</a:t>
            </a: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Particle:</a:t>
            </a: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算法中有速度和加速度的字眼，这比较适合于粒子。</a:t>
            </a:r>
            <a:r>
              <a:rPr lang="en-US" altLang="zh-CN" sz="2600" b="1" dirty="0" smtClean="0">
                <a:solidFill>
                  <a:srgbClr val="FFFFFF"/>
                </a:solidFill>
                <a:latin typeface="Times New Roman" pitchFamily="18" charset="0"/>
                <a:ea typeface="楷体_GB2312" pitchFamily="49" charset="-122"/>
                <a:cs typeface="Times New Roman" pitchFamily="18" charset="0"/>
              </a:rPr>
              <a:t>Reeves</a:t>
            </a:r>
            <a:r>
              <a:rPr lang="zh-CN" altLang="en-US" sz="2600" b="1" dirty="0" smtClean="0">
                <a:solidFill>
                  <a:srgbClr val="FFFFFF"/>
                </a:solidFill>
                <a:latin typeface="Times New Roman" pitchFamily="18" charset="0"/>
                <a:ea typeface="楷体_GB2312" pitchFamily="49" charset="-122"/>
                <a:cs typeface="Times New Roman" pitchFamily="18" charset="0"/>
              </a:rPr>
              <a:t>在</a:t>
            </a:r>
            <a:r>
              <a:rPr lang="en-US" altLang="zh-CN" sz="2600" b="1" dirty="0" smtClean="0">
                <a:solidFill>
                  <a:srgbClr val="FFFFFF"/>
                </a:solidFill>
                <a:latin typeface="Times New Roman" pitchFamily="18" charset="0"/>
                <a:ea typeface="楷体_GB2312" pitchFamily="49" charset="-122"/>
                <a:cs typeface="Times New Roman" pitchFamily="18" charset="0"/>
              </a:rPr>
              <a:t>1983</a:t>
            </a:r>
            <a:r>
              <a:rPr lang="zh-CN" altLang="en-US" sz="2600" b="1" dirty="0" smtClean="0">
                <a:solidFill>
                  <a:srgbClr val="FFFFFF"/>
                </a:solidFill>
                <a:latin typeface="Times New Roman" pitchFamily="18" charset="0"/>
                <a:ea typeface="楷体_GB2312" pitchFamily="49" charset="-122"/>
                <a:cs typeface="Times New Roman" pitchFamily="18" charset="0"/>
              </a:rPr>
              <a:t>年的论文中讨论了粒子系统包括基本粒子团和云、火、烟雾等弥漫性物体</a:t>
            </a: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作者的想法是让粒子尽量具有一种普遍性的意义</a:t>
            </a: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用粒子在超空间（</a:t>
            </a:r>
            <a:r>
              <a:rPr lang="en-US" altLang="zh-CN" sz="2600" b="1" dirty="0" smtClean="0">
                <a:solidFill>
                  <a:srgbClr val="FFFFFF"/>
                </a:solidFill>
                <a:latin typeface="Times New Roman" pitchFamily="18" charset="0"/>
                <a:ea typeface="楷体_GB2312" pitchFamily="49" charset="-122"/>
                <a:cs typeface="Times New Roman" pitchFamily="18" charset="0"/>
              </a:rPr>
              <a:t>Hyperspace</a:t>
            </a:r>
            <a:r>
              <a:rPr lang="zh-CN" altLang="en-US" sz="2600" b="1" dirty="0" smtClean="0">
                <a:solidFill>
                  <a:srgbClr val="FFFFFF"/>
                </a:solidFill>
                <a:latin typeface="Times New Roman" pitchFamily="18" charset="0"/>
                <a:ea typeface="楷体_GB2312" pitchFamily="49" charset="-122"/>
                <a:cs typeface="Times New Roman" pitchFamily="18" charset="0"/>
              </a:rPr>
              <a:t>）的飞行来模拟个体的社会性行为</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122</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Times New Roman" pitchFamily="18" charset="0"/>
                <a:cs typeface="Times New Roman" pitchFamily="18" charset="0"/>
              </a:rPr>
              <a:t>算法描述</a:t>
            </a:r>
            <a:endParaRPr lang="en-US" altLang="zh-CN" b="1" dirty="0" smtClean="0">
              <a:latin typeface="Times New Roman" pitchFamily="18" charset="0"/>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种群中</a:t>
            </a:r>
            <a:r>
              <a:rPr lang="en-US" altLang="zh-CN" b="1" dirty="0" smtClean="0">
                <a:solidFill>
                  <a:srgbClr val="FFFFFF"/>
                </a:solidFill>
                <a:latin typeface="Times New Roman" pitchFamily="18" charset="0"/>
                <a:ea typeface="楷体_GB2312" pitchFamily="49" charset="-122"/>
                <a:cs typeface="Times New Roman" pitchFamily="18" charset="0"/>
              </a:rPr>
              <a:t>m</a:t>
            </a:r>
            <a:r>
              <a:rPr lang="zh-CN" altLang="en-US" b="1" dirty="0" smtClean="0">
                <a:solidFill>
                  <a:srgbClr val="FFFFFF"/>
                </a:solidFill>
                <a:latin typeface="Times New Roman" pitchFamily="18" charset="0"/>
                <a:ea typeface="楷体_GB2312" pitchFamily="49" charset="-122"/>
                <a:cs typeface="Times New Roman" pitchFamily="18" charset="0"/>
              </a:rPr>
              <a:t>个个体分布在一个</a:t>
            </a:r>
            <a:r>
              <a:rPr lang="en-US" altLang="zh-CN" b="1" dirty="0" smtClean="0">
                <a:solidFill>
                  <a:srgbClr val="FFFFFF"/>
                </a:solidFill>
                <a:latin typeface="Times New Roman" pitchFamily="18" charset="0"/>
                <a:ea typeface="楷体_GB2312" pitchFamily="49" charset="-122"/>
                <a:cs typeface="Times New Roman" pitchFamily="18" charset="0"/>
              </a:rPr>
              <a:t>D</a:t>
            </a:r>
            <a:r>
              <a:rPr lang="zh-CN" altLang="en-US" b="1" dirty="0" smtClean="0">
                <a:solidFill>
                  <a:srgbClr val="FFFFFF"/>
                </a:solidFill>
                <a:latin typeface="Times New Roman" pitchFamily="18" charset="0"/>
                <a:ea typeface="楷体_GB2312" pitchFamily="49" charset="-122"/>
                <a:cs typeface="Times New Roman" pitchFamily="18" charset="0"/>
              </a:rPr>
              <a:t>维搜索空间中</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每个个体均具有当前位置、速度以及历史最优位置三个属性</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种群具有一定的拓扑结构，个体可以基于种群拓扑结构与其邻域内的其他个体进行相互作用</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算法迭代时，每个个体会根据自身信息（认知行为）和邻域内其他个体的信息（社会行为）进行状态更新</a:t>
            </a:r>
            <a:endParaRPr lang="en-US" altLang="zh-CN"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123</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Times New Roman" pitchFamily="18" charset="0"/>
                <a:cs typeface="Times New Roman" pitchFamily="18" charset="0"/>
              </a:rPr>
              <a:t>基本</a:t>
            </a: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的公式</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graphicFrame>
        <p:nvGraphicFramePr>
          <p:cNvPr id="359427" name="Object 3"/>
          <p:cNvGraphicFramePr>
            <a:graphicFrameLocks noChangeAspect="1"/>
          </p:cNvGraphicFramePr>
          <p:nvPr/>
        </p:nvGraphicFramePr>
        <p:xfrm>
          <a:off x="1795463" y="2348880"/>
          <a:ext cx="5454650" cy="508000"/>
        </p:xfrm>
        <a:graphic>
          <a:graphicData uri="http://schemas.openxmlformats.org/presentationml/2006/ole">
            <p:oleObj spid="_x0000_s65538" name="Equation" r:id="rId4" imgW="2184120" imgH="203040" progId="">
              <p:embed/>
            </p:oleObj>
          </a:graphicData>
        </a:graphic>
      </p:graphicFrame>
      <p:graphicFrame>
        <p:nvGraphicFramePr>
          <p:cNvPr id="546819" name="Object 3"/>
          <p:cNvGraphicFramePr>
            <a:graphicFrameLocks noChangeAspect="1"/>
          </p:cNvGraphicFramePr>
          <p:nvPr/>
        </p:nvGraphicFramePr>
        <p:xfrm>
          <a:off x="1835696" y="3168774"/>
          <a:ext cx="1809750" cy="476250"/>
        </p:xfrm>
        <a:graphic>
          <a:graphicData uri="http://schemas.openxmlformats.org/presentationml/2006/ole">
            <p:oleObj spid="_x0000_s65539" name="Equation" r:id="rId5" imgW="723600" imgH="190440" progId="">
              <p:embed/>
            </p:oleObj>
          </a:graphicData>
        </a:graphic>
      </p:graphicFrame>
      <p:sp>
        <p:nvSpPr>
          <p:cNvPr id="8" name="TextBox 7"/>
          <p:cNvSpPr txBox="1"/>
          <p:nvPr/>
        </p:nvSpPr>
        <p:spPr>
          <a:xfrm>
            <a:off x="7740352" y="3080573"/>
            <a:ext cx="648072" cy="492443"/>
          </a:xfrm>
          <a:prstGeom prst="rect">
            <a:avLst/>
          </a:prstGeom>
          <a:noFill/>
        </p:spPr>
        <p:txBody>
          <a:bodyPr wrap="square" rtlCol="0">
            <a:spAutoFit/>
          </a:bodyPr>
          <a:lstStyle/>
          <a:p>
            <a:r>
              <a:rPr lang="en-US" altLang="zh-CN" sz="2600" dirty="0" smtClean="0">
                <a:latin typeface="Times New Roman" pitchFamily="18" charset="0"/>
                <a:cs typeface="Times New Roman" pitchFamily="18" charset="0"/>
              </a:rPr>
              <a:t>(2)</a:t>
            </a:r>
            <a:endParaRPr lang="zh-CN" altLang="en-US" sz="2600" dirty="0">
              <a:latin typeface="Times New Roman" pitchFamily="18" charset="0"/>
              <a:cs typeface="Times New Roman" pitchFamily="18" charset="0"/>
            </a:endParaRPr>
          </a:p>
        </p:txBody>
      </p:sp>
      <p:sp>
        <p:nvSpPr>
          <p:cNvPr id="9" name="TextBox 8"/>
          <p:cNvSpPr txBox="1"/>
          <p:nvPr/>
        </p:nvSpPr>
        <p:spPr>
          <a:xfrm>
            <a:off x="7740352" y="2360493"/>
            <a:ext cx="648072" cy="492443"/>
          </a:xfrm>
          <a:prstGeom prst="rect">
            <a:avLst/>
          </a:prstGeom>
          <a:noFill/>
        </p:spPr>
        <p:txBody>
          <a:bodyPr wrap="square" rtlCol="0">
            <a:spAutoFit/>
          </a:bodyPr>
          <a:lstStyle/>
          <a:p>
            <a:r>
              <a:rPr lang="en-US" altLang="zh-CN" sz="2600" dirty="0" smtClean="0">
                <a:latin typeface="Times New Roman" pitchFamily="18" charset="0"/>
                <a:cs typeface="Times New Roman" pitchFamily="18" charset="0"/>
              </a:rPr>
              <a:t>(1)</a:t>
            </a:r>
            <a:endParaRPr lang="zh-CN" alt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124</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Times New Roman" pitchFamily="18" charset="0"/>
                <a:cs typeface="Times New Roman" pitchFamily="18" charset="0"/>
              </a:rPr>
              <a:t>基本</a:t>
            </a: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的公式</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c1</a:t>
            </a:r>
            <a:r>
              <a:rPr lang="zh-CN" altLang="en-US" b="1" dirty="0" smtClean="0">
                <a:solidFill>
                  <a:srgbClr val="FFFFFF"/>
                </a:solidFill>
                <a:latin typeface="Times New Roman" pitchFamily="18" charset="0"/>
                <a:ea typeface="楷体_GB2312" pitchFamily="49" charset="-122"/>
                <a:cs typeface="Times New Roman" pitchFamily="18" charset="0"/>
              </a:rPr>
              <a:t>和</a:t>
            </a:r>
            <a:r>
              <a:rPr lang="en-US" altLang="zh-CN" b="1" dirty="0" smtClean="0">
                <a:solidFill>
                  <a:srgbClr val="FFFFFF"/>
                </a:solidFill>
                <a:latin typeface="Times New Roman" pitchFamily="18" charset="0"/>
                <a:ea typeface="楷体_GB2312" pitchFamily="49" charset="-122"/>
                <a:cs typeface="Times New Roman" pitchFamily="18" charset="0"/>
              </a:rPr>
              <a:t>c2</a:t>
            </a:r>
            <a:r>
              <a:rPr lang="zh-CN" altLang="en-US" b="1" dirty="0" smtClean="0">
                <a:solidFill>
                  <a:srgbClr val="FFFFFF"/>
                </a:solidFill>
                <a:latin typeface="Times New Roman" pitchFamily="18" charset="0"/>
                <a:ea typeface="楷体_GB2312" pitchFamily="49" charset="-122"/>
                <a:cs typeface="Times New Roman" pitchFamily="18" charset="0"/>
              </a:rPr>
              <a:t>：学习因子（</a:t>
            </a:r>
            <a:r>
              <a:rPr lang="en-US" altLang="zh-CN" b="1" dirty="0" smtClean="0">
                <a:solidFill>
                  <a:srgbClr val="FFFFFF"/>
                </a:solidFill>
                <a:latin typeface="Times New Roman" pitchFamily="18" charset="0"/>
                <a:ea typeface="楷体_GB2312" pitchFamily="49" charset="-122"/>
                <a:cs typeface="Times New Roman" pitchFamily="18" charset="0"/>
              </a:rPr>
              <a:t>learning factor</a:t>
            </a:r>
            <a:r>
              <a:rPr lang="zh-CN" altLang="en-US" b="1" dirty="0" smtClean="0">
                <a:solidFill>
                  <a:srgbClr val="FFFFFF"/>
                </a:solidFill>
                <a:latin typeface="Times New Roman" pitchFamily="18" charset="0"/>
                <a:ea typeface="楷体_GB2312" pitchFamily="49" charset="-122"/>
                <a:cs typeface="Times New Roman" pitchFamily="18" charset="0"/>
              </a:rPr>
              <a:t>）或加速系数（</a:t>
            </a:r>
            <a:r>
              <a:rPr lang="en-US" altLang="zh-CN" b="1" dirty="0" smtClean="0">
                <a:solidFill>
                  <a:srgbClr val="FFFFFF"/>
                </a:solidFill>
                <a:latin typeface="Times New Roman" pitchFamily="18" charset="0"/>
                <a:ea typeface="楷体_GB2312" pitchFamily="49" charset="-122"/>
                <a:cs typeface="Times New Roman" pitchFamily="18" charset="0"/>
              </a:rPr>
              <a:t>acceleration coefficient</a:t>
            </a:r>
            <a:r>
              <a:rPr lang="zh-CN" altLang="en-US" b="1" dirty="0" smtClean="0">
                <a:solidFill>
                  <a:srgbClr val="FFFFFF"/>
                </a:solidFill>
                <a:latin typeface="Times New Roman" pitchFamily="18" charset="0"/>
                <a:ea typeface="楷体_GB2312" pitchFamily="49" charset="-122"/>
                <a:cs typeface="Times New Roman" pitchFamily="18" charset="0"/>
              </a:rPr>
              <a:t>），一般为正常数。学习因子使粒子具有自我总结和向群体中优秀个体学习的能力，从而向自己的历史最优点以及群体内或邻域内的历史最优点靠近。通常等于</a:t>
            </a:r>
            <a:r>
              <a:rPr lang="en-US" altLang="zh-CN" b="1" dirty="0" smtClean="0">
                <a:solidFill>
                  <a:srgbClr val="FFFFFF"/>
                </a:solidFill>
                <a:latin typeface="Times New Roman" pitchFamily="18" charset="0"/>
                <a:ea typeface="楷体_GB2312" pitchFamily="49" charset="-122"/>
                <a:cs typeface="Times New Roman" pitchFamily="18" charset="0"/>
              </a:rPr>
              <a:t>2</a:t>
            </a:r>
            <a:r>
              <a:rPr lang="zh-CN" altLang="en-US" b="1" dirty="0" smtClean="0">
                <a:solidFill>
                  <a:srgbClr val="FFFFFF"/>
                </a:solidFill>
                <a:latin typeface="Times New Roman" pitchFamily="18" charset="0"/>
                <a:ea typeface="楷体_GB2312" pitchFamily="49" charset="-122"/>
                <a:cs typeface="Times New Roman" pitchFamily="18" charset="0"/>
              </a:rPr>
              <a:t>。</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l-GR" altLang="zh-CN" b="1" dirty="0" smtClean="0">
                <a:solidFill>
                  <a:srgbClr val="FFFFFF"/>
                </a:solidFill>
                <a:latin typeface="Times New Roman"/>
                <a:ea typeface="楷体_GB2312" pitchFamily="49" charset="-122"/>
                <a:cs typeface="Times New Roman"/>
              </a:rPr>
              <a:t>ξ</a:t>
            </a:r>
            <a:r>
              <a:rPr lang="zh-CN" altLang="en-US" b="1" dirty="0" smtClean="0">
                <a:solidFill>
                  <a:srgbClr val="FFFFFF"/>
                </a:solidFill>
                <a:latin typeface="Times New Roman"/>
                <a:ea typeface="楷体_GB2312" pitchFamily="49" charset="-122"/>
                <a:cs typeface="Times New Roman"/>
              </a:rPr>
              <a:t>和</a:t>
            </a:r>
            <a:r>
              <a:rPr lang="el-GR" altLang="zh-CN" b="1" dirty="0" smtClean="0">
                <a:solidFill>
                  <a:srgbClr val="FFFFFF"/>
                </a:solidFill>
                <a:latin typeface="Times New Roman"/>
                <a:ea typeface="楷体_GB2312" pitchFamily="49" charset="-122"/>
                <a:cs typeface="Times New Roman"/>
              </a:rPr>
              <a:t>η</a:t>
            </a:r>
            <a:r>
              <a:rPr lang="zh-CN" altLang="en-US" b="1" dirty="0" smtClean="0">
                <a:solidFill>
                  <a:srgbClr val="FFFFFF"/>
                </a:solidFill>
                <a:latin typeface="Times New Roman"/>
                <a:ea typeface="楷体_GB2312" pitchFamily="49" charset="-122"/>
                <a:cs typeface="Times New Roman"/>
              </a:rPr>
              <a:t>：</a:t>
            </a:r>
            <a:r>
              <a:rPr lang="en-US" altLang="zh-CN" b="1" dirty="0" smtClean="0">
                <a:solidFill>
                  <a:srgbClr val="FFFFFF"/>
                </a:solidFill>
                <a:latin typeface="Times New Roman"/>
                <a:ea typeface="楷体_GB2312" pitchFamily="49" charset="-122"/>
                <a:cs typeface="Times New Roman"/>
              </a:rPr>
              <a:t>0-1</a:t>
            </a:r>
            <a:r>
              <a:rPr lang="zh-CN" altLang="en-US" b="1" dirty="0" smtClean="0">
                <a:solidFill>
                  <a:srgbClr val="FFFFFF"/>
                </a:solidFill>
                <a:latin typeface="Times New Roman"/>
                <a:ea typeface="楷体_GB2312" pitchFamily="49" charset="-122"/>
                <a:cs typeface="Times New Roman"/>
              </a:rPr>
              <a:t>之间的随机数</a:t>
            </a: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125</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Times New Roman" pitchFamily="18" charset="0"/>
                <a:cs typeface="Times New Roman" pitchFamily="18" charset="0"/>
              </a:rPr>
              <a:t>基本</a:t>
            </a: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的公式</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 粒子的速度被限制在</a:t>
            </a:r>
            <a:r>
              <a:rPr lang="en-US" altLang="zh-CN" b="1" dirty="0" smtClean="0">
                <a:solidFill>
                  <a:srgbClr val="FFFFFF"/>
                </a:solidFill>
                <a:latin typeface="Times New Roman" pitchFamily="18" charset="0"/>
                <a:ea typeface="楷体_GB2312" pitchFamily="49" charset="-122"/>
                <a:cs typeface="Times New Roman" pitchFamily="18" charset="0"/>
              </a:rPr>
              <a:t>[-</a:t>
            </a:r>
            <a:r>
              <a:rPr lang="en-US" altLang="zh-CN" b="1" dirty="0" err="1" smtClean="0">
                <a:solidFill>
                  <a:srgbClr val="FFFFFF"/>
                </a:solidFill>
                <a:latin typeface="Times New Roman" pitchFamily="18" charset="0"/>
                <a:ea typeface="楷体_GB2312" pitchFamily="49" charset="-122"/>
                <a:cs typeface="Times New Roman" pitchFamily="18" charset="0"/>
              </a:rPr>
              <a:t>Vmax</a:t>
            </a:r>
            <a:r>
              <a:rPr lang="en-US" altLang="zh-CN" b="1" dirty="0" smtClean="0">
                <a:solidFill>
                  <a:srgbClr val="FFFFFF"/>
                </a:solidFill>
                <a:latin typeface="Times New Roman" pitchFamily="18" charset="0"/>
                <a:ea typeface="楷体_GB2312" pitchFamily="49" charset="-122"/>
                <a:cs typeface="Times New Roman" pitchFamily="18" charset="0"/>
              </a:rPr>
              <a:t>, </a:t>
            </a:r>
            <a:r>
              <a:rPr lang="en-US" altLang="zh-CN" b="1" dirty="0" err="1" smtClean="0">
                <a:solidFill>
                  <a:srgbClr val="FFFFFF"/>
                </a:solidFill>
                <a:latin typeface="Times New Roman" pitchFamily="18" charset="0"/>
                <a:ea typeface="楷体_GB2312" pitchFamily="49" charset="-122"/>
                <a:cs typeface="Times New Roman" pitchFamily="18" charset="0"/>
              </a:rPr>
              <a:t>Vmax</a:t>
            </a:r>
            <a:r>
              <a:rPr lang="en-US" altLang="zh-CN" b="1" dirty="0" smtClean="0">
                <a:solidFill>
                  <a:srgbClr val="FFFFFF"/>
                </a:solidFill>
                <a:latin typeface="Times New Roman" pitchFamily="18" charset="0"/>
                <a:ea typeface="楷体_GB2312" pitchFamily="49" charset="-122"/>
                <a:cs typeface="Times New Roman" pitchFamily="18" charset="0"/>
              </a:rPr>
              <a:t>]</a:t>
            </a:r>
            <a:r>
              <a:rPr lang="zh-CN" altLang="en-US" b="1" dirty="0" smtClean="0">
                <a:solidFill>
                  <a:srgbClr val="FFFFFF"/>
                </a:solidFill>
                <a:latin typeface="Times New Roman" pitchFamily="18" charset="0"/>
                <a:ea typeface="楷体_GB2312" pitchFamily="49" charset="-122"/>
                <a:cs typeface="Times New Roman" pitchFamily="18" charset="0"/>
              </a:rPr>
              <a:t>的范围内。引入</a:t>
            </a:r>
            <a:r>
              <a:rPr lang="en-US" altLang="zh-CN" b="1" dirty="0" err="1" smtClean="0">
                <a:solidFill>
                  <a:srgbClr val="FFFFFF"/>
                </a:solidFill>
                <a:latin typeface="Times New Roman" pitchFamily="18" charset="0"/>
                <a:ea typeface="楷体_GB2312" pitchFamily="49" charset="-122"/>
                <a:cs typeface="Times New Roman" pitchFamily="18" charset="0"/>
              </a:rPr>
              <a:t>Vmax</a:t>
            </a:r>
            <a:r>
              <a:rPr lang="zh-CN" altLang="en-US" b="1" dirty="0" smtClean="0">
                <a:solidFill>
                  <a:srgbClr val="FFFFFF"/>
                </a:solidFill>
                <a:latin typeface="Times New Roman" pitchFamily="18" charset="0"/>
                <a:ea typeface="楷体_GB2312" pitchFamily="49" charset="-122"/>
                <a:cs typeface="Times New Roman" pitchFamily="18" charset="0"/>
              </a:rPr>
              <a:t>的原因：</a:t>
            </a: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防止溢出</a:t>
            </a:r>
            <a:endParaRPr lang="en-US" altLang="zh-CN" sz="26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600" b="1" dirty="0" smtClean="0">
                <a:solidFill>
                  <a:srgbClr val="FFFFFF"/>
                </a:solidFill>
                <a:latin typeface="Times New Roman" pitchFamily="18" charset="0"/>
                <a:ea typeface="楷体_GB2312" pitchFamily="49" charset="-122"/>
                <a:cs typeface="Times New Roman" pitchFamily="18" charset="0"/>
              </a:rPr>
              <a:t>保证算法稳定</a:t>
            </a:r>
          </a:p>
          <a:p>
            <a:pPr marL="1009650" lvl="1" indent="-609600" eaLnBrk="1" hangingPunct="1">
              <a:buClr>
                <a:schemeClr val="tx1"/>
              </a:buClr>
              <a:buSzPct val="100000"/>
              <a:buFont typeface="Wingdings" pitchFamily="2" charset="2"/>
              <a:buChar char="Ø"/>
              <a:defRPr/>
            </a:pP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126</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Times New Roman" pitchFamily="18" charset="0"/>
                <a:cs typeface="Times New Roman" pitchFamily="18" charset="0"/>
              </a:rPr>
              <a:t>基本</a:t>
            </a: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的公式</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粒子群的拓扑结构决定个体间的相互影响程度</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en-US" altLang="zh-CN" sz="2600" b="1" dirty="0" smtClean="0">
                <a:solidFill>
                  <a:srgbClr val="FFFFFF"/>
                </a:solidFill>
                <a:latin typeface="Times New Roman" pitchFamily="18" charset="0"/>
                <a:ea typeface="楷体_GB2312" pitchFamily="49" charset="-122"/>
                <a:cs typeface="Times New Roman" pitchFamily="18" charset="0"/>
              </a:rPr>
              <a:t>PSO</a:t>
            </a:r>
            <a:r>
              <a:rPr lang="zh-CN" altLang="en-US" sz="2600" b="1" dirty="0" smtClean="0">
                <a:solidFill>
                  <a:srgbClr val="FFFFFF"/>
                </a:solidFill>
                <a:latin typeface="Times New Roman" pitchFamily="18" charset="0"/>
                <a:ea typeface="楷体_GB2312" pitchFamily="49" charset="-122"/>
                <a:cs typeface="Times New Roman" pitchFamily="18" charset="0"/>
              </a:rPr>
              <a:t>的全局版本将整个群体看作是一个全连通图，群体内所有个体共享一个邻域最优 </a:t>
            </a:r>
            <a:r>
              <a:rPr lang="en-US" altLang="zh-CN" sz="2600" b="1" dirty="0" err="1" smtClean="0">
                <a:solidFill>
                  <a:srgbClr val="FFFFFF"/>
                </a:solidFill>
                <a:latin typeface="Times New Roman" pitchFamily="18" charset="0"/>
                <a:ea typeface="楷体_GB2312" pitchFamily="49" charset="-122"/>
                <a:cs typeface="Times New Roman" pitchFamily="18" charset="0"/>
              </a:rPr>
              <a:t>gbest</a:t>
            </a:r>
            <a:endParaRPr lang="en-US" altLang="zh-CN" sz="26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en-US" altLang="zh-CN" sz="2600" b="1" dirty="0" smtClean="0">
                <a:solidFill>
                  <a:srgbClr val="FFFFFF"/>
                </a:solidFill>
                <a:latin typeface="Times New Roman" pitchFamily="18" charset="0"/>
                <a:ea typeface="楷体_GB2312" pitchFamily="49" charset="-122"/>
                <a:cs typeface="Times New Roman" pitchFamily="18" charset="0"/>
              </a:rPr>
              <a:t>PSO</a:t>
            </a:r>
            <a:r>
              <a:rPr lang="zh-CN" altLang="en-US" sz="2600" b="1" dirty="0" smtClean="0">
                <a:solidFill>
                  <a:srgbClr val="FFFFFF"/>
                </a:solidFill>
                <a:latin typeface="Times New Roman" pitchFamily="18" charset="0"/>
                <a:ea typeface="楷体_GB2312" pitchFamily="49" charset="-122"/>
                <a:cs typeface="Times New Roman" pitchFamily="18" charset="0"/>
              </a:rPr>
              <a:t>的局部版本中每个个体的邻域将是整个群体的一个子集，此时影响个体的</a:t>
            </a:r>
            <a:r>
              <a:rPr lang="en-US" altLang="zh-CN" sz="2600" b="1" dirty="0" err="1" smtClean="0">
                <a:solidFill>
                  <a:srgbClr val="FFFFFF"/>
                </a:solidFill>
                <a:latin typeface="Times New Roman" pitchFamily="18" charset="0"/>
                <a:ea typeface="楷体_GB2312" pitchFamily="49" charset="-122"/>
                <a:cs typeface="Times New Roman" pitchFamily="18" charset="0"/>
              </a:rPr>
              <a:t>gbest</a:t>
            </a:r>
            <a:r>
              <a:rPr lang="zh-CN" altLang="en-US" sz="2600" b="1" dirty="0" smtClean="0">
                <a:solidFill>
                  <a:srgbClr val="FFFFFF"/>
                </a:solidFill>
                <a:latin typeface="Times New Roman" pitchFamily="18" charset="0"/>
                <a:ea typeface="楷体_GB2312" pitchFamily="49" charset="-122"/>
                <a:cs typeface="Times New Roman" pitchFamily="18" charset="0"/>
              </a:rPr>
              <a:t>取决于具体的拓扑结构，一种简单的方法是群体内粒子根据其编号相邻的原则组成一个环状结构</a:t>
            </a:r>
          </a:p>
          <a:p>
            <a:pPr marL="1009650" lvl="1" indent="-609600" eaLnBrk="1" hangingPunct="1">
              <a:buClr>
                <a:schemeClr val="tx1"/>
              </a:buClr>
              <a:buSzPct val="100000"/>
              <a:buFont typeface="Wingdings" pitchFamily="2" charset="2"/>
              <a:buChar char="Ø"/>
              <a:defRPr/>
            </a:pP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127</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Times New Roman" pitchFamily="18" charset="0"/>
                <a:cs typeface="Times New Roman" pitchFamily="18" charset="0"/>
              </a:rPr>
              <a:t>基本</a:t>
            </a: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算法流程图</a:t>
            </a: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
        <p:nvSpPr>
          <p:cNvPr id="6" name="TextBox 5"/>
          <p:cNvSpPr txBox="1"/>
          <p:nvPr/>
        </p:nvSpPr>
        <p:spPr>
          <a:xfrm>
            <a:off x="683568" y="2032387"/>
            <a:ext cx="8063936" cy="4708981"/>
          </a:xfrm>
          <a:prstGeom prst="rect">
            <a:avLst/>
          </a:prstGeom>
          <a:noFill/>
          <a:ln w="19050">
            <a:solidFill>
              <a:schemeClr val="tx1"/>
            </a:solidFill>
          </a:ln>
        </p:spPr>
        <p:txBody>
          <a:bodyPr wrap="square" rtlCol="0">
            <a:spAutoFit/>
          </a:bodyPr>
          <a:lstStyle/>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begin</a:t>
            </a:r>
          </a:p>
          <a:p>
            <a:pPr>
              <a:lnSpc>
                <a:spcPct val="100000"/>
              </a:lnSpc>
              <a:spcBef>
                <a:spcPts val="0"/>
              </a:spcBef>
            </a:pPr>
            <a:r>
              <a:rPr lang="en-US" altLang="zh-CN" sz="2000" dirty="0" smtClean="0">
                <a:solidFill>
                  <a:srgbClr val="FF0000"/>
                </a:solidFill>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initialize and evaluate a swarm of particles with random positions and velocities on </a:t>
            </a:r>
            <a:r>
              <a:rPr lang="en-US" altLang="zh-CN" sz="2000" dirty="0" smtClean="0">
                <a:solidFill>
                  <a:srgbClr val="FFFF00"/>
                </a:solidFill>
                <a:latin typeface="Times New Roman" pitchFamily="18" charset="0"/>
                <a:cs typeface="Times New Roman" pitchFamily="18" charset="0"/>
              </a:rPr>
              <a:t>D</a:t>
            </a:r>
            <a:r>
              <a:rPr lang="en-US" altLang="zh-CN" sz="2000" dirty="0" smtClean="0">
                <a:latin typeface="Times New Roman" pitchFamily="18" charset="0"/>
                <a:cs typeface="Times New Roman" pitchFamily="18" charset="0"/>
              </a:rPr>
              <a:t> dimensions in the search space;</a:t>
            </a:r>
          </a:p>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    repeat</a:t>
            </a:r>
          </a:p>
          <a:p>
            <a:pPr>
              <a:lnSpc>
                <a:spcPct val="100000"/>
              </a:lnSpc>
              <a:spcBef>
                <a:spcPts val="0"/>
              </a:spcBef>
            </a:pP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for</a:t>
            </a:r>
            <a:r>
              <a:rPr lang="en-US" altLang="zh-CN" sz="2000" dirty="0" smtClean="0">
                <a:latin typeface="Times New Roman" pitchFamily="18" charset="0"/>
                <a:cs typeface="Times New Roman" pitchFamily="18" charset="0"/>
              </a:rPr>
              <a:t> each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do </a:t>
            </a:r>
            <a:r>
              <a:rPr lang="en-US" altLang="zh-CN" sz="2000" dirty="0" smtClean="0">
                <a:latin typeface="Times New Roman" pitchFamily="18" charset="0"/>
                <a:cs typeface="Times New Roman" pitchFamily="18" charset="0"/>
              </a:rPr>
              <a:t>            </a:t>
            </a:r>
          </a:p>
          <a:p>
            <a:pPr>
              <a:lnSpc>
                <a:spcPct val="100000"/>
              </a:lnSpc>
              <a:spcBef>
                <a:spcPts val="0"/>
              </a:spcBef>
            </a:pPr>
            <a:r>
              <a:rPr lang="en-US" altLang="zh-CN" sz="2000" dirty="0" smtClean="0">
                <a:latin typeface="Times New Roman" pitchFamily="18" charset="0"/>
                <a:cs typeface="Times New Roman" pitchFamily="18" charset="0"/>
              </a:rPr>
              <a:t>            update </a:t>
            </a:r>
            <a:r>
              <a:rPr lang="en-US" altLang="zh-CN" sz="2000" dirty="0" err="1" smtClean="0">
                <a:latin typeface="Times New Roman" pitchFamily="18" charset="0"/>
                <a:cs typeface="Times New Roman" pitchFamily="18" charset="0"/>
              </a:rPr>
              <a:t>gbest</a:t>
            </a:r>
            <a:r>
              <a:rPr lang="en-US" altLang="zh-CN" sz="2000" dirty="0" smtClean="0">
                <a:latin typeface="Times New Roman" pitchFamily="18" charset="0"/>
                <a:cs typeface="Times New Roman" pitchFamily="18" charset="0"/>
              </a:rPr>
              <a:t>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p>
          <a:p>
            <a:pPr>
              <a:lnSpc>
                <a:spcPct val="100000"/>
              </a:lnSpc>
              <a:spcBef>
                <a:spcPts val="0"/>
              </a:spcBef>
            </a:pPr>
            <a:r>
              <a:rPr lang="en-US" altLang="zh-CN" sz="2000" dirty="0" smtClean="0">
                <a:solidFill>
                  <a:srgbClr val="FF0000"/>
                </a:solidFill>
                <a:latin typeface="Times New Roman" pitchFamily="18" charset="0"/>
                <a:cs typeface="Times New Roman" pitchFamily="18" charset="0"/>
              </a:rPr>
              <a:t>        </a:t>
            </a:r>
            <a:r>
              <a:rPr lang="en-US" altLang="zh-CN" sz="2000" dirty="0" err="1" smtClean="0">
                <a:solidFill>
                  <a:srgbClr val="FF0000"/>
                </a:solidFill>
                <a:latin typeface="Times New Roman" pitchFamily="18" charset="0"/>
                <a:cs typeface="Times New Roman" pitchFamily="18" charset="0"/>
              </a:rPr>
              <a:t>endfor</a:t>
            </a:r>
            <a:r>
              <a:rPr lang="en-US" altLang="zh-CN" sz="2000" dirty="0" smtClean="0">
                <a:latin typeface="Times New Roman" pitchFamily="18" charset="0"/>
                <a:cs typeface="Times New Roman" pitchFamily="18" charset="0"/>
              </a:rPr>
              <a:t>    </a:t>
            </a:r>
            <a:endParaRPr lang="en-US" altLang="zh-CN" sz="2000" b="1" dirty="0" smtClean="0">
              <a:solidFill>
                <a:srgbClr val="FF0000"/>
              </a:solidFill>
              <a:latin typeface="Times New Roman" pitchFamily="18" charset="0"/>
              <a:cs typeface="Times New Roman" pitchFamily="18" charset="0"/>
            </a:endParaRPr>
          </a:p>
          <a:p>
            <a:pPr>
              <a:lnSpc>
                <a:spcPct val="100000"/>
              </a:lnSpc>
              <a:spcBef>
                <a:spcPts val="0"/>
              </a:spcBef>
            </a:pP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for</a:t>
            </a:r>
            <a:r>
              <a:rPr lang="en-US" altLang="zh-CN" sz="2000" dirty="0" smtClean="0">
                <a:latin typeface="Times New Roman" pitchFamily="18" charset="0"/>
                <a:cs typeface="Times New Roman" pitchFamily="18" charset="0"/>
              </a:rPr>
              <a:t> each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do </a:t>
            </a:r>
            <a:r>
              <a:rPr lang="en-US" altLang="zh-CN" sz="2000" dirty="0" smtClean="0">
                <a:latin typeface="Times New Roman" pitchFamily="18" charset="0"/>
                <a:cs typeface="Times New Roman" pitchFamily="18" charset="0"/>
              </a:rPr>
              <a:t>            </a:t>
            </a:r>
          </a:p>
          <a:p>
            <a:pPr>
              <a:lnSpc>
                <a:spcPct val="100000"/>
              </a:lnSpc>
              <a:spcBef>
                <a:spcPts val="0"/>
              </a:spcBef>
            </a:pPr>
            <a:r>
              <a:rPr lang="en-US" altLang="zh-CN" sz="2000" dirty="0" smtClean="0">
                <a:latin typeface="Times New Roman" pitchFamily="18" charset="0"/>
                <a:cs typeface="Times New Roman" pitchFamily="18" charset="0"/>
              </a:rPr>
              <a:t>            adapt the velocity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using Equation (1);</a:t>
            </a:r>
          </a:p>
          <a:p>
            <a:pPr>
              <a:lnSpc>
                <a:spcPct val="100000"/>
              </a:lnSpc>
              <a:spcBef>
                <a:spcPts val="0"/>
              </a:spcBef>
            </a:pPr>
            <a:r>
              <a:rPr lang="en-US" altLang="zh-CN" sz="2000" dirty="0" smtClean="0">
                <a:latin typeface="Times New Roman" pitchFamily="18" charset="0"/>
                <a:cs typeface="Times New Roman" pitchFamily="18" charset="0"/>
              </a:rPr>
              <a:t>            update the position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using Equation (2);</a:t>
            </a:r>
          </a:p>
          <a:p>
            <a:pPr>
              <a:lnSpc>
                <a:spcPct val="100000"/>
              </a:lnSpc>
              <a:spcBef>
                <a:spcPts val="0"/>
              </a:spcBef>
            </a:pPr>
            <a:r>
              <a:rPr lang="en-US" altLang="zh-CN" sz="2000" dirty="0" smtClean="0">
                <a:latin typeface="Times New Roman" pitchFamily="18" charset="0"/>
                <a:cs typeface="Times New Roman" pitchFamily="18" charset="0"/>
              </a:rPr>
              <a:t>            evaluate the fitness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p>
          <a:p>
            <a:pPr>
              <a:lnSpc>
                <a:spcPct val="100000"/>
              </a:lnSpc>
              <a:spcBef>
                <a:spcPts val="0"/>
              </a:spcBef>
            </a:pPr>
            <a:r>
              <a:rPr lang="en-US" altLang="zh-CN" sz="2000" dirty="0" smtClean="0">
                <a:latin typeface="Times New Roman" pitchFamily="18" charset="0"/>
                <a:cs typeface="Times New Roman" pitchFamily="18" charset="0"/>
              </a:rPr>
              <a:t>            update </a:t>
            </a:r>
            <a:r>
              <a:rPr lang="en-US" altLang="zh-CN" sz="2000" dirty="0" err="1" smtClean="0">
                <a:latin typeface="Times New Roman" pitchFamily="18" charset="0"/>
                <a:cs typeface="Times New Roman" pitchFamily="18" charset="0"/>
              </a:rPr>
              <a:t>pbest</a:t>
            </a:r>
            <a:r>
              <a:rPr lang="en-US" altLang="zh-CN" sz="2000" dirty="0" smtClean="0">
                <a:latin typeface="Times New Roman" pitchFamily="18" charset="0"/>
                <a:cs typeface="Times New Roman" pitchFamily="18" charset="0"/>
              </a:rPr>
              <a:t>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p>
          <a:p>
            <a:pPr>
              <a:lnSpc>
                <a:spcPct val="100000"/>
              </a:lnSpc>
              <a:spcBef>
                <a:spcPts val="0"/>
              </a:spcBef>
            </a:pPr>
            <a:r>
              <a:rPr lang="en-US" altLang="zh-CN" sz="2000" dirty="0" smtClean="0">
                <a:solidFill>
                  <a:srgbClr val="FF0000"/>
                </a:solidFill>
                <a:latin typeface="Times New Roman" pitchFamily="18" charset="0"/>
                <a:cs typeface="Times New Roman" pitchFamily="18" charset="0"/>
              </a:rPr>
              <a:t>        </a:t>
            </a:r>
            <a:r>
              <a:rPr lang="en-US" altLang="zh-CN" sz="2000" dirty="0" err="1" smtClean="0">
                <a:solidFill>
                  <a:srgbClr val="FF0000"/>
                </a:solidFill>
                <a:latin typeface="Times New Roman" pitchFamily="18" charset="0"/>
                <a:cs typeface="Times New Roman" pitchFamily="18" charset="0"/>
              </a:rPr>
              <a:t>endfor</a:t>
            </a:r>
            <a:endParaRPr lang="en-US" altLang="zh-CN" sz="2000" dirty="0" smtClean="0">
              <a:solidFill>
                <a:srgbClr val="FF0000"/>
              </a:solidFill>
              <a:latin typeface="Times New Roman" pitchFamily="18" charset="0"/>
              <a:cs typeface="Times New Roman" pitchFamily="18" charset="0"/>
            </a:endParaRPr>
          </a:p>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    until</a:t>
            </a:r>
            <a:r>
              <a:rPr lang="en-US" altLang="zh-CN" sz="2000" dirty="0" smtClean="0">
                <a:latin typeface="Times New Roman" pitchFamily="18" charset="0"/>
                <a:cs typeface="Times New Roman" pitchFamily="18" charset="0"/>
              </a:rPr>
              <a:t> a stop condition is met</a:t>
            </a:r>
          </a:p>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end</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128</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Times New Roman" pitchFamily="18" charset="0"/>
                <a:cs typeface="Times New Roman" pitchFamily="18" charset="0"/>
              </a:rPr>
              <a:t>带有惯性权重的</a:t>
            </a:r>
            <a:r>
              <a:rPr lang="en-US" altLang="zh-CN" b="1" dirty="0" smtClean="0">
                <a:latin typeface="Times New Roman" pitchFamily="18" charset="0"/>
                <a:cs typeface="Times New Roman" pitchFamily="18" charset="0"/>
              </a:rPr>
              <a:t>PSO</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为改善算法收敛性能，</a:t>
            </a:r>
            <a:r>
              <a:rPr lang="en-US" altLang="zh-CN" b="1" dirty="0" smtClean="0">
                <a:solidFill>
                  <a:srgbClr val="FFFFFF"/>
                </a:solidFill>
                <a:latin typeface="Times New Roman" pitchFamily="18" charset="0"/>
                <a:ea typeface="楷体_GB2312" pitchFamily="49" charset="-122"/>
                <a:cs typeface="Times New Roman" pitchFamily="18" charset="0"/>
              </a:rPr>
              <a:t>Shi</a:t>
            </a:r>
            <a:r>
              <a:rPr lang="zh-CN" altLang="en-US" b="1" dirty="0" smtClean="0">
                <a:solidFill>
                  <a:srgbClr val="FFFFFF"/>
                </a:solidFill>
                <a:latin typeface="Times New Roman" pitchFamily="18" charset="0"/>
                <a:ea typeface="楷体_GB2312" pitchFamily="49" charset="-122"/>
                <a:cs typeface="Times New Roman" pitchFamily="18" charset="0"/>
              </a:rPr>
              <a:t>和</a:t>
            </a:r>
            <a:r>
              <a:rPr lang="en-US" altLang="zh-CN" b="1" dirty="0" err="1" smtClean="0">
                <a:solidFill>
                  <a:srgbClr val="FFFFFF"/>
                </a:solidFill>
                <a:latin typeface="Times New Roman" pitchFamily="18" charset="0"/>
                <a:ea typeface="楷体_GB2312" pitchFamily="49" charset="-122"/>
                <a:cs typeface="Times New Roman" pitchFamily="18" charset="0"/>
              </a:rPr>
              <a:t>Eberhart</a:t>
            </a:r>
            <a:r>
              <a:rPr lang="zh-CN" altLang="en-US" b="1" dirty="0" smtClean="0">
                <a:solidFill>
                  <a:srgbClr val="FFFFFF"/>
                </a:solidFill>
                <a:latin typeface="Times New Roman" pitchFamily="18" charset="0"/>
                <a:ea typeface="楷体_GB2312" pitchFamily="49" charset="-122"/>
                <a:cs typeface="Times New Roman" pitchFamily="18" charset="0"/>
              </a:rPr>
              <a:t>在</a:t>
            </a:r>
            <a:r>
              <a:rPr lang="en-US" altLang="zh-CN" b="1" dirty="0" smtClean="0">
                <a:solidFill>
                  <a:srgbClr val="FFFFFF"/>
                </a:solidFill>
                <a:latin typeface="Times New Roman" pitchFamily="18" charset="0"/>
                <a:ea typeface="楷体_GB2312" pitchFamily="49" charset="-122"/>
                <a:cs typeface="Times New Roman" pitchFamily="18" charset="0"/>
              </a:rPr>
              <a:t>1998</a:t>
            </a:r>
            <a:r>
              <a:rPr lang="zh-CN" altLang="en-US" b="1" dirty="0" smtClean="0">
                <a:solidFill>
                  <a:srgbClr val="FFFFFF"/>
                </a:solidFill>
                <a:latin typeface="Times New Roman" pitchFamily="18" charset="0"/>
                <a:ea typeface="楷体_GB2312" pitchFamily="49" charset="-122"/>
                <a:cs typeface="Times New Roman" pitchFamily="18" charset="0"/>
              </a:rPr>
              <a:t>年的论文中引入了惯性权重的概念，将速度更新方程修改为： </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标准</a:t>
            </a:r>
            <a:r>
              <a:rPr lang="en-US" altLang="zh-CN" sz="3600" b="1" dirty="0" smtClean="0">
                <a:solidFill>
                  <a:schemeClr val="tx1"/>
                </a:solidFill>
                <a:latin typeface="华文新魏" pitchFamily="2" charset="-122"/>
                <a:ea typeface="华文新魏" pitchFamily="2" charset="-122"/>
              </a:rPr>
              <a:t>PSO</a:t>
            </a:r>
            <a:endParaRPr lang="zh-CN" altLang="en-US" sz="3600" b="1" dirty="0" smtClean="0">
              <a:solidFill>
                <a:schemeClr val="tx1"/>
              </a:solidFill>
              <a:latin typeface="华文新魏" pitchFamily="2" charset="-122"/>
              <a:ea typeface="华文新魏" pitchFamily="2" charset="-122"/>
            </a:endParaRPr>
          </a:p>
        </p:txBody>
      </p:sp>
      <p:graphicFrame>
        <p:nvGraphicFramePr>
          <p:cNvPr id="424962" name="Object 2"/>
          <p:cNvGraphicFramePr>
            <a:graphicFrameLocks noChangeAspect="1"/>
          </p:cNvGraphicFramePr>
          <p:nvPr/>
        </p:nvGraphicFramePr>
        <p:xfrm>
          <a:off x="1403648" y="3521075"/>
          <a:ext cx="5562600" cy="508000"/>
        </p:xfrm>
        <a:graphic>
          <a:graphicData uri="http://schemas.openxmlformats.org/presentationml/2006/ole">
            <p:oleObj spid="_x0000_s66562" name="Equation" r:id="rId4" imgW="2222280" imgH="203040" progId="">
              <p:embed/>
            </p:oleObj>
          </a:graphicData>
        </a:graphic>
      </p:graphicFrame>
      <p:sp>
        <p:nvSpPr>
          <p:cNvPr id="6" name="TextBox 5"/>
          <p:cNvSpPr txBox="1"/>
          <p:nvPr/>
        </p:nvSpPr>
        <p:spPr>
          <a:xfrm>
            <a:off x="7740352" y="3487221"/>
            <a:ext cx="648072" cy="492443"/>
          </a:xfrm>
          <a:prstGeom prst="rect">
            <a:avLst/>
          </a:prstGeom>
          <a:noFill/>
        </p:spPr>
        <p:txBody>
          <a:bodyPr wrap="square" rtlCol="0">
            <a:spAutoFit/>
          </a:bodyPr>
          <a:lstStyle/>
          <a:p>
            <a:r>
              <a:rPr lang="en-US" altLang="zh-CN" sz="2600" dirty="0" smtClean="0">
                <a:latin typeface="Times New Roman" pitchFamily="18" charset="0"/>
                <a:cs typeface="Times New Roman" pitchFamily="18" charset="0"/>
              </a:rPr>
              <a:t>(3)</a:t>
            </a:r>
            <a:endParaRPr lang="zh-CN" alt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129</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Times New Roman" pitchFamily="18" charset="0"/>
                <a:cs typeface="Times New Roman" pitchFamily="18" charset="0"/>
              </a:rPr>
              <a:t>带有惯性权重的</a:t>
            </a:r>
            <a:r>
              <a:rPr lang="en-US" altLang="zh-CN" b="1" dirty="0" smtClean="0">
                <a:latin typeface="Times New Roman" pitchFamily="18" charset="0"/>
                <a:cs typeface="Times New Roman" pitchFamily="18" charset="0"/>
              </a:rPr>
              <a:t>PSO</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这里，</a:t>
            </a:r>
            <a:r>
              <a:rPr lang="en-US" altLang="zh-CN" b="1" dirty="0" smtClean="0">
                <a:solidFill>
                  <a:srgbClr val="FFFFFF"/>
                </a:solidFill>
                <a:latin typeface="Times New Roman" pitchFamily="18" charset="0"/>
                <a:ea typeface="楷体_GB2312" pitchFamily="49" charset="-122"/>
                <a:cs typeface="Times New Roman" pitchFamily="18" charset="0"/>
              </a:rPr>
              <a:t>w</a:t>
            </a:r>
            <a:r>
              <a:rPr lang="zh-CN" altLang="en-US" b="1" dirty="0" smtClean="0">
                <a:solidFill>
                  <a:srgbClr val="FFFFFF"/>
                </a:solidFill>
                <a:latin typeface="Times New Roman" pitchFamily="18" charset="0"/>
                <a:ea typeface="楷体_GB2312" pitchFamily="49" charset="-122"/>
                <a:cs typeface="Times New Roman" pitchFamily="18" charset="0"/>
              </a:rPr>
              <a:t>称为惯性权重，其大小决定了对粒子当前速度继承的多少，合适的选择可以使粒子具有均衡的探索和开发能力。可见，基本</a:t>
            </a:r>
            <a:r>
              <a:rPr lang="en-US" altLang="zh-CN" b="1" dirty="0" smtClean="0">
                <a:solidFill>
                  <a:srgbClr val="FFFFFF"/>
                </a:solidFill>
                <a:latin typeface="Times New Roman" pitchFamily="18" charset="0"/>
                <a:ea typeface="楷体_GB2312" pitchFamily="49" charset="-122"/>
                <a:cs typeface="Times New Roman" pitchFamily="18" charset="0"/>
              </a:rPr>
              <a:t>PSO</a:t>
            </a:r>
            <a:r>
              <a:rPr lang="zh-CN" altLang="en-US" b="1" dirty="0" smtClean="0">
                <a:solidFill>
                  <a:srgbClr val="FFFFFF"/>
                </a:solidFill>
                <a:latin typeface="Times New Roman" pitchFamily="18" charset="0"/>
                <a:ea typeface="楷体_GB2312" pitchFamily="49" charset="-122"/>
                <a:cs typeface="Times New Roman" pitchFamily="18" charset="0"/>
              </a:rPr>
              <a:t>算法是惯性权重</a:t>
            </a:r>
            <a:r>
              <a:rPr lang="en-US" altLang="zh-CN" b="1" dirty="0" smtClean="0">
                <a:solidFill>
                  <a:srgbClr val="FFFFFF"/>
                </a:solidFill>
                <a:latin typeface="Times New Roman" pitchFamily="18" charset="0"/>
                <a:ea typeface="楷体_GB2312" pitchFamily="49" charset="-122"/>
                <a:cs typeface="Times New Roman" pitchFamily="18" charset="0"/>
              </a:rPr>
              <a:t>w=1</a:t>
            </a:r>
            <a:r>
              <a:rPr lang="zh-CN" altLang="en-US" b="1" dirty="0" smtClean="0">
                <a:solidFill>
                  <a:srgbClr val="FFFFFF"/>
                </a:solidFill>
                <a:latin typeface="Times New Roman" pitchFamily="18" charset="0"/>
                <a:ea typeface="楷体_GB2312" pitchFamily="49" charset="-122"/>
                <a:cs typeface="Times New Roman" pitchFamily="18" charset="0"/>
              </a:rPr>
              <a:t>的特殊情况。</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分析和实验表明，设定</a:t>
            </a:r>
            <a:r>
              <a:rPr lang="en-US" altLang="zh-CN" b="1" dirty="0" err="1" smtClean="0">
                <a:solidFill>
                  <a:srgbClr val="FFFFFF"/>
                </a:solidFill>
                <a:latin typeface="Times New Roman" pitchFamily="18" charset="0"/>
                <a:ea typeface="楷体_GB2312" pitchFamily="49" charset="-122"/>
                <a:cs typeface="Times New Roman" pitchFamily="18" charset="0"/>
              </a:rPr>
              <a:t>Vmax</a:t>
            </a:r>
            <a:r>
              <a:rPr lang="zh-CN" altLang="en-US" b="1" dirty="0" smtClean="0">
                <a:solidFill>
                  <a:srgbClr val="FFFFFF"/>
                </a:solidFill>
                <a:latin typeface="Times New Roman" pitchFamily="18" charset="0"/>
                <a:ea typeface="楷体_GB2312" pitchFamily="49" charset="-122"/>
                <a:cs typeface="Times New Roman" pitchFamily="18" charset="0"/>
              </a:rPr>
              <a:t>的作用可以通过惯性权重的调整来实现。现在的</a:t>
            </a:r>
            <a:r>
              <a:rPr lang="en-US" altLang="zh-CN" b="1" dirty="0" smtClean="0">
                <a:solidFill>
                  <a:srgbClr val="FFFFFF"/>
                </a:solidFill>
                <a:latin typeface="Times New Roman" pitchFamily="18" charset="0"/>
                <a:ea typeface="楷体_GB2312" pitchFamily="49" charset="-122"/>
                <a:cs typeface="Times New Roman" pitchFamily="18" charset="0"/>
              </a:rPr>
              <a:t>PSO</a:t>
            </a:r>
            <a:r>
              <a:rPr lang="zh-CN" altLang="en-US" b="1" dirty="0" smtClean="0">
                <a:solidFill>
                  <a:srgbClr val="FFFFFF"/>
                </a:solidFill>
                <a:latin typeface="Times New Roman" pitchFamily="18" charset="0"/>
                <a:ea typeface="楷体_GB2312" pitchFamily="49" charset="-122"/>
                <a:cs typeface="Times New Roman" pitchFamily="18" charset="0"/>
              </a:rPr>
              <a:t>基本上使用</a:t>
            </a:r>
            <a:r>
              <a:rPr lang="en-US" altLang="zh-CN" b="1" dirty="0" err="1" smtClean="0">
                <a:solidFill>
                  <a:srgbClr val="FFFFFF"/>
                </a:solidFill>
                <a:latin typeface="Times New Roman" pitchFamily="18" charset="0"/>
                <a:ea typeface="楷体_GB2312" pitchFamily="49" charset="-122"/>
                <a:cs typeface="Times New Roman" pitchFamily="18" charset="0"/>
              </a:rPr>
              <a:t>Vmax</a:t>
            </a:r>
            <a:r>
              <a:rPr lang="zh-CN" altLang="en-US" b="1" dirty="0" smtClean="0">
                <a:solidFill>
                  <a:srgbClr val="FFFFFF"/>
                </a:solidFill>
                <a:latin typeface="Times New Roman" pitchFamily="18" charset="0"/>
                <a:ea typeface="楷体_GB2312" pitchFamily="49" charset="-122"/>
                <a:cs typeface="Times New Roman" pitchFamily="18" charset="0"/>
              </a:rPr>
              <a:t>进行初始化，将</a:t>
            </a:r>
            <a:r>
              <a:rPr lang="en-US" altLang="zh-CN" b="1" dirty="0" err="1" smtClean="0">
                <a:solidFill>
                  <a:srgbClr val="FFFFFF"/>
                </a:solidFill>
                <a:latin typeface="Times New Roman" pitchFamily="18" charset="0"/>
                <a:ea typeface="楷体_GB2312" pitchFamily="49" charset="-122"/>
                <a:cs typeface="Times New Roman" pitchFamily="18" charset="0"/>
              </a:rPr>
              <a:t>Vmax</a:t>
            </a:r>
            <a:r>
              <a:rPr lang="zh-CN" altLang="en-US" b="1" dirty="0" smtClean="0">
                <a:solidFill>
                  <a:srgbClr val="FFFFFF"/>
                </a:solidFill>
                <a:latin typeface="Times New Roman" pitchFamily="18" charset="0"/>
                <a:ea typeface="楷体_GB2312" pitchFamily="49" charset="-122"/>
                <a:cs typeface="Times New Roman" pitchFamily="18" charset="0"/>
              </a:rPr>
              <a:t>设定为每维变量的变化范围，而不必进行细致的选择与调节。</a:t>
            </a:r>
          </a:p>
          <a:p>
            <a:pPr marL="1009650" lvl="1" indent="-609600" eaLnBrk="1" hangingPunct="1">
              <a:buClr>
                <a:schemeClr val="tx1"/>
              </a:buClr>
              <a:buSzPct val="100000"/>
              <a:buFont typeface="Wingdings" pitchFamily="2" charset="2"/>
              <a:buChar char="Ø"/>
              <a:defRPr/>
            </a:pP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标准</a:t>
            </a:r>
            <a:r>
              <a:rPr lang="en-US" altLang="zh-CN" sz="3600" b="1" dirty="0" smtClean="0">
                <a:solidFill>
                  <a:schemeClr val="tx1"/>
                </a:solidFill>
                <a:latin typeface="华文新魏" pitchFamily="2" charset="-122"/>
                <a:ea typeface="华文新魏" pitchFamily="2" charset="-122"/>
              </a:rPr>
              <a:t>PSO</a:t>
            </a:r>
            <a:endParaRPr lang="zh-CN" altLang="en-US" sz="3600" b="1" dirty="0" smtClean="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9DF6B80-BF3F-410F-97C3-071B9C3DFC62}" type="slidenum">
              <a:rPr lang="en-US" altLang="zh-CN"/>
              <a:pPr>
                <a:defRPr/>
              </a:pPr>
              <a:t>13</a:t>
            </a:fld>
            <a:endParaRPr lang="en-US" altLang="zh-CN"/>
          </a:p>
        </p:txBody>
      </p:sp>
      <p:sp>
        <p:nvSpPr>
          <p:cNvPr id="842754" name="Rectangle 2"/>
          <p:cNvSpPr>
            <a:spLocks noGrp="1" noChangeArrowheads="1"/>
          </p:cNvSpPr>
          <p:nvPr>
            <p:ph type="body" idx="1"/>
          </p:nvPr>
        </p:nvSpPr>
        <p:spPr>
          <a:xfrm>
            <a:off x="250825" y="1341438"/>
            <a:ext cx="8642350" cy="5111750"/>
          </a:xfrm>
        </p:spPr>
        <p:txBody>
          <a:bodyPr/>
          <a:lstStyle/>
          <a:p>
            <a:pPr marL="609600" indent="-609600" eaLnBrk="1" hangingPunct="1">
              <a:lnSpc>
                <a:spcPct val="130000"/>
              </a:lnSpc>
              <a:buClr>
                <a:schemeClr val="tx1"/>
              </a:buClr>
              <a:buSzTx/>
              <a:buFont typeface="Wingdings" pitchFamily="2" charset="2"/>
              <a:buAutoNum type="arabicPeriod"/>
              <a:defRPr/>
            </a:pPr>
            <a:r>
              <a:rPr lang="zh-CN" altLang="en-US" b="1" dirty="0" smtClean="0">
                <a:latin typeface="宋体" pitchFamily="2" charset="-122"/>
              </a:rPr>
              <a:t>对问题的描述要宽松（目标和约束函数）</a:t>
            </a:r>
            <a:r>
              <a:rPr lang="en-US" altLang="zh-CN" b="1" dirty="0" smtClean="0">
                <a:latin typeface="宋体" pitchFamily="2" charset="-122"/>
              </a:rPr>
              <a:t>——</a:t>
            </a:r>
            <a:r>
              <a:rPr lang="zh-CN" altLang="en-US" b="1" dirty="0" smtClean="0">
                <a:latin typeface="宋体" pitchFamily="2" charset="-122"/>
              </a:rPr>
              <a:t>可以用一段程序来描述</a:t>
            </a:r>
            <a:r>
              <a:rPr lang="en-US" altLang="zh-CN" b="1" dirty="0" smtClean="0">
                <a:latin typeface="宋体" pitchFamily="2" charset="-122"/>
              </a:rPr>
              <a:t>(</a:t>
            </a:r>
            <a:r>
              <a:rPr lang="zh-CN" altLang="en-US" b="1" dirty="0" smtClean="0">
                <a:latin typeface="宋体" pitchFamily="2" charset="-122"/>
              </a:rPr>
              <a:t>程序中带判断、循环</a:t>
            </a:r>
            <a:r>
              <a:rPr lang="en-US" altLang="zh-CN" b="1" dirty="0" smtClean="0">
                <a:latin typeface="宋体" pitchFamily="2" charset="-122"/>
              </a:rPr>
              <a:t>)</a:t>
            </a:r>
            <a:r>
              <a:rPr lang="zh-CN" altLang="en-US" b="1" dirty="0" smtClean="0">
                <a:latin typeface="宋体" pitchFamily="2" charset="-122"/>
              </a:rPr>
              <a:t>，函数可以非连续、非凸、非可微、非显式</a:t>
            </a:r>
            <a:endParaRPr lang="en-US" altLang="zh-CN" b="1" dirty="0" smtClean="0">
              <a:latin typeface="宋体" pitchFamily="2" charset="-122"/>
            </a:endParaRPr>
          </a:p>
          <a:p>
            <a:pPr marL="609600" indent="-609600" eaLnBrk="1" hangingPunct="1">
              <a:lnSpc>
                <a:spcPct val="130000"/>
              </a:lnSpc>
              <a:buClr>
                <a:schemeClr val="tx1"/>
              </a:buClr>
              <a:buSzTx/>
              <a:buFont typeface="Wingdings" pitchFamily="2" charset="2"/>
              <a:buAutoNum type="arabicPeriod"/>
              <a:defRPr/>
            </a:pPr>
            <a:r>
              <a:rPr lang="zh-CN" altLang="en-US" b="1" dirty="0" smtClean="0"/>
              <a:t>并不苛求最优解</a:t>
            </a:r>
            <a:r>
              <a:rPr lang="en-US" altLang="zh-CN" b="1" dirty="0" smtClean="0">
                <a:latin typeface="+mn-ea"/>
              </a:rPr>
              <a:t>——</a:t>
            </a:r>
            <a:r>
              <a:rPr lang="zh-CN" altLang="en-US" b="1" dirty="0" smtClean="0"/>
              <a:t>通常满意解、理想解，甚至可行解就可以</a:t>
            </a:r>
          </a:p>
        </p:txBody>
      </p:sp>
      <p:sp>
        <p:nvSpPr>
          <p:cNvPr id="842755"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实际问题中对最优化方法的要求</a:t>
            </a:r>
            <a:r>
              <a:rPr lang="zh-CN" altLang="en-US" sz="3600" b="1" dirty="0" smtClean="0">
                <a:solidFill>
                  <a:schemeClr val="tx1"/>
                </a:solidFill>
                <a:ea typeface="华文新魏" pitchFamily="2" charset="-122"/>
              </a:rPr>
              <a:t>（</a:t>
            </a:r>
            <a:r>
              <a:rPr lang="en-US" altLang="zh-CN" sz="3600" b="1" dirty="0" smtClean="0">
                <a:solidFill>
                  <a:schemeClr val="tx1"/>
                </a:solidFill>
                <a:ea typeface="华文新魏" pitchFamily="2" charset="-122"/>
              </a:rPr>
              <a:t>1</a:t>
            </a:r>
            <a:r>
              <a:rPr lang="zh-CN" altLang="en-US" sz="3600" b="1" dirty="0" smtClean="0">
                <a:solidFill>
                  <a:schemeClr val="tx1"/>
                </a:solidFill>
                <a:ea typeface="华文新魏" pitchFamily="2" charset="-122"/>
              </a:rPr>
              <a:t>）</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130</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Times New Roman" pitchFamily="18" charset="0"/>
                <a:cs typeface="Times New Roman" pitchFamily="18" charset="0"/>
              </a:rPr>
              <a:t>带有收缩因子的</a:t>
            </a:r>
            <a:r>
              <a:rPr lang="en-US" altLang="zh-CN" b="1" dirty="0" smtClean="0">
                <a:latin typeface="Times New Roman" pitchFamily="18" charset="0"/>
                <a:cs typeface="Times New Roman" pitchFamily="18" charset="0"/>
              </a:rPr>
              <a:t>PSO</a:t>
            </a:r>
            <a:endParaRPr lang="zh-CN" altLang="en-US" sz="2600"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2002</a:t>
            </a:r>
            <a:r>
              <a:rPr lang="zh-CN" altLang="en-US" b="1" dirty="0" smtClean="0">
                <a:solidFill>
                  <a:srgbClr val="FFFFFF"/>
                </a:solidFill>
                <a:latin typeface="Times New Roman" pitchFamily="18" charset="0"/>
                <a:ea typeface="楷体_GB2312" pitchFamily="49" charset="-122"/>
                <a:cs typeface="Times New Roman" pitchFamily="18" charset="0"/>
              </a:rPr>
              <a:t>年</a:t>
            </a:r>
            <a:r>
              <a:rPr lang="en-US" altLang="zh-CN" b="1" dirty="0" err="1" smtClean="0">
                <a:solidFill>
                  <a:srgbClr val="FFFFFF"/>
                </a:solidFill>
                <a:latin typeface="Times New Roman" pitchFamily="18" charset="0"/>
                <a:ea typeface="楷体_GB2312" pitchFamily="49" charset="-122"/>
                <a:cs typeface="Times New Roman" pitchFamily="18" charset="0"/>
              </a:rPr>
              <a:t>Clerc</a:t>
            </a:r>
            <a:r>
              <a:rPr lang="zh-CN" altLang="en-US" b="1" dirty="0" smtClean="0">
                <a:solidFill>
                  <a:srgbClr val="FFFFFF"/>
                </a:solidFill>
                <a:latin typeface="Times New Roman" pitchFamily="18" charset="0"/>
                <a:ea typeface="楷体_GB2312" pitchFamily="49" charset="-122"/>
                <a:cs typeface="Times New Roman" pitchFamily="18" charset="0"/>
              </a:rPr>
              <a:t>和</a:t>
            </a:r>
            <a:r>
              <a:rPr lang="en-US" altLang="zh-CN" b="1" dirty="0" smtClean="0">
                <a:solidFill>
                  <a:srgbClr val="FFFFFF"/>
                </a:solidFill>
                <a:latin typeface="Times New Roman" pitchFamily="18" charset="0"/>
                <a:ea typeface="楷体_GB2312" pitchFamily="49" charset="-122"/>
                <a:cs typeface="Times New Roman" pitchFamily="18" charset="0"/>
              </a:rPr>
              <a:t>Kennedy</a:t>
            </a:r>
            <a:r>
              <a:rPr lang="zh-CN" altLang="en-US" b="1" dirty="0" smtClean="0">
                <a:solidFill>
                  <a:srgbClr val="FFFFFF"/>
                </a:solidFill>
                <a:latin typeface="Times New Roman" pitchFamily="18" charset="0"/>
                <a:ea typeface="楷体_GB2312" pitchFamily="49" charset="-122"/>
                <a:cs typeface="Times New Roman" pitchFamily="18" charset="0"/>
              </a:rPr>
              <a:t>在基本</a:t>
            </a:r>
            <a:r>
              <a:rPr lang="en-US" altLang="zh-CN" b="1" dirty="0" smtClean="0">
                <a:solidFill>
                  <a:srgbClr val="FFFFFF"/>
                </a:solidFill>
                <a:latin typeface="Times New Roman" pitchFamily="18" charset="0"/>
                <a:ea typeface="楷体_GB2312" pitchFamily="49" charset="-122"/>
                <a:cs typeface="Times New Roman" pitchFamily="18" charset="0"/>
              </a:rPr>
              <a:t>PSO</a:t>
            </a:r>
            <a:r>
              <a:rPr lang="zh-CN" altLang="en-US" b="1" dirty="0" smtClean="0">
                <a:solidFill>
                  <a:srgbClr val="FFFFFF"/>
                </a:solidFill>
                <a:latin typeface="Times New Roman" pitchFamily="18" charset="0"/>
                <a:ea typeface="楷体_GB2312" pitchFamily="49" charset="-122"/>
                <a:cs typeface="Times New Roman" pitchFamily="18" charset="0"/>
              </a:rPr>
              <a:t>算法中引入可收缩因子的概念，指出该因子对于算法的收敛是必要的，将速度更新公式修改为： </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zh-CN" altLang="en-US" b="1" dirty="0" smtClean="0">
                <a:solidFill>
                  <a:srgbClr val="FFFFFF"/>
                </a:solidFill>
                <a:latin typeface="Times New Roman" pitchFamily="18" charset="0"/>
                <a:ea typeface="楷体_GB2312" pitchFamily="49" charset="-122"/>
                <a:cs typeface="Times New Roman" pitchFamily="18" charset="0"/>
              </a:rPr>
              <a:t>其中，</a:t>
            </a:r>
            <a:endParaRPr lang="en-US" altLang="zh-CN"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.PSO</a:t>
            </a:r>
            <a:r>
              <a:rPr lang="zh-CN" altLang="en-US" sz="3600" b="1" dirty="0" smtClean="0">
                <a:solidFill>
                  <a:schemeClr val="tx1"/>
                </a:solidFill>
                <a:latin typeface="华文新魏" pitchFamily="2" charset="-122"/>
                <a:ea typeface="华文新魏" pitchFamily="2" charset="-122"/>
              </a:rPr>
              <a:t>的改进与变形</a:t>
            </a:r>
          </a:p>
        </p:txBody>
      </p:sp>
      <p:graphicFrame>
        <p:nvGraphicFramePr>
          <p:cNvPr id="548867" name="Object 3"/>
          <p:cNvGraphicFramePr>
            <a:graphicFrameLocks noChangeAspect="1"/>
          </p:cNvGraphicFramePr>
          <p:nvPr/>
        </p:nvGraphicFramePr>
        <p:xfrm>
          <a:off x="1331640" y="3284538"/>
          <a:ext cx="5922962" cy="636587"/>
        </p:xfrm>
        <a:graphic>
          <a:graphicData uri="http://schemas.openxmlformats.org/presentationml/2006/ole">
            <p:oleObj spid="_x0000_s67586" name="Equation" r:id="rId4" imgW="2361960" imgH="253800" progId="">
              <p:embed/>
            </p:oleObj>
          </a:graphicData>
        </a:graphic>
      </p:graphicFrame>
      <p:sp>
        <p:nvSpPr>
          <p:cNvPr id="7" name="TextBox 6"/>
          <p:cNvSpPr txBox="1"/>
          <p:nvPr/>
        </p:nvSpPr>
        <p:spPr>
          <a:xfrm>
            <a:off x="7740352" y="3356992"/>
            <a:ext cx="648072" cy="492443"/>
          </a:xfrm>
          <a:prstGeom prst="rect">
            <a:avLst/>
          </a:prstGeom>
          <a:noFill/>
        </p:spPr>
        <p:txBody>
          <a:bodyPr wrap="square" rtlCol="0">
            <a:spAutoFit/>
          </a:bodyPr>
          <a:lstStyle/>
          <a:p>
            <a:r>
              <a:rPr lang="en-US" altLang="zh-CN" sz="2600" dirty="0" smtClean="0">
                <a:latin typeface="Times New Roman" pitchFamily="18" charset="0"/>
                <a:cs typeface="Times New Roman" pitchFamily="18" charset="0"/>
              </a:rPr>
              <a:t>(4)</a:t>
            </a:r>
            <a:endParaRPr lang="zh-CN" altLang="en-US" sz="2600" dirty="0">
              <a:latin typeface="Times New Roman" pitchFamily="18" charset="0"/>
              <a:cs typeface="Times New Roman" pitchFamily="18" charset="0"/>
            </a:endParaRPr>
          </a:p>
        </p:txBody>
      </p:sp>
      <p:graphicFrame>
        <p:nvGraphicFramePr>
          <p:cNvPr id="548868" name="Object 4"/>
          <p:cNvGraphicFramePr>
            <a:graphicFrameLocks noChangeAspect="1"/>
          </p:cNvGraphicFramePr>
          <p:nvPr/>
        </p:nvGraphicFramePr>
        <p:xfrm>
          <a:off x="1763688" y="4250481"/>
          <a:ext cx="2090738" cy="474663"/>
        </p:xfrm>
        <a:graphic>
          <a:graphicData uri="http://schemas.openxmlformats.org/presentationml/2006/ole">
            <p:oleObj spid="_x0000_s67587" name="Equation" r:id="rId5" imgW="838080" imgH="190440" progId="">
              <p:embed/>
            </p:oleObj>
          </a:graphicData>
        </a:graphic>
      </p:graphicFrame>
      <p:graphicFrame>
        <p:nvGraphicFramePr>
          <p:cNvPr id="548869" name="Object 5"/>
          <p:cNvGraphicFramePr>
            <a:graphicFrameLocks noChangeAspect="1"/>
          </p:cNvGraphicFramePr>
          <p:nvPr/>
        </p:nvGraphicFramePr>
        <p:xfrm>
          <a:off x="4211960" y="4005064"/>
          <a:ext cx="3300412" cy="1238250"/>
        </p:xfrm>
        <a:graphic>
          <a:graphicData uri="http://schemas.openxmlformats.org/presentationml/2006/ole">
            <p:oleObj spid="_x0000_s67588" name="Equation" r:id="rId6" imgW="1320480" imgH="495000" progId="">
              <p:embed/>
            </p:oleObj>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131</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Times New Roman" pitchFamily="18" charset="0"/>
                <a:cs typeface="Times New Roman" pitchFamily="18" charset="0"/>
              </a:rPr>
              <a:t>带有收缩因子的</a:t>
            </a:r>
            <a:r>
              <a:rPr lang="en-US" altLang="zh-CN" b="1" dirty="0" smtClean="0">
                <a:latin typeface="Times New Roman" pitchFamily="18" charset="0"/>
                <a:cs typeface="Times New Roman" pitchFamily="18" charset="0"/>
              </a:rPr>
              <a:t>PSO</a:t>
            </a:r>
          </a:p>
          <a:p>
            <a:pPr marL="1009650" lvl="1" indent="-609600" eaLnBrk="1" hangingPunct="1">
              <a:buClr>
                <a:schemeClr val="tx1"/>
              </a:buClr>
              <a:buSzPct val="100000"/>
              <a:buFont typeface="Wingdings" pitchFamily="2" charset="2"/>
              <a:buChar char="Ø"/>
              <a:defRPr/>
            </a:pPr>
            <a:r>
              <a:rPr lang="en-US" altLang="zh-CN" b="1" dirty="0" err="1" smtClean="0">
                <a:solidFill>
                  <a:srgbClr val="FFFFFF"/>
                </a:solidFill>
                <a:latin typeface="Times New Roman" pitchFamily="18" charset="0"/>
                <a:ea typeface="楷体_GB2312" pitchFamily="49" charset="-122"/>
                <a:cs typeface="Times New Roman" pitchFamily="18" charset="0"/>
              </a:rPr>
              <a:t>Clerc</a:t>
            </a:r>
            <a:r>
              <a:rPr lang="zh-CN" altLang="en-US" b="1" dirty="0" smtClean="0">
                <a:solidFill>
                  <a:srgbClr val="FFFFFF"/>
                </a:solidFill>
                <a:latin typeface="Times New Roman" pitchFamily="18" charset="0"/>
                <a:ea typeface="楷体_GB2312" pitchFamily="49" charset="-122"/>
                <a:cs typeface="Times New Roman" pitchFamily="18" charset="0"/>
              </a:rPr>
              <a:t>将参数取值为：</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zh-CN" altLang="en-US" b="1" dirty="0" smtClean="0">
                <a:solidFill>
                  <a:srgbClr val="FFFFFF"/>
                </a:solidFill>
                <a:latin typeface="Times New Roman" pitchFamily="18" charset="0"/>
                <a:ea typeface="楷体_GB2312" pitchFamily="49" charset="-122"/>
                <a:cs typeface="Times New Roman" pitchFamily="18" charset="0"/>
              </a:rPr>
              <a:t>   则 </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rgbClr val="FFFFFF"/>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若带有惯性权重的</a:t>
            </a:r>
            <a:r>
              <a:rPr lang="en-US" altLang="zh-CN" b="1" dirty="0" smtClean="0">
                <a:solidFill>
                  <a:srgbClr val="FFFFFF"/>
                </a:solidFill>
                <a:latin typeface="Times New Roman" pitchFamily="18" charset="0"/>
                <a:ea typeface="楷体_GB2312" pitchFamily="49" charset="-122"/>
                <a:cs typeface="Times New Roman" pitchFamily="18" charset="0"/>
              </a:rPr>
              <a:t>PSO</a:t>
            </a:r>
            <a:r>
              <a:rPr lang="zh-CN" altLang="en-US" b="1" dirty="0" smtClean="0">
                <a:solidFill>
                  <a:srgbClr val="FFFFFF"/>
                </a:solidFill>
                <a:latin typeface="Times New Roman" pitchFamily="18" charset="0"/>
                <a:ea typeface="楷体_GB2312" pitchFamily="49" charset="-122"/>
                <a:cs typeface="Times New Roman" pitchFamily="18" charset="0"/>
              </a:rPr>
              <a:t>采用如下的参数设置：</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rgbClr val="FFFFFF"/>
              </a:buClr>
              <a:buSzPct val="100000"/>
              <a:buFont typeface="Wingdings" pitchFamily="2" charset="2"/>
              <a:buChar char="Ø"/>
              <a:defRPr/>
            </a:pP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zh-CN" altLang="en-US" b="1" dirty="0" smtClean="0">
                <a:solidFill>
                  <a:srgbClr val="FFFFFF"/>
                </a:solidFill>
                <a:latin typeface="Times New Roman" pitchFamily="18" charset="0"/>
                <a:ea typeface="楷体_GB2312" pitchFamily="49" charset="-122"/>
                <a:cs typeface="Times New Roman" pitchFamily="18" charset="0"/>
              </a:rPr>
              <a:t>则两种标准版本的</a:t>
            </a:r>
            <a:r>
              <a:rPr lang="en-US" altLang="zh-CN" b="1" dirty="0" smtClean="0">
                <a:solidFill>
                  <a:srgbClr val="FFFFFF"/>
                </a:solidFill>
                <a:latin typeface="Times New Roman" pitchFamily="18" charset="0"/>
                <a:ea typeface="楷体_GB2312" pitchFamily="49" charset="-122"/>
                <a:cs typeface="Times New Roman" pitchFamily="18" charset="0"/>
              </a:rPr>
              <a:t>PSO</a:t>
            </a:r>
            <a:r>
              <a:rPr lang="zh-CN" altLang="en-US" b="1" dirty="0" smtClean="0">
                <a:solidFill>
                  <a:srgbClr val="FFFFFF"/>
                </a:solidFill>
                <a:latin typeface="Times New Roman" pitchFamily="18" charset="0"/>
                <a:ea typeface="楷体_GB2312" pitchFamily="49" charset="-122"/>
                <a:cs typeface="Times New Roman" pitchFamily="18" charset="0"/>
              </a:rPr>
              <a:t>算法等价</a:t>
            </a:r>
            <a:endParaRPr lang="en-US" altLang="zh-CN"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.PSO</a:t>
            </a:r>
            <a:r>
              <a:rPr lang="zh-CN" altLang="en-US" sz="3600" b="1" dirty="0" smtClean="0">
                <a:solidFill>
                  <a:schemeClr val="tx1"/>
                </a:solidFill>
                <a:latin typeface="华文新魏" pitchFamily="2" charset="-122"/>
                <a:ea typeface="华文新魏" pitchFamily="2" charset="-122"/>
              </a:rPr>
              <a:t>的改进与变形</a:t>
            </a:r>
          </a:p>
        </p:txBody>
      </p:sp>
      <p:graphicFrame>
        <p:nvGraphicFramePr>
          <p:cNvPr id="550917" name="Object 5"/>
          <p:cNvGraphicFramePr>
            <a:graphicFrameLocks noChangeAspect="1"/>
          </p:cNvGraphicFramePr>
          <p:nvPr/>
        </p:nvGraphicFramePr>
        <p:xfrm>
          <a:off x="1376363" y="2348880"/>
          <a:ext cx="1868487" cy="473075"/>
        </p:xfrm>
        <a:graphic>
          <a:graphicData uri="http://schemas.openxmlformats.org/presentationml/2006/ole">
            <p:oleObj spid="_x0000_s68610" name="Equation" r:id="rId4" imgW="749160" imgH="190440" progId="">
              <p:embed/>
            </p:oleObj>
          </a:graphicData>
        </a:graphic>
      </p:graphicFrame>
      <p:graphicFrame>
        <p:nvGraphicFramePr>
          <p:cNvPr id="550918" name="Object 6"/>
          <p:cNvGraphicFramePr>
            <a:graphicFrameLocks noChangeAspect="1"/>
          </p:cNvGraphicFramePr>
          <p:nvPr/>
        </p:nvGraphicFramePr>
        <p:xfrm>
          <a:off x="3494087" y="2348880"/>
          <a:ext cx="1077913" cy="474662"/>
        </p:xfrm>
        <a:graphic>
          <a:graphicData uri="http://schemas.openxmlformats.org/presentationml/2006/ole">
            <p:oleObj spid="_x0000_s68611" name="Equation" r:id="rId5" imgW="431640" imgH="190440" progId="">
              <p:embed/>
            </p:oleObj>
          </a:graphicData>
        </a:graphic>
      </p:graphicFrame>
      <p:graphicFrame>
        <p:nvGraphicFramePr>
          <p:cNvPr id="550920" name="Object 8"/>
          <p:cNvGraphicFramePr>
            <a:graphicFrameLocks noChangeAspect="1"/>
          </p:cNvGraphicFramePr>
          <p:nvPr/>
        </p:nvGraphicFramePr>
        <p:xfrm>
          <a:off x="1691680" y="2880742"/>
          <a:ext cx="1619250" cy="476250"/>
        </p:xfrm>
        <a:graphic>
          <a:graphicData uri="http://schemas.openxmlformats.org/presentationml/2006/ole">
            <p:oleObj spid="_x0000_s68612" name="Equation" r:id="rId6" imgW="647640" imgH="190440" progId="">
              <p:embed/>
            </p:oleObj>
          </a:graphicData>
        </a:graphic>
      </p:graphicFrame>
      <p:graphicFrame>
        <p:nvGraphicFramePr>
          <p:cNvPr id="550921" name="Object 9"/>
          <p:cNvGraphicFramePr>
            <a:graphicFrameLocks noChangeAspect="1"/>
          </p:cNvGraphicFramePr>
          <p:nvPr/>
        </p:nvGraphicFramePr>
        <p:xfrm>
          <a:off x="1259632" y="3933056"/>
          <a:ext cx="1582737" cy="409575"/>
        </p:xfrm>
        <a:graphic>
          <a:graphicData uri="http://schemas.openxmlformats.org/presentationml/2006/ole">
            <p:oleObj spid="_x0000_s68613" name="Equation" r:id="rId7" imgW="634680" imgH="164880" progId="">
              <p:embed/>
            </p:oleObj>
          </a:graphicData>
        </a:graphic>
      </p:graphicFrame>
      <p:graphicFrame>
        <p:nvGraphicFramePr>
          <p:cNvPr id="550922" name="Object 10"/>
          <p:cNvGraphicFramePr>
            <a:graphicFrameLocks noChangeAspect="1"/>
          </p:cNvGraphicFramePr>
          <p:nvPr/>
        </p:nvGraphicFramePr>
        <p:xfrm>
          <a:off x="3203848" y="3933056"/>
          <a:ext cx="4370387" cy="473075"/>
        </p:xfrm>
        <a:graphic>
          <a:graphicData uri="http://schemas.openxmlformats.org/presentationml/2006/ole">
            <p:oleObj spid="_x0000_s68614" name="Equation" r:id="rId8" imgW="1752480" imgH="190440" progId="">
              <p:embed/>
            </p:oleObj>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132</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Times New Roman" pitchFamily="18" charset="0"/>
                <a:cs typeface="Times New Roman" pitchFamily="18" charset="0"/>
              </a:rPr>
              <a:t>标准</a:t>
            </a:r>
            <a:r>
              <a:rPr lang="en-US" altLang="zh-CN" b="1" dirty="0" smtClean="0">
                <a:latin typeface="Times New Roman" pitchFamily="18" charset="0"/>
                <a:cs typeface="Times New Roman" pitchFamily="18" charset="0"/>
              </a:rPr>
              <a:t>PSO</a:t>
            </a:r>
            <a:r>
              <a:rPr lang="zh-CN" altLang="en-US" b="1" dirty="0" smtClean="0">
                <a:latin typeface="Times New Roman" pitchFamily="18" charset="0"/>
                <a:cs typeface="Times New Roman" pitchFamily="18" charset="0"/>
              </a:rPr>
              <a:t>算法流程图</a:t>
            </a:r>
            <a:endParaRPr lang="zh-CN" altLang="en-US"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标准</a:t>
            </a:r>
            <a:r>
              <a:rPr lang="en-US" altLang="zh-CN" sz="3600" b="1" dirty="0" smtClean="0">
                <a:solidFill>
                  <a:schemeClr val="tx1"/>
                </a:solidFill>
                <a:latin typeface="华文新魏" pitchFamily="2" charset="-122"/>
                <a:ea typeface="华文新魏" pitchFamily="2" charset="-122"/>
              </a:rPr>
              <a:t>PSO</a:t>
            </a:r>
            <a:endParaRPr lang="zh-CN" altLang="en-US" sz="3600" b="1" dirty="0" smtClean="0">
              <a:solidFill>
                <a:schemeClr val="tx1"/>
              </a:solidFill>
              <a:latin typeface="华文新魏" pitchFamily="2" charset="-122"/>
              <a:ea typeface="华文新魏" pitchFamily="2" charset="-122"/>
            </a:endParaRPr>
          </a:p>
        </p:txBody>
      </p:sp>
      <p:sp>
        <p:nvSpPr>
          <p:cNvPr id="6" name="TextBox 5"/>
          <p:cNvSpPr txBox="1"/>
          <p:nvPr/>
        </p:nvSpPr>
        <p:spPr>
          <a:xfrm>
            <a:off x="683568" y="2032387"/>
            <a:ext cx="8063936" cy="4708981"/>
          </a:xfrm>
          <a:prstGeom prst="rect">
            <a:avLst/>
          </a:prstGeom>
          <a:noFill/>
          <a:ln w="19050">
            <a:solidFill>
              <a:schemeClr val="tx1"/>
            </a:solidFill>
          </a:ln>
        </p:spPr>
        <p:txBody>
          <a:bodyPr wrap="square" rtlCol="0">
            <a:spAutoFit/>
          </a:bodyPr>
          <a:lstStyle/>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begin</a:t>
            </a:r>
          </a:p>
          <a:p>
            <a:pPr>
              <a:lnSpc>
                <a:spcPct val="100000"/>
              </a:lnSpc>
              <a:spcBef>
                <a:spcPts val="0"/>
              </a:spcBef>
            </a:pPr>
            <a:r>
              <a:rPr lang="en-US" altLang="zh-CN" sz="2000" dirty="0" smtClean="0">
                <a:solidFill>
                  <a:srgbClr val="FF0000"/>
                </a:solidFill>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initialize and evaluate a swarm of particles with random positions and velocities on </a:t>
            </a:r>
            <a:r>
              <a:rPr lang="en-US" altLang="zh-CN" sz="2000" dirty="0" smtClean="0">
                <a:solidFill>
                  <a:srgbClr val="FFFF00"/>
                </a:solidFill>
                <a:latin typeface="Times New Roman" pitchFamily="18" charset="0"/>
                <a:cs typeface="Times New Roman" pitchFamily="18" charset="0"/>
              </a:rPr>
              <a:t>D</a:t>
            </a:r>
            <a:r>
              <a:rPr lang="en-US" altLang="zh-CN" sz="2000" dirty="0" smtClean="0">
                <a:latin typeface="Times New Roman" pitchFamily="18" charset="0"/>
                <a:cs typeface="Times New Roman" pitchFamily="18" charset="0"/>
              </a:rPr>
              <a:t> dimensions in the search space;</a:t>
            </a:r>
          </a:p>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    repeat</a:t>
            </a:r>
          </a:p>
          <a:p>
            <a:pPr>
              <a:lnSpc>
                <a:spcPct val="100000"/>
              </a:lnSpc>
              <a:spcBef>
                <a:spcPts val="0"/>
              </a:spcBef>
            </a:pP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for</a:t>
            </a:r>
            <a:r>
              <a:rPr lang="en-US" altLang="zh-CN" sz="2000" dirty="0" smtClean="0">
                <a:latin typeface="Times New Roman" pitchFamily="18" charset="0"/>
                <a:cs typeface="Times New Roman" pitchFamily="18" charset="0"/>
              </a:rPr>
              <a:t> each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do </a:t>
            </a:r>
            <a:r>
              <a:rPr lang="en-US" altLang="zh-CN" sz="2000" dirty="0" smtClean="0">
                <a:latin typeface="Times New Roman" pitchFamily="18" charset="0"/>
                <a:cs typeface="Times New Roman" pitchFamily="18" charset="0"/>
              </a:rPr>
              <a:t>            </a:t>
            </a:r>
          </a:p>
          <a:p>
            <a:pPr>
              <a:lnSpc>
                <a:spcPct val="100000"/>
              </a:lnSpc>
              <a:spcBef>
                <a:spcPts val="0"/>
              </a:spcBef>
            </a:pPr>
            <a:r>
              <a:rPr lang="en-US" altLang="zh-CN" sz="2000" dirty="0" smtClean="0">
                <a:latin typeface="Times New Roman" pitchFamily="18" charset="0"/>
                <a:cs typeface="Times New Roman" pitchFamily="18" charset="0"/>
              </a:rPr>
              <a:t>            update </a:t>
            </a:r>
            <a:r>
              <a:rPr lang="en-US" altLang="zh-CN" sz="2000" dirty="0" err="1" smtClean="0">
                <a:latin typeface="Times New Roman" pitchFamily="18" charset="0"/>
                <a:cs typeface="Times New Roman" pitchFamily="18" charset="0"/>
              </a:rPr>
              <a:t>gbest</a:t>
            </a:r>
            <a:r>
              <a:rPr lang="en-US" altLang="zh-CN" sz="2000" dirty="0" smtClean="0">
                <a:latin typeface="Times New Roman" pitchFamily="18" charset="0"/>
                <a:cs typeface="Times New Roman" pitchFamily="18" charset="0"/>
              </a:rPr>
              <a:t>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p>
          <a:p>
            <a:pPr>
              <a:lnSpc>
                <a:spcPct val="100000"/>
              </a:lnSpc>
              <a:spcBef>
                <a:spcPts val="0"/>
              </a:spcBef>
            </a:pPr>
            <a:r>
              <a:rPr lang="en-US" altLang="zh-CN" sz="2000" dirty="0" smtClean="0">
                <a:solidFill>
                  <a:srgbClr val="FF0000"/>
                </a:solidFill>
                <a:latin typeface="Times New Roman" pitchFamily="18" charset="0"/>
                <a:cs typeface="Times New Roman" pitchFamily="18" charset="0"/>
              </a:rPr>
              <a:t>        </a:t>
            </a:r>
            <a:r>
              <a:rPr lang="en-US" altLang="zh-CN" sz="2000" dirty="0" err="1" smtClean="0">
                <a:solidFill>
                  <a:srgbClr val="FF0000"/>
                </a:solidFill>
                <a:latin typeface="Times New Roman" pitchFamily="18" charset="0"/>
                <a:cs typeface="Times New Roman" pitchFamily="18" charset="0"/>
              </a:rPr>
              <a:t>endfor</a:t>
            </a:r>
            <a:r>
              <a:rPr lang="en-US" altLang="zh-CN" sz="2000" dirty="0" smtClean="0">
                <a:latin typeface="Times New Roman" pitchFamily="18" charset="0"/>
                <a:cs typeface="Times New Roman" pitchFamily="18" charset="0"/>
              </a:rPr>
              <a:t>    </a:t>
            </a:r>
            <a:endParaRPr lang="en-US" altLang="zh-CN" sz="2000" b="1" dirty="0" smtClean="0">
              <a:solidFill>
                <a:srgbClr val="FF0000"/>
              </a:solidFill>
              <a:latin typeface="Times New Roman" pitchFamily="18" charset="0"/>
              <a:cs typeface="Times New Roman" pitchFamily="18" charset="0"/>
            </a:endParaRPr>
          </a:p>
          <a:p>
            <a:pPr>
              <a:lnSpc>
                <a:spcPct val="100000"/>
              </a:lnSpc>
              <a:spcBef>
                <a:spcPts val="0"/>
              </a:spcBef>
            </a:pP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for</a:t>
            </a:r>
            <a:r>
              <a:rPr lang="en-US" altLang="zh-CN" sz="2000" dirty="0" smtClean="0">
                <a:latin typeface="Times New Roman" pitchFamily="18" charset="0"/>
                <a:cs typeface="Times New Roman" pitchFamily="18" charset="0"/>
              </a:rPr>
              <a:t> each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do </a:t>
            </a:r>
            <a:r>
              <a:rPr lang="en-US" altLang="zh-CN" sz="2000" dirty="0" smtClean="0">
                <a:latin typeface="Times New Roman" pitchFamily="18" charset="0"/>
                <a:cs typeface="Times New Roman" pitchFamily="18" charset="0"/>
              </a:rPr>
              <a:t>            </a:t>
            </a:r>
          </a:p>
          <a:p>
            <a:pPr>
              <a:lnSpc>
                <a:spcPct val="100000"/>
              </a:lnSpc>
              <a:spcBef>
                <a:spcPts val="0"/>
              </a:spcBef>
            </a:pPr>
            <a:r>
              <a:rPr lang="en-US" altLang="zh-CN" sz="2000" dirty="0" smtClean="0">
                <a:latin typeface="Times New Roman" pitchFamily="18" charset="0"/>
                <a:cs typeface="Times New Roman" pitchFamily="18" charset="0"/>
              </a:rPr>
              <a:t>            adapt the velocity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using Equation (3 or 4);</a:t>
            </a:r>
          </a:p>
          <a:p>
            <a:pPr>
              <a:lnSpc>
                <a:spcPct val="100000"/>
              </a:lnSpc>
              <a:spcBef>
                <a:spcPts val="0"/>
              </a:spcBef>
            </a:pPr>
            <a:r>
              <a:rPr lang="en-US" altLang="zh-CN" sz="2000" dirty="0" smtClean="0">
                <a:latin typeface="Times New Roman" pitchFamily="18" charset="0"/>
                <a:cs typeface="Times New Roman" pitchFamily="18" charset="0"/>
              </a:rPr>
              <a:t>            update the position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 using Equation (2);</a:t>
            </a:r>
          </a:p>
          <a:p>
            <a:pPr>
              <a:lnSpc>
                <a:spcPct val="100000"/>
              </a:lnSpc>
              <a:spcBef>
                <a:spcPts val="0"/>
              </a:spcBef>
            </a:pPr>
            <a:r>
              <a:rPr lang="en-US" altLang="zh-CN" sz="2000" dirty="0" smtClean="0">
                <a:latin typeface="Times New Roman" pitchFamily="18" charset="0"/>
                <a:cs typeface="Times New Roman" pitchFamily="18" charset="0"/>
              </a:rPr>
              <a:t>            evaluate the fitness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p>
          <a:p>
            <a:pPr>
              <a:lnSpc>
                <a:spcPct val="100000"/>
              </a:lnSpc>
              <a:spcBef>
                <a:spcPts val="0"/>
              </a:spcBef>
            </a:pPr>
            <a:r>
              <a:rPr lang="en-US" altLang="zh-CN" sz="2000" dirty="0" smtClean="0">
                <a:latin typeface="Times New Roman" pitchFamily="18" charset="0"/>
                <a:cs typeface="Times New Roman" pitchFamily="18" charset="0"/>
              </a:rPr>
              <a:t>            update </a:t>
            </a:r>
            <a:r>
              <a:rPr lang="en-US" altLang="zh-CN" sz="2000" dirty="0" err="1" smtClean="0">
                <a:latin typeface="Times New Roman" pitchFamily="18" charset="0"/>
                <a:cs typeface="Times New Roman" pitchFamily="18" charset="0"/>
              </a:rPr>
              <a:t>pbest</a:t>
            </a:r>
            <a:r>
              <a:rPr lang="en-US" altLang="zh-CN" sz="2000" dirty="0" smtClean="0">
                <a:latin typeface="Times New Roman" pitchFamily="18" charset="0"/>
                <a:cs typeface="Times New Roman" pitchFamily="18" charset="0"/>
              </a:rPr>
              <a:t> of particle </a:t>
            </a:r>
            <a:r>
              <a:rPr lang="en-US" altLang="zh-CN" sz="2000" dirty="0" err="1" smtClean="0">
                <a:solidFill>
                  <a:srgbClr val="FFFF00"/>
                </a:solidFill>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p>
          <a:p>
            <a:pPr>
              <a:lnSpc>
                <a:spcPct val="100000"/>
              </a:lnSpc>
              <a:spcBef>
                <a:spcPts val="0"/>
              </a:spcBef>
            </a:pPr>
            <a:r>
              <a:rPr lang="en-US" altLang="zh-CN" sz="2000" dirty="0" smtClean="0">
                <a:solidFill>
                  <a:srgbClr val="FF0000"/>
                </a:solidFill>
                <a:latin typeface="Times New Roman" pitchFamily="18" charset="0"/>
                <a:cs typeface="Times New Roman" pitchFamily="18" charset="0"/>
              </a:rPr>
              <a:t>        </a:t>
            </a:r>
            <a:r>
              <a:rPr lang="en-US" altLang="zh-CN" sz="2000" dirty="0" err="1" smtClean="0">
                <a:solidFill>
                  <a:srgbClr val="FF0000"/>
                </a:solidFill>
                <a:latin typeface="Times New Roman" pitchFamily="18" charset="0"/>
                <a:cs typeface="Times New Roman" pitchFamily="18" charset="0"/>
              </a:rPr>
              <a:t>endfor</a:t>
            </a:r>
            <a:endParaRPr lang="en-US" altLang="zh-CN" sz="2000" dirty="0" smtClean="0">
              <a:solidFill>
                <a:srgbClr val="FF0000"/>
              </a:solidFill>
              <a:latin typeface="Times New Roman" pitchFamily="18" charset="0"/>
              <a:cs typeface="Times New Roman" pitchFamily="18" charset="0"/>
            </a:endParaRPr>
          </a:p>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    until</a:t>
            </a:r>
            <a:r>
              <a:rPr lang="en-US" altLang="zh-CN" sz="2000" dirty="0" smtClean="0">
                <a:latin typeface="Times New Roman" pitchFamily="18" charset="0"/>
                <a:cs typeface="Times New Roman" pitchFamily="18" charset="0"/>
              </a:rPr>
              <a:t> a stop condition is met</a:t>
            </a:r>
          </a:p>
          <a:p>
            <a:pPr>
              <a:lnSpc>
                <a:spcPct val="100000"/>
              </a:lnSpc>
              <a:spcBef>
                <a:spcPts val="0"/>
              </a:spcBef>
            </a:pPr>
            <a:r>
              <a:rPr lang="en-US" altLang="zh-CN" sz="2000" b="1" dirty="0" smtClean="0">
                <a:solidFill>
                  <a:srgbClr val="FF0000"/>
                </a:solidFill>
                <a:latin typeface="Times New Roman" pitchFamily="18" charset="0"/>
                <a:cs typeface="Times New Roman" pitchFamily="18" charset="0"/>
              </a:rPr>
              <a:t>end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F87CFE5-4513-462C-9F09-931D659DAEBC}" type="slidenum">
              <a:rPr lang="en-US" altLang="zh-CN"/>
              <a:pPr>
                <a:defRPr/>
              </a:pPr>
              <a:t>14</a:t>
            </a:fld>
            <a:endParaRPr lang="en-US" altLang="zh-CN" dirty="0"/>
          </a:p>
        </p:txBody>
      </p:sp>
      <p:sp>
        <p:nvSpPr>
          <p:cNvPr id="843778" name="Rectangle 2"/>
          <p:cNvSpPr>
            <a:spLocks noGrp="1" noChangeArrowheads="1"/>
          </p:cNvSpPr>
          <p:nvPr>
            <p:ph type="body" idx="1"/>
          </p:nvPr>
        </p:nvSpPr>
        <p:spPr>
          <a:xfrm>
            <a:off x="250825" y="1341438"/>
            <a:ext cx="8642350" cy="2807642"/>
          </a:xfrm>
        </p:spPr>
        <p:txBody>
          <a:bodyPr/>
          <a:lstStyle/>
          <a:p>
            <a:pPr marL="609600" indent="-609600" eaLnBrk="1" hangingPunct="1">
              <a:lnSpc>
                <a:spcPct val="130000"/>
              </a:lnSpc>
              <a:buClr>
                <a:schemeClr val="tx1"/>
              </a:buClr>
              <a:buSzTx/>
              <a:buFont typeface="Wingdings" pitchFamily="2" charset="2"/>
              <a:buAutoNum type="arabicPeriod" startAt="3"/>
              <a:defRPr/>
            </a:pPr>
            <a:r>
              <a:rPr lang="zh-CN" altLang="en-US" b="1" dirty="0" smtClean="0"/>
              <a:t>计算快速、高效，可随时终止（根据时间定解的质量）</a:t>
            </a:r>
          </a:p>
          <a:p>
            <a:pPr marL="609600" indent="-609600" eaLnBrk="1" hangingPunct="1">
              <a:lnSpc>
                <a:spcPct val="130000"/>
              </a:lnSpc>
              <a:buClr>
                <a:schemeClr val="tx1"/>
              </a:buClr>
              <a:buSzTx/>
              <a:buFont typeface="Wingdings" pitchFamily="2" charset="2"/>
              <a:buAutoNum type="arabicPeriod" startAt="4"/>
              <a:defRPr/>
            </a:pPr>
            <a:r>
              <a:rPr lang="zh-CN" altLang="en-US" b="1" dirty="0" smtClean="0"/>
              <a:t>能够处理数据和信息的不确定性（如数据的模糊性，事件的随机性）</a:t>
            </a:r>
            <a:endParaRPr lang="en-US" altLang="zh-CN" b="1" dirty="0" smtClean="0"/>
          </a:p>
        </p:txBody>
      </p:sp>
      <p:sp>
        <p:nvSpPr>
          <p:cNvPr id="843779"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smtClean="0">
                <a:solidFill>
                  <a:schemeClr val="tx1"/>
                </a:solidFill>
                <a:latin typeface="华文新魏" pitchFamily="2" charset="-122"/>
                <a:ea typeface="华文新魏" pitchFamily="2" charset="-122"/>
              </a:rPr>
              <a:t>三</a:t>
            </a:r>
            <a:r>
              <a:rPr lang="en-US" altLang="zh-CN" sz="3600" b="1" smtClean="0">
                <a:solidFill>
                  <a:schemeClr val="tx1"/>
                </a:solidFill>
                <a:latin typeface="华文新魏" pitchFamily="2" charset="-122"/>
                <a:ea typeface="华文新魏" pitchFamily="2" charset="-122"/>
              </a:rPr>
              <a:t>.</a:t>
            </a:r>
            <a:r>
              <a:rPr lang="zh-CN" altLang="en-US" sz="3600" b="1" smtClean="0">
                <a:solidFill>
                  <a:schemeClr val="tx1"/>
                </a:solidFill>
                <a:latin typeface="华文新魏" pitchFamily="2" charset="-122"/>
                <a:ea typeface="华文新魏" pitchFamily="2" charset="-122"/>
              </a:rPr>
              <a:t>实际问题中对最优化方法的要求（</a:t>
            </a:r>
            <a:r>
              <a:rPr lang="en-US" altLang="zh-CN" sz="3600" b="1" smtClean="0">
                <a:solidFill>
                  <a:schemeClr val="tx1"/>
                </a:solidFill>
                <a:latin typeface="华文新魏" pitchFamily="2" charset="-122"/>
                <a:ea typeface="华文新魏" pitchFamily="2" charset="-122"/>
              </a:rPr>
              <a:t>2</a:t>
            </a:r>
            <a:r>
              <a:rPr lang="zh-CN" altLang="en-US" sz="3600" b="1" smtClean="0">
                <a:solidFill>
                  <a:schemeClr val="tx1"/>
                </a:solidFill>
                <a:latin typeface="华文新魏" pitchFamily="2" charset="-122"/>
                <a:ea typeface="华文新魏" pitchFamily="2" charset="-122"/>
              </a:rPr>
              <a:t>）</a:t>
            </a:r>
          </a:p>
        </p:txBody>
      </p:sp>
      <p:sp>
        <p:nvSpPr>
          <p:cNvPr id="5" name="TextBox 4"/>
          <p:cNvSpPr txBox="1"/>
          <p:nvPr/>
        </p:nvSpPr>
        <p:spPr>
          <a:xfrm>
            <a:off x="179512" y="4437112"/>
            <a:ext cx="8964488" cy="1592167"/>
          </a:xfrm>
          <a:prstGeom prst="rect">
            <a:avLst/>
          </a:prstGeom>
          <a:noFill/>
        </p:spPr>
        <p:txBody>
          <a:bodyPr wrap="square" rtlCol="0">
            <a:spAutoFit/>
          </a:bodyPr>
          <a:lstStyle/>
          <a:p>
            <a:r>
              <a:rPr lang="zh-CN" altLang="en-US" sz="2800" dirty="0" smtClean="0">
                <a:effectLst>
                  <a:outerShdw blurRad="38100" dist="38100" dir="2700000" algn="tl">
                    <a:srgbClr val="000000">
                      <a:alpha val="43137"/>
                    </a:srgbClr>
                  </a:outerShdw>
                </a:effectLst>
              </a:rPr>
              <a:t>上述要求促进了一系列现代优化计算方法的应运而生，这些算法随着计算机的快速发展，得到了越来越广泛的应用。</a:t>
            </a:r>
            <a:endParaRPr lang="zh-CN" altLang="en-US"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5B6EB93-662E-40E4-8B7A-B189969893AD}" type="slidenum">
              <a:rPr lang="en-US" altLang="zh-CN"/>
              <a:pPr>
                <a:defRPr/>
              </a:pPr>
              <a:t>15</a:t>
            </a:fld>
            <a:endParaRPr lang="en-US" altLang="zh-CN"/>
          </a:p>
        </p:txBody>
      </p:sp>
      <p:sp>
        <p:nvSpPr>
          <p:cNvPr id="844802" name="Rectangle 2"/>
          <p:cNvSpPr>
            <a:spLocks noGrp="1" noChangeArrowheads="1"/>
          </p:cNvSpPr>
          <p:nvPr>
            <p:ph type="body" idx="1"/>
          </p:nvPr>
        </p:nvSpPr>
        <p:spPr>
          <a:xfrm>
            <a:off x="250825" y="1341438"/>
            <a:ext cx="8642350" cy="5111750"/>
          </a:xfrm>
        </p:spPr>
        <p:txBody>
          <a:bodyPr/>
          <a:lstStyle/>
          <a:p>
            <a:pPr marL="609600" indent="-609600" eaLnBrk="1" hangingPunct="1">
              <a:lnSpc>
                <a:spcPct val="150000"/>
              </a:lnSpc>
              <a:buClr>
                <a:schemeClr val="tx1"/>
              </a:buClr>
              <a:buSzTx/>
              <a:buFont typeface="Wingdings" pitchFamily="2" charset="2"/>
              <a:buAutoNum type="arabicPeriod"/>
              <a:defRPr/>
            </a:pPr>
            <a:r>
              <a:rPr lang="zh-CN" altLang="en-US" b="1" dirty="0" smtClean="0"/>
              <a:t>单点搜索算法</a:t>
            </a:r>
            <a:endParaRPr lang="en-US" altLang="zh-CN" b="1" dirty="0" smtClean="0"/>
          </a:p>
          <a:p>
            <a:pPr marL="609600" indent="-609600" eaLnBrk="1" hangingPunct="1">
              <a:lnSpc>
                <a:spcPct val="150000"/>
              </a:lnSpc>
              <a:buClr>
                <a:schemeClr val="tx1"/>
              </a:buClr>
              <a:buSzTx/>
              <a:defRPr/>
            </a:pPr>
            <a:r>
              <a:rPr lang="en-US" altLang="zh-CN" sz="2800" b="1" dirty="0" smtClean="0">
                <a:latin typeface="+mn-ea"/>
              </a:rPr>
              <a:t>1977</a:t>
            </a:r>
            <a:r>
              <a:rPr lang="zh-CN" altLang="en-US" sz="2800" b="1" dirty="0" smtClean="0">
                <a:latin typeface="+mn-ea"/>
              </a:rPr>
              <a:t>年 </a:t>
            </a:r>
            <a:r>
              <a:rPr lang="en-US" altLang="zh-CN" sz="2800" b="1" dirty="0" smtClean="0">
                <a:latin typeface="+mn-ea"/>
              </a:rPr>
              <a:t>Glover</a:t>
            </a:r>
            <a:r>
              <a:rPr lang="zh-CN" altLang="en-US" sz="2800" b="1" dirty="0" smtClean="0">
                <a:latin typeface="+mn-ea"/>
              </a:rPr>
              <a:t>提出禁忌搜索 </a:t>
            </a:r>
            <a:r>
              <a:rPr lang="en-US" altLang="zh-CN" sz="2800" b="1" dirty="0" smtClean="0">
                <a:latin typeface="+mn-ea"/>
              </a:rPr>
              <a:t>(TS)</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1982</a:t>
            </a:r>
            <a:r>
              <a:rPr lang="zh-CN" altLang="en-US" sz="2800" b="1" dirty="0" smtClean="0">
                <a:latin typeface="宋体" pitchFamily="2" charset="-122"/>
                <a:ea typeface="宋体" pitchFamily="2" charset="-122"/>
              </a:rPr>
              <a:t>年 </a:t>
            </a:r>
            <a:r>
              <a:rPr lang="en-US" altLang="zh-CN" sz="2800" b="1" dirty="0" smtClean="0">
                <a:latin typeface="宋体" pitchFamily="2" charset="-122"/>
                <a:ea typeface="宋体" pitchFamily="2" charset="-122"/>
              </a:rPr>
              <a:t>Kirkpatrick</a:t>
            </a:r>
            <a:r>
              <a:rPr lang="zh-CN" altLang="en-US" sz="2800" b="1" dirty="0" smtClean="0">
                <a:latin typeface="宋体" pitchFamily="2" charset="-122"/>
                <a:ea typeface="宋体" pitchFamily="2" charset="-122"/>
              </a:rPr>
              <a:t>提出模拟退火</a:t>
            </a:r>
            <a:r>
              <a:rPr lang="en-US" altLang="zh-CN" sz="2800" b="1" dirty="0" smtClean="0">
                <a:latin typeface="宋体" pitchFamily="2" charset="-122"/>
                <a:ea typeface="宋体" pitchFamily="2" charset="-122"/>
              </a:rPr>
              <a:t>(SA)</a:t>
            </a:r>
            <a:endParaRPr lang="zh-CN" altLang="en-US" sz="2800" b="1" dirty="0" smtClean="0">
              <a:latin typeface="宋体" pitchFamily="2" charset="-122"/>
              <a:ea typeface="宋体" pitchFamily="2" charset="-122"/>
            </a:endParaRP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1995</a:t>
            </a:r>
            <a:r>
              <a:rPr lang="zh-CN" altLang="en-US" sz="2800" b="1" dirty="0" smtClean="0">
                <a:latin typeface="宋体" pitchFamily="2" charset="-122"/>
                <a:ea typeface="宋体" pitchFamily="2" charset="-122"/>
              </a:rPr>
              <a:t>年 </a:t>
            </a:r>
            <a:r>
              <a:rPr lang="en-US" altLang="zh-CN" sz="2800" b="1" dirty="0" err="1" smtClean="0">
                <a:latin typeface="宋体" pitchFamily="2" charset="-122"/>
                <a:ea typeface="宋体" pitchFamily="2" charset="-122"/>
              </a:rPr>
              <a:t>Mladenovic</a:t>
            </a:r>
            <a:r>
              <a:rPr lang="zh-CN" altLang="en-US" sz="2800" b="1" dirty="0" smtClean="0">
                <a:latin typeface="宋体" pitchFamily="2" charset="-122"/>
                <a:ea typeface="宋体" pitchFamily="2" charset="-122"/>
              </a:rPr>
              <a:t>提出可变邻域搜索</a:t>
            </a:r>
            <a:r>
              <a:rPr lang="en-US" altLang="zh-CN" sz="2800" b="1" dirty="0" smtClean="0">
                <a:latin typeface="宋体" pitchFamily="2" charset="-122"/>
                <a:ea typeface="宋体" pitchFamily="2" charset="-122"/>
              </a:rPr>
              <a:t>(VNS)</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1997</a:t>
            </a:r>
            <a:r>
              <a:rPr lang="zh-CN" altLang="en-US" sz="2800" b="1" dirty="0" smtClean="0">
                <a:latin typeface="宋体" pitchFamily="2" charset="-122"/>
                <a:ea typeface="宋体" pitchFamily="2" charset="-122"/>
              </a:rPr>
              <a:t>年 </a:t>
            </a:r>
            <a:r>
              <a:rPr lang="en-US" altLang="zh-CN" sz="2800" b="1" dirty="0" err="1" smtClean="0">
                <a:latin typeface="宋体" pitchFamily="2" charset="-122"/>
                <a:ea typeface="宋体" pitchFamily="2" charset="-122"/>
              </a:rPr>
              <a:t>Voudouris</a:t>
            </a:r>
            <a:r>
              <a:rPr lang="zh-CN" altLang="en-US" sz="2800" b="1" dirty="0" smtClean="0">
                <a:latin typeface="宋体" pitchFamily="2" charset="-122"/>
                <a:ea typeface="宋体" pitchFamily="2" charset="-122"/>
              </a:rPr>
              <a:t>提出导向局域搜索</a:t>
            </a:r>
            <a:r>
              <a:rPr lang="en-US" altLang="zh-CN" sz="2800" b="1" dirty="0" smtClean="0">
                <a:latin typeface="宋体" pitchFamily="2" charset="-122"/>
                <a:ea typeface="宋体" pitchFamily="2" charset="-122"/>
              </a:rPr>
              <a:t>(GLS)</a:t>
            </a:r>
          </a:p>
        </p:txBody>
      </p:sp>
      <p:sp>
        <p:nvSpPr>
          <p:cNvPr id="844803"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现代优化</a:t>
            </a:r>
            <a:r>
              <a:rPr lang="zh-CN" altLang="en-US" sz="3600" b="1" dirty="0" smtClean="0">
                <a:solidFill>
                  <a:schemeClr val="tx1"/>
                </a:solidFill>
                <a:latin typeface="华文新魏" pitchFamily="2" charset="-122"/>
                <a:ea typeface="华文新魏" pitchFamily="2" charset="-122"/>
              </a:rPr>
              <a:t>计算方法</a:t>
            </a:r>
            <a:r>
              <a:rPr lang="zh-CN" altLang="en-US" sz="3600" b="1" dirty="0" smtClean="0">
                <a:solidFill>
                  <a:schemeClr val="tx1"/>
                </a:solidFill>
                <a:latin typeface="华文新魏" pitchFamily="2" charset="-122"/>
                <a:ea typeface="华文新魏" pitchFamily="2" charset="-122"/>
              </a:rPr>
              <a:t>的</a:t>
            </a:r>
            <a:r>
              <a:rPr lang="zh-CN" altLang="en-US" sz="3600" b="1" dirty="0" smtClean="0">
                <a:solidFill>
                  <a:schemeClr val="tx1"/>
                </a:solidFill>
                <a:latin typeface="华文新魏" pitchFamily="2" charset="-122"/>
                <a:ea typeface="华文新魏" pitchFamily="2" charset="-122"/>
              </a:rPr>
              <a:t>产生与发展</a:t>
            </a:r>
            <a:r>
              <a:rPr lang="zh-CN" altLang="en-US" sz="3600" b="1" dirty="0" smtClean="0">
                <a:solidFill>
                  <a:schemeClr val="tx1"/>
                </a:solidFill>
                <a:latin typeface="华文新魏" pitchFamily="2" charset="-122"/>
                <a:ea typeface="华文新魏" pitchFamily="2" charset="-122"/>
              </a:rPr>
              <a:t>（</a:t>
            </a:r>
            <a:r>
              <a:rPr lang="en-US" altLang="zh-CN" sz="3600" b="1" dirty="0" smtClean="0">
                <a:solidFill>
                  <a:schemeClr val="tx1"/>
                </a:solidFill>
                <a:latin typeface="华文新魏" pitchFamily="2" charset="-122"/>
                <a:ea typeface="华文新魏" pitchFamily="2" charset="-122"/>
              </a:rPr>
              <a:t>1</a:t>
            </a:r>
            <a:r>
              <a:rPr lang="zh-CN" altLang="en-US" sz="3600" b="1" dirty="0" smtClean="0">
                <a:solidFill>
                  <a:schemeClr val="tx1"/>
                </a:solidFill>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5B6EB93-662E-40E4-8B7A-B189969893AD}" type="slidenum">
              <a:rPr lang="en-US" altLang="zh-CN"/>
              <a:pPr>
                <a:defRPr/>
              </a:pPr>
              <a:t>16</a:t>
            </a:fld>
            <a:endParaRPr lang="en-US" altLang="zh-CN"/>
          </a:p>
        </p:txBody>
      </p:sp>
      <p:sp>
        <p:nvSpPr>
          <p:cNvPr id="844802" name="Rectangle 2"/>
          <p:cNvSpPr>
            <a:spLocks noGrp="1" noChangeArrowheads="1"/>
          </p:cNvSpPr>
          <p:nvPr>
            <p:ph type="body" idx="1"/>
          </p:nvPr>
        </p:nvSpPr>
        <p:spPr>
          <a:xfrm>
            <a:off x="250825" y="1341438"/>
            <a:ext cx="8642350" cy="5111750"/>
          </a:xfrm>
        </p:spPr>
        <p:txBody>
          <a:bodyPr/>
          <a:lstStyle/>
          <a:p>
            <a:pPr marL="609600" indent="-609600" eaLnBrk="1" hangingPunct="1">
              <a:lnSpc>
                <a:spcPct val="150000"/>
              </a:lnSpc>
              <a:buClr>
                <a:schemeClr val="tx1"/>
              </a:buClr>
              <a:buSzTx/>
              <a:buFont typeface="+mj-lt"/>
              <a:buAutoNum type="arabicPeriod" startAt="2"/>
              <a:defRPr/>
            </a:pPr>
            <a:r>
              <a:rPr lang="zh-CN" altLang="en-US" b="1" dirty="0" smtClean="0"/>
              <a:t>进化算法</a:t>
            </a:r>
            <a:endParaRPr lang="en-US" altLang="zh-CN" b="1" dirty="0" smtClean="0"/>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1965</a:t>
            </a:r>
            <a:r>
              <a:rPr lang="zh-CN" altLang="en-US" sz="2800" b="1" dirty="0" smtClean="0">
                <a:latin typeface="宋体" pitchFamily="2" charset="-122"/>
                <a:ea typeface="宋体" pitchFamily="2" charset="-122"/>
              </a:rPr>
              <a:t>年 </a:t>
            </a:r>
            <a:r>
              <a:rPr lang="en-US" altLang="zh-CN" sz="2800" b="1" dirty="0" err="1" smtClean="0">
                <a:latin typeface="宋体" pitchFamily="2" charset="-122"/>
                <a:ea typeface="宋体" pitchFamily="2" charset="-122"/>
              </a:rPr>
              <a:t>Rechenberg</a:t>
            </a:r>
            <a:r>
              <a:rPr lang="zh-CN" altLang="en-US" sz="2800" b="1" dirty="0" smtClean="0">
                <a:latin typeface="宋体" pitchFamily="2" charset="-122"/>
                <a:ea typeface="宋体" pitchFamily="2" charset="-122"/>
              </a:rPr>
              <a:t>等提出进化策略</a:t>
            </a:r>
            <a:r>
              <a:rPr lang="en-US" altLang="zh-CN" sz="2800" b="1" dirty="0" smtClean="0">
                <a:latin typeface="宋体" pitchFamily="2" charset="-122"/>
                <a:ea typeface="宋体" pitchFamily="2" charset="-122"/>
              </a:rPr>
              <a:t>(ES)</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1975</a:t>
            </a:r>
            <a:r>
              <a:rPr lang="zh-CN" altLang="en-US" sz="2800" b="1" dirty="0" smtClean="0">
                <a:latin typeface="宋体" pitchFamily="2" charset="-122"/>
                <a:ea typeface="宋体" pitchFamily="2" charset="-122"/>
              </a:rPr>
              <a:t>年 </a:t>
            </a:r>
            <a:r>
              <a:rPr lang="en-US" altLang="zh-CN" sz="2800" b="1" dirty="0" smtClean="0">
                <a:latin typeface="宋体" pitchFamily="2" charset="-122"/>
                <a:ea typeface="宋体" pitchFamily="2" charset="-122"/>
              </a:rPr>
              <a:t>Holland</a:t>
            </a:r>
            <a:r>
              <a:rPr lang="zh-CN" altLang="en-US" sz="2800" b="1" dirty="0" smtClean="0">
                <a:latin typeface="宋体" pitchFamily="2" charset="-122"/>
                <a:ea typeface="宋体" pitchFamily="2" charset="-122"/>
              </a:rPr>
              <a:t>提出遗传算法</a:t>
            </a:r>
            <a:r>
              <a:rPr lang="en-US" altLang="zh-CN" sz="2800" b="1" dirty="0" smtClean="0">
                <a:latin typeface="宋体" pitchFamily="2" charset="-122"/>
                <a:ea typeface="宋体" pitchFamily="2" charset="-122"/>
              </a:rPr>
              <a:t>(GA)</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1995</a:t>
            </a:r>
            <a:r>
              <a:rPr lang="zh-CN" altLang="en-US" sz="2800" b="1" dirty="0" smtClean="0">
                <a:latin typeface="宋体" pitchFamily="2" charset="-122"/>
                <a:ea typeface="宋体" pitchFamily="2" charset="-122"/>
              </a:rPr>
              <a:t>年 </a:t>
            </a:r>
            <a:r>
              <a:rPr lang="en-US" altLang="zh-CN" sz="2800" b="1" dirty="0" err="1" smtClean="0">
                <a:latin typeface="宋体" pitchFamily="2" charset="-122"/>
                <a:ea typeface="宋体" pitchFamily="2" charset="-122"/>
              </a:rPr>
              <a:t>Fogel</a:t>
            </a:r>
            <a:r>
              <a:rPr lang="zh-CN" altLang="en-US" sz="2800" b="1" dirty="0" smtClean="0">
                <a:latin typeface="宋体" pitchFamily="2" charset="-122"/>
                <a:ea typeface="宋体" pitchFamily="2" charset="-122"/>
              </a:rPr>
              <a:t>提出进化规划</a:t>
            </a:r>
            <a:r>
              <a:rPr lang="en-US" altLang="zh-CN" sz="2800" b="1" dirty="0" smtClean="0">
                <a:latin typeface="宋体" pitchFamily="2" charset="-122"/>
                <a:ea typeface="宋体" pitchFamily="2" charset="-122"/>
              </a:rPr>
              <a:t>(EP)</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1995</a:t>
            </a:r>
            <a:r>
              <a:rPr lang="zh-CN" altLang="en-US" sz="2800" b="1" dirty="0" smtClean="0">
                <a:latin typeface="宋体" pitchFamily="2" charset="-122"/>
                <a:ea typeface="宋体" pitchFamily="2" charset="-122"/>
              </a:rPr>
              <a:t>年 </a:t>
            </a:r>
            <a:r>
              <a:rPr lang="en-US" altLang="zh-CN" sz="2800" b="1" dirty="0" smtClean="0">
                <a:latin typeface="宋体" pitchFamily="2" charset="-122"/>
                <a:ea typeface="宋体" pitchFamily="2" charset="-122"/>
              </a:rPr>
              <a:t>Tackett</a:t>
            </a:r>
            <a:r>
              <a:rPr lang="zh-CN" altLang="en-US" sz="2800" b="1" dirty="0" smtClean="0">
                <a:latin typeface="宋体" pitchFamily="2" charset="-122"/>
                <a:ea typeface="宋体" pitchFamily="2" charset="-122"/>
              </a:rPr>
              <a:t>提出遗传规划</a:t>
            </a:r>
            <a:r>
              <a:rPr lang="en-US" altLang="zh-CN" sz="2800" b="1" dirty="0" smtClean="0">
                <a:latin typeface="宋体" pitchFamily="2" charset="-122"/>
                <a:ea typeface="宋体" pitchFamily="2" charset="-122"/>
              </a:rPr>
              <a:t>(GP)</a:t>
            </a:r>
          </a:p>
          <a:p>
            <a:pPr marL="609600" indent="-609600" eaLnBrk="1" hangingPunct="1">
              <a:lnSpc>
                <a:spcPct val="150000"/>
              </a:lnSpc>
              <a:buClr>
                <a:schemeClr val="tx1"/>
              </a:buClr>
              <a:buSzTx/>
              <a:defRPr/>
            </a:pPr>
            <a:r>
              <a:rPr lang="en-US" altLang="zh-CN" sz="2800" b="1" dirty="0" smtClean="0">
                <a:latin typeface="+mn-ea"/>
              </a:rPr>
              <a:t>1995</a:t>
            </a:r>
            <a:r>
              <a:rPr lang="zh-CN" altLang="en-US" sz="2800" b="1" dirty="0" smtClean="0">
                <a:latin typeface="+mn-ea"/>
              </a:rPr>
              <a:t>年 </a:t>
            </a:r>
            <a:r>
              <a:rPr lang="en-US" altLang="zh-CN" sz="2800" b="1" dirty="0" err="1" smtClean="0">
                <a:latin typeface="+mn-ea"/>
              </a:rPr>
              <a:t>Storn</a:t>
            </a:r>
            <a:r>
              <a:rPr lang="zh-CN" altLang="en-US" sz="2800" b="1" dirty="0" smtClean="0">
                <a:latin typeface="+mn-ea"/>
              </a:rPr>
              <a:t>等提出差分进化</a:t>
            </a:r>
            <a:r>
              <a:rPr lang="en-US" altLang="zh-CN" sz="2800" b="1" dirty="0" smtClean="0">
                <a:latin typeface="+mn-ea"/>
              </a:rPr>
              <a:t>(DE)</a:t>
            </a:r>
            <a:endParaRPr lang="en-US" altLang="zh-CN" sz="2800" b="1" dirty="0" smtClean="0">
              <a:latin typeface="宋体" pitchFamily="2" charset="-122"/>
              <a:ea typeface="宋体" pitchFamily="2" charset="-122"/>
            </a:endParaRPr>
          </a:p>
          <a:p>
            <a:pPr marL="609600" indent="-609600" eaLnBrk="1" hangingPunct="1">
              <a:lnSpc>
                <a:spcPct val="150000"/>
              </a:lnSpc>
              <a:buClr>
                <a:schemeClr val="tx1"/>
              </a:buClr>
              <a:buSzTx/>
              <a:defRPr/>
            </a:pPr>
            <a:endParaRPr lang="en-US" altLang="zh-CN" sz="2800" b="1" dirty="0" smtClean="0">
              <a:latin typeface="宋体" pitchFamily="2" charset="-122"/>
              <a:ea typeface="宋体" pitchFamily="2" charset="-122"/>
            </a:endParaRPr>
          </a:p>
        </p:txBody>
      </p:sp>
      <p:sp>
        <p:nvSpPr>
          <p:cNvPr id="844803"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现代优化计算方法的产生与发展</a:t>
            </a:r>
            <a:r>
              <a:rPr lang="zh-CN" altLang="en-US" sz="3600" b="1" dirty="0" smtClean="0">
                <a:solidFill>
                  <a:schemeClr val="tx1"/>
                </a:solidFill>
                <a:latin typeface="华文新魏" pitchFamily="2" charset="-122"/>
                <a:ea typeface="华文新魏" pitchFamily="2" charset="-122"/>
              </a:rPr>
              <a:t>（</a:t>
            </a:r>
            <a:r>
              <a:rPr lang="en-US" altLang="zh-CN" sz="3600" b="1" dirty="0" smtClean="0">
                <a:solidFill>
                  <a:schemeClr val="tx1"/>
                </a:solidFill>
                <a:latin typeface="华文新魏" pitchFamily="2" charset="-122"/>
                <a:ea typeface="华文新魏" pitchFamily="2" charset="-122"/>
              </a:rPr>
              <a:t>2</a:t>
            </a:r>
            <a:r>
              <a:rPr lang="zh-CN" altLang="en-US" sz="3600" b="1" dirty="0" smtClean="0">
                <a:solidFill>
                  <a:schemeClr val="tx1"/>
                </a:solidFill>
                <a:latin typeface="华文新魏" pitchFamily="2" charset="-122"/>
                <a:ea typeface="华文新魏" pitchFamily="2" charset="-122"/>
              </a:rPr>
              <a:t>）</a:t>
            </a:r>
            <a:endParaRPr lang="zh-CN" altLang="en-US" sz="3600" b="1" dirty="0" smtClean="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89B790F-5EF8-42C3-9053-1B52EEE89091}" type="slidenum">
              <a:rPr lang="en-US" altLang="zh-CN"/>
              <a:pPr>
                <a:defRPr/>
              </a:pPr>
              <a:t>17</a:t>
            </a:fld>
            <a:endParaRPr lang="en-US" altLang="zh-CN"/>
          </a:p>
        </p:txBody>
      </p:sp>
      <p:sp>
        <p:nvSpPr>
          <p:cNvPr id="844802" name="Rectangle 2"/>
          <p:cNvSpPr>
            <a:spLocks noGrp="1" noChangeArrowheads="1"/>
          </p:cNvSpPr>
          <p:nvPr>
            <p:ph type="body" idx="1"/>
          </p:nvPr>
        </p:nvSpPr>
        <p:spPr>
          <a:xfrm>
            <a:off x="250825" y="1341438"/>
            <a:ext cx="8642350" cy="5111750"/>
          </a:xfrm>
        </p:spPr>
        <p:txBody>
          <a:bodyPr/>
          <a:lstStyle/>
          <a:p>
            <a:pPr marL="609600" indent="-609600" eaLnBrk="1" hangingPunct="1">
              <a:lnSpc>
                <a:spcPct val="150000"/>
              </a:lnSpc>
              <a:buClr>
                <a:schemeClr val="tx1"/>
              </a:buClr>
              <a:buSzTx/>
              <a:buFont typeface="+mj-lt"/>
              <a:buAutoNum type="arabicPeriod" startAt="3"/>
              <a:defRPr/>
            </a:pPr>
            <a:r>
              <a:rPr lang="zh-CN" altLang="en-US" b="1" dirty="0" smtClean="0"/>
              <a:t>群体智能算法</a:t>
            </a:r>
            <a:endParaRPr lang="en-US" altLang="zh-CN" b="1" dirty="0" smtClean="0"/>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1995</a:t>
            </a:r>
            <a:r>
              <a:rPr lang="zh-CN" altLang="en-US" sz="2800" b="1" dirty="0" smtClean="0">
                <a:latin typeface="宋体" pitchFamily="2" charset="-122"/>
                <a:ea typeface="宋体" pitchFamily="2" charset="-122"/>
              </a:rPr>
              <a:t>年 </a:t>
            </a:r>
            <a:r>
              <a:rPr lang="en-US" altLang="zh-CN" sz="2800" b="1" dirty="0" smtClean="0">
                <a:latin typeface="宋体" pitchFamily="2" charset="-122"/>
                <a:ea typeface="宋体" pitchFamily="2" charset="-122"/>
              </a:rPr>
              <a:t>Kennedy</a:t>
            </a:r>
            <a:r>
              <a:rPr lang="zh-CN" altLang="en-US" sz="2800" b="1" dirty="0" smtClean="0">
                <a:latin typeface="宋体" pitchFamily="2" charset="-122"/>
                <a:ea typeface="宋体" pitchFamily="2" charset="-122"/>
              </a:rPr>
              <a:t>等提出粒子群优化算法</a:t>
            </a:r>
            <a:r>
              <a:rPr lang="en-US" altLang="zh-CN" sz="2800" b="1" dirty="0" smtClean="0">
                <a:latin typeface="宋体" pitchFamily="2" charset="-122"/>
                <a:ea typeface="宋体" pitchFamily="2" charset="-122"/>
              </a:rPr>
              <a:t>(PSO)</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1995</a:t>
            </a:r>
            <a:r>
              <a:rPr lang="zh-CN" altLang="en-US" sz="2800" b="1" dirty="0" smtClean="0">
                <a:latin typeface="宋体" pitchFamily="2" charset="-122"/>
                <a:ea typeface="宋体" pitchFamily="2" charset="-122"/>
              </a:rPr>
              <a:t>年 </a:t>
            </a:r>
            <a:r>
              <a:rPr lang="en-US" altLang="zh-CN" sz="2800" b="1" dirty="0" err="1" smtClean="0">
                <a:latin typeface="宋体" pitchFamily="2" charset="-122"/>
                <a:ea typeface="宋体" pitchFamily="2" charset="-122"/>
              </a:rPr>
              <a:t>Dorigo</a:t>
            </a:r>
            <a:r>
              <a:rPr lang="zh-CN" altLang="en-US" sz="2800" b="1" dirty="0" smtClean="0">
                <a:latin typeface="宋体" pitchFamily="2" charset="-122"/>
                <a:ea typeface="宋体" pitchFamily="2" charset="-122"/>
              </a:rPr>
              <a:t>提出蚁群算法</a:t>
            </a:r>
            <a:r>
              <a:rPr lang="en-US" altLang="zh-CN" sz="2800" b="1" dirty="0" smtClean="0">
                <a:latin typeface="宋体" pitchFamily="2" charset="-122"/>
                <a:ea typeface="宋体" pitchFamily="2" charset="-122"/>
              </a:rPr>
              <a:t>(ACO)</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2002</a:t>
            </a:r>
            <a:r>
              <a:rPr lang="zh-CN" altLang="en-US" sz="2800" b="1" dirty="0" smtClean="0">
                <a:latin typeface="宋体" pitchFamily="2" charset="-122"/>
                <a:ea typeface="宋体" pitchFamily="2" charset="-122"/>
              </a:rPr>
              <a:t>年 </a:t>
            </a:r>
            <a:r>
              <a:rPr lang="en-US" altLang="zh-CN" sz="2800" b="1" dirty="0" err="1" smtClean="0">
                <a:latin typeface="宋体" pitchFamily="2" charset="-122"/>
                <a:ea typeface="宋体" pitchFamily="2" charset="-122"/>
              </a:rPr>
              <a:t>Passino</a:t>
            </a:r>
            <a:r>
              <a:rPr lang="zh-CN" altLang="en-US" sz="2800" b="1" dirty="0" smtClean="0">
                <a:latin typeface="宋体" pitchFamily="2" charset="-122"/>
                <a:ea typeface="宋体" pitchFamily="2" charset="-122"/>
              </a:rPr>
              <a:t>提出细菌觅食优化算法</a:t>
            </a:r>
            <a:r>
              <a:rPr lang="en-US" altLang="zh-CN" sz="2800" b="1" dirty="0" smtClean="0">
                <a:latin typeface="宋体" pitchFamily="2" charset="-122"/>
                <a:ea typeface="宋体" pitchFamily="2" charset="-122"/>
              </a:rPr>
              <a:t>(BFOA)</a:t>
            </a:r>
          </a:p>
          <a:p>
            <a:pPr marL="609600" indent="-609600" eaLnBrk="1" hangingPunct="1">
              <a:lnSpc>
                <a:spcPct val="150000"/>
              </a:lnSpc>
              <a:buClr>
                <a:schemeClr val="tx1"/>
              </a:buClr>
              <a:buSzTx/>
              <a:defRPr/>
            </a:pPr>
            <a:r>
              <a:rPr lang="en-US" altLang="zh-CN" sz="2800" b="1" dirty="0" smtClean="0">
                <a:latin typeface="宋体" pitchFamily="2" charset="-122"/>
                <a:ea typeface="宋体" pitchFamily="2" charset="-122"/>
              </a:rPr>
              <a:t>2005</a:t>
            </a:r>
            <a:r>
              <a:rPr lang="zh-CN" altLang="en-US" sz="2800" b="1" dirty="0" smtClean="0">
                <a:latin typeface="宋体" pitchFamily="2" charset="-122"/>
                <a:ea typeface="宋体" pitchFamily="2" charset="-122"/>
              </a:rPr>
              <a:t>年 </a:t>
            </a:r>
            <a:r>
              <a:rPr lang="en-US" altLang="zh-CN" sz="2800" b="1" dirty="0" err="1" smtClean="0">
                <a:latin typeface="宋体" pitchFamily="2" charset="-122"/>
                <a:ea typeface="宋体" pitchFamily="2" charset="-122"/>
              </a:rPr>
              <a:t>Karaboga</a:t>
            </a:r>
            <a:r>
              <a:rPr lang="zh-CN" altLang="en-US" sz="2800" b="1" dirty="0" smtClean="0">
                <a:latin typeface="宋体" pitchFamily="2" charset="-122"/>
                <a:ea typeface="宋体" pitchFamily="2" charset="-122"/>
              </a:rPr>
              <a:t>提出人工蜂群算法</a:t>
            </a:r>
            <a:r>
              <a:rPr lang="en-US" altLang="zh-CN" sz="2800" b="1" dirty="0" smtClean="0">
                <a:latin typeface="宋体" pitchFamily="2" charset="-122"/>
                <a:ea typeface="宋体" pitchFamily="2" charset="-122"/>
              </a:rPr>
              <a:t>(ABC)</a:t>
            </a:r>
          </a:p>
        </p:txBody>
      </p:sp>
      <p:sp>
        <p:nvSpPr>
          <p:cNvPr id="844803"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四</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现代优化计算方法的产生与发展</a:t>
            </a:r>
            <a:r>
              <a:rPr lang="zh-CN" altLang="en-US" sz="3600" b="1" dirty="0" smtClean="0">
                <a:solidFill>
                  <a:schemeClr val="tx1"/>
                </a:solidFill>
                <a:latin typeface="华文新魏" pitchFamily="2" charset="-122"/>
                <a:ea typeface="华文新魏" pitchFamily="2" charset="-122"/>
              </a:rPr>
              <a:t>（</a:t>
            </a:r>
            <a:r>
              <a:rPr lang="en-US" altLang="zh-CN" sz="3600" b="1" dirty="0" smtClean="0">
                <a:solidFill>
                  <a:schemeClr val="tx1"/>
                </a:solidFill>
                <a:latin typeface="华文新魏" pitchFamily="2" charset="-122"/>
                <a:ea typeface="华文新魏" pitchFamily="2" charset="-122"/>
              </a:rPr>
              <a:t>3</a:t>
            </a:r>
            <a:r>
              <a:rPr lang="zh-CN" altLang="en-US" sz="3600" b="1" dirty="0" smtClean="0">
                <a:solidFill>
                  <a:schemeClr val="tx1"/>
                </a:solidFill>
                <a:latin typeface="华文新魏" pitchFamily="2" charset="-122"/>
                <a:ea typeface="华文新魏" pitchFamily="2" charset="-122"/>
              </a:rPr>
              <a:t>）</a:t>
            </a:r>
            <a:endParaRPr lang="zh-CN" altLang="en-US" sz="3600" b="1" dirty="0" smtClean="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A2ACC46-FEF9-4C79-9850-74603C29927C}" type="slidenum">
              <a:rPr lang="en-US" altLang="zh-CN"/>
              <a:pPr>
                <a:defRPr/>
              </a:pPr>
              <a:t>18</a:t>
            </a:fld>
            <a:endParaRPr lang="en-US" altLang="zh-CN"/>
          </a:p>
        </p:txBody>
      </p:sp>
      <p:sp>
        <p:nvSpPr>
          <p:cNvPr id="855042" name="Rectangle 2"/>
          <p:cNvSpPr>
            <a:spLocks noGrp="1" noChangeArrowheads="1"/>
          </p:cNvSpPr>
          <p:nvPr>
            <p:ph type="body" idx="1"/>
          </p:nvPr>
        </p:nvSpPr>
        <p:spPr>
          <a:xfrm>
            <a:off x="250825" y="1341438"/>
            <a:ext cx="8642350" cy="5111750"/>
          </a:xfrm>
        </p:spPr>
        <p:txBody>
          <a:bodyPr/>
          <a:lstStyle/>
          <a:p>
            <a:pPr marL="609600" indent="-609600" eaLnBrk="1" hangingPunct="1">
              <a:lnSpc>
                <a:spcPct val="150000"/>
              </a:lnSpc>
              <a:buClr>
                <a:schemeClr val="tx1"/>
              </a:buClr>
              <a:buSzTx/>
              <a:buFont typeface="+mj-lt"/>
              <a:buAutoNum type="arabicPeriod"/>
              <a:defRPr/>
            </a:pPr>
            <a:r>
              <a:rPr lang="zh-CN" altLang="en-US" b="1" dirty="0" smtClean="0"/>
              <a:t>信心、决心、热情</a:t>
            </a:r>
            <a:endParaRPr lang="en-US" altLang="zh-CN" b="1" dirty="0" smtClean="0"/>
          </a:p>
          <a:p>
            <a:pPr marL="609600" indent="-609600" eaLnBrk="1" hangingPunct="1">
              <a:lnSpc>
                <a:spcPct val="150000"/>
              </a:lnSpc>
              <a:buClr>
                <a:schemeClr val="tx1"/>
              </a:buClr>
              <a:buSzTx/>
              <a:buFont typeface="+mj-lt"/>
              <a:buAutoNum type="arabicPeriod"/>
              <a:defRPr/>
            </a:pPr>
            <a:r>
              <a:rPr lang="zh-CN" altLang="en-US" b="1" dirty="0" smtClean="0"/>
              <a:t>良好的外语能力</a:t>
            </a:r>
            <a:endParaRPr lang="en-US" altLang="zh-CN" b="1" dirty="0" smtClean="0"/>
          </a:p>
          <a:p>
            <a:pPr marL="609600" indent="-609600" eaLnBrk="1" hangingPunct="1">
              <a:lnSpc>
                <a:spcPct val="150000"/>
              </a:lnSpc>
              <a:buClr>
                <a:schemeClr val="tx1"/>
              </a:buClr>
              <a:buSzTx/>
              <a:buFont typeface="+mj-lt"/>
              <a:buAutoNum type="arabicPeriod"/>
              <a:defRPr/>
            </a:pPr>
            <a:r>
              <a:rPr lang="zh-CN" altLang="en-US" b="1" dirty="0" smtClean="0"/>
              <a:t>熟练的计算机编程能力</a:t>
            </a:r>
            <a:endParaRPr lang="en-US" altLang="zh-CN" b="1" dirty="0" smtClean="0"/>
          </a:p>
          <a:p>
            <a:pPr marL="609600" indent="-609600" eaLnBrk="1" hangingPunct="1">
              <a:lnSpc>
                <a:spcPct val="150000"/>
              </a:lnSpc>
              <a:buClr>
                <a:schemeClr val="tx1"/>
              </a:buClr>
              <a:buSzTx/>
              <a:buFont typeface="+mj-lt"/>
              <a:buAutoNum type="arabicPeriod"/>
              <a:defRPr/>
            </a:pPr>
            <a:r>
              <a:rPr lang="zh-CN" altLang="en-US" b="1" dirty="0" smtClean="0"/>
              <a:t>一定的数学基础</a:t>
            </a:r>
            <a:endParaRPr lang="en-US" altLang="zh-CN" b="1" dirty="0" smtClean="0"/>
          </a:p>
        </p:txBody>
      </p:sp>
      <p:sp>
        <p:nvSpPr>
          <p:cNvPr id="855043"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400" b="1" dirty="0" smtClean="0">
                <a:solidFill>
                  <a:schemeClr val="tx1"/>
                </a:solidFill>
                <a:latin typeface="华文新魏" pitchFamily="2" charset="-122"/>
                <a:ea typeface="华文新魏" pitchFamily="2" charset="-122"/>
              </a:rPr>
              <a:t>五</a:t>
            </a:r>
            <a:r>
              <a:rPr lang="en-US" altLang="zh-CN" sz="3400" b="1" dirty="0" smtClean="0">
                <a:solidFill>
                  <a:schemeClr val="tx1"/>
                </a:solidFill>
                <a:latin typeface="华文新魏" pitchFamily="2" charset="-122"/>
                <a:ea typeface="华文新魏" pitchFamily="2" charset="-122"/>
              </a:rPr>
              <a:t>.</a:t>
            </a:r>
            <a:r>
              <a:rPr lang="zh-CN" altLang="en-US" sz="3400" b="1" dirty="0" smtClean="0">
                <a:solidFill>
                  <a:schemeClr val="tx1"/>
                </a:solidFill>
                <a:latin typeface="华文新魏" pitchFamily="2" charset="-122"/>
                <a:ea typeface="华文新魏" pitchFamily="2" charset="-122"/>
              </a:rPr>
              <a:t>学习这门课需要具备的基础</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0D33D40-C193-4CE0-B2B5-D02FE7CFA827}" type="slidenum">
              <a:rPr lang="en-US" altLang="zh-CN"/>
              <a:pPr>
                <a:defRPr/>
              </a:pPr>
              <a:t>19</a:t>
            </a:fld>
            <a:endParaRPr lang="en-US" altLang="zh-CN"/>
          </a:p>
        </p:txBody>
      </p:sp>
      <p:sp>
        <p:nvSpPr>
          <p:cNvPr id="779268" name="Rectangle 4"/>
          <p:cNvSpPr>
            <a:spLocks noGrp="1" noChangeArrowheads="1"/>
          </p:cNvSpPr>
          <p:nvPr>
            <p:ph type="title"/>
          </p:nvPr>
        </p:nvSpPr>
        <p:spPr/>
        <p:txBody>
          <a:bodyPr/>
          <a:lstStyle/>
          <a:p>
            <a:pPr marL="914400" indent="-914400" eaLnBrk="1" hangingPunct="1">
              <a:defRPr/>
            </a:pPr>
            <a:r>
              <a:rPr lang="zh-CN" altLang="en-US" sz="4000" b="1" dirty="0" smtClean="0">
                <a:solidFill>
                  <a:schemeClr val="tx1"/>
                </a:solidFill>
                <a:ea typeface="华文新魏" pitchFamily="2" charset="-122"/>
              </a:rPr>
              <a:t>第二章  禁忌搜索</a:t>
            </a:r>
          </a:p>
        </p:txBody>
      </p:sp>
      <p:sp>
        <p:nvSpPr>
          <p:cNvPr id="779271" name="Rectangle 7"/>
          <p:cNvSpPr>
            <a:spLocks noGrp="1" noChangeArrowheads="1"/>
          </p:cNvSpPr>
          <p:nvPr>
            <p:ph type="body" idx="1"/>
          </p:nvPr>
        </p:nvSpPr>
        <p:spPr/>
        <p:txBody>
          <a:bodyPr/>
          <a:lstStyle/>
          <a:p>
            <a:pPr marL="609600" indent="-609600" eaLnBrk="1" hangingPunct="1">
              <a:buClr>
                <a:schemeClr val="tx1"/>
              </a:buClr>
              <a:buFont typeface="Wingdings" pitchFamily="2" charset="2"/>
              <a:buNone/>
              <a:defRPr/>
            </a:pPr>
            <a:r>
              <a:rPr lang="zh-CN" altLang="en-US" b="1" dirty="0" smtClean="0">
                <a:latin typeface="华文新魏" pitchFamily="2" charset="-122"/>
                <a:ea typeface="华文新魏" pitchFamily="2" charset="-122"/>
              </a:rPr>
              <a:t>一</a:t>
            </a: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局域搜索</a:t>
            </a:r>
          </a:p>
          <a:p>
            <a:pPr marL="609600" indent="-609600" eaLnBrk="1" hangingPunct="1">
              <a:buClr>
                <a:schemeClr val="tx1"/>
              </a:buClr>
              <a:buFont typeface="Wingdings" pitchFamily="2" charset="2"/>
              <a:buNone/>
              <a:defRPr/>
            </a:pPr>
            <a:r>
              <a:rPr lang="zh-CN" altLang="en-US" b="1" dirty="0" smtClean="0">
                <a:latin typeface="华文新魏" pitchFamily="2" charset="-122"/>
                <a:ea typeface="华文新魏" pitchFamily="2" charset="-122"/>
              </a:rPr>
              <a:t>二</a:t>
            </a: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算法原理</a:t>
            </a:r>
          </a:p>
          <a:p>
            <a:pPr marL="609600" indent="-609600" eaLnBrk="1" hangingPunct="1">
              <a:buNone/>
              <a:defRPr/>
            </a:pPr>
            <a:r>
              <a:rPr lang="zh-CN" altLang="en-US" b="1" dirty="0" smtClean="0">
                <a:latin typeface="华文新魏" pitchFamily="2" charset="-122"/>
                <a:ea typeface="华文新魏" pitchFamily="2" charset="-122"/>
              </a:rPr>
              <a:t>三</a:t>
            </a: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算法举例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393F1B4-C64B-406B-AC4F-5E90D154824B}" type="slidenum">
              <a:rPr lang="en-US" altLang="zh-CN"/>
              <a:pPr>
                <a:defRPr/>
              </a:pPr>
              <a:t>2</a:t>
            </a:fld>
            <a:endParaRPr lang="en-US" altLang="zh-CN"/>
          </a:p>
        </p:txBody>
      </p:sp>
      <p:sp>
        <p:nvSpPr>
          <p:cNvPr id="828418" name="Rectangle 2"/>
          <p:cNvSpPr>
            <a:spLocks noGrp="1" noChangeArrowheads="1"/>
          </p:cNvSpPr>
          <p:nvPr>
            <p:ph type="title"/>
          </p:nvPr>
        </p:nvSpPr>
        <p:spPr/>
        <p:txBody>
          <a:bodyPr/>
          <a:lstStyle/>
          <a:p>
            <a:pPr marL="838200" indent="-838200" eaLnBrk="1" hangingPunct="1">
              <a:defRPr/>
            </a:pPr>
            <a:r>
              <a:rPr lang="zh-CN" altLang="en-US" b="1" dirty="0" smtClean="0">
                <a:solidFill>
                  <a:schemeClr val="tx1"/>
                </a:solidFill>
                <a:ea typeface="华文新魏" pitchFamily="2" charset="-122"/>
              </a:rPr>
              <a:t>主要内容</a:t>
            </a:r>
          </a:p>
        </p:txBody>
      </p:sp>
      <p:sp>
        <p:nvSpPr>
          <p:cNvPr id="828419" name="Rectangle 3"/>
          <p:cNvSpPr>
            <a:spLocks noGrp="1" noChangeArrowheads="1"/>
          </p:cNvSpPr>
          <p:nvPr>
            <p:ph type="body" idx="1"/>
          </p:nvPr>
        </p:nvSpPr>
        <p:spPr/>
        <p:txBody>
          <a:bodyPr/>
          <a:lstStyle/>
          <a:p>
            <a:pPr eaLnBrk="1" hangingPunct="1">
              <a:lnSpc>
                <a:spcPct val="140000"/>
              </a:lnSpc>
              <a:buFont typeface="宋体" pitchFamily="2" charset="-122"/>
              <a:buNone/>
              <a:defRPr/>
            </a:pPr>
            <a:r>
              <a:rPr lang="en-US" altLang="zh-CN" b="1" dirty="0" smtClean="0">
                <a:latin typeface="华文新魏" pitchFamily="2" charset="-122"/>
                <a:ea typeface="华文新魏" pitchFamily="2" charset="-122"/>
              </a:rPr>
              <a:t>No.1		</a:t>
            </a:r>
            <a:r>
              <a:rPr lang="zh-CN" altLang="en-US" b="1" dirty="0" smtClean="0">
                <a:latin typeface="华文新魏" pitchFamily="2" charset="-122"/>
                <a:ea typeface="华文新魏" pitchFamily="2" charset="-122"/>
              </a:rPr>
              <a:t>导言</a:t>
            </a:r>
          </a:p>
          <a:p>
            <a:pPr eaLnBrk="1" hangingPunct="1">
              <a:lnSpc>
                <a:spcPct val="140000"/>
              </a:lnSpc>
              <a:buFont typeface="Wingdings" pitchFamily="2" charset="2"/>
              <a:buNone/>
              <a:defRPr/>
            </a:pPr>
            <a:r>
              <a:rPr lang="en-US" altLang="zh-CN" b="1" dirty="0" smtClean="0">
                <a:latin typeface="华文新魏" pitchFamily="2" charset="-122"/>
                <a:ea typeface="华文新魏" pitchFamily="2" charset="-122"/>
              </a:rPr>
              <a:t>No.2	</a:t>
            </a:r>
            <a:r>
              <a:rPr lang="zh-CN" altLang="en-US" b="1" dirty="0" smtClean="0">
                <a:latin typeface="华文新魏" pitchFamily="2" charset="-122"/>
                <a:ea typeface="华文新魏" pitchFamily="2" charset="-122"/>
              </a:rPr>
              <a:t>禁忌搜索</a:t>
            </a:r>
            <a:r>
              <a:rPr lang="en-US" altLang="zh-CN" b="1" dirty="0" smtClean="0">
                <a:latin typeface="华文新魏" pitchFamily="2" charset="-122"/>
                <a:ea typeface="华文新魏" pitchFamily="2" charset="-122"/>
              </a:rPr>
              <a:t>(TS)</a:t>
            </a:r>
          </a:p>
          <a:p>
            <a:pPr eaLnBrk="1" hangingPunct="1">
              <a:lnSpc>
                <a:spcPct val="140000"/>
              </a:lnSpc>
              <a:buFont typeface="Wingdings" pitchFamily="2" charset="2"/>
              <a:buNone/>
              <a:defRPr/>
            </a:pPr>
            <a:r>
              <a:rPr lang="en-US" altLang="zh-CN" b="1" dirty="0" smtClean="0">
                <a:latin typeface="华文新魏" pitchFamily="2" charset="-122"/>
                <a:ea typeface="华文新魏" pitchFamily="2" charset="-122"/>
              </a:rPr>
              <a:t>No.3	</a:t>
            </a:r>
            <a:r>
              <a:rPr lang="zh-CN" altLang="en-US" b="1" dirty="0" smtClean="0">
                <a:latin typeface="华文新魏" pitchFamily="2" charset="-122"/>
                <a:ea typeface="华文新魏" pitchFamily="2" charset="-122"/>
              </a:rPr>
              <a:t>遗传算法</a:t>
            </a:r>
            <a:r>
              <a:rPr lang="en-US" altLang="zh-CN" b="1" dirty="0" smtClean="0">
                <a:latin typeface="华文新魏" pitchFamily="2" charset="-122"/>
                <a:ea typeface="华文新魏" pitchFamily="2" charset="-122"/>
              </a:rPr>
              <a:t>(GA)</a:t>
            </a:r>
          </a:p>
          <a:p>
            <a:pPr eaLnBrk="1" hangingPunct="1">
              <a:lnSpc>
                <a:spcPct val="140000"/>
              </a:lnSpc>
              <a:buNone/>
              <a:defRPr/>
            </a:pPr>
            <a:r>
              <a:rPr lang="en-US" altLang="zh-CN" b="1" dirty="0" smtClean="0">
                <a:latin typeface="华文新魏" pitchFamily="2" charset="-122"/>
                <a:ea typeface="华文新魏" pitchFamily="2" charset="-122"/>
              </a:rPr>
              <a:t>No. 4        </a:t>
            </a:r>
            <a:r>
              <a:rPr lang="zh-CN" altLang="en-US" b="1" dirty="0" smtClean="0">
                <a:latin typeface="华文新魏" pitchFamily="2" charset="-122"/>
                <a:ea typeface="华文新魏" pitchFamily="2" charset="-122"/>
              </a:rPr>
              <a:t>粒子群优化算法（</a:t>
            </a:r>
            <a:r>
              <a:rPr lang="en-US" altLang="zh-CN" b="1" dirty="0" smtClean="0">
                <a:latin typeface="华文新魏" pitchFamily="2" charset="-122"/>
                <a:ea typeface="华文新魏" pitchFamily="2" charset="-122"/>
              </a:rPr>
              <a:t>PSO</a:t>
            </a:r>
            <a:r>
              <a:rPr lang="zh-CN" altLang="en-US" b="1" dirty="0" smtClean="0">
                <a:latin typeface="华文新魏" pitchFamily="2" charset="-122"/>
                <a:ea typeface="华文新魏" pitchFamily="2" charset="-122"/>
              </a:rPr>
              <a:t>）</a:t>
            </a:r>
            <a:endParaRPr lang="en-US" altLang="zh-CN" b="1" dirty="0" smtClean="0">
              <a:latin typeface="华文新魏" pitchFamily="2" charset="-122"/>
              <a:ea typeface="华文新魏" pitchFamily="2" charset="-122"/>
            </a:endParaRPr>
          </a:p>
          <a:p>
            <a:pPr eaLnBrk="1" hangingPunct="1">
              <a:lnSpc>
                <a:spcPct val="140000"/>
              </a:lnSpc>
              <a:buNone/>
              <a:defRPr/>
            </a:pPr>
            <a:r>
              <a:rPr lang="en-US" altLang="zh-CN" b="1" dirty="0" smtClean="0">
                <a:latin typeface="华文新魏" pitchFamily="2" charset="-122"/>
                <a:ea typeface="华文新魏" pitchFamily="2" charset="-122"/>
              </a:rPr>
              <a:t>No.5	How to program a GA</a:t>
            </a:r>
            <a:endParaRPr lang="en-US" altLang="zh-CN"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20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邻域的概念</a:t>
            </a:r>
            <a:endParaRPr lang="en-US" altLang="zh-CN" sz="3200" b="1" dirty="0" smtClean="0">
              <a:latin typeface="宋体" pitchFamily="2"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函数优化问题：</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Tx/>
              <a:buNone/>
              <a:defRPr/>
            </a:pPr>
            <a:r>
              <a:rPr lang="zh-CN" altLang="en-US" sz="2800" b="1" dirty="0" smtClean="0">
                <a:solidFill>
                  <a:srgbClr val="FF0000"/>
                </a:solidFill>
                <a:latin typeface="楷体_GB2312" pitchFamily="49" charset="-122"/>
                <a:ea typeface="楷体_GB2312" pitchFamily="49" charset="-122"/>
              </a:rPr>
              <a:t>邻域</a:t>
            </a:r>
            <a:r>
              <a:rPr lang="en-US" altLang="zh-CN" sz="2800" b="1" dirty="0" smtClean="0">
                <a:latin typeface="Times New Roman" pitchFamily="18" charset="0"/>
                <a:ea typeface="楷体_GB2312" pitchFamily="49" charset="-122"/>
                <a:cs typeface="Times New Roman" pitchFamily="18" charset="0"/>
              </a:rPr>
              <a:t>(</a:t>
            </a:r>
            <a:r>
              <a:rPr lang="en-US" altLang="zh-CN" sz="2800" i="1" dirty="0" smtClean="0">
                <a:effectLst/>
                <a:latin typeface="Times New Roman" pitchFamily="18" charset="0"/>
                <a:ea typeface="楷体_GB2312" pitchFamily="49" charset="-122"/>
                <a:cs typeface="Times New Roman" pitchFamily="18" charset="0"/>
              </a:rPr>
              <a:t>N</a:t>
            </a:r>
            <a:r>
              <a:rPr lang="en-US" altLang="zh-CN" sz="2800" b="1" dirty="0" smtClean="0">
                <a:effectLst/>
                <a:latin typeface="Times New Roman" pitchFamily="18" charset="0"/>
                <a:ea typeface="楷体_GB2312" pitchFamily="49" charset="-122"/>
                <a:cs typeface="Times New Roman" pitchFamily="18" charset="0"/>
              </a:rPr>
              <a:t>(</a:t>
            </a:r>
            <a:r>
              <a:rPr lang="en-US" altLang="zh-CN" sz="2800" i="1" dirty="0" smtClean="0">
                <a:effectLst/>
                <a:latin typeface="Times New Roman" pitchFamily="18" charset="0"/>
                <a:ea typeface="楷体_GB2312" pitchFamily="49" charset="-122"/>
                <a:cs typeface="Times New Roman" pitchFamily="18" charset="0"/>
              </a:rPr>
              <a:t>x</a:t>
            </a:r>
            <a:r>
              <a:rPr lang="en-US" altLang="zh-CN" sz="2800" b="1" dirty="0" smtClean="0">
                <a:effectLst/>
                <a:latin typeface="Times New Roman" pitchFamily="18" charset="0"/>
                <a:ea typeface="楷体_GB2312" pitchFamily="49" charset="-122"/>
                <a:cs typeface="Times New Roman" pitchFamily="18" charset="0"/>
              </a:rPr>
              <a:t>)</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楷体_GB2312" pitchFamily="49" charset="-122"/>
                <a:ea typeface="楷体_GB2312" pitchFamily="49" charset="-122"/>
              </a:rPr>
              <a:t>通常定义为在给定距离空间内，以一点</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Tx/>
              <a:buNone/>
              <a:defRPr/>
            </a:pPr>
            <a:r>
              <a:rPr lang="en-US" altLang="zh-CN" sz="2800" b="1" dirty="0" smtClean="0">
                <a:latin typeface="Times New Roman" pitchFamily="18" charset="0"/>
                <a:ea typeface="楷体_GB2312" pitchFamily="49" charset="-122"/>
                <a:cs typeface="Times New Roman" pitchFamily="18" charset="0"/>
              </a:rPr>
              <a:t>(</a:t>
            </a:r>
            <a:r>
              <a:rPr lang="en-US" altLang="zh-CN" sz="2800" i="1" dirty="0" smtClean="0">
                <a:effectLst/>
                <a:latin typeface="Times New Roman" pitchFamily="18" charset="0"/>
                <a:ea typeface="楷体_GB2312" pitchFamily="49" charset="-122"/>
                <a:cs typeface="Times New Roman" pitchFamily="18" charset="0"/>
              </a:rPr>
              <a:t>x</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楷体_GB2312" pitchFamily="49" charset="-122"/>
                <a:ea typeface="楷体_GB2312" pitchFamily="49" charset="-122"/>
              </a:rPr>
              <a:t>为中心的一个球体。</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startAt="2"/>
              <a:defRPr/>
            </a:pPr>
            <a:r>
              <a:rPr lang="zh-CN" altLang="en-US" sz="2800" b="1" dirty="0" smtClean="0">
                <a:latin typeface="Times New Roman" pitchFamily="18" charset="0"/>
                <a:ea typeface="楷体_GB2312" pitchFamily="49" charset="-122"/>
                <a:cs typeface="Times New Roman" pitchFamily="18" charset="0"/>
              </a:rPr>
              <a:t>组合优化问题：</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lnSpc>
                <a:spcPct val="80000"/>
              </a:lnSpc>
              <a:buClr>
                <a:schemeClr val="tx1"/>
              </a:buClr>
              <a:buSzPct val="100000"/>
              <a:buFontTx/>
              <a:buNone/>
              <a:defRPr/>
            </a:pPr>
            <a:r>
              <a:rPr lang="en-US" altLang="zh-CN" sz="2800" b="1" dirty="0" smtClean="0">
                <a:latin typeface="Times New Roman" pitchFamily="18" charset="0"/>
                <a:ea typeface="楷体_GB2312" pitchFamily="49" charset="-122"/>
                <a:cs typeface="Times New Roman" pitchFamily="18" charset="0"/>
              </a:rPr>
              <a:t>                                   </a:t>
            </a:r>
          </a:p>
          <a:p>
            <a:pPr marL="1409700" lvl="2" indent="-609600" eaLnBrk="1" hangingPunct="1">
              <a:lnSpc>
                <a:spcPct val="80000"/>
              </a:lnSpc>
              <a:buClr>
                <a:schemeClr val="tx1"/>
              </a:buClr>
              <a:buSzPct val="100000"/>
              <a:buFontTx/>
              <a:buNone/>
              <a:defRPr/>
            </a:pPr>
            <a:r>
              <a:rPr lang="zh-CN" altLang="en-US" sz="2800" b="1" dirty="0" smtClean="0">
                <a:latin typeface="Times New Roman" pitchFamily="18" charset="0"/>
                <a:ea typeface="楷体_GB2312" pitchFamily="49" charset="-122"/>
                <a:cs typeface="Times New Roman" pitchFamily="18" charset="0"/>
              </a:rPr>
              <a:t>且    </a:t>
            </a:r>
            <a:r>
              <a:rPr lang="en-US" altLang="zh-CN" sz="2800" b="1" dirty="0" smtClean="0">
                <a:latin typeface="Times New Roman" pitchFamily="18" charset="0"/>
                <a:ea typeface="楷体_GB2312" pitchFamily="49" charset="-122"/>
                <a:cs typeface="Times New Roman" pitchFamily="18" charset="0"/>
              </a:rPr>
              <a:t>            </a:t>
            </a:r>
            <a:r>
              <a:rPr lang="zh-CN" altLang="en-US" sz="2800" b="1" dirty="0" smtClean="0">
                <a:latin typeface="Times New Roman" pitchFamily="18" charset="0"/>
                <a:ea typeface="楷体_GB2312" pitchFamily="49" charset="-122"/>
                <a:cs typeface="Times New Roman" pitchFamily="18" charset="0"/>
              </a:rPr>
              <a:t>，称为一个</a:t>
            </a:r>
            <a:r>
              <a:rPr lang="zh-CN" altLang="en-US" sz="2800" b="1" dirty="0" smtClean="0">
                <a:solidFill>
                  <a:srgbClr val="FF0000"/>
                </a:solidFill>
                <a:latin typeface="Times New Roman" pitchFamily="18" charset="0"/>
                <a:ea typeface="楷体_GB2312" pitchFamily="49" charset="-122"/>
                <a:cs typeface="Times New Roman" pitchFamily="18" charset="0"/>
              </a:rPr>
              <a:t>邻域映射</a:t>
            </a:r>
            <a:r>
              <a:rPr lang="zh-CN" altLang="en-US" sz="2800" b="1" dirty="0" smtClean="0">
                <a:latin typeface="Times New Roman" pitchFamily="18" charset="0"/>
                <a:ea typeface="楷体_GB2312" pitchFamily="49" charset="-122"/>
                <a:cs typeface="Times New Roman" pitchFamily="18" charset="0"/>
              </a:rPr>
              <a:t>，其中    表示</a:t>
            </a:r>
            <a:r>
              <a:rPr lang="en-US" altLang="zh-CN" sz="2800" i="1" dirty="0" smtClean="0">
                <a:effectLst/>
                <a:latin typeface="Times New Roman" pitchFamily="18" charset="0"/>
                <a:ea typeface="楷体_GB2312" pitchFamily="49" charset="-122"/>
                <a:cs typeface="Times New Roman" pitchFamily="18" charset="0"/>
              </a:rPr>
              <a:t>X</a:t>
            </a:r>
          </a:p>
          <a:p>
            <a:pPr marL="1409700" lvl="2" indent="-609600" eaLnBrk="1" hangingPunct="1">
              <a:lnSpc>
                <a:spcPct val="80000"/>
              </a:lnSpc>
              <a:buClr>
                <a:schemeClr val="tx1"/>
              </a:buClr>
              <a:buSzPct val="100000"/>
              <a:buFontTx/>
              <a:buNone/>
              <a:defRPr/>
            </a:pPr>
            <a:r>
              <a:rPr lang="zh-CN" altLang="en-US" sz="2800" b="1" dirty="0" smtClean="0">
                <a:latin typeface="Times New Roman" pitchFamily="18" charset="0"/>
                <a:ea typeface="楷体_GB2312" pitchFamily="49" charset="-122"/>
                <a:cs typeface="Times New Roman" pitchFamily="18" charset="0"/>
              </a:rPr>
              <a:t>所有子集组成的集合。</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lnSpc>
                <a:spcPct val="80000"/>
              </a:lnSpc>
              <a:buClr>
                <a:schemeClr val="tx1"/>
              </a:buClr>
              <a:buSzPct val="100000"/>
              <a:buFontTx/>
              <a:buNone/>
              <a:defRPr/>
            </a:pPr>
            <a:r>
              <a:rPr lang="en-US" altLang="zh-CN" sz="2800" i="1" dirty="0" smtClean="0">
                <a:effectLst/>
                <a:latin typeface="Times New Roman" pitchFamily="18" charset="0"/>
                <a:ea typeface="楷体_GB2312" pitchFamily="49" charset="-122"/>
                <a:cs typeface="Times New Roman" pitchFamily="18" charset="0"/>
              </a:rPr>
              <a:t>N</a:t>
            </a:r>
            <a:r>
              <a:rPr lang="en-US" altLang="zh-CN" sz="2800" b="1" dirty="0" smtClean="0">
                <a:latin typeface="Times New Roman" pitchFamily="18" charset="0"/>
                <a:ea typeface="楷体_GB2312" pitchFamily="49" charset="-122"/>
                <a:cs typeface="Times New Roman" pitchFamily="18" charset="0"/>
              </a:rPr>
              <a:t>(</a:t>
            </a:r>
            <a:r>
              <a:rPr lang="en-US" altLang="zh-CN" sz="2800" i="1" dirty="0" smtClean="0">
                <a:effectLst/>
                <a:latin typeface="Times New Roman" pitchFamily="18" charset="0"/>
                <a:ea typeface="楷体_GB2312" pitchFamily="49" charset="-122"/>
                <a:cs typeface="Times New Roman" pitchFamily="18" charset="0"/>
              </a:rPr>
              <a:t>x</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称为</a:t>
            </a:r>
            <a:r>
              <a:rPr lang="en-US" altLang="zh-CN" sz="2800" i="1" dirty="0" smtClean="0">
                <a:effectLst/>
                <a:latin typeface="Times New Roman" pitchFamily="18" charset="0"/>
                <a:ea typeface="楷体_GB2312" pitchFamily="49" charset="-122"/>
                <a:cs typeface="Times New Roman" pitchFamily="18" charset="0"/>
              </a:rPr>
              <a:t>x</a:t>
            </a:r>
            <a:r>
              <a:rPr lang="zh-CN" altLang="en-US" sz="2800" b="1" dirty="0" smtClean="0">
                <a:latin typeface="Times New Roman" pitchFamily="18" charset="0"/>
                <a:ea typeface="楷体_GB2312" pitchFamily="49" charset="-122"/>
                <a:cs typeface="Times New Roman" pitchFamily="18" charset="0"/>
              </a:rPr>
              <a:t>的</a:t>
            </a:r>
            <a:r>
              <a:rPr lang="zh-CN" altLang="en-US" sz="2800" b="1" dirty="0" smtClean="0">
                <a:solidFill>
                  <a:srgbClr val="FF0000"/>
                </a:solidFill>
                <a:latin typeface="Times New Roman" pitchFamily="18" charset="0"/>
                <a:ea typeface="楷体_GB2312" pitchFamily="49" charset="-122"/>
                <a:cs typeface="Times New Roman" pitchFamily="18" charset="0"/>
              </a:rPr>
              <a:t>邻域</a:t>
            </a:r>
            <a:r>
              <a:rPr lang="zh-CN" altLang="en-US" sz="2800" b="1" dirty="0" smtClean="0">
                <a:latin typeface="Times New Roman" pitchFamily="18" charset="0"/>
                <a:ea typeface="楷体_GB2312" pitchFamily="49" charset="-122"/>
                <a:cs typeface="Times New Roman" pitchFamily="18" charset="0"/>
              </a:rPr>
              <a:t>，                称为</a:t>
            </a:r>
            <a:r>
              <a:rPr lang="en-US" altLang="zh-CN" sz="2800" i="1" dirty="0" smtClean="0">
                <a:effectLst/>
                <a:latin typeface="Times New Roman" pitchFamily="18" charset="0"/>
                <a:ea typeface="楷体_GB2312" pitchFamily="49" charset="-122"/>
                <a:cs typeface="Times New Roman" pitchFamily="18" charset="0"/>
              </a:rPr>
              <a:t>x</a:t>
            </a:r>
            <a:r>
              <a:rPr lang="zh-CN" altLang="en-US" sz="2800" b="1" dirty="0" smtClean="0">
                <a:latin typeface="Times New Roman" pitchFamily="18" charset="0"/>
                <a:ea typeface="楷体_GB2312" pitchFamily="49" charset="-122"/>
                <a:cs typeface="Times New Roman" pitchFamily="18" charset="0"/>
              </a:rPr>
              <a:t>的一个</a:t>
            </a:r>
            <a:r>
              <a:rPr lang="zh-CN" altLang="en-US" sz="2800" b="1" dirty="0" smtClean="0">
                <a:solidFill>
                  <a:srgbClr val="FF0000"/>
                </a:solidFill>
                <a:latin typeface="Times New Roman" pitchFamily="18" charset="0"/>
                <a:ea typeface="楷体_GB2312" pitchFamily="49" charset="-122"/>
                <a:cs typeface="Times New Roman" pitchFamily="18" charset="0"/>
              </a:rPr>
              <a:t>邻居</a:t>
            </a:r>
            <a:r>
              <a:rPr lang="zh-CN" altLang="en-US" sz="2800" b="1" dirty="0" smtClean="0">
                <a:latin typeface="Times New Roman" pitchFamily="18" charset="0"/>
                <a:ea typeface="楷体_GB2312" pitchFamily="49" charset="-122"/>
                <a:cs typeface="Times New Roman" pitchFamily="18" charset="0"/>
              </a:rPr>
              <a:t>。</a:t>
            </a:r>
            <a:endParaRPr lang="en-US" altLang="zh-CN" sz="2800" b="1" dirty="0" smtClean="0">
              <a:latin typeface="Times New Roman" pitchFamily="18" charset="0"/>
              <a:ea typeface="楷体_GB2312" pitchFamily="49" charset="-122"/>
              <a:cs typeface="Times New Roman" pitchFamily="18" charset="0"/>
            </a:endParaRPr>
          </a:p>
        </p:txBody>
      </p:sp>
      <p:graphicFrame>
        <p:nvGraphicFramePr>
          <p:cNvPr id="2050" name="Object 9"/>
          <p:cNvGraphicFramePr>
            <a:graphicFrameLocks noChangeAspect="1"/>
          </p:cNvGraphicFramePr>
          <p:nvPr/>
        </p:nvGraphicFramePr>
        <p:xfrm>
          <a:off x="2891954" y="3431977"/>
          <a:ext cx="3624262" cy="573087"/>
        </p:xfrm>
        <a:graphic>
          <a:graphicData uri="http://schemas.openxmlformats.org/presentationml/2006/ole">
            <p:oleObj spid="_x0000_s26626" name="Equation" r:id="rId3" imgW="1447560" imgH="228600" progId="">
              <p:embed/>
            </p:oleObj>
          </a:graphicData>
        </a:graphic>
      </p:graphicFrame>
      <p:graphicFrame>
        <p:nvGraphicFramePr>
          <p:cNvPr id="2051" name="Object 10"/>
          <p:cNvGraphicFramePr>
            <a:graphicFrameLocks noChangeAspect="1"/>
          </p:cNvGraphicFramePr>
          <p:nvPr/>
        </p:nvGraphicFramePr>
        <p:xfrm>
          <a:off x="1527324" y="3882504"/>
          <a:ext cx="1460500" cy="508000"/>
        </p:xfrm>
        <a:graphic>
          <a:graphicData uri="http://schemas.openxmlformats.org/presentationml/2006/ole">
            <p:oleObj spid="_x0000_s26627" name="Equation" r:id="rId4" imgW="583920" imgH="203040" progId="">
              <p:embed/>
            </p:oleObj>
          </a:graphicData>
        </a:graphic>
      </p:graphicFrame>
      <p:graphicFrame>
        <p:nvGraphicFramePr>
          <p:cNvPr id="2052" name="Object 11"/>
          <p:cNvGraphicFramePr>
            <a:graphicFrameLocks noChangeAspect="1"/>
          </p:cNvGraphicFramePr>
          <p:nvPr/>
        </p:nvGraphicFramePr>
        <p:xfrm>
          <a:off x="7159625" y="3888854"/>
          <a:ext cx="508000" cy="476250"/>
        </p:xfrm>
        <a:graphic>
          <a:graphicData uri="http://schemas.openxmlformats.org/presentationml/2006/ole">
            <p:oleObj spid="_x0000_s26628" name="Equation" r:id="rId5" imgW="203040" imgH="190440" progId="">
              <p:embed/>
            </p:oleObj>
          </a:graphicData>
        </a:graphic>
      </p:graphicFrame>
      <p:graphicFrame>
        <p:nvGraphicFramePr>
          <p:cNvPr id="2053" name="Object 12"/>
          <p:cNvGraphicFramePr>
            <a:graphicFrameLocks noChangeAspect="1"/>
          </p:cNvGraphicFramePr>
          <p:nvPr/>
        </p:nvGraphicFramePr>
        <p:xfrm>
          <a:off x="4032250" y="4725144"/>
          <a:ext cx="1492250" cy="508000"/>
        </p:xfrm>
        <a:graphic>
          <a:graphicData uri="http://schemas.openxmlformats.org/presentationml/2006/ole">
            <p:oleObj spid="_x0000_s26629" name="Equation" r:id="rId6" imgW="596880" imgH="203040" progId="">
              <p:embed/>
            </p:oleObj>
          </a:graphicData>
        </a:graphic>
      </p:graphicFrame>
      <p:sp>
        <p:nvSpPr>
          <p:cNvPr id="10"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局域搜索</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21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邻域的概念</a:t>
            </a:r>
            <a:endParaRPr lang="en-US" altLang="zh-CN" sz="3200" b="1" dirty="0" smtClean="0">
              <a:latin typeface="宋体" pitchFamily="2" charset="-122"/>
            </a:endParaRPr>
          </a:p>
          <a:p>
            <a:pPr marL="444500" indent="-444500">
              <a:lnSpc>
                <a:spcPct val="120000"/>
              </a:lnSpc>
              <a:spcBef>
                <a:spcPct val="10000"/>
              </a:spcBef>
              <a:buClr>
                <a:schemeClr val="folHlink"/>
              </a:buClr>
              <a:buSzPct val="90000"/>
              <a:buFont typeface="Wingdings" pitchFamily="2" charset="2"/>
              <a:buNone/>
              <a:defRPr/>
            </a:pPr>
            <a:r>
              <a:rPr lang="zh-CN" altLang="en-US" sz="2800" b="1" dirty="0" smtClean="0">
                <a:ea typeface="黑体" pitchFamily="2" charset="-122"/>
              </a:rPr>
              <a:t>    例：</a:t>
            </a:r>
            <a:r>
              <a:rPr lang="en-US" altLang="zh-CN" sz="2800" b="1" dirty="0" smtClean="0">
                <a:solidFill>
                  <a:srgbClr val="FFFFFF"/>
                </a:solidFill>
                <a:latin typeface="Times New Roman" pitchFamily="18" charset="0"/>
                <a:ea typeface="楷体_GB2312" pitchFamily="49" charset="-122"/>
                <a:hlinkClick r:id="" action="ppaction://noaction"/>
              </a:rPr>
              <a:t>TSP</a:t>
            </a:r>
            <a:r>
              <a:rPr lang="zh-CN" altLang="en-US" sz="2800" b="1" dirty="0" smtClean="0">
                <a:solidFill>
                  <a:srgbClr val="FFFFFF"/>
                </a:solidFill>
                <a:latin typeface="Times New Roman" pitchFamily="18" charset="0"/>
                <a:ea typeface="楷体_GB2312" pitchFamily="49" charset="-122"/>
                <a:hlinkClick r:id="" action="ppaction://noaction"/>
              </a:rPr>
              <a:t>问题</a:t>
            </a:r>
            <a:r>
              <a:rPr lang="zh-CN" altLang="en-US" sz="2800" b="1" dirty="0" smtClean="0">
                <a:solidFill>
                  <a:srgbClr val="FFFFFF"/>
                </a:solidFill>
                <a:latin typeface="Times New Roman" pitchFamily="18" charset="0"/>
                <a:ea typeface="楷体_GB2312" pitchFamily="49" charset="-122"/>
              </a:rPr>
              <a:t>解的一种表示方法为</a:t>
            </a:r>
            <a:r>
              <a:rPr lang="en-US" altLang="zh-CN" sz="2800" i="1" dirty="0" smtClean="0">
                <a:solidFill>
                  <a:srgbClr val="FFFFFF"/>
                </a:solidFill>
                <a:effectLst/>
                <a:latin typeface="Times New Roman" pitchFamily="18" charset="0"/>
                <a:ea typeface="楷体_GB2312" pitchFamily="49" charset="-122"/>
              </a:rPr>
              <a:t>D</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x</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i</a:t>
            </a:r>
            <a:r>
              <a:rPr lang="en-US" altLang="zh-CN" sz="2800" baseline="-25000" dirty="0" smtClean="0">
                <a:solidFill>
                  <a:srgbClr val="FFFFFF"/>
                </a:solidFill>
                <a:effectLst/>
                <a:latin typeface="Times New Roman" pitchFamily="18" charset="0"/>
                <a:ea typeface="楷体_GB2312" pitchFamily="49" charset="-122"/>
              </a:rPr>
              <a:t>1</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i</a:t>
            </a:r>
            <a:r>
              <a:rPr lang="en-US" altLang="zh-CN" sz="2800" baseline="-25000" dirty="0" smtClean="0">
                <a:solidFill>
                  <a:srgbClr val="FFFFFF"/>
                </a:solidFill>
                <a:effectLst/>
                <a:latin typeface="Times New Roman" pitchFamily="18" charset="0"/>
                <a:ea typeface="楷体_GB2312" pitchFamily="49" charset="-122"/>
              </a:rPr>
              <a:t>2</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i</a:t>
            </a:r>
            <a:r>
              <a:rPr lang="en-US" altLang="zh-CN" sz="2800" i="1" baseline="-25000"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 </a:t>
            </a:r>
            <a:r>
              <a:rPr lang="en-US" altLang="zh-CN" sz="2800" i="1" dirty="0" smtClean="0">
                <a:solidFill>
                  <a:srgbClr val="FFFFFF"/>
                </a:solidFill>
                <a:effectLst/>
                <a:latin typeface="Times New Roman" pitchFamily="18" charset="0"/>
                <a:ea typeface="楷体_GB2312" pitchFamily="49" charset="-122"/>
              </a:rPr>
              <a:t>i</a:t>
            </a:r>
            <a:r>
              <a:rPr lang="en-US" altLang="zh-CN" sz="2800" baseline="-25000" dirty="0" smtClean="0">
                <a:solidFill>
                  <a:srgbClr val="FFFFFF"/>
                </a:solidFill>
                <a:effectLst/>
                <a:latin typeface="Times New Roman" pitchFamily="18" charset="0"/>
                <a:ea typeface="楷体_GB2312" pitchFamily="49" charset="-122"/>
              </a:rPr>
              <a:t>1</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i</a:t>
            </a:r>
            <a:r>
              <a:rPr lang="en-US" altLang="zh-CN" sz="2800" baseline="-25000" dirty="0" smtClean="0">
                <a:solidFill>
                  <a:srgbClr val="FFFFFF"/>
                </a:solidFill>
                <a:effectLst/>
                <a:latin typeface="Times New Roman" pitchFamily="18" charset="0"/>
                <a:ea typeface="楷体_GB2312" pitchFamily="49" charset="-122"/>
              </a:rPr>
              <a:t>2</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i</a:t>
            </a:r>
            <a:r>
              <a:rPr lang="en-US" altLang="zh-CN" sz="2800" i="1" baseline="-25000" dirty="0" smtClean="0">
                <a:solidFill>
                  <a:srgbClr val="FFFFFF"/>
                </a:solidFill>
                <a:effectLst/>
                <a:latin typeface="Times New Roman" pitchFamily="18" charset="0"/>
                <a:ea typeface="楷体_GB2312" pitchFamily="49" charset="-122"/>
              </a:rPr>
              <a:t>n</a:t>
            </a:r>
            <a:r>
              <a:rPr lang="zh-CN" altLang="en-US" sz="2800" b="1" dirty="0" smtClean="0">
                <a:solidFill>
                  <a:srgbClr val="FFFFFF"/>
                </a:solidFill>
                <a:latin typeface="Times New Roman" pitchFamily="18" charset="0"/>
                <a:ea typeface="楷体_GB2312" pitchFamily="49" charset="-122"/>
              </a:rPr>
              <a:t>是</a:t>
            </a:r>
            <a:r>
              <a:rPr lang="en-US" altLang="zh-CN" sz="2800" dirty="0" smtClean="0">
                <a:solidFill>
                  <a:srgbClr val="FFFFFF"/>
                </a:solidFill>
                <a:effectLst/>
                <a:latin typeface="Times New Roman" pitchFamily="18" charset="0"/>
                <a:ea typeface="楷体_GB2312" pitchFamily="49" charset="-122"/>
              </a:rPr>
              <a:t>1,2,…,</a:t>
            </a:r>
            <a:r>
              <a:rPr lang="en-US" altLang="zh-CN" sz="2800" i="1" dirty="0" smtClean="0">
                <a:solidFill>
                  <a:srgbClr val="FFFFFF"/>
                </a:solidFill>
                <a:effectLst/>
                <a:latin typeface="Times New Roman" pitchFamily="18" charset="0"/>
                <a:ea typeface="楷体_GB2312" pitchFamily="49" charset="-122"/>
              </a:rPr>
              <a:t>n</a:t>
            </a:r>
            <a:r>
              <a:rPr lang="zh-CN" altLang="en-US" sz="2800" b="1" dirty="0" smtClean="0">
                <a:solidFill>
                  <a:srgbClr val="FFFFFF"/>
                </a:solidFill>
                <a:latin typeface="Times New Roman" pitchFamily="18" charset="0"/>
                <a:ea typeface="楷体_GB2312" pitchFamily="49" charset="-122"/>
              </a:rPr>
              <a:t>的排列</a:t>
            </a:r>
            <a:r>
              <a:rPr lang="en-US" altLang="zh-CN" sz="2800" b="1" dirty="0" smtClean="0">
                <a:solidFill>
                  <a:srgbClr val="FFFFFF"/>
                </a:solidFill>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，定义它的邻域映射为</a:t>
            </a:r>
            <a:endParaRPr lang="en-US" altLang="zh-CN" sz="2800" b="1" dirty="0" smtClean="0">
              <a:solidFill>
                <a:srgbClr val="FFFFFF"/>
              </a:solidFill>
              <a:latin typeface="Times New Roman" pitchFamily="18" charset="0"/>
              <a:ea typeface="楷体_GB2312" pitchFamily="49" charset="-122"/>
            </a:endParaRPr>
          </a:p>
          <a:p>
            <a:pPr marL="444500" indent="-444500">
              <a:lnSpc>
                <a:spcPct val="120000"/>
              </a:lnSpc>
              <a:spcBef>
                <a:spcPct val="10000"/>
              </a:spcBef>
              <a:buClr>
                <a:schemeClr val="folHlink"/>
              </a:buClr>
              <a:buSzPct val="90000"/>
              <a:buFont typeface="Wingdings" pitchFamily="2" charset="2"/>
              <a:buNone/>
              <a:defRPr/>
            </a:pPr>
            <a:r>
              <a:rPr lang="en-US" altLang="zh-CN" sz="2800" b="1" dirty="0" smtClean="0">
                <a:solidFill>
                  <a:srgbClr val="FFFFFF"/>
                </a:solidFill>
                <a:latin typeface="Times New Roman" pitchFamily="18" charset="0"/>
                <a:ea typeface="楷体_GB2312" pitchFamily="49" charset="-122"/>
              </a:rPr>
              <a:t>     </a:t>
            </a:r>
            <a:r>
              <a:rPr lang="en-US" altLang="zh-CN" sz="2800" dirty="0" smtClean="0">
                <a:solidFill>
                  <a:srgbClr val="FF0000"/>
                </a:solidFill>
                <a:effectLst/>
                <a:latin typeface="Times New Roman" pitchFamily="18" charset="0"/>
                <a:ea typeface="楷体_GB2312" pitchFamily="49" charset="-122"/>
              </a:rPr>
              <a:t>2-opt</a:t>
            </a:r>
            <a:r>
              <a:rPr lang="zh-CN" altLang="en-US" sz="2800" b="1" dirty="0" smtClean="0">
                <a:solidFill>
                  <a:srgbClr val="FFFFFF"/>
                </a:solidFill>
                <a:latin typeface="Times New Roman" pitchFamily="18" charset="0"/>
                <a:ea typeface="楷体_GB2312" pitchFamily="49" charset="-122"/>
              </a:rPr>
              <a:t>，即</a:t>
            </a:r>
            <a:r>
              <a:rPr lang="en-US" altLang="zh-CN" sz="2800" b="1" i="1" dirty="0" smtClean="0">
                <a:solidFill>
                  <a:srgbClr val="FFFFFF"/>
                </a:solidFill>
                <a:latin typeface="Times New Roman" pitchFamily="18" charset="0"/>
                <a:ea typeface="楷体_GB2312" pitchFamily="49" charset="-122"/>
              </a:rPr>
              <a:t>x</a:t>
            </a:r>
            <a:r>
              <a:rPr lang="zh-CN" altLang="en-US" sz="2800" b="1" dirty="0" smtClean="0">
                <a:solidFill>
                  <a:srgbClr val="FFFFFF"/>
                </a:solidFill>
                <a:latin typeface="Times New Roman" pitchFamily="18" charset="0"/>
                <a:ea typeface="楷体_GB2312" pitchFamily="49" charset="-122"/>
              </a:rPr>
              <a:t>中的两个元素进行对换，</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x</a:t>
            </a:r>
            <a:r>
              <a:rPr lang="en-US" altLang="zh-CN" sz="2800" dirty="0" smtClean="0">
                <a:solidFill>
                  <a:srgbClr val="FFFFFF"/>
                </a:solidFill>
                <a:effectLst/>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中共包含</a:t>
            </a:r>
            <a:r>
              <a:rPr lang="en-US" altLang="zh-CN" sz="2800" i="1" dirty="0" smtClean="0">
                <a:solidFill>
                  <a:srgbClr val="FFFFFF"/>
                </a:solidFill>
                <a:effectLst/>
                <a:latin typeface="Times New Roman" pitchFamily="18" charset="0"/>
                <a:ea typeface="楷体_GB2312" pitchFamily="49" charset="-122"/>
              </a:rPr>
              <a:t>x</a:t>
            </a:r>
            <a:r>
              <a:rPr lang="zh-CN" altLang="en-US" sz="2800" b="1" dirty="0" smtClean="0">
                <a:solidFill>
                  <a:srgbClr val="FFFFFF"/>
                </a:solidFill>
                <a:latin typeface="Times New Roman" pitchFamily="18" charset="0"/>
                <a:ea typeface="楷体_GB2312" pitchFamily="49" charset="-122"/>
              </a:rPr>
              <a:t>的</a:t>
            </a:r>
            <a:r>
              <a:rPr lang="en-US" altLang="zh-CN" sz="2800" i="1" dirty="0" smtClean="0">
                <a:solidFill>
                  <a:srgbClr val="FFFFFF"/>
                </a:solidFill>
                <a:effectLst/>
                <a:latin typeface="Times New Roman" pitchFamily="18" charset="0"/>
                <a:ea typeface="楷体_GB2312" pitchFamily="49" charset="-122"/>
              </a:rPr>
              <a:t>C</a:t>
            </a:r>
            <a:r>
              <a:rPr lang="en-US" altLang="zh-CN" sz="2800" i="1" baseline="-25000" dirty="0" smtClean="0">
                <a:solidFill>
                  <a:srgbClr val="FFFFFF"/>
                </a:solidFill>
                <a:effectLst/>
                <a:latin typeface="Times New Roman" pitchFamily="18" charset="0"/>
                <a:ea typeface="楷体_GB2312" pitchFamily="49" charset="-122"/>
              </a:rPr>
              <a:t>n</a:t>
            </a:r>
            <a:r>
              <a:rPr lang="en-US" altLang="zh-CN" sz="2800" baseline="30000" dirty="0" smtClean="0">
                <a:solidFill>
                  <a:srgbClr val="FFFFFF"/>
                </a:solidFill>
                <a:effectLst/>
                <a:latin typeface="Times New Roman" pitchFamily="18" charset="0"/>
                <a:ea typeface="楷体_GB2312" pitchFamily="49" charset="-122"/>
              </a:rPr>
              <a:t>2</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-1)/2</a:t>
            </a:r>
            <a:r>
              <a:rPr lang="zh-CN" altLang="en-US" sz="2800" b="1" dirty="0" smtClean="0">
                <a:solidFill>
                  <a:srgbClr val="FFFFFF"/>
                </a:solidFill>
                <a:latin typeface="Times New Roman" pitchFamily="18" charset="0"/>
                <a:ea typeface="楷体_GB2312" pitchFamily="49" charset="-122"/>
              </a:rPr>
              <a:t>个邻居和</a:t>
            </a:r>
            <a:r>
              <a:rPr lang="en-US" altLang="zh-CN" sz="2800" i="1" dirty="0" smtClean="0">
                <a:solidFill>
                  <a:srgbClr val="FFFFFF"/>
                </a:solidFill>
                <a:effectLst/>
                <a:latin typeface="Times New Roman" pitchFamily="18" charset="0"/>
                <a:ea typeface="楷体_GB2312" pitchFamily="49" charset="-122"/>
              </a:rPr>
              <a:t>x</a:t>
            </a:r>
            <a:r>
              <a:rPr lang="zh-CN" altLang="en-US" sz="2800" b="1" dirty="0" smtClean="0">
                <a:solidFill>
                  <a:srgbClr val="FFFFFF"/>
                </a:solidFill>
                <a:latin typeface="Times New Roman" pitchFamily="18" charset="0"/>
                <a:ea typeface="楷体_GB2312" pitchFamily="49" charset="-122"/>
              </a:rPr>
              <a:t>本身。</a:t>
            </a:r>
          </a:p>
          <a:p>
            <a:pPr marL="444500" indent="-444500">
              <a:lnSpc>
                <a:spcPct val="140000"/>
              </a:lnSpc>
              <a:spcBef>
                <a:spcPct val="10000"/>
              </a:spcBef>
              <a:buClr>
                <a:schemeClr val="folHlink"/>
              </a:buClr>
              <a:buSzPct val="90000"/>
              <a:buFont typeface="Wingdings" pitchFamily="2" charset="2"/>
              <a:buNone/>
              <a:defRPr/>
            </a:pPr>
            <a:r>
              <a:rPr lang="zh-CN" altLang="en-US" sz="2800" b="1" dirty="0" smtClean="0">
                <a:solidFill>
                  <a:srgbClr val="FFFFFF"/>
                </a:solidFill>
                <a:latin typeface="Times New Roman" pitchFamily="18" charset="0"/>
                <a:ea typeface="楷体_GB2312" pitchFamily="49" charset="-122"/>
              </a:rPr>
              <a:t>     例如：</a:t>
            </a:r>
            <a:r>
              <a:rPr lang="en-US" altLang="zh-CN" sz="2800" i="1" dirty="0" smtClean="0">
                <a:solidFill>
                  <a:srgbClr val="FFFFFF"/>
                </a:solidFill>
                <a:effectLst/>
                <a:latin typeface="Times New Roman" pitchFamily="18" charset="0"/>
                <a:ea typeface="楷体_GB2312" pitchFamily="49" charset="-122"/>
              </a:rPr>
              <a:t>x</a:t>
            </a:r>
            <a:r>
              <a:rPr lang="en-US" altLang="zh-CN" sz="2800" dirty="0" smtClean="0">
                <a:solidFill>
                  <a:srgbClr val="FFFFFF"/>
                </a:solidFill>
                <a:effectLst/>
                <a:latin typeface="Times New Roman" pitchFamily="18" charset="0"/>
                <a:ea typeface="楷体_GB2312" pitchFamily="49" charset="-122"/>
              </a:rPr>
              <a:t>=(1,2,3,4)</a:t>
            </a:r>
            <a:r>
              <a:rPr lang="zh-CN" altLang="en-US" sz="2800" b="1" dirty="0" smtClean="0">
                <a:solidFill>
                  <a:srgbClr val="FFFFFF"/>
                </a:solidFill>
                <a:latin typeface="Times New Roman" pitchFamily="18" charset="0"/>
                <a:ea typeface="楷体_GB2312" pitchFamily="49" charset="-122"/>
              </a:rPr>
              <a:t>，</a:t>
            </a:r>
            <a:endParaRPr lang="en-US" altLang="zh-CN" sz="2800" b="1" dirty="0" smtClean="0">
              <a:solidFill>
                <a:srgbClr val="FFFFFF"/>
              </a:solidFill>
              <a:latin typeface="Times New Roman" pitchFamily="18" charset="0"/>
              <a:ea typeface="楷体_GB2312" pitchFamily="49" charset="-122"/>
            </a:endParaRPr>
          </a:p>
          <a:p>
            <a:pPr marL="444500" indent="-444500">
              <a:lnSpc>
                <a:spcPct val="140000"/>
              </a:lnSpc>
              <a:spcBef>
                <a:spcPct val="10000"/>
              </a:spcBef>
              <a:buClr>
                <a:schemeClr val="folHlink"/>
              </a:buClr>
              <a:buSzPct val="90000"/>
              <a:buFont typeface="Wingdings" pitchFamily="2" charset="2"/>
              <a:buNone/>
              <a:defRPr/>
            </a:pPr>
            <a:r>
              <a:rPr lang="zh-CN" altLang="en-US" sz="2800" b="1" dirty="0" smtClean="0">
                <a:solidFill>
                  <a:srgbClr val="FFFFFF"/>
                </a:solidFill>
                <a:latin typeface="Times New Roman" pitchFamily="18" charset="0"/>
                <a:ea typeface="楷体_GB2312" pitchFamily="49" charset="-122"/>
              </a:rPr>
              <a:t>     则</a:t>
            </a:r>
            <a:r>
              <a:rPr lang="en-US" altLang="zh-CN" sz="2800" i="1" dirty="0" smtClean="0">
                <a:solidFill>
                  <a:srgbClr val="FFFFFF"/>
                </a:solidFill>
                <a:effectLst/>
                <a:latin typeface="Times New Roman" pitchFamily="18" charset="0"/>
                <a:ea typeface="楷体_GB2312" pitchFamily="49" charset="-122"/>
              </a:rPr>
              <a:t>C</a:t>
            </a:r>
            <a:r>
              <a:rPr lang="en-US" altLang="zh-CN" sz="2800" baseline="-25000" dirty="0" smtClean="0">
                <a:solidFill>
                  <a:srgbClr val="FFFFFF"/>
                </a:solidFill>
                <a:effectLst/>
                <a:latin typeface="Times New Roman" pitchFamily="18" charset="0"/>
                <a:ea typeface="楷体_GB2312" pitchFamily="49" charset="-122"/>
              </a:rPr>
              <a:t>4</a:t>
            </a:r>
            <a:r>
              <a:rPr lang="en-US" altLang="zh-CN" sz="2800" baseline="30000" dirty="0" smtClean="0">
                <a:solidFill>
                  <a:srgbClr val="FFFFFF"/>
                </a:solidFill>
                <a:effectLst/>
                <a:latin typeface="Times New Roman" pitchFamily="18" charset="0"/>
                <a:ea typeface="楷体_GB2312" pitchFamily="49" charset="-122"/>
              </a:rPr>
              <a:t>2</a:t>
            </a:r>
            <a:r>
              <a:rPr lang="en-US" altLang="zh-CN" sz="2800" dirty="0" smtClean="0">
                <a:solidFill>
                  <a:srgbClr val="FFFFFF"/>
                </a:solidFill>
                <a:effectLst/>
                <a:latin typeface="Times New Roman" pitchFamily="18" charset="0"/>
                <a:ea typeface="楷体_GB2312" pitchFamily="49" charset="-122"/>
              </a:rPr>
              <a:t>=6</a:t>
            </a:r>
            <a:r>
              <a:rPr lang="zh-CN" altLang="en-US"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x</a:t>
            </a:r>
            <a:r>
              <a:rPr lang="en-US" altLang="zh-CN" sz="2800" dirty="0" smtClean="0">
                <a:solidFill>
                  <a:srgbClr val="FFFFFF"/>
                </a:solidFill>
                <a:effectLst/>
                <a:latin typeface="Times New Roman" pitchFamily="18" charset="0"/>
                <a:ea typeface="楷体_GB2312" pitchFamily="49" charset="-122"/>
              </a:rPr>
              <a:t>)={(1,2,3,4), (2,1,3,4), (3,2,1,4), (4,2,3,1), (1,3,2,4), (1,4,3,2), (1,2,4,3)}</a:t>
            </a:r>
            <a:r>
              <a:rPr lang="en-US" altLang="zh-CN" sz="2800" dirty="0" smtClean="0">
                <a:solidFill>
                  <a:schemeClr val="folHlink"/>
                </a:solidFill>
                <a:effectLst/>
                <a:latin typeface="Times New Roman" pitchFamily="18" charset="0"/>
                <a:ea typeface="楷体_GB2312" pitchFamily="49" charset="-122"/>
              </a:rPr>
              <a:t>    </a:t>
            </a:r>
          </a:p>
          <a:p>
            <a:pPr marL="1009650" lvl="1" indent="-609600" eaLnBrk="1" hangingPunct="1">
              <a:lnSpc>
                <a:spcPct val="80000"/>
              </a:lnSpc>
              <a:buClr>
                <a:schemeClr val="tx1"/>
              </a:buClr>
              <a:buSzPct val="100000"/>
              <a:buFont typeface="Wingdings" pitchFamily="2" charset="2"/>
              <a:buChar char="Ø"/>
              <a:defRPr/>
            </a:pPr>
            <a:endParaRPr lang="en-US" altLang="zh-CN" b="1" dirty="0" smtClean="0">
              <a:latin typeface="宋体" pitchFamily="2" charset="-122"/>
            </a:endParaRPr>
          </a:p>
        </p:txBody>
      </p:sp>
      <p:sp>
        <p:nvSpPr>
          <p:cNvPr id="6"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lang="zh-CN" altLang="en-US" sz="3600" kern="0" dirty="0" smtClean="0">
                <a:effectLst>
                  <a:outerShdw blurRad="38100" dist="38100" dir="2700000" algn="tl">
                    <a:srgbClr val="000000"/>
                  </a:outerShdw>
                </a:effectLst>
                <a:latin typeface="华文新魏" pitchFamily="2" charset="-122"/>
                <a:ea typeface="华文新魏" pitchFamily="2" charset="-122"/>
                <a:cs typeface="+mj-cs"/>
              </a:rPr>
              <a:t>局域搜索</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8E6B5C8-F59D-4B7F-9FC3-08C2858595FC}" type="slidenum">
              <a:rPr lang="en-US" altLang="zh-CN"/>
              <a:pPr>
                <a:defRPr/>
              </a:pPr>
              <a:t>22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算法流程</a:t>
            </a:r>
            <a:endParaRPr lang="en-US" altLang="zh-CN" sz="3200" b="1" dirty="0" smtClean="0">
              <a:latin typeface="宋体" pitchFamily="2"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1</a:t>
            </a:r>
          </a:p>
          <a:p>
            <a:pPr marL="1409700" lvl="2" indent="0" eaLnBrk="1" hangingPunct="1">
              <a:lnSpc>
                <a:spcPct val="80000"/>
              </a:lnSpc>
              <a:buClr>
                <a:schemeClr val="tx1"/>
              </a:buClr>
              <a:buSzPct val="100000"/>
              <a:buFontTx/>
              <a:buNone/>
              <a:defRPr/>
            </a:pPr>
            <a:r>
              <a:rPr lang="zh-CN" altLang="en-US" sz="2800" b="1" dirty="0" smtClean="0">
                <a:solidFill>
                  <a:srgbClr val="FFFFFF"/>
                </a:solidFill>
                <a:latin typeface="Times New Roman" pitchFamily="18" charset="0"/>
                <a:ea typeface="楷体_GB2312" pitchFamily="49" charset="-122"/>
              </a:rPr>
              <a:t>选定一个初始可行解</a:t>
            </a:r>
            <a:r>
              <a:rPr lang="en-US" altLang="zh-CN" sz="2800" i="1" dirty="0" smtClean="0">
                <a:solidFill>
                  <a:srgbClr val="FFFFFF"/>
                </a:solidFill>
                <a:effectLst/>
                <a:latin typeface="Times New Roman" pitchFamily="18" charset="0"/>
                <a:ea typeface="楷体_GB2312" pitchFamily="49" charset="-122"/>
              </a:rPr>
              <a:t>x</a:t>
            </a:r>
            <a:r>
              <a:rPr lang="en-US" altLang="zh-CN" sz="2800" baseline="30000" dirty="0" smtClean="0">
                <a:solidFill>
                  <a:srgbClr val="FFFFFF"/>
                </a:solidFill>
                <a:effectLst/>
                <a:latin typeface="Times New Roman" pitchFamily="18" charset="0"/>
                <a:ea typeface="楷体_GB2312" pitchFamily="49" charset="-122"/>
              </a:rPr>
              <a:t>0</a:t>
            </a:r>
            <a:r>
              <a:rPr lang="zh-CN" altLang="en-US" sz="2800" b="1" dirty="0" smtClean="0">
                <a:solidFill>
                  <a:srgbClr val="FFFFFF"/>
                </a:solidFill>
                <a:latin typeface="Times New Roman" pitchFamily="18" charset="0"/>
                <a:ea typeface="楷体_GB2312" pitchFamily="49" charset="-122"/>
              </a:rPr>
              <a:t>，记录当前最优解</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x</a:t>
            </a:r>
            <a:r>
              <a:rPr lang="en-US" altLang="zh-CN" sz="2800" baseline="30000" dirty="0" smtClean="0">
                <a:solidFill>
                  <a:srgbClr val="FFFFFF"/>
                </a:solidFill>
                <a:effectLst/>
                <a:latin typeface="Times New Roman" pitchFamily="18" charset="0"/>
                <a:ea typeface="楷体_GB2312" pitchFamily="49" charset="-122"/>
              </a:rPr>
              <a:t>0</a:t>
            </a:r>
            <a:r>
              <a:rPr lang="en-US" altLang="zh-CN" sz="2800" b="1" dirty="0" smtClean="0">
                <a:solidFill>
                  <a:srgbClr val="FFFFFF"/>
                </a:solidFill>
                <a:latin typeface="Times New Roman" pitchFamily="18" charset="0"/>
                <a:ea typeface="楷体_GB2312" pitchFamily="49" charset="-122"/>
              </a:rPr>
              <a:t>, </a:t>
            </a:r>
            <a:r>
              <a:rPr lang="en-US" altLang="zh-CN" sz="2800" i="1" dirty="0" smtClean="0">
                <a:solidFill>
                  <a:srgbClr val="FFFFFF"/>
                </a:solidFill>
                <a:effectLst/>
                <a:latin typeface="Times New Roman" pitchFamily="18" charset="0"/>
                <a:ea typeface="楷体_GB2312" pitchFamily="49" charset="-122"/>
              </a:rPr>
              <a:t>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a:t>
            </a:r>
            <a:endParaRPr lang="en-US" altLang="zh-CN" sz="2800" b="1" dirty="0" smtClean="0">
              <a:solidFill>
                <a:srgbClr val="FFFFFF"/>
              </a:solidFill>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2</a:t>
            </a:r>
          </a:p>
          <a:p>
            <a:pPr marL="1409700" lvl="2" indent="0" eaLnBrk="1" hangingPunct="1">
              <a:lnSpc>
                <a:spcPct val="80000"/>
              </a:lnSpc>
              <a:buClr>
                <a:schemeClr val="tx1"/>
              </a:buClr>
              <a:buSzPct val="100000"/>
              <a:buFontTx/>
              <a:buNone/>
              <a:defRPr/>
            </a:pPr>
            <a:r>
              <a:rPr lang="zh-CN" altLang="en-US" sz="2800" b="1" dirty="0" smtClean="0">
                <a:solidFill>
                  <a:srgbClr val="FFFFFF"/>
                </a:solidFill>
                <a:latin typeface="Times New Roman" pitchFamily="18" charset="0"/>
                <a:ea typeface="楷体_GB2312" pitchFamily="49" charset="-122"/>
              </a:rPr>
              <a:t>当</a:t>
            </a:r>
            <a:r>
              <a:rPr lang="en-US" altLang="zh-CN" sz="2800" i="1" dirty="0" smtClean="0">
                <a:solidFill>
                  <a:srgbClr val="FFFFFF"/>
                </a:solidFill>
                <a:effectLst/>
                <a:latin typeface="Times New Roman" pitchFamily="18" charset="0"/>
                <a:ea typeface="楷体_GB2312" pitchFamily="49" charset="-122"/>
              </a:rPr>
              <a:t>T</a:t>
            </a:r>
            <a:r>
              <a:rPr lang="en-US" altLang="zh-CN" sz="2800" dirty="0" smtClean="0">
                <a:solidFill>
                  <a:srgbClr val="FFFFFF"/>
                </a:solidFill>
                <a:effectLst/>
                <a:latin typeface="Times New Roman" pitchFamily="18" charset="0"/>
                <a:ea typeface="楷体_GB2312" pitchFamily="49" charset="-122"/>
              </a:rPr>
              <a:t>\{</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el-GR" altLang="zh-CN" sz="2800" i="1" dirty="0" smtClean="0">
                <a:solidFill>
                  <a:srgbClr val="FFFFFF"/>
                </a:solidFill>
                <a:effectLst/>
                <a:latin typeface="Times New Roman" pitchFamily="18" charset="0"/>
                <a:ea typeface="楷体_GB2312" pitchFamily="49" charset="-122"/>
                <a:cs typeface="Arial" charset="0"/>
              </a:rPr>
              <a:t>Φ</a:t>
            </a:r>
            <a:r>
              <a:rPr lang="zh-CN" altLang="en-US" sz="2800" b="1" dirty="0" smtClean="0">
                <a:solidFill>
                  <a:srgbClr val="FFFFFF"/>
                </a:solidFill>
                <a:latin typeface="Times New Roman" pitchFamily="18" charset="0"/>
                <a:ea typeface="楷体_GB2312" pitchFamily="49" charset="-122"/>
                <a:cs typeface="Arial" charset="0"/>
              </a:rPr>
              <a:t>或满足其他停止运算准则时，停止运算，输出计算结果；否则，转</a:t>
            </a:r>
            <a:r>
              <a:rPr lang="en-US" altLang="zh-CN" sz="2800" b="1" dirty="0" smtClean="0">
                <a:solidFill>
                  <a:srgbClr val="FFFFFF"/>
                </a:solidFill>
                <a:latin typeface="Times New Roman" pitchFamily="18" charset="0"/>
                <a:ea typeface="楷体_GB2312" pitchFamily="49" charset="-122"/>
                <a:cs typeface="Arial" charset="0"/>
              </a:rPr>
              <a:t>Step 3</a:t>
            </a:r>
            <a:r>
              <a:rPr lang="zh-CN" altLang="en-US" sz="2800" b="1" dirty="0" smtClean="0">
                <a:solidFill>
                  <a:srgbClr val="FFFFFF"/>
                </a:solidFill>
                <a:latin typeface="Times New Roman" pitchFamily="18" charset="0"/>
                <a:ea typeface="楷体_GB2312" pitchFamily="49" charset="-122"/>
                <a:cs typeface="Arial" charset="0"/>
              </a:rPr>
              <a:t>；</a:t>
            </a:r>
            <a:endParaRPr lang="en-US" altLang="zh-CN" sz="2800" b="1" dirty="0" smtClean="0">
              <a:solidFill>
                <a:srgbClr val="FFFFFF"/>
              </a:solidFill>
              <a:latin typeface="Times New Roman" pitchFamily="18" charset="0"/>
              <a:ea typeface="楷体_GB2312" pitchFamily="49" charset="-122"/>
              <a:cs typeface="Arial" charset="0"/>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3</a:t>
            </a:r>
          </a:p>
          <a:p>
            <a:pPr marL="1409700" lvl="2" indent="0" eaLnBrk="1" hangingPunct="1">
              <a:lnSpc>
                <a:spcPct val="80000"/>
              </a:lnSpc>
              <a:buClr>
                <a:schemeClr val="tx1"/>
              </a:buClr>
              <a:buSzPct val="100000"/>
              <a:buFontTx/>
              <a:buNone/>
              <a:defRPr/>
            </a:pPr>
            <a:r>
              <a:rPr lang="zh-CN" altLang="en-US" sz="2800" b="1" dirty="0" smtClean="0">
                <a:solidFill>
                  <a:srgbClr val="FFFFFF"/>
                </a:solidFill>
                <a:latin typeface="Times New Roman" pitchFamily="18" charset="0"/>
                <a:ea typeface="楷体_GB2312" pitchFamily="49" charset="-122"/>
                <a:cs typeface="Arial" charset="0"/>
              </a:rPr>
              <a:t>从</a:t>
            </a:r>
            <a:r>
              <a:rPr lang="en-US" altLang="zh-CN" sz="2800" i="1" dirty="0" smtClean="0">
                <a:solidFill>
                  <a:srgbClr val="FFFFFF"/>
                </a:solidFill>
                <a:effectLst/>
                <a:latin typeface="Times New Roman" pitchFamily="18" charset="0"/>
                <a:ea typeface="楷体_GB2312" pitchFamily="49" charset="-122"/>
                <a:cs typeface="Arial" charset="0"/>
              </a:rPr>
              <a:t>T</a:t>
            </a:r>
            <a:r>
              <a:rPr lang="zh-CN" altLang="en-US" sz="2800" b="1" dirty="0" smtClean="0">
                <a:solidFill>
                  <a:srgbClr val="FFFFFF"/>
                </a:solidFill>
                <a:latin typeface="Times New Roman" pitchFamily="18" charset="0"/>
                <a:ea typeface="楷体_GB2312" pitchFamily="49" charset="-122"/>
                <a:cs typeface="Arial" charset="0"/>
              </a:rPr>
              <a:t>中选一个集合</a:t>
            </a:r>
            <a:r>
              <a:rPr lang="en-US" altLang="zh-CN" sz="2800" i="1" dirty="0" smtClean="0">
                <a:solidFill>
                  <a:srgbClr val="FFFFFF"/>
                </a:solidFill>
                <a:effectLst/>
                <a:latin typeface="Times New Roman" pitchFamily="18" charset="0"/>
                <a:ea typeface="楷体_GB2312" pitchFamily="49" charset="-122"/>
                <a:cs typeface="Arial" charset="0"/>
              </a:rPr>
              <a:t>S</a:t>
            </a:r>
            <a:r>
              <a:rPr lang="zh-CN" altLang="en-US" sz="2800" b="1" dirty="0" smtClean="0">
                <a:solidFill>
                  <a:srgbClr val="FFFFFF"/>
                </a:solidFill>
                <a:latin typeface="Times New Roman" pitchFamily="18" charset="0"/>
                <a:ea typeface="楷体_GB2312" pitchFamily="49" charset="-122"/>
                <a:cs typeface="Arial" charset="0"/>
              </a:rPr>
              <a:t>，得到</a:t>
            </a:r>
            <a:r>
              <a:rPr lang="en-US" altLang="zh-CN" sz="2800" i="1" dirty="0" smtClean="0">
                <a:solidFill>
                  <a:srgbClr val="FFFFFF"/>
                </a:solidFill>
                <a:effectLst/>
                <a:latin typeface="Times New Roman" pitchFamily="18" charset="0"/>
                <a:ea typeface="楷体_GB2312" pitchFamily="49" charset="-122"/>
                <a:cs typeface="Arial" charset="0"/>
              </a:rPr>
              <a:t>S</a:t>
            </a:r>
            <a:r>
              <a:rPr lang="zh-CN" altLang="en-US" sz="2800" b="1" dirty="0" smtClean="0">
                <a:solidFill>
                  <a:srgbClr val="FFFFFF"/>
                </a:solidFill>
                <a:latin typeface="Times New Roman" pitchFamily="18" charset="0"/>
                <a:ea typeface="楷体_GB2312" pitchFamily="49" charset="-122"/>
                <a:cs typeface="Arial" charset="0"/>
              </a:rPr>
              <a:t>中的最好解</a:t>
            </a:r>
            <a:r>
              <a:rPr lang="en-US" altLang="zh-CN" sz="2800" i="1" dirty="0" err="1" smtClean="0">
                <a:solidFill>
                  <a:srgbClr val="FFFFFF"/>
                </a:solidFill>
                <a:effectLst/>
                <a:latin typeface="Times New Roman" pitchFamily="18" charset="0"/>
                <a:ea typeface="楷体_GB2312" pitchFamily="49" charset="-122"/>
                <a:cs typeface="Arial" charset="0"/>
              </a:rPr>
              <a:t>x</a:t>
            </a:r>
            <a:r>
              <a:rPr lang="en-US" altLang="zh-CN" sz="2800" i="1" baseline="30000" dirty="0" err="1" smtClean="0">
                <a:solidFill>
                  <a:srgbClr val="FFFFFF"/>
                </a:solidFill>
                <a:effectLst/>
                <a:latin typeface="Times New Roman" pitchFamily="18" charset="0"/>
                <a:ea typeface="楷体_GB2312" pitchFamily="49" charset="-122"/>
                <a:cs typeface="Arial" charset="0"/>
              </a:rPr>
              <a:t>now</a:t>
            </a:r>
            <a:r>
              <a:rPr lang="zh-CN" altLang="en-US" sz="2800" b="1" dirty="0" smtClean="0">
                <a:solidFill>
                  <a:srgbClr val="FFFFFF"/>
                </a:solidFill>
                <a:latin typeface="Times New Roman" pitchFamily="18" charset="0"/>
                <a:ea typeface="楷体_GB2312" pitchFamily="49" charset="-122"/>
                <a:cs typeface="Arial" charset="0"/>
              </a:rPr>
              <a:t>；若 </a:t>
            </a:r>
            <a:r>
              <a:rPr lang="en-US" altLang="zh-CN" sz="2800" i="1" dirty="0" smtClean="0">
                <a:solidFill>
                  <a:srgbClr val="FFFFFF"/>
                </a:solidFill>
                <a:effectLst/>
                <a:latin typeface="Times New Roman" pitchFamily="18" charset="0"/>
                <a:ea typeface="楷体_GB2312" pitchFamily="49" charset="-122"/>
                <a:cs typeface="Arial" charset="0"/>
              </a:rPr>
              <a:t>f</a:t>
            </a:r>
            <a:r>
              <a:rPr lang="en-US" altLang="zh-CN" sz="2800" dirty="0" smtClean="0">
                <a:solidFill>
                  <a:srgbClr val="FFFFFF"/>
                </a:solidFill>
                <a:effectLst/>
                <a:latin typeface="Times New Roman" pitchFamily="18" charset="0"/>
                <a:ea typeface="楷体_GB2312" pitchFamily="49" charset="-122"/>
                <a:cs typeface="Arial" charset="0"/>
              </a:rPr>
              <a:t> (</a:t>
            </a:r>
            <a:r>
              <a:rPr lang="en-US" altLang="zh-CN" sz="2800" i="1" dirty="0" err="1" smtClean="0">
                <a:solidFill>
                  <a:srgbClr val="FFFFFF"/>
                </a:solidFill>
                <a:effectLst/>
                <a:latin typeface="Times New Roman" pitchFamily="18" charset="0"/>
                <a:ea typeface="楷体_GB2312" pitchFamily="49" charset="-122"/>
                <a:cs typeface="Arial" charset="0"/>
              </a:rPr>
              <a:t>x</a:t>
            </a:r>
            <a:r>
              <a:rPr lang="en-US" altLang="zh-CN" sz="2800" i="1" baseline="30000" dirty="0" err="1" smtClean="0">
                <a:solidFill>
                  <a:srgbClr val="FFFFFF"/>
                </a:solidFill>
                <a:effectLst/>
                <a:latin typeface="Times New Roman" pitchFamily="18" charset="0"/>
                <a:ea typeface="楷体_GB2312" pitchFamily="49" charset="-122"/>
                <a:cs typeface="Arial" charset="0"/>
              </a:rPr>
              <a:t>now</a:t>
            </a:r>
            <a:r>
              <a:rPr lang="en-US" altLang="zh-CN" sz="2800" dirty="0" smtClean="0">
                <a:solidFill>
                  <a:srgbClr val="FFFFFF"/>
                </a:solidFill>
                <a:effectLst/>
                <a:latin typeface="Times New Roman" pitchFamily="18" charset="0"/>
                <a:ea typeface="楷体_GB2312" pitchFamily="49" charset="-122"/>
                <a:cs typeface="Arial" charset="0"/>
              </a:rPr>
              <a:t>)&lt;</a:t>
            </a:r>
            <a:r>
              <a:rPr lang="en-US" altLang="zh-CN" sz="2800" i="1" dirty="0" smtClean="0">
                <a:solidFill>
                  <a:srgbClr val="FFFFFF"/>
                </a:solidFill>
                <a:effectLst/>
                <a:latin typeface="Times New Roman" pitchFamily="18" charset="0"/>
                <a:ea typeface="楷体_GB2312" pitchFamily="49" charset="-122"/>
                <a:cs typeface="Arial" charset="0"/>
              </a:rPr>
              <a:t>f</a:t>
            </a:r>
            <a:r>
              <a:rPr lang="en-US" altLang="zh-CN" sz="2800" dirty="0" smtClean="0">
                <a:solidFill>
                  <a:srgbClr val="FFFFFF"/>
                </a:solidFill>
                <a:effectLst/>
                <a:latin typeface="Times New Roman" pitchFamily="18" charset="0"/>
                <a:ea typeface="楷体_GB2312" pitchFamily="49" charset="-122"/>
                <a:cs typeface="Arial" charset="0"/>
              </a:rPr>
              <a:t>(</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，则</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 </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now</a:t>
            </a:r>
            <a:r>
              <a:rPr lang="zh-CN" altLang="en-US" sz="2800" b="1" dirty="0" smtClean="0">
                <a:solidFill>
                  <a:srgbClr val="FFFFFF"/>
                </a:solidFill>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；否则，</a:t>
            </a:r>
            <a:r>
              <a:rPr lang="en-US" altLang="zh-CN" sz="2800" i="1" dirty="0" smtClean="0">
                <a:solidFill>
                  <a:srgbClr val="FFFFFF"/>
                </a:solidFill>
                <a:effectLst/>
                <a:latin typeface="Times New Roman" pitchFamily="18" charset="0"/>
                <a:ea typeface="楷体_GB2312" pitchFamily="49" charset="-122"/>
              </a:rPr>
              <a:t>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S</a:t>
            </a:r>
            <a:r>
              <a:rPr lang="zh-CN" altLang="en-US"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，转</a:t>
            </a:r>
            <a:r>
              <a:rPr lang="en-US" altLang="zh-CN" sz="2800" b="1" dirty="0" smtClean="0">
                <a:solidFill>
                  <a:srgbClr val="FFFFFF"/>
                </a:solidFill>
                <a:latin typeface="Times New Roman" pitchFamily="18" charset="0"/>
                <a:ea typeface="楷体_GB2312" pitchFamily="49" charset="-122"/>
              </a:rPr>
              <a:t>Step 2</a:t>
            </a:r>
            <a:r>
              <a:rPr lang="zh-CN" altLang="en-US" sz="2800" b="1" dirty="0" smtClean="0">
                <a:solidFill>
                  <a:srgbClr val="FFFFFF"/>
                </a:solidFill>
                <a:latin typeface="Times New Roman" pitchFamily="18" charset="0"/>
                <a:ea typeface="楷体_GB2312" pitchFamily="49" charset="-122"/>
              </a:rPr>
              <a:t>。</a:t>
            </a:r>
            <a:endParaRPr lang="en-US" altLang="zh-CN" sz="2800" b="1" dirty="0" smtClean="0">
              <a:solidFill>
                <a:srgbClr val="FFFFFF"/>
              </a:solidFill>
              <a:latin typeface="楷体_GB2312" pitchFamily="49" charset="-122"/>
              <a:ea typeface="楷体_GB2312" pitchFamily="49" charset="-122"/>
            </a:endParaRPr>
          </a:p>
        </p:txBody>
      </p:sp>
      <p:sp>
        <p:nvSpPr>
          <p:cNvPr id="5" name="TextBox 4"/>
          <p:cNvSpPr txBox="1"/>
          <p:nvPr/>
        </p:nvSpPr>
        <p:spPr>
          <a:xfrm>
            <a:off x="2267744" y="6165304"/>
            <a:ext cx="4968552" cy="523220"/>
          </a:xfrm>
          <a:prstGeom prst="rect">
            <a:avLst/>
          </a:prstGeom>
          <a:noFill/>
        </p:spPr>
        <p:txBody>
          <a:bodyPr wrap="square" rtlCol="0">
            <a:spAutoFit/>
          </a:bodyPr>
          <a:lstStyle/>
          <a:p>
            <a:pPr algn="ctr"/>
            <a:r>
              <a:rPr lang="zh-CN" altLang="en-US" sz="2800" dirty="0" smtClean="0">
                <a:latin typeface="楷体_GB2312" pitchFamily="49" charset="-122"/>
                <a:ea typeface="楷体_GB2312" pitchFamily="49" charset="-122"/>
              </a:rPr>
              <a:t>若</a:t>
            </a:r>
            <a:r>
              <a:rPr lang="en-US" altLang="zh-CN" sz="2800" b="0" i="1" dirty="0" smtClean="0">
                <a:latin typeface="Times New Roman" pitchFamily="18" charset="0"/>
                <a:ea typeface="楷体_GB2312" pitchFamily="49" charset="-122"/>
                <a:cs typeface="Times New Roman" pitchFamily="18" charset="0"/>
              </a:rPr>
              <a:t>S=T</a:t>
            </a:r>
            <a:r>
              <a:rPr lang="zh-CN" altLang="en-US" sz="2800" dirty="0" smtClean="0">
                <a:latin typeface="楷体_GB2312" pitchFamily="49" charset="-122"/>
                <a:ea typeface="楷体_GB2312" pitchFamily="49" charset="-122"/>
              </a:rPr>
              <a:t>，则称为全邻域搜索</a:t>
            </a:r>
            <a:endParaRPr lang="zh-CN" altLang="en-US" sz="2800" dirty="0">
              <a:latin typeface="楷体_GB2312" pitchFamily="49" charset="-122"/>
              <a:ea typeface="楷体_GB2312" pitchFamily="49" charset="-122"/>
            </a:endParaRPr>
          </a:p>
        </p:txBody>
      </p:sp>
      <p:sp>
        <p:nvSpPr>
          <p:cNvPr id="6" name="标题 5"/>
          <p:cNvSpPr>
            <a:spLocks noGrp="1"/>
          </p:cNvSpPr>
          <p:nvPr>
            <p:ph type="title"/>
          </p:nvPr>
        </p:nvSpPr>
        <p:spPr/>
        <p:txBody>
          <a:bodyPr/>
          <a:lstStyle/>
          <a:p>
            <a:endParaRPr lang="zh-CN" altLang="en-US" dirty="0"/>
          </a:p>
        </p:txBody>
      </p:sp>
      <p:sp>
        <p:nvSpPr>
          <p:cNvPr id="7"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nSpc>
                <a:spcPct val="100000"/>
              </a:lnSpc>
              <a:spcBef>
                <a:spcPct val="0"/>
              </a:spcBef>
              <a:buClrTx/>
              <a:buSzTx/>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lang="zh-CN" altLang="en-US" sz="3600" kern="0" dirty="0" smtClean="0">
                <a:effectLst>
                  <a:outerShdw blurRad="38100" dist="38100" dir="2700000" algn="tl">
                    <a:srgbClr val="000000"/>
                  </a:outerShdw>
                </a:effectLst>
                <a:latin typeface="华文新魏" pitchFamily="2" charset="-122"/>
                <a:ea typeface="华文新魏" pitchFamily="2" charset="-122"/>
                <a:cs typeface="+mj-cs"/>
              </a:rPr>
              <a:t>局域搜索</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33429EB-EFD4-4FE9-B106-7C0211AA3723}" type="slidenum">
              <a:rPr lang="en-US" altLang="zh-CN"/>
              <a:pPr>
                <a:defRPr/>
              </a:pPr>
              <a:t>23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示例</a:t>
            </a:r>
            <a:endParaRPr lang="en-US" altLang="zh-CN" sz="3200" b="1" dirty="0" smtClean="0">
              <a:latin typeface="宋体" pitchFamily="2" charset="-122"/>
            </a:endParaRPr>
          </a:p>
          <a:p>
            <a:pPr marL="1009650" lvl="1" indent="-609600" eaLnBrk="1" hangingPunct="1">
              <a:lnSpc>
                <a:spcPct val="80000"/>
              </a:lnSpc>
              <a:buClr>
                <a:schemeClr val="tx1"/>
              </a:buClr>
              <a:buSzPct val="100000"/>
              <a:buFont typeface="Wingdings" pitchFamily="2" charset="2"/>
              <a:buNone/>
              <a:defRPr/>
            </a:pPr>
            <a:r>
              <a:rPr lang="zh-CN" altLang="en-US" b="1" dirty="0" smtClean="0">
                <a:latin typeface="黑体" pitchFamily="2" charset="-122"/>
                <a:ea typeface="黑体" pitchFamily="2" charset="-122"/>
              </a:rPr>
              <a:t>例：</a:t>
            </a:r>
            <a:r>
              <a:rPr lang="zh-CN" altLang="en-US" b="1" dirty="0" smtClean="0">
                <a:latin typeface="楷体_GB2312" pitchFamily="49" charset="-122"/>
                <a:ea typeface="楷体_GB2312" pitchFamily="49" charset="-122"/>
              </a:rPr>
              <a:t>五个城市的对称</a:t>
            </a:r>
            <a:r>
              <a:rPr lang="en-US" altLang="zh-CN" b="1" dirty="0" smtClean="0">
                <a:latin typeface="Times New Roman" pitchFamily="18" charset="0"/>
                <a:ea typeface="楷体_GB2312" pitchFamily="49" charset="-122"/>
                <a:cs typeface="Times New Roman" pitchFamily="18" charset="0"/>
              </a:rPr>
              <a:t>TSP</a:t>
            </a:r>
            <a:r>
              <a:rPr lang="zh-CN" altLang="en-US" b="1" dirty="0" smtClean="0">
                <a:latin typeface="楷体_GB2312" pitchFamily="49" charset="-122"/>
                <a:ea typeface="楷体_GB2312" pitchFamily="49" charset="-122"/>
              </a:rPr>
              <a:t>问题</a:t>
            </a:r>
            <a:endParaRPr lang="en-US" altLang="zh-CN" b="1" dirty="0" smtClean="0">
              <a:latin typeface="楷体_GB2312" pitchFamily="49" charset="-122"/>
              <a:ea typeface="楷体_GB2312" pitchFamily="49" charset="-122"/>
            </a:endParaRPr>
          </a:p>
        </p:txBody>
      </p:sp>
      <p:pic>
        <p:nvPicPr>
          <p:cNvPr id="11269" name="Picture 9"/>
          <p:cNvPicPr>
            <a:picLocks noChangeAspect="1" noChangeArrowheads="1"/>
          </p:cNvPicPr>
          <p:nvPr/>
        </p:nvPicPr>
        <p:blipFill>
          <a:blip r:embed="rId3" cstate="print"/>
          <a:srcRect/>
          <a:stretch>
            <a:fillRect/>
          </a:stretch>
        </p:blipFill>
        <p:spPr bwMode="auto">
          <a:xfrm>
            <a:off x="1331913" y="2996952"/>
            <a:ext cx="3152775" cy="1624013"/>
          </a:xfrm>
          <a:prstGeom prst="rect">
            <a:avLst/>
          </a:prstGeom>
          <a:noFill/>
          <a:ln w="38100" algn="ctr">
            <a:noFill/>
            <a:miter lim="800000"/>
            <a:headEnd/>
            <a:tailEnd/>
          </a:ln>
        </p:spPr>
      </p:pic>
      <p:pic>
        <p:nvPicPr>
          <p:cNvPr id="11270" name="Picture 10"/>
          <p:cNvPicPr>
            <a:picLocks noChangeAspect="1" noChangeArrowheads="1"/>
          </p:cNvPicPr>
          <p:nvPr/>
        </p:nvPicPr>
        <p:blipFill>
          <a:blip r:embed="rId4" cstate="print"/>
          <a:srcRect/>
          <a:stretch>
            <a:fillRect/>
          </a:stretch>
        </p:blipFill>
        <p:spPr bwMode="auto">
          <a:xfrm>
            <a:off x="5003800" y="2492896"/>
            <a:ext cx="2511425" cy="2246312"/>
          </a:xfrm>
          <a:prstGeom prst="rect">
            <a:avLst/>
          </a:prstGeom>
          <a:noFill/>
          <a:ln w="38100" algn="ctr">
            <a:noFill/>
            <a:miter lim="800000"/>
            <a:headEnd/>
            <a:tailEnd/>
          </a:ln>
        </p:spPr>
      </p:pic>
      <p:sp>
        <p:nvSpPr>
          <p:cNvPr id="7" name="TextBox 6"/>
          <p:cNvSpPr txBox="1">
            <a:spLocks noChangeArrowheads="1"/>
          </p:cNvSpPr>
          <p:nvPr/>
        </p:nvSpPr>
        <p:spPr bwMode="auto">
          <a:xfrm>
            <a:off x="468313" y="5300663"/>
            <a:ext cx="8207375" cy="1126462"/>
          </a:xfrm>
          <a:prstGeom prst="rect">
            <a:avLst/>
          </a:prstGeom>
          <a:noFill/>
          <a:ln w="9525">
            <a:noFill/>
            <a:miter lim="800000"/>
            <a:headEnd/>
            <a:tailEnd/>
          </a:ln>
        </p:spPr>
        <p:txBody>
          <a:bodyPr>
            <a:spAutoFit/>
          </a:bodyPr>
          <a:lstStyle/>
          <a:p>
            <a:pPr>
              <a:lnSpc>
                <a:spcPct val="120000"/>
              </a:lnSpc>
              <a:spcBef>
                <a:spcPct val="20000"/>
              </a:spcBef>
              <a:buClr>
                <a:schemeClr val="tx1"/>
              </a:buClr>
              <a:buSzPct val="80000"/>
              <a:buFont typeface="Wingdings" pitchFamily="2" charset="2"/>
              <a:buNone/>
            </a:pPr>
            <a:r>
              <a:rPr lang="zh-CN" altLang="en-US" sz="2800" dirty="0">
                <a:solidFill>
                  <a:srgbClr val="FFFFFF"/>
                </a:solidFill>
                <a:latin typeface="Times New Roman" pitchFamily="18" charset="0"/>
                <a:ea typeface="楷体_GB2312" pitchFamily="49" charset="-122"/>
                <a:cs typeface="Arial" charset="0"/>
              </a:rPr>
              <a:t>初始解为</a:t>
            </a:r>
            <a:r>
              <a:rPr lang="en-US" altLang="zh-CN" sz="2800" b="0" i="1" dirty="0" err="1">
                <a:solidFill>
                  <a:srgbClr val="FFFFFF"/>
                </a:solidFill>
                <a:latin typeface="Times New Roman" pitchFamily="18" charset="0"/>
                <a:ea typeface="楷体_GB2312" pitchFamily="49" charset="-122"/>
                <a:cs typeface="Arial" charset="0"/>
              </a:rPr>
              <a:t>x</a:t>
            </a:r>
            <a:r>
              <a:rPr lang="en-US" altLang="zh-CN" sz="2800" b="0" i="1" baseline="30000" dirty="0" err="1">
                <a:solidFill>
                  <a:srgbClr val="FFFFFF"/>
                </a:solidFill>
                <a:latin typeface="Times New Roman" pitchFamily="18" charset="0"/>
                <a:ea typeface="楷体_GB2312" pitchFamily="49" charset="-122"/>
                <a:cs typeface="Arial" charset="0"/>
              </a:rPr>
              <a:t>best</a:t>
            </a:r>
            <a:r>
              <a:rPr lang="en-US" altLang="zh-CN" sz="2800" b="0" dirty="0">
                <a:solidFill>
                  <a:srgbClr val="FFFFFF"/>
                </a:solidFill>
                <a:latin typeface="Times New Roman" pitchFamily="18" charset="0"/>
                <a:ea typeface="楷体_GB2312" pitchFamily="49" charset="-122"/>
                <a:cs typeface="Arial" charset="0"/>
              </a:rPr>
              <a:t>=(</a:t>
            </a:r>
            <a:r>
              <a:rPr lang="en-US" altLang="zh-CN" sz="2800" b="0" i="1" dirty="0">
                <a:solidFill>
                  <a:srgbClr val="FFFFFF"/>
                </a:solidFill>
                <a:latin typeface="Times New Roman" pitchFamily="18" charset="0"/>
                <a:ea typeface="楷体_GB2312" pitchFamily="49" charset="-122"/>
                <a:cs typeface="Arial" charset="0"/>
              </a:rPr>
              <a:t>ABCDE</a:t>
            </a:r>
            <a:r>
              <a:rPr lang="en-US" altLang="zh-CN" sz="2800" b="0" dirty="0">
                <a:solidFill>
                  <a:srgbClr val="FFFFFF"/>
                </a:solidFill>
                <a:latin typeface="Times New Roman" pitchFamily="18" charset="0"/>
                <a:ea typeface="楷体_GB2312" pitchFamily="49" charset="-122"/>
                <a:cs typeface="Arial" charset="0"/>
              </a:rPr>
              <a:t>)</a:t>
            </a:r>
            <a:r>
              <a:rPr lang="zh-CN" altLang="en-US" sz="2800" dirty="0">
                <a:solidFill>
                  <a:srgbClr val="FFFFFF"/>
                </a:solidFill>
                <a:latin typeface="Times New Roman" pitchFamily="18" charset="0"/>
                <a:ea typeface="楷体_GB2312" pitchFamily="49" charset="-122"/>
                <a:cs typeface="Arial" charset="0"/>
              </a:rPr>
              <a:t>，</a:t>
            </a:r>
            <a:r>
              <a:rPr lang="en-US" altLang="zh-CN" sz="2800" b="0" i="1" dirty="0">
                <a:solidFill>
                  <a:srgbClr val="FFFFFF"/>
                </a:solidFill>
                <a:latin typeface="Times New Roman" pitchFamily="18" charset="0"/>
                <a:ea typeface="楷体_GB2312" pitchFamily="49" charset="-122"/>
                <a:cs typeface="Arial" charset="0"/>
              </a:rPr>
              <a:t>f</a:t>
            </a:r>
            <a:r>
              <a:rPr lang="en-US" altLang="zh-CN" sz="2800" b="0" dirty="0">
                <a:solidFill>
                  <a:srgbClr val="FFFFFF"/>
                </a:solidFill>
                <a:latin typeface="Times New Roman" pitchFamily="18" charset="0"/>
                <a:ea typeface="楷体_GB2312" pitchFamily="49" charset="-122"/>
                <a:cs typeface="Arial" charset="0"/>
              </a:rPr>
              <a:t>(</a:t>
            </a:r>
            <a:r>
              <a:rPr lang="en-US" altLang="zh-CN" sz="2800" b="0" i="1" dirty="0" err="1">
                <a:solidFill>
                  <a:srgbClr val="FFFFFF"/>
                </a:solidFill>
                <a:latin typeface="Times New Roman" pitchFamily="18" charset="0"/>
                <a:ea typeface="楷体_GB2312" pitchFamily="49" charset="-122"/>
                <a:cs typeface="Arial" charset="0"/>
              </a:rPr>
              <a:t>x</a:t>
            </a:r>
            <a:r>
              <a:rPr lang="en-US" altLang="zh-CN" sz="2800" b="0" i="1" baseline="30000" dirty="0" err="1">
                <a:solidFill>
                  <a:srgbClr val="FFFFFF"/>
                </a:solidFill>
                <a:latin typeface="Times New Roman" pitchFamily="18" charset="0"/>
                <a:ea typeface="楷体_GB2312" pitchFamily="49" charset="-122"/>
                <a:cs typeface="Arial" charset="0"/>
              </a:rPr>
              <a:t>best</a:t>
            </a:r>
            <a:r>
              <a:rPr lang="en-US" altLang="zh-CN" sz="2800" b="0" dirty="0">
                <a:solidFill>
                  <a:srgbClr val="FFFFFF"/>
                </a:solidFill>
                <a:latin typeface="Times New Roman" pitchFamily="18" charset="0"/>
                <a:ea typeface="楷体_GB2312" pitchFamily="49" charset="-122"/>
                <a:cs typeface="Arial" charset="0"/>
              </a:rPr>
              <a:t>)=45</a:t>
            </a:r>
            <a:r>
              <a:rPr lang="zh-CN" altLang="en-US" sz="2800" dirty="0">
                <a:solidFill>
                  <a:srgbClr val="FFFFFF"/>
                </a:solidFill>
                <a:latin typeface="Times New Roman" pitchFamily="18" charset="0"/>
                <a:ea typeface="楷体_GB2312" pitchFamily="49" charset="-122"/>
                <a:cs typeface="Arial" charset="0"/>
              </a:rPr>
              <a:t>，定义邻域映射为对换两个城市位置的</a:t>
            </a:r>
            <a:r>
              <a:rPr lang="en-US" altLang="zh-CN" sz="2800" b="0" dirty="0">
                <a:solidFill>
                  <a:srgbClr val="FFFFFF"/>
                </a:solidFill>
                <a:latin typeface="Times New Roman" pitchFamily="18" charset="0"/>
                <a:ea typeface="楷体_GB2312" pitchFamily="49" charset="-122"/>
                <a:cs typeface="Arial" charset="0"/>
              </a:rPr>
              <a:t>2-opt</a:t>
            </a:r>
            <a:r>
              <a:rPr lang="zh-CN" altLang="en-US" sz="2800" dirty="0">
                <a:solidFill>
                  <a:srgbClr val="FFFFFF"/>
                </a:solidFill>
                <a:latin typeface="Times New Roman" pitchFamily="18" charset="0"/>
                <a:ea typeface="楷体_GB2312" pitchFamily="49" charset="-122"/>
                <a:cs typeface="Arial" charset="0"/>
              </a:rPr>
              <a:t>，选定</a:t>
            </a:r>
            <a:r>
              <a:rPr lang="en-US" altLang="zh-CN" sz="2800" b="0" i="1" dirty="0">
                <a:solidFill>
                  <a:srgbClr val="FFFFFF"/>
                </a:solidFill>
                <a:latin typeface="Times New Roman" pitchFamily="18" charset="0"/>
                <a:ea typeface="楷体_GB2312" pitchFamily="49" charset="-122"/>
                <a:cs typeface="Arial" charset="0"/>
              </a:rPr>
              <a:t>A</a:t>
            </a:r>
            <a:r>
              <a:rPr lang="zh-CN" altLang="en-US" sz="2800" dirty="0">
                <a:solidFill>
                  <a:srgbClr val="FFFFFF"/>
                </a:solidFill>
                <a:latin typeface="Times New Roman" pitchFamily="18" charset="0"/>
                <a:ea typeface="楷体_GB2312" pitchFamily="49" charset="-122"/>
                <a:cs typeface="Arial" charset="0"/>
              </a:rPr>
              <a:t>城市为起点。</a:t>
            </a:r>
            <a:endParaRPr lang="zh-CN" altLang="en-US" sz="2800" dirty="0">
              <a:solidFill>
                <a:srgbClr val="FFFFFF"/>
              </a:solidFill>
              <a:ea typeface="楷体_GB2312" pitchFamily="49" charset="-122"/>
              <a:cs typeface="Arial" charset="0"/>
            </a:endParaRPr>
          </a:p>
        </p:txBody>
      </p:sp>
      <p:sp>
        <p:nvSpPr>
          <p:cNvPr id="8" name="标题 7"/>
          <p:cNvSpPr>
            <a:spLocks noGrp="1"/>
          </p:cNvSpPr>
          <p:nvPr>
            <p:ph type="title"/>
          </p:nvPr>
        </p:nvSpPr>
        <p:spPr/>
        <p:txBody>
          <a:bodyPr/>
          <a:lstStyle/>
          <a:p>
            <a:endParaRPr lang="zh-CN" altLang="en-US"/>
          </a:p>
        </p:txBody>
      </p:sp>
      <p:sp>
        <p:nvSpPr>
          <p:cNvPr id="9"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nSpc>
                <a:spcPct val="100000"/>
              </a:lnSpc>
              <a:spcBef>
                <a:spcPct val="0"/>
              </a:spcBef>
              <a:buClrTx/>
              <a:buSzTx/>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lang="zh-CN" altLang="en-US" sz="3600" kern="0" dirty="0" smtClean="0">
                <a:effectLst>
                  <a:outerShdw blurRad="38100" dist="38100" dir="2700000" algn="tl">
                    <a:srgbClr val="000000"/>
                  </a:outerShdw>
                </a:effectLst>
                <a:latin typeface="华文新魏" pitchFamily="2" charset="-122"/>
                <a:ea typeface="华文新魏" pitchFamily="2" charset="-122"/>
                <a:cs typeface="+mj-cs"/>
              </a:rPr>
              <a:t>局域搜索</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AC4B661-DCEF-418A-A33B-CB95B4A01604}" type="slidenum">
              <a:rPr lang="en-US" altLang="zh-CN"/>
              <a:pPr>
                <a:defRPr/>
              </a:pPr>
              <a:t>24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示例</a:t>
            </a:r>
            <a:endParaRPr lang="en-US" altLang="zh-CN" sz="3200" b="1" dirty="0" smtClean="0">
              <a:latin typeface="宋体" pitchFamily="2" charset="-122"/>
            </a:endParaRPr>
          </a:p>
          <a:p>
            <a:pPr marL="1009650" lvl="1" indent="-609600" eaLnBrk="1" hangingPunct="1">
              <a:lnSpc>
                <a:spcPct val="80000"/>
              </a:lnSpc>
              <a:buClr>
                <a:schemeClr val="tx1"/>
              </a:buClr>
              <a:buSzPct val="100000"/>
              <a:buFont typeface="Wingdings" pitchFamily="2" charset="2"/>
              <a:buNone/>
              <a:defRPr/>
            </a:pPr>
            <a:r>
              <a:rPr lang="zh-CN" altLang="en-US" b="1" dirty="0" smtClean="0">
                <a:latin typeface="楷体_GB2312" pitchFamily="49" charset="-122"/>
                <a:ea typeface="楷体_GB2312" pitchFamily="49" charset="-122"/>
                <a:cs typeface="Times New Roman" pitchFamily="18" charset="0"/>
              </a:rPr>
              <a:t>全邻域搜索</a:t>
            </a:r>
            <a:endParaRPr lang="en-US" altLang="zh-CN" b="1" dirty="0" smtClean="0">
              <a:latin typeface="楷体_GB2312" pitchFamily="49" charset="-122"/>
              <a:ea typeface="楷体_GB2312" pitchFamily="49" charset="-122"/>
              <a:cs typeface="Times New Roman" pitchFamily="18" charset="0"/>
            </a:endParaRPr>
          </a:p>
          <a:p>
            <a:pPr marL="444500" indent="-444500">
              <a:lnSpc>
                <a:spcPct val="120000"/>
              </a:lnSpc>
              <a:spcBef>
                <a:spcPct val="10000"/>
              </a:spcBef>
              <a:buClr>
                <a:schemeClr val="folHlink"/>
              </a:buClr>
              <a:buSzPct val="90000"/>
              <a:buFont typeface="Wingdings" pitchFamily="2" charset="2"/>
              <a:buNone/>
              <a:defRPr/>
            </a:pPr>
            <a:r>
              <a:rPr lang="zh-CN" altLang="en-US" sz="2800" b="1" dirty="0" smtClean="0">
                <a:solidFill>
                  <a:schemeClr val="folHlink"/>
                </a:solidFill>
                <a:latin typeface="Times New Roman" pitchFamily="18" charset="0"/>
                <a:ea typeface="楷体_GB2312" pitchFamily="49" charset="-122"/>
              </a:rPr>
              <a:t> </a:t>
            </a:r>
            <a:r>
              <a:rPr lang="zh-CN" altLang="en-US" sz="2800" b="1" u="sng" dirty="0" smtClean="0">
                <a:solidFill>
                  <a:srgbClr val="FFFFFF"/>
                </a:solidFill>
                <a:latin typeface="Times New Roman" pitchFamily="18" charset="0"/>
                <a:ea typeface="楷体_GB2312" pitchFamily="49" charset="-122"/>
              </a:rPr>
              <a:t>第</a:t>
            </a:r>
            <a:r>
              <a:rPr lang="en-US" altLang="zh-CN" sz="2800" b="1" u="sng" dirty="0" smtClean="0">
                <a:solidFill>
                  <a:srgbClr val="FFFFFF"/>
                </a:solidFill>
                <a:latin typeface="Times New Roman" pitchFamily="18" charset="0"/>
                <a:ea typeface="楷体_GB2312" pitchFamily="49" charset="-122"/>
              </a:rPr>
              <a:t>1</a:t>
            </a:r>
            <a:r>
              <a:rPr lang="zh-CN" altLang="en-US" sz="2800" b="1" u="sng" dirty="0" smtClean="0">
                <a:solidFill>
                  <a:srgbClr val="FFFFFF"/>
                </a:solidFill>
                <a:latin typeface="Times New Roman" pitchFamily="18" charset="0"/>
                <a:ea typeface="楷体_GB2312" pitchFamily="49" charset="-122"/>
              </a:rPr>
              <a:t>步</a:t>
            </a:r>
          </a:p>
          <a:p>
            <a:pPr marL="444500" indent="-444500">
              <a:lnSpc>
                <a:spcPct val="120000"/>
              </a:lnSpc>
              <a:spcBef>
                <a:spcPct val="10000"/>
              </a:spcBef>
              <a:buClr>
                <a:schemeClr val="folHlink"/>
              </a:buClr>
              <a:buSzPct val="90000"/>
              <a:buFont typeface="Wingdings" pitchFamily="2" charset="2"/>
              <a:buNone/>
              <a:defRPr/>
            </a:pPr>
            <a:r>
              <a:rPr lang="zh-CN" altLang="en-US" sz="2800" b="1" i="1" dirty="0" smtClean="0">
                <a:solidFill>
                  <a:srgbClr val="FFFFFF"/>
                </a:solidFill>
                <a:latin typeface="Times New Roman" pitchFamily="18" charset="0"/>
                <a:ea typeface="楷体_GB2312" pitchFamily="49" charset="-122"/>
              </a:rPr>
              <a:t>     </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ABCDE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ACBDE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ADCBE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AECDB</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ABDCE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ABEDC</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ABCED</a:t>
            </a:r>
            <a:r>
              <a:rPr lang="en-US" altLang="zh-CN" sz="2800" dirty="0" smtClean="0">
                <a:solidFill>
                  <a:srgbClr val="FFFFFF"/>
                </a:solidFill>
                <a:effectLst/>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a:t>
            </a:r>
          </a:p>
          <a:p>
            <a:pPr marL="444500" indent="-444500">
              <a:lnSpc>
                <a:spcPct val="120000"/>
              </a:lnSpc>
              <a:spcBef>
                <a:spcPct val="10000"/>
              </a:spcBef>
              <a:buClr>
                <a:schemeClr val="folHlink"/>
              </a:buClr>
              <a:buSzPct val="90000"/>
              <a:buFont typeface="Wingdings" pitchFamily="2" charset="2"/>
              <a:buNone/>
              <a:defRPr/>
            </a:pPr>
            <a:r>
              <a:rPr lang="zh-CN" altLang="en-US" sz="2800" b="1" dirty="0" smtClean="0">
                <a:solidFill>
                  <a:srgbClr val="FFFFFF"/>
                </a:solidFill>
                <a:latin typeface="Times New Roman" pitchFamily="18" charset="0"/>
                <a:ea typeface="楷体_GB2312" pitchFamily="49" charset="-122"/>
              </a:rPr>
              <a:t>     对应目标函数为</a:t>
            </a:r>
            <a:r>
              <a:rPr lang="en-US" altLang="zh-CN" sz="2800" i="1" dirty="0" smtClean="0">
                <a:solidFill>
                  <a:srgbClr val="FFFFFF"/>
                </a:solidFill>
                <a:effectLst/>
                <a:latin typeface="Times New Roman" pitchFamily="18" charset="0"/>
                <a:ea typeface="楷体_GB2312" pitchFamily="49" charset="-122"/>
              </a:rPr>
              <a:t>f</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x</a:t>
            </a:r>
            <a:r>
              <a:rPr lang="en-US" altLang="zh-CN" sz="2800" dirty="0" smtClean="0">
                <a:solidFill>
                  <a:srgbClr val="FFFFFF"/>
                </a:solidFill>
                <a:effectLst/>
                <a:latin typeface="Times New Roman" pitchFamily="18" charset="0"/>
                <a:ea typeface="楷体_GB2312" pitchFamily="49" charset="-122"/>
              </a:rPr>
              <a:t>)={45, 43, 45, 60, 60, 59, 44}</a:t>
            </a:r>
          </a:p>
          <a:p>
            <a:pPr marL="444500" indent="-444500">
              <a:lnSpc>
                <a:spcPct val="120000"/>
              </a:lnSpc>
              <a:spcBef>
                <a:spcPct val="10000"/>
              </a:spcBef>
              <a:buClr>
                <a:schemeClr val="folHlink"/>
              </a:buClr>
              <a:buSzPct val="90000"/>
              <a:buFont typeface="Wingdings" pitchFamily="2" charset="2"/>
              <a:buNone/>
              <a:defRPr/>
            </a:pPr>
            <a:r>
              <a:rPr lang="en-US" altLang="zh-CN" sz="2800" b="1" dirty="0" smtClean="0">
                <a:solidFill>
                  <a:srgbClr val="FFFFFF"/>
                </a:solidFill>
                <a:latin typeface="Times New Roman" pitchFamily="18" charset="0"/>
                <a:ea typeface="楷体_GB2312" pitchFamily="49" charset="-122"/>
              </a:rPr>
              <a:t>     </a:t>
            </a:r>
          </a:p>
          <a:p>
            <a:pPr marL="444500" indent="-444500">
              <a:lnSpc>
                <a:spcPct val="120000"/>
              </a:lnSpc>
              <a:spcBef>
                <a:spcPct val="10000"/>
              </a:spcBef>
              <a:buClr>
                <a:schemeClr val="folHlink"/>
              </a:buClr>
              <a:buSzPct val="90000"/>
              <a:buFont typeface="Wingdings" pitchFamily="2" charset="2"/>
              <a:buNone/>
              <a:defRPr/>
            </a:pPr>
            <a:r>
              <a:rPr lang="en-US" altLang="zh-CN" sz="2800" b="1" dirty="0" smtClean="0">
                <a:solidFill>
                  <a:srgbClr val="FFFFFF"/>
                </a:solidFill>
                <a:latin typeface="Times New Roman" pitchFamily="18" charset="0"/>
                <a:ea typeface="楷体_GB2312" pitchFamily="49" charset="-122"/>
              </a:rPr>
              <a:t>     </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now</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ACBDE</a:t>
            </a:r>
            <a:r>
              <a:rPr lang="en-US" altLang="zh-CN" sz="2800" dirty="0" smtClean="0">
                <a:solidFill>
                  <a:srgbClr val="FFFFFF"/>
                </a:solidFill>
                <a:effectLst/>
                <a:latin typeface="Times New Roman" pitchFamily="18" charset="0"/>
                <a:ea typeface="楷体_GB2312" pitchFamily="49" charset="-122"/>
              </a:rPr>
              <a:t>)</a:t>
            </a:r>
            <a:endParaRPr lang="en-US" altLang="zh-CN" dirty="0" smtClean="0">
              <a:solidFill>
                <a:srgbClr val="FFFFFF"/>
              </a:solidFill>
              <a:effectLst/>
              <a:latin typeface="楷体_GB2312" pitchFamily="49" charset="-122"/>
              <a:ea typeface="楷体_GB2312" pitchFamily="49" charset="-122"/>
            </a:endParaRPr>
          </a:p>
        </p:txBody>
      </p:sp>
      <p:sp>
        <p:nvSpPr>
          <p:cNvPr id="8" name="Text Box 12"/>
          <p:cNvSpPr txBox="1">
            <a:spLocks noChangeArrowheads="1"/>
          </p:cNvSpPr>
          <p:nvPr/>
        </p:nvSpPr>
        <p:spPr bwMode="auto">
          <a:xfrm>
            <a:off x="4643438" y="5646738"/>
            <a:ext cx="3024187" cy="609600"/>
          </a:xfrm>
          <a:prstGeom prst="rect">
            <a:avLst/>
          </a:prstGeom>
          <a:noFill/>
          <a:ln w="38100" algn="ctr">
            <a:noFill/>
            <a:miter lim="800000"/>
            <a:headEnd/>
            <a:tailEnd/>
          </a:ln>
        </p:spPr>
        <p:txBody>
          <a:bodyPr>
            <a:spAutoFit/>
          </a:bodyPr>
          <a:lstStyle/>
          <a:p>
            <a:pPr>
              <a:lnSpc>
                <a:spcPct val="120000"/>
              </a:lnSpc>
              <a:spcBef>
                <a:spcPct val="50000"/>
              </a:spcBef>
              <a:buClr>
                <a:schemeClr val="tx1"/>
              </a:buClr>
              <a:buSzPct val="80000"/>
              <a:buFont typeface="Wingdings" pitchFamily="2" charset="2"/>
              <a:buNone/>
            </a:pPr>
            <a:r>
              <a:rPr lang="en-US" altLang="zh-CN" sz="2800">
                <a:solidFill>
                  <a:srgbClr val="FF9900"/>
                </a:solidFill>
                <a:latin typeface="Times New Roman" pitchFamily="18" charset="0"/>
              </a:rPr>
              <a:t>A    B    C    D    E</a:t>
            </a:r>
          </a:p>
        </p:txBody>
      </p:sp>
      <p:sp>
        <p:nvSpPr>
          <p:cNvPr id="9" name="AutoShape 18"/>
          <p:cNvSpPr>
            <a:spLocks noChangeArrowheads="1"/>
          </p:cNvSpPr>
          <p:nvPr/>
        </p:nvSpPr>
        <p:spPr bwMode="auto">
          <a:xfrm flipH="1" flipV="1">
            <a:off x="5292725" y="5300663"/>
            <a:ext cx="719138" cy="215900"/>
          </a:xfrm>
          <a:prstGeom prst="curvedUpArrow">
            <a:avLst>
              <a:gd name="adj1" fmla="val 3948"/>
              <a:gd name="adj2" fmla="val 81391"/>
              <a:gd name="adj3" fmla="val 31250"/>
            </a:avLst>
          </a:prstGeom>
          <a:solidFill>
            <a:schemeClr val="accent1"/>
          </a:solidFill>
          <a:ln w="38100">
            <a:solidFill>
              <a:srgbClr val="FF6600"/>
            </a:solidFill>
            <a:miter lim="800000"/>
            <a:headEnd/>
            <a:tailEnd/>
          </a:ln>
        </p:spPr>
        <p:txBody>
          <a:bodyPr wrap="none" anchor="ctr"/>
          <a:lstStyle/>
          <a:p>
            <a:pPr>
              <a:lnSpc>
                <a:spcPct val="120000"/>
              </a:lnSpc>
              <a:spcBef>
                <a:spcPct val="20000"/>
              </a:spcBef>
              <a:buClr>
                <a:schemeClr val="tx1"/>
              </a:buClr>
              <a:buSzPct val="80000"/>
              <a:buFont typeface="Wingdings" pitchFamily="2" charset="2"/>
              <a:buNone/>
            </a:pPr>
            <a:endParaRPr lang="zh-CN" altLang="en-US"/>
          </a:p>
        </p:txBody>
      </p:sp>
      <p:sp>
        <p:nvSpPr>
          <p:cNvPr id="10" name="AutoShape 19"/>
          <p:cNvSpPr>
            <a:spLocks noChangeArrowheads="1"/>
          </p:cNvSpPr>
          <p:nvPr/>
        </p:nvSpPr>
        <p:spPr bwMode="auto">
          <a:xfrm flipH="1" flipV="1">
            <a:off x="5219700" y="4868863"/>
            <a:ext cx="1441450" cy="430212"/>
          </a:xfrm>
          <a:prstGeom prst="curvedUpArrow">
            <a:avLst>
              <a:gd name="adj1" fmla="val 3971"/>
              <a:gd name="adj2" fmla="val 81871"/>
              <a:gd name="adj3" fmla="val 31250"/>
            </a:avLst>
          </a:prstGeom>
          <a:solidFill>
            <a:schemeClr val="accent1"/>
          </a:solidFill>
          <a:ln w="38100">
            <a:solidFill>
              <a:srgbClr val="FF6600"/>
            </a:solidFill>
            <a:miter lim="800000"/>
            <a:headEnd/>
            <a:tailEnd/>
          </a:ln>
        </p:spPr>
        <p:txBody>
          <a:bodyPr wrap="none" anchor="ctr"/>
          <a:lstStyle/>
          <a:p>
            <a:pPr>
              <a:lnSpc>
                <a:spcPct val="120000"/>
              </a:lnSpc>
              <a:spcBef>
                <a:spcPct val="20000"/>
              </a:spcBef>
              <a:buClr>
                <a:schemeClr val="tx1"/>
              </a:buClr>
              <a:buSzPct val="80000"/>
              <a:buFont typeface="Wingdings" pitchFamily="2" charset="2"/>
              <a:buNone/>
            </a:pPr>
            <a:endParaRPr lang="zh-CN" altLang="en-US"/>
          </a:p>
        </p:txBody>
      </p:sp>
      <p:sp>
        <p:nvSpPr>
          <p:cNvPr id="11" name="AutoShape 20"/>
          <p:cNvSpPr>
            <a:spLocks noChangeArrowheads="1"/>
          </p:cNvSpPr>
          <p:nvPr/>
        </p:nvSpPr>
        <p:spPr bwMode="auto">
          <a:xfrm flipH="1" flipV="1">
            <a:off x="5219700" y="4365625"/>
            <a:ext cx="2017713" cy="646113"/>
          </a:xfrm>
          <a:prstGeom prst="curvedUpArrow">
            <a:avLst>
              <a:gd name="adj1" fmla="val 3701"/>
              <a:gd name="adj2" fmla="val 76307"/>
              <a:gd name="adj3" fmla="val 31250"/>
            </a:avLst>
          </a:prstGeom>
          <a:solidFill>
            <a:schemeClr val="accent1"/>
          </a:solidFill>
          <a:ln w="38100">
            <a:solidFill>
              <a:srgbClr val="FF6600"/>
            </a:solidFill>
            <a:miter lim="800000"/>
            <a:headEnd/>
            <a:tailEnd/>
          </a:ln>
        </p:spPr>
        <p:txBody>
          <a:bodyPr wrap="none" anchor="ctr"/>
          <a:lstStyle/>
          <a:p>
            <a:pPr>
              <a:lnSpc>
                <a:spcPct val="120000"/>
              </a:lnSpc>
              <a:spcBef>
                <a:spcPct val="20000"/>
              </a:spcBef>
              <a:buClr>
                <a:schemeClr val="tx1"/>
              </a:buClr>
              <a:buSzPct val="80000"/>
              <a:buFont typeface="Wingdings" pitchFamily="2" charset="2"/>
              <a:buNone/>
            </a:pPr>
            <a:endParaRPr lang="zh-CN" altLang="en-US"/>
          </a:p>
        </p:txBody>
      </p:sp>
      <p:sp>
        <p:nvSpPr>
          <p:cNvPr id="12" name="AutoShape 21"/>
          <p:cNvSpPr>
            <a:spLocks noChangeArrowheads="1"/>
          </p:cNvSpPr>
          <p:nvPr/>
        </p:nvSpPr>
        <p:spPr bwMode="auto">
          <a:xfrm flipH="1">
            <a:off x="6011863" y="6237288"/>
            <a:ext cx="647700" cy="215900"/>
          </a:xfrm>
          <a:prstGeom prst="curvedUpArrow">
            <a:avLst>
              <a:gd name="adj1" fmla="val 3556"/>
              <a:gd name="adj2" fmla="val 73306"/>
              <a:gd name="adj3" fmla="val 31250"/>
            </a:avLst>
          </a:prstGeom>
          <a:solidFill>
            <a:schemeClr val="accent1"/>
          </a:solidFill>
          <a:ln w="38100">
            <a:solidFill>
              <a:srgbClr val="FF6600"/>
            </a:solidFill>
            <a:miter lim="800000"/>
            <a:headEnd/>
            <a:tailEnd/>
          </a:ln>
        </p:spPr>
        <p:txBody>
          <a:bodyPr wrap="none" anchor="ctr"/>
          <a:lstStyle/>
          <a:p>
            <a:pPr>
              <a:lnSpc>
                <a:spcPct val="120000"/>
              </a:lnSpc>
              <a:spcBef>
                <a:spcPct val="20000"/>
              </a:spcBef>
              <a:buClr>
                <a:schemeClr val="tx1"/>
              </a:buClr>
              <a:buSzPct val="80000"/>
              <a:buFont typeface="Wingdings" pitchFamily="2" charset="2"/>
              <a:buNone/>
            </a:pPr>
            <a:endParaRPr lang="zh-CN" altLang="en-US"/>
          </a:p>
        </p:txBody>
      </p:sp>
      <p:sp>
        <p:nvSpPr>
          <p:cNvPr id="14" name="AutoShape 22"/>
          <p:cNvSpPr>
            <a:spLocks noChangeArrowheads="1"/>
          </p:cNvSpPr>
          <p:nvPr/>
        </p:nvSpPr>
        <p:spPr bwMode="auto">
          <a:xfrm flipH="1">
            <a:off x="5938838" y="6453188"/>
            <a:ext cx="1296987" cy="360362"/>
          </a:xfrm>
          <a:prstGeom prst="curvedUpArrow">
            <a:avLst>
              <a:gd name="adj1" fmla="val 4266"/>
              <a:gd name="adj2" fmla="val 87945"/>
              <a:gd name="adj3" fmla="val 31250"/>
            </a:avLst>
          </a:prstGeom>
          <a:solidFill>
            <a:schemeClr val="accent1"/>
          </a:solidFill>
          <a:ln w="38100">
            <a:solidFill>
              <a:srgbClr val="FF6600"/>
            </a:solidFill>
            <a:miter lim="800000"/>
            <a:headEnd/>
            <a:tailEnd/>
          </a:ln>
        </p:spPr>
        <p:txBody>
          <a:bodyPr wrap="none" anchor="ctr"/>
          <a:lstStyle/>
          <a:p>
            <a:pPr>
              <a:lnSpc>
                <a:spcPct val="120000"/>
              </a:lnSpc>
              <a:spcBef>
                <a:spcPct val="20000"/>
              </a:spcBef>
              <a:buClr>
                <a:schemeClr val="tx1"/>
              </a:buClr>
              <a:buSzPct val="80000"/>
              <a:buFont typeface="Wingdings" pitchFamily="2" charset="2"/>
              <a:buNone/>
            </a:pPr>
            <a:endParaRPr lang="zh-CN" altLang="en-US"/>
          </a:p>
        </p:txBody>
      </p:sp>
      <p:sp>
        <p:nvSpPr>
          <p:cNvPr id="15" name="AutoShape 23"/>
          <p:cNvSpPr>
            <a:spLocks noChangeArrowheads="1"/>
          </p:cNvSpPr>
          <p:nvPr/>
        </p:nvSpPr>
        <p:spPr bwMode="auto">
          <a:xfrm flipH="1" flipV="1">
            <a:off x="6516688" y="5473700"/>
            <a:ext cx="719137" cy="215900"/>
          </a:xfrm>
          <a:prstGeom prst="curvedUpArrow">
            <a:avLst>
              <a:gd name="adj1" fmla="val 3948"/>
              <a:gd name="adj2" fmla="val 81391"/>
              <a:gd name="adj3" fmla="val 31250"/>
            </a:avLst>
          </a:prstGeom>
          <a:solidFill>
            <a:schemeClr val="accent1"/>
          </a:solidFill>
          <a:ln w="38100">
            <a:solidFill>
              <a:srgbClr val="FF6600"/>
            </a:solidFill>
            <a:miter lim="800000"/>
            <a:headEnd/>
            <a:tailEnd/>
          </a:ln>
        </p:spPr>
        <p:txBody>
          <a:bodyPr wrap="none" anchor="ctr"/>
          <a:lstStyle/>
          <a:p>
            <a:pPr>
              <a:lnSpc>
                <a:spcPct val="120000"/>
              </a:lnSpc>
              <a:spcBef>
                <a:spcPct val="20000"/>
              </a:spcBef>
              <a:buClr>
                <a:schemeClr val="tx1"/>
              </a:buClr>
              <a:buSzPct val="80000"/>
              <a:buFont typeface="Wingdings" pitchFamily="2" charset="2"/>
              <a:buNone/>
            </a:pPr>
            <a:endParaRPr lang="zh-CN" altLang="en-US"/>
          </a:p>
        </p:txBody>
      </p:sp>
      <p:sp>
        <p:nvSpPr>
          <p:cNvPr id="16" name="Line 25"/>
          <p:cNvSpPr>
            <a:spLocks noChangeShapeType="1"/>
          </p:cNvSpPr>
          <p:nvPr/>
        </p:nvSpPr>
        <p:spPr bwMode="auto">
          <a:xfrm>
            <a:off x="3895464" y="3284984"/>
            <a:ext cx="1439862" cy="0"/>
          </a:xfrm>
          <a:prstGeom prst="line">
            <a:avLst/>
          </a:prstGeom>
          <a:noFill/>
          <a:ln w="38100">
            <a:solidFill>
              <a:srgbClr val="FF0000"/>
            </a:solidFill>
            <a:round/>
            <a:headEnd/>
            <a:tailEnd/>
          </a:ln>
        </p:spPr>
        <p:txBody>
          <a:bodyPr/>
          <a:lstStyle/>
          <a:p>
            <a:endParaRPr lang="zh-CN" altLang="en-US"/>
          </a:p>
        </p:txBody>
      </p:sp>
      <p:sp>
        <p:nvSpPr>
          <p:cNvPr id="17" name="Oval 24"/>
          <p:cNvSpPr>
            <a:spLocks noChangeArrowheads="1"/>
          </p:cNvSpPr>
          <p:nvPr/>
        </p:nvSpPr>
        <p:spPr bwMode="auto">
          <a:xfrm>
            <a:off x="4644008" y="3861048"/>
            <a:ext cx="433387" cy="504825"/>
          </a:xfrm>
          <a:prstGeom prst="ellipse">
            <a:avLst/>
          </a:prstGeom>
          <a:noFill/>
          <a:ln w="38100" algn="ctr">
            <a:solidFill>
              <a:srgbClr val="FF0000"/>
            </a:solidFill>
            <a:round/>
            <a:headEnd/>
            <a:tailEnd/>
          </a:ln>
        </p:spPr>
        <p:txBody>
          <a:bodyPr wrap="none" anchor="ctr"/>
          <a:lstStyle/>
          <a:p>
            <a:pPr>
              <a:lnSpc>
                <a:spcPct val="120000"/>
              </a:lnSpc>
              <a:spcBef>
                <a:spcPct val="20000"/>
              </a:spcBef>
              <a:buClr>
                <a:schemeClr val="tx1"/>
              </a:buClr>
              <a:buSzPct val="80000"/>
              <a:buFont typeface="Wingdings" pitchFamily="2" charset="2"/>
              <a:buNone/>
            </a:pPr>
            <a:endParaRPr lang="zh-CN" altLang="en-US"/>
          </a:p>
        </p:txBody>
      </p:sp>
      <p:pic>
        <p:nvPicPr>
          <p:cNvPr id="12302" name="Picture 10"/>
          <p:cNvPicPr>
            <a:picLocks noChangeAspect="1" noChangeArrowheads="1"/>
          </p:cNvPicPr>
          <p:nvPr/>
        </p:nvPicPr>
        <p:blipFill>
          <a:blip r:embed="rId2" cstate="print"/>
          <a:srcRect/>
          <a:stretch>
            <a:fillRect/>
          </a:stretch>
        </p:blipFill>
        <p:spPr bwMode="auto">
          <a:xfrm>
            <a:off x="6093023" y="548680"/>
            <a:ext cx="2511425" cy="2246312"/>
          </a:xfrm>
          <a:prstGeom prst="rect">
            <a:avLst/>
          </a:prstGeom>
          <a:noFill/>
          <a:ln w="38100" algn="ctr">
            <a:noFill/>
            <a:miter lim="800000"/>
            <a:headEnd/>
            <a:tailEnd/>
          </a:ln>
        </p:spPr>
      </p:pic>
      <p:sp>
        <p:nvSpPr>
          <p:cNvPr id="18" name="标题 17"/>
          <p:cNvSpPr>
            <a:spLocks noGrp="1"/>
          </p:cNvSpPr>
          <p:nvPr>
            <p:ph type="title"/>
          </p:nvPr>
        </p:nvSpPr>
        <p:spPr/>
        <p:txBody>
          <a:bodyPr/>
          <a:lstStyle/>
          <a:p>
            <a:endParaRPr lang="zh-CN" altLang="en-US" dirty="0"/>
          </a:p>
        </p:txBody>
      </p:sp>
      <p:sp>
        <p:nvSpPr>
          <p:cNvPr id="19"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nSpc>
                <a:spcPct val="100000"/>
              </a:lnSpc>
              <a:spcBef>
                <a:spcPct val="0"/>
              </a:spcBef>
              <a:buClrTx/>
              <a:buSzTx/>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lang="zh-CN" altLang="en-US" sz="3600" kern="0" dirty="0" smtClean="0">
                <a:effectLst>
                  <a:outerShdw blurRad="38100" dist="38100" dir="2700000" algn="tl">
                    <a:srgbClr val="000000"/>
                  </a:outerShdw>
                </a:effectLst>
                <a:latin typeface="华文新魏" pitchFamily="2" charset="-122"/>
                <a:ea typeface="华文新魏" pitchFamily="2" charset="-122"/>
                <a:cs typeface="+mj-cs"/>
              </a:rPr>
              <a:t>局域搜索</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09595B0E-AC92-4B38-9374-916D4220C052}" type="slidenum">
              <a:rPr lang="en-US" altLang="zh-CN"/>
              <a:pPr>
                <a:defRPr/>
              </a:pPr>
              <a:t>25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示例</a:t>
            </a:r>
            <a:endParaRPr lang="en-US" altLang="zh-CN" sz="3200" b="1" dirty="0" smtClean="0">
              <a:latin typeface="宋体" pitchFamily="2" charset="-122"/>
            </a:endParaRPr>
          </a:p>
          <a:p>
            <a:pPr marL="1009650" lvl="1" indent="-609600" eaLnBrk="1" hangingPunct="1">
              <a:lnSpc>
                <a:spcPct val="80000"/>
              </a:lnSpc>
              <a:buClr>
                <a:schemeClr val="tx1"/>
              </a:buClr>
              <a:buSzPct val="100000"/>
              <a:buFont typeface="Wingdings" pitchFamily="2" charset="2"/>
              <a:buNone/>
              <a:defRPr/>
            </a:pPr>
            <a:r>
              <a:rPr lang="zh-CN" altLang="en-US" b="1" dirty="0" smtClean="0">
                <a:latin typeface="楷体_GB2312" pitchFamily="49" charset="-122"/>
                <a:ea typeface="楷体_GB2312" pitchFamily="49" charset="-122"/>
                <a:cs typeface="Times New Roman" pitchFamily="18" charset="0"/>
              </a:rPr>
              <a:t>全邻域搜索</a:t>
            </a:r>
            <a:endParaRPr lang="en-US" altLang="zh-CN" b="1" dirty="0" smtClean="0">
              <a:latin typeface="楷体_GB2312" pitchFamily="49" charset="-122"/>
              <a:ea typeface="楷体_GB2312" pitchFamily="49" charset="-122"/>
              <a:cs typeface="Times New Roman" pitchFamily="18" charset="0"/>
            </a:endParaRPr>
          </a:p>
          <a:p>
            <a:pPr marL="444500" indent="-444500">
              <a:lnSpc>
                <a:spcPct val="120000"/>
              </a:lnSpc>
              <a:spcBef>
                <a:spcPct val="10000"/>
              </a:spcBef>
              <a:buClr>
                <a:schemeClr val="folHlink"/>
              </a:buClr>
              <a:buSzPct val="90000"/>
              <a:buFont typeface="Wingdings" pitchFamily="2" charset="2"/>
              <a:buNone/>
              <a:defRPr/>
            </a:pPr>
            <a:r>
              <a:rPr lang="zh-CN" altLang="en-US" sz="2800" b="1" dirty="0" smtClean="0">
                <a:solidFill>
                  <a:schemeClr val="folHlink"/>
                </a:solidFill>
                <a:latin typeface="Times New Roman" pitchFamily="18" charset="0"/>
                <a:ea typeface="楷体_GB2312" pitchFamily="49" charset="-122"/>
              </a:rPr>
              <a:t> </a:t>
            </a:r>
            <a:r>
              <a:rPr lang="zh-CN" altLang="en-US" sz="2800" b="1" u="sng" dirty="0" smtClean="0">
                <a:solidFill>
                  <a:srgbClr val="FFFFFF"/>
                </a:solidFill>
                <a:latin typeface="Times New Roman" pitchFamily="18" charset="0"/>
                <a:ea typeface="楷体_GB2312" pitchFamily="49" charset="-122"/>
              </a:rPr>
              <a:t>第</a:t>
            </a:r>
            <a:r>
              <a:rPr lang="en-US" altLang="zh-CN" sz="2800" b="1" u="sng" dirty="0" smtClean="0">
                <a:solidFill>
                  <a:srgbClr val="FFFFFF"/>
                </a:solidFill>
                <a:latin typeface="Times New Roman" pitchFamily="18" charset="0"/>
                <a:ea typeface="楷体_GB2312" pitchFamily="49" charset="-122"/>
              </a:rPr>
              <a:t>2</a:t>
            </a:r>
            <a:r>
              <a:rPr lang="zh-CN" altLang="en-US" sz="2800" b="1" u="sng" dirty="0" smtClean="0">
                <a:solidFill>
                  <a:srgbClr val="FFFFFF"/>
                </a:solidFill>
                <a:latin typeface="Times New Roman" pitchFamily="18" charset="0"/>
                <a:ea typeface="楷体_GB2312" pitchFamily="49" charset="-122"/>
              </a:rPr>
              <a:t>步</a:t>
            </a:r>
          </a:p>
          <a:p>
            <a:pPr marL="444500" indent="-444500">
              <a:lnSpc>
                <a:spcPct val="120000"/>
              </a:lnSpc>
              <a:spcBef>
                <a:spcPct val="10000"/>
              </a:spcBef>
              <a:buClr>
                <a:schemeClr val="folHlink"/>
              </a:buClr>
              <a:buSzPct val="90000"/>
              <a:buFont typeface="Wingdings" pitchFamily="2" charset="2"/>
              <a:buNone/>
              <a:defRPr/>
            </a:pPr>
            <a:r>
              <a:rPr lang="zh-CN" altLang="en-US" sz="2800" b="1" i="1" dirty="0" smtClean="0">
                <a:solidFill>
                  <a:srgbClr val="FFFFFF"/>
                </a:solidFill>
                <a:latin typeface="Times New Roman" pitchFamily="18" charset="0"/>
                <a:ea typeface="楷体_GB2312" pitchFamily="49" charset="-122"/>
              </a:rPr>
              <a:t>     </a:t>
            </a:r>
            <a:r>
              <a:rPr lang="en-US" altLang="zh-CN" sz="2800" i="1" dirty="0" smtClean="0">
                <a:solidFill>
                  <a:srgbClr val="FFFFFF"/>
                </a:solidFill>
                <a:effectLst/>
                <a:latin typeface="Times New Roman" pitchFamily="18" charset="0"/>
                <a:ea typeface="楷体_GB2312" pitchFamily="49" charset="-122"/>
              </a:rPr>
              <a:t>N</a:t>
            </a:r>
            <a:r>
              <a:rPr lang="en-US" altLang="zh-CN" sz="2800" dirty="0" smtClean="0">
                <a:solidFill>
                  <a:srgbClr val="FFFFFF"/>
                </a:solidFill>
                <a:effectLst/>
                <a:latin typeface="Times New Roman" pitchFamily="18" charset="0"/>
                <a:ea typeface="楷体_GB2312" pitchFamily="49" charset="-122"/>
              </a:rPr>
              <a:t>(</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ACBDE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ABCDE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ADBCE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AEBDC</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ACDBE</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ACEDB</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ACBED</a:t>
            </a:r>
            <a:r>
              <a:rPr lang="en-US" altLang="zh-CN" sz="2800" dirty="0" smtClean="0">
                <a:solidFill>
                  <a:srgbClr val="FFFFFF"/>
                </a:solidFill>
                <a:effectLst/>
                <a:latin typeface="Times New Roman" pitchFamily="18" charset="0"/>
                <a:ea typeface="楷体_GB2312" pitchFamily="49" charset="-122"/>
              </a:rPr>
              <a:t>)}</a:t>
            </a:r>
            <a:r>
              <a:rPr lang="zh-CN" altLang="en-US" sz="2800" dirty="0" smtClean="0">
                <a:solidFill>
                  <a:srgbClr val="FFFFFF"/>
                </a:solidFill>
                <a:effectLst/>
                <a:latin typeface="Times New Roman" pitchFamily="18" charset="0"/>
                <a:ea typeface="楷体_GB2312" pitchFamily="49" charset="-122"/>
              </a:rPr>
              <a:t>，</a:t>
            </a:r>
          </a:p>
          <a:p>
            <a:pPr marL="444500" indent="-444500">
              <a:lnSpc>
                <a:spcPct val="120000"/>
              </a:lnSpc>
              <a:spcBef>
                <a:spcPct val="10000"/>
              </a:spcBef>
              <a:buClr>
                <a:schemeClr val="folHlink"/>
              </a:buClr>
              <a:buSzPct val="90000"/>
              <a:buFont typeface="Wingdings" pitchFamily="2" charset="2"/>
              <a:buNone/>
              <a:defRPr/>
            </a:pPr>
            <a:r>
              <a:rPr lang="zh-CN" altLang="en-US" sz="2800" b="1" dirty="0" smtClean="0">
                <a:solidFill>
                  <a:srgbClr val="FFFFFF"/>
                </a:solidFill>
                <a:latin typeface="Times New Roman" pitchFamily="18" charset="0"/>
                <a:ea typeface="楷体_GB2312" pitchFamily="49" charset="-122"/>
              </a:rPr>
              <a:t>     对应目标函数为</a:t>
            </a:r>
            <a:r>
              <a:rPr lang="en-US" altLang="zh-CN" sz="2800" i="1" dirty="0" smtClean="0">
                <a:solidFill>
                  <a:srgbClr val="FFFFFF"/>
                </a:solidFill>
                <a:effectLst/>
                <a:latin typeface="Times New Roman" pitchFamily="18" charset="0"/>
                <a:ea typeface="楷体_GB2312" pitchFamily="49" charset="-122"/>
              </a:rPr>
              <a:t>f</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x</a:t>
            </a:r>
            <a:r>
              <a:rPr lang="en-US" altLang="zh-CN" sz="2800" dirty="0" smtClean="0">
                <a:solidFill>
                  <a:srgbClr val="FFFFFF"/>
                </a:solidFill>
                <a:effectLst/>
                <a:latin typeface="Times New Roman" pitchFamily="18" charset="0"/>
                <a:ea typeface="楷体_GB2312" pitchFamily="49" charset="-122"/>
              </a:rPr>
              <a:t>)={43, 45, 44, 59, 59, 58, 43}</a:t>
            </a:r>
          </a:p>
          <a:p>
            <a:pPr marL="444500" indent="-444500">
              <a:lnSpc>
                <a:spcPct val="120000"/>
              </a:lnSpc>
              <a:spcBef>
                <a:spcPct val="10000"/>
              </a:spcBef>
              <a:buClr>
                <a:schemeClr val="folHlink"/>
              </a:buClr>
              <a:buSzPct val="90000"/>
              <a:buFont typeface="Wingdings" pitchFamily="2" charset="2"/>
              <a:buNone/>
              <a:defRPr/>
            </a:pPr>
            <a:r>
              <a:rPr lang="en-US" altLang="zh-CN" sz="2800" b="1" dirty="0" smtClean="0">
                <a:solidFill>
                  <a:srgbClr val="FFFFFF"/>
                </a:solidFill>
                <a:latin typeface="Times New Roman" pitchFamily="18" charset="0"/>
                <a:ea typeface="楷体_GB2312" pitchFamily="49" charset="-122"/>
              </a:rPr>
              <a:t>     </a:t>
            </a:r>
          </a:p>
          <a:p>
            <a:pPr marL="444500" indent="-444500">
              <a:lnSpc>
                <a:spcPct val="120000"/>
              </a:lnSpc>
              <a:spcBef>
                <a:spcPct val="10000"/>
              </a:spcBef>
              <a:buClr>
                <a:schemeClr val="folHlink"/>
              </a:buClr>
              <a:buSzPct val="90000"/>
              <a:buFont typeface="Wingdings" pitchFamily="2" charset="2"/>
              <a:buNone/>
              <a:defRPr/>
            </a:pPr>
            <a:r>
              <a:rPr lang="en-US" altLang="zh-CN" sz="2800" b="1" dirty="0" smtClean="0">
                <a:solidFill>
                  <a:srgbClr val="FFFFFF"/>
                </a:solidFill>
                <a:latin typeface="Times New Roman" pitchFamily="18" charset="0"/>
                <a:ea typeface="楷体_GB2312" pitchFamily="49" charset="-122"/>
              </a:rPr>
              <a:t>     </a:t>
            </a:r>
            <a:r>
              <a:rPr lang="en-US" altLang="zh-CN" sz="2800" i="1" dirty="0" err="1" smtClean="0">
                <a:solidFill>
                  <a:srgbClr val="FFFFFF"/>
                </a:solidFill>
                <a:effectLst/>
                <a:latin typeface="Times New Roman" pitchFamily="18" charset="0"/>
                <a:ea typeface="楷体_GB2312" pitchFamily="49" charset="-122"/>
              </a:rPr>
              <a:t>x</a:t>
            </a:r>
            <a:r>
              <a:rPr lang="en-US" altLang="zh-CN" sz="2800" i="1" baseline="30000" dirty="0" err="1" smtClean="0">
                <a:solidFill>
                  <a:srgbClr val="FFFFFF"/>
                </a:solidFill>
                <a:effectLst/>
                <a:latin typeface="Times New Roman" pitchFamily="18" charset="0"/>
                <a:ea typeface="楷体_GB2312" pitchFamily="49" charset="-122"/>
              </a:rPr>
              <a:t>best</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ACBDE</a:t>
            </a:r>
            <a:r>
              <a:rPr lang="en-US" altLang="zh-CN" sz="2800" dirty="0" smtClean="0">
                <a:solidFill>
                  <a:srgbClr val="FFFFFF"/>
                </a:solidFill>
                <a:effectLst/>
                <a:latin typeface="Times New Roman" pitchFamily="18" charset="0"/>
                <a:ea typeface="楷体_GB2312" pitchFamily="49" charset="-122"/>
              </a:rPr>
              <a:t>)</a:t>
            </a:r>
            <a:endParaRPr lang="en-US" altLang="zh-CN" dirty="0" smtClean="0">
              <a:solidFill>
                <a:srgbClr val="FFFFFF"/>
              </a:solidFill>
              <a:effectLst/>
              <a:latin typeface="楷体_GB2312" pitchFamily="49" charset="-122"/>
              <a:ea typeface="楷体_GB2312" pitchFamily="49" charset="-122"/>
            </a:endParaRPr>
          </a:p>
        </p:txBody>
      </p:sp>
      <p:sp>
        <p:nvSpPr>
          <p:cNvPr id="6" name="标题 5"/>
          <p:cNvSpPr>
            <a:spLocks noGrp="1"/>
          </p:cNvSpPr>
          <p:nvPr>
            <p:ph type="title"/>
          </p:nvPr>
        </p:nvSpPr>
        <p:spPr/>
        <p:txBody>
          <a:bodyPr/>
          <a:lstStyle/>
          <a:p>
            <a:endParaRPr lang="zh-CN" altLang="en-US" dirty="0"/>
          </a:p>
        </p:txBody>
      </p:sp>
      <p:sp>
        <p:nvSpPr>
          <p:cNvPr id="7"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nSpc>
                <a:spcPct val="100000"/>
              </a:lnSpc>
              <a:spcBef>
                <a:spcPct val="0"/>
              </a:spcBef>
              <a:buClrTx/>
              <a:buSzTx/>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lang="zh-CN" altLang="en-US" sz="3600" kern="0" dirty="0" smtClean="0">
                <a:effectLst>
                  <a:outerShdw blurRad="38100" dist="38100" dir="2700000" algn="tl">
                    <a:srgbClr val="000000"/>
                  </a:outerShdw>
                </a:effectLst>
                <a:latin typeface="华文新魏" pitchFamily="2" charset="-122"/>
                <a:ea typeface="华文新魏" pitchFamily="2" charset="-122"/>
                <a:cs typeface="+mj-cs"/>
              </a:rPr>
              <a:t>局域搜索</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endParaRPr>
          </a:p>
        </p:txBody>
      </p:sp>
      <p:pic>
        <p:nvPicPr>
          <p:cNvPr id="8" name="Picture 10"/>
          <p:cNvPicPr>
            <a:picLocks noChangeAspect="1" noChangeArrowheads="1"/>
          </p:cNvPicPr>
          <p:nvPr/>
        </p:nvPicPr>
        <p:blipFill>
          <a:blip r:embed="rId2" cstate="print"/>
          <a:srcRect/>
          <a:stretch>
            <a:fillRect/>
          </a:stretch>
        </p:blipFill>
        <p:spPr bwMode="auto">
          <a:xfrm>
            <a:off x="6093023" y="548680"/>
            <a:ext cx="2511425" cy="2246312"/>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EA1BD2A-AF6E-4346-BDEA-8A915113C1AA}" type="slidenum">
              <a:rPr lang="en-US" altLang="zh-CN"/>
              <a:pPr>
                <a:defRPr/>
              </a:pPr>
              <a:t>26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优劣性</a:t>
            </a:r>
            <a:endParaRPr lang="en-US" altLang="zh-CN" sz="3200" b="1" dirty="0" smtClean="0">
              <a:latin typeface="宋体" pitchFamily="2"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通用易实现，易于理解</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搜索效果依赖于初始点和邻域结构，极易陷入局优</a:t>
            </a:r>
            <a:endParaRPr lang="en-US" altLang="zh-CN" sz="2800" b="1" dirty="0" smtClean="0">
              <a:latin typeface="楷体_GB2312" pitchFamily="49" charset="-122"/>
              <a:ea typeface="楷体_GB2312" pitchFamily="49" charset="-122"/>
            </a:endParaRPr>
          </a:p>
        </p:txBody>
      </p:sp>
      <p:grpSp>
        <p:nvGrpSpPr>
          <p:cNvPr id="2" name="组合 22"/>
          <p:cNvGrpSpPr>
            <a:grpSpLocks/>
          </p:cNvGrpSpPr>
          <p:nvPr/>
        </p:nvGrpSpPr>
        <p:grpSpPr bwMode="auto">
          <a:xfrm>
            <a:off x="2484438" y="3644900"/>
            <a:ext cx="4464050" cy="2520950"/>
            <a:chOff x="2483768" y="3645024"/>
            <a:chExt cx="4464496" cy="2520280"/>
          </a:xfrm>
        </p:grpSpPr>
        <p:grpSp>
          <p:nvGrpSpPr>
            <p:cNvPr id="3" name="Group 23"/>
            <p:cNvGrpSpPr>
              <a:grpSpLocks/>
            </p:cNvGrpSpPr>
            <p:nvPr/>
          </p:nvGrpSpPr>
          <p:grpSpPr bwMode="auto">
            <a:xfrm>
              <a:off x="2553343" y="4509947"/>
              <a:ext cx="467322" cy="347971"/>
              <a:chOff x="1345" y="1760"/>
              <a:chExt cx="356" cy="313"/>
            </a:xfrm>
          </p:grpSpPr>
          <p:sp>
            <p:nvSpPr>
              <p:cNvPr id="11" name="Oval 9"/>
              <p:cNvSpPr>
                <a:spLocks noChangeAspect="1" noChangeArrowheads="1"/>
              </p:cNvSpPr>
              <p:nvPr/>
            </p:nvSpPr>
            <p:spPr bwMode="auto">
              <a:xfrm>
                <a:off x="1633" y="1978"/>
                <a:ext cx="68" cy="69"/>
              </a:xfrm>
              <a:prstGeom prst="ellipse">
                <a:avLst/>
              </a:prstGeom>
              <a:solidFill>
                <a:schemeClr val="tx1"/>
              </a:solidFill>
              <a:ln w="9525" algn="ctr">
                <a:noFill/>
                <a:round/>
                <a:headEnd/>
                <a:tailEnd/>
              </a:ln>
            </p:spPr>
            <p:txBody>
              <a:bodyPr wrap="none" anchor="ct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75" name="Object 19"/>
              <p:cNvGraphicFramePr>
                <a:graphicFrameLocks noChangeAspect="1"/>
              </p:cNvGraphicFramePr>
              <p:nvPr/>
            </p:nvGraphicFramePr>
            <p:xfrm>
              <a:off x="1345" y="1760"/>
              <a:ext cx="275" cy="313"/>
            </p:xfrm>
            <a:graphic>
              <a:graphicData uri="http://schemas.openxmlformats.org/presentationml/2006/ole">
                <p:oleObj spid="_x0000_s27651" name="Equation" r:id="rId3" imgW="177480" imgH="203040" progId="">
                  <p:embed/>
                </p:oleObj>
              </a:graphicData>
            </a:graphic>
          </p:graphicFrame>
        </p:grpSp>
        <p:grpSp>
          <p:nvGrpSpPr>
            <p:cNvPr id="4" name="Group 24"/>
            <p:cNvGrpSpPr>
              <a:grpSpLocks/>
            </p:cNvGrpSpPr>
            <p:nvPr/>
          </p:nvGrpSpPr>
          <p:grpSpPr bwMode="auto">
            <a:xfrm>
              <a:off x="4208660" y="4286488"/>
              <a:ext cx="437130" cy="345745"/>
              <a:chOff x="2606" y="1559"/>
              <a:chExt cx="333" cy="311"/>
            </a:xfrm>
          </p:grpSpPr>
          <p:sp>
            <p:nvSpPr>
              <p:cNvPr id="15" name="Oval 10"/>
              <p:cNvSpPr>
                <a:spLocks noChangeAspect="1" noChangeArrowheads="1"/>
              </p:cNvSpPr>
              <p:nvPr/>
            </p:nvSpPr>
            <p:spPr bwMode="auto">
              <a:xfrm>
                <a:off x="2872" y="1706"/>
                <a:ext cx="69" cy="69"/>
              </a:xfrm>
              <a:prstGeom prst="ellipse">
                <a:avLst/>
              </a:prstGeom>
              <a:solidFill>
                <a:schemeClr val="tx1"/>
              </a:solidFill>
              <a:ln w="9525" algn="ctr">
                <a:noFill/>
                <a:round/>
                <a:headEnd/>
                <a:tailEnd/>
              </a:ln>
            </p:spPr>
            <p:txBody>
              <a:bodyPr wrap="none" anchor="ct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74" name="Object 20"/>
              <p:cNvGraphicFramePr>
                <a:graphicFrameLocks noChangeAspect="1"/>
              </p:cNvGraphicFramePr>
              <p:nvPr/>
            </p:nvGraphicFramePr>
            <p:xfrm>
              <a:off x="2606" y="1559"/>
              <a:ext cx="273" cy="311"/>
            </p:xfrm>
            <a:graphic>
              <a:graphicData uri="http://schemas.openxmlformats.org/presentationml/2006/ole">
                <p:oleObj spid="_x0000_s27650" name="Equation" r:id="rId4" imgW="177480" imgH="203040" progId="">
                  <p:embed/>
                </p:oleObj>
              </a:graphicData>
            </a:graphic>
          </p:graphicFrame>
        </p:grpSp>
        <p:grpSp>
          <p:nvGrpSpPr>
            <p:cNvPr id="5" name="组合 21"/>
            <p:cNvGrpSpPr>
              <a:grpSpLocks/>
            </p:cNvGrpSpPr>
            <p:nvPr/>
          </p:nvGrpSpPr>
          <p:grpSpPr bwMode="auto">
            <a:xfrm>
              <a:off x="2483768" y="3645024"/>
              <a:ext cx="4464496" cy="2520280"/>
              <a:chOff x="2483768" y="3645024"/>
              <a:chExt cx="4464496" cy="2520280"/>
            </a:xfrm>
          </p:grpSpPr>
          <p:grpSp>
            <p:nvGrpSpPr>
              <p:cNvPr id="6" name="Group 22"/>
              <p:cNvGrpSpPr>
                <a:grpSpLocks/>
              </p:cNvGrpSpPr>
              <p:nvPr/>
            </p:nvGrpSpPr>
            <p:grpSpPr bwMode="auto">
              <a:xfrm>
                <a:off x="2483768" y="3645024"/>
                <a:ext cx="4464496" cy="2520280"/>
                <a:chOff x="1292" y="982"/>
                <a:chExt cx="3401" cy="2267"/>
              </a:xfrm>
            </p:grpSpPr>
            <p:grpSp>
              <p:nvGrpSpPr>
                <p:cNvPr id="10" name="Group 6"/>
                <p:cNvGrpSpPr>
                  <a:grpSpLocks/>
                </p:cNvGrpSpPr>
                <p:nvPr/>
              </p:nvGrpSpPr>
              <p:grpSpPr bwMode="auto">
                <a:xfrm>
                  <a:off x="1292" y="982"/>
                  <a:ext cx="3401" cy="2267"/>
                  <a:chOff x="1292" y="982"/>
                  <a:chExt cx="3401" cy="2267"/>
                </a:xfrm>
              </p:grpSpPr>
              <p:sp>
                <p:nvSpPr>
                  <p:cNvPr id="8" name="Line 4"/>
                  <p:cNvSpPr>
                    <a:spLocks noChangeShapeType="1"/>
                  </p:cNvSpPr>
                  <p:nvPr/>
                </p:nvSpPr>
                <p:spPr bwMode="auto">
                  <a:xfrm>
                    <a:off x="1292" y="982"/>
                    <a:ext cx="0" cy="2267"/>
                  </a:xfrm>
                  <a:prstGeom prst="line">
                    <a:avLst/>
                  </a:prstGeom>
                  <a:noFill/>
                  <a:ln w="9525">
                    <a:solidFill>
                      <a:schemeClr val="tx1"/>
                    </a:solidFill>
                    <a:round/>
                    <a:headEnd type="triangle" w="med" len="me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9" name="Line 5"/>
                  <p:cNvSpPr>
                    <a:spLocks noChangeShapeType="1"/>
                  </p:cNvSpPr>
                  <p:nvPr/>
                </p:nvSpPr>
                <p:spPr bwMode="auto">
                  <a:xfrm>
                    <a:off x="1292" y="3249"/>
                    <a:ext cx="3401" cy="0"/>
                  </a:xfrm>
                  <a:prstGeom prst="line">
                    <a:avLst/>
                  </a:prstGeom>
                  <a:noFill/>
                  <a:ln w="9525">
                    <a:solidFill>
                      <a:schemeClr val="tx1"/>
                    </a:solidFill>
                    <a:round/>
                    <a:headEnd/>
                    <a:tailEnd type="triangle" w="med" len="me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sp>
              <p:nvSpPr>
                <p:cNvPr id="7" name="Freeform 8"/>
                <p:cNvSpPr>
                  <a:spLocks/>
                </p:cNvSpPr>
                <p:nvPr/>
              </p:nvSpPr>
              <p:spPr bwMode="auto">
                <a:xfrm>
                  <a:off x="1519" y="1295"/>
                  <a:ext cx="2903" cy="1617"/>
                </a:xfrm>
                <a:custGeom>
                  <a:avLst/>
                  <a:gdLst>
                    <a:gd name="T0" fmla="*/ 0 w 2359"/>
                    <a:gd name="T1" fmla="*/ 430 h 1618"/>
                    <a:gd name="T2" fmla="*/ 363 w 2359"/>
                    <a:gd name="T3" fmla="*/ 929 h 1618"/>
                    <a:gd name="T4" fmla="*/ 953 w 2359"/>
                    <a:gd name="T5" fmla="*/ 113 h 1618"/>
                    <a:gd name="T6" fmla="*/ 1588 w 2359"/>
                    <a:gd name="T7" fmla="*/ 1610 h 1618"/>
                    <a:gd name="T8" fmla="*/ 2359 w 2359"/>
                    <a:gd name="T9" fmla="*/ 68 h 1618"/>
                    <a:gd name="T10" fmla="*/ 0 60000 65536"/>
                    <a:gd name="T11" fmla="*/ 0 60000 65536"/>
                    <a:gd name="T12" fmla="*/ 0 60000 65536"/>
                    <a:gd name="T13" fmla="*/ 0 60000 65536"/>
                    <a:gd name="T14" fmla="*/ 0 60000 65536"/>
                    <a:gd name="T15" fmla="*/ 0 w 2359"/>
                    <a:gd name="T16" fmla="*/ 0 h 1618"/>
                    <a:gd name="T17" fmla="*/ 2359 w 2359"/>
                    <a:gd name="T18" fmla="*/ 1618 h 1618"/>
                  </a:gdLst>
                  <a:ahLst/>
                  <a:cxnLst>
                    <a:cxn ang="T10">
                      <a:pos x="T0" y="T1"/>
                    </a:cxn>
                    <a:cxn ang="T11">
                      <a:pos x="T2" y="T3"/>
                    </a:cxn>
                    <a:cxn ang="T12">
                      <a:pos x="T4" y="T5"/>
                    </a:cxn>
                    <a:cxn ang="T13">
                      <a:pos x="T6" y="T7"/>
                    </a:cxn>
                    <a:cxn ang="T14">
                      <a:pos x="T8" y="T9"/>
                    </a:cxn>
                  </a:cxnLst>
                  <a:rect l="T15" t="T16" r="T17" b="T18"/>
                  <a:pathLst>
                    <a:path w="2359" h="1618">
                      <a:moveTo>
                        <a:pt x="0" y="430"/>
                      </a:moveTo>
                      <a:cubicBezTo>
                        <a:pt x="102" y="706"/>
                        <a:pt x="204" y="982"/>
                        <a:pt x="363" y="929"/>
                      </a:cubicBezTo>
                      <a:cubicBezTo>
                        <a:pt x="522" y="876"/>
                        <a:pt x="749" y="0"/>
                        <a:pt x="953" y="113"/>
                      </a:cubicBezTo>
                      <a:cubicBezTo>
                        <a:pt x="1157" y="226"/>
                        <a:pt x="1354" y="1618"/>
                        <a:pt x="1588" y="1610"/>
                      </a:cubicBezTo>
                      <a:cubicBezTo>
                        <a:pt x="1822" y="1602"/>
                        <a:pt x="2090" y="835"/>
                        <a:pt x="2359" y="68"/>
                      </a:cubicBezTo>
                    </a:path>
                  </a:pathLst>
                </a:custGeom>
                <a:noFill/>
                <a:ln w="9525">
                  <a:solidFill>
                    <a:schemeClr val="tx1"/>
                  </a:solid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sp>
            <p:nvSpPr>
              <p:cNvPr id="17" name="Oval 9"/>
              <p:cNvSpPr>
                <a:spLocks noChangeAspect="1" noChangeArrowheads="1"/>
              </p:cNvSpPr>
              <p:nvPr/>
            </p:nvSpPr>
            <p:spPr bwMode="auto">
              <a:xfrm>
                <a:off x="3258545" y="5005150"/>
                <a:ext cx="88909" cy="76180"/>
              </a:xfrm>
              <a:prstGeom prst="ellipse">
                <a:avLst/>
              </a:prstGeom>
              <a:solidFill>
                <a:srgbClr val="FF0000"/>
              </a:solidFill>
              <a:ln w="9525" algn="ctr">
                <a:solidFill>
                  <a:srgbClr val="C00000"/>
                </a:solidFill>
                <a:round/>
                <a:headEnd/>
                <a:tailEnd/>
              </a:ln>
            </p:spPr>
            <p:txBody>
              <a:bodyPr wrap="none" anchor="ctr"/>
              <a:lstStyle/>
              <a:p>
                <a:pPr>
                  <a:lnSpc>
                    <a:spcPct val="120000"/>
                  </a:lnSpc>
                  <a:spcBef>
                    <a:spcPct val="20000"/>
                  </a:spcBef>
                  <a:buClr>
                    <a:schemeClr val="tx1"/>
                  </a:buClr>
                  <a:buSzPct val="80000"/>
                  <a:buFont typeface="Wingdings" pitchFamily="2" charset="2"/>
                  <a:buNone/>
                  <a:defRPr/>
                </a:pPr>
                <a:endParaRPr lang="zh-CN" altLang="en-US" dirty="0">
                  <a:solidFill>
                    <a:srgbClr val="C00000"/>
                  </a:solidFill>
                  <a:effectLst>
                    <a:outerShdw blurRad="38100" dist="38100" dir="2700000" algn="tl">
                      <a:srgbClr val="000000">
                        <a:alpha val="43137"/>
                      </a:srgbClr>
                    </a:outerShdw>
                  </a:effectLst>
                  <a:ea typeface="宋体" pitchFamily="2" charset="-122"/>
                </a:endParaRPr>
              </a:p>
            </p:txBody>
          </p:sp>
          <p:sp>
            <p:nvSpPr>
              <p:cNvPr id="18" name="Oval 9"/>
              <p:cNvSpPr>
                <a:spLocks noChangeAspect="1" noChangeArrowheads="1"/>
              </p:cNvSpPr>
              <p:nvPr/>
            </p:nvSpPr>
            <p:spPr bwMode="auto">
              <a:xfrm>
                <a:off x="5330439" y="5763774"/>
                <a:ext cx="88909" cy="74592"/>
              </a:xfrm>
              <a:prstGeom prst="ellipse">
                <a:avLst/>
              </a:prstGeom>
              <a:solidFill>
                <a:srgbClr val="FF0000"/>
              </a:solidFill>
              <a:ln w="9525" algn="ctr">
                <a:noFill/>
                <a:round/>
                <a:headEnd/>
                <a:tailEnd/>
              </a:ln>
            </p:spPr>
            <p:txBody>
              <a:bodyPr wrap="none" anchor="ctr"/>
              <a:lstStyle/>
              <a:p>
                <a:pPr>
                  <a:lnSpc>
                    <a:spcPct val="120000"/>
                  </a:lnSpc>
                  <a:spcBef>
                    <a:spcPct val="20000"/>
                  </a:spcBef>
                  <a:buClr>
                    <a:schemeClr val="tx1"/>
                  </a:buClr>
                  <a:buSzPct val="80000"/>
                  <a:buFont typeface="Wingdings" pitchFamily="2" charset="2"/>
                  <a:buNone/>
                  <a:defRPr/>
                </a:pPr>
                <a:endParaRPr lang="zh-CN" altLang="en-US" dirty="0">
                  <a:solidFill>
                    <a:srgbClr val="FF0000"/>
                  </a:solidFill>
                  <a:effectLst>
                    <a:outerShdw blurRad="38100" dist="38100" dir="2700000" algn="tl">
                      <a:srgbClr val="000000">
                        <a:alpha val="43137"/>
                      </a:srgbClr>
                    </a:outerShdw>
                  </a:effectLst>
                  <a:ea typeface="宋体" pitchFamily="2" charset="-122"/>
                </a:endParaRPr>
              </a:p>
            </p:txBody>
          </p:sp>
          <p:cxnSp>
            <p:nvCxnSpPr>
              <p:cNvPr id="3086" name="直接箭头连接符 18"/>
              <p:cNvCxnSpPr>
                <a:cxnSpLocks noChangeShapeType="1"/>
              </p:cNvCxnSpPr>
              <p:nvPr/>
            </p:nvCxnSpPr>
            <p:spPr bwMode="auto">
              <a:xfrm>
                <a:off x="2976421" y="4803354"/>
                <a:ext cx="178630" cy="201709"/>
              </a:xfrm>
              <a:prstGeom prst="straightConnector1">
                <a:avLst/>
              </a:prstGeom>
              <a:noFill/>
              <a:ln w="9525" algn="ctr">
                <a:solidFill>
                  <a:srgbClr val="FF6600"/>
                </a:solidFill>
                <a:round/>
                <a:headEnd/>
                <a:tailEnd type="arrow" w="med" len="med"/>
              </a:ln>
            </p:spPr>
          </p:cxnSp>
          <p:cxnSp>
            <p:nvCxnSpPr>
              <p:cNvPr id="3087" name="直接箭头连接符 19"/>
              <p:cNvCxnSpPr>
                <a:cxnSpLocks noChangeShapeType="1"/>
              </p:cNvCxnSpPr>
              <p:nvPr/>
            </p:nvCxnSpPr>
            <p:spPr bwMode="auto">
              <a:xfrm>
                <a:off x="4612128" y="4511196"/>
                <a:ext cx="238173" cy="554698"/>
              </a:xfrm>
              <a:prstGeom prst="straightConnector1">
                <a:avLst/>
              </a:prstGeom>
              <a:noFill/>
              <a:ln w="9525" algn="ctr">
                <a:solidFill>
                  <a:srgbClr val="FF6600"/>
                </a:solidFill>
                <a:round/>
                <a:headEnd/>
                <a:tailEnd type="arrow" w="med" len="med"/>
              </a:ln>
            </p:spPr>
          </p:cxnSp>
        </p:grpSp>
      </p:grpSp>
      <p:sp>
        <p:nvSpPr>
          <p:cNvPr id="22" name="标题 21"/>
          <p:cNvSpPr>
            <a:spLocks noGrp="1"/>
          </p:cNvSpPr>
          <p:nvPr>
            <p:ph type="title"/>
          </p:nvPr>
        </p:nvSpPr>
        <p:spPr/>
        <p:txBody>
          <a:bodyPr/>
          <a:lstStyle/>
          <a:p>
            <a:endParaRPr lang="zh-CN" altLang="en-US" dirty="0"/>
          </a:p>
        </p:txBody>
      </p:sp>
      <p:sp>
        <p:nvSpPr>
          <p:cNvPr id="23"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nSpc>
                <a:spcPct val="100000"/>
              </a:lnSpc>
              <a:spcBef>
                <a:spcPct val="0"/>
              </a:spcBef>
              <a:buClrTx/>
              <a:buSzTx/>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lang="zh-CN" altLang="en-US" sz="3600" kern="0" dirty="0" smtClean="0">
                <a:effectLst>
                  <a:outerShdw blurRad="38100" dist="38100" dir="2700000" algn="tl">
                    <a:srgbClr val="000000"/>
                  </a:outerShdw>
                </a:effectLst>
                <a:latin typeface="华文新魏" pitchFamily="2" charset="-122"/>
                <a:ea typeface="华文新魏" pitchFamily="2" charset="-122"/>
                <a:cs typeface="+mj-cs"/>
              </a:rPr>
              <a:t>局域搜索</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BF84932C-3312-439A-BF87-9461128E0DB1}" type="slidenum">
              <a:rPr lang="en-US" altLang="zh-CN"/>
              <a:pPr>
                <a:defRPr/>
              </a:pPr>
              <a:t>27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1009650" lvl="1" indent="-609600" eaLnBrk="1" hangingPunct="1">
              <a:lnSpc>
                <a:spcPct val="80000"/>
              </a:lnSpc>
              <a:buClr>
                <a:schemeClr val="tx1"/>
              </a:buClr>
              <a:buSzPct val="100000"/>
              <a:buFont typeface="Wingdings" pitchFamily="2" charset="2"/>
              <a:buChar char="Ø"/>
              <a:defRPr/>
            </a:pPr>
            <a:r>
              <a:rPr lang="zh-CN" altLang="en-US" sz="3200" b="1" dirty="0" smtClean="0">
                <a:latin typeface="宋体" pitchFamily="2" charset="-122"/>
              </a:rPr>
              <a:t>优劣性</a:t>
            </a: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通用易实现，易于理解</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搜索效果依赖于初始点和邻域结构，极易陷入局优</a:t>
            </a:r>
            <a:endParaRPr lang="en-US" altLang="zh-CN" sz="2800" b="1" dirty="0" smtClean="0">
              <a:latin typeface="楷体_GB2312" pitchFamily="49" charset="-122"/>
              <a:ea typeface="楷体_GB2312" pitchFamily="49" charset="-122"/>
            </a:endParaRPr>
          </a:p>
        </p:txBody>
      </p:sp>
      <p:sp>
        <p:nvSpPr>
          <p:cNvPr id="14341" name="TextBox 20"/>
          <p:cNvSpPr txBox="1">
            <a:spLocks noChangeArrowheads="1"/>
          </p:cNvSpPr>
          <p:nvPr/>
        </p:nvSpPr>
        <p:spPr bwMode="auto">
          <a:xfrm>
            <a:off x="611560" y="3356992"/>
            <a:ext cx="8136903" cy="1643527"/>
          </a:xfrm>
          <a:prstGeom prst="rect">
            <a:avLst/>
          </a:prstGeom>
          <a:noFill/>
          <a:ln w="9525">
            <a:noFill/>
            <a:miter lim="800000"/>
            <a:headEnd/>
            <a:tailEnd/>
          </a:ln>
        </p:spPr>
        <p:txBody>
          <a:bodyPr wrap="square">
            <a:spAutoFit/>
          </a:bodyPr>
          <a:lstStyle/>
          <a:p>
            <a:pPr>
              <a:lnSpc>
                <a:spcPct val="120000"/>
              </a:lnSpc>
              <a:spcBef>
                <a:spcPct val="10000"/>
              </a:spcBef>
              <a:buClr>
                <a:schemeClr val="folHlink"/>
              </a:buClr>
              <a:buSzPct val="90000"/>
              <a:buFont typeface="Wingdings" pitchFamily="2" charset="2"/>
              <a:buNone/>
            </a:pPr>
            <a:r>
              <a:rPr lang="zh-CN" altLang="en-US" sz="2800" dirty="0" smtClean="0">
                <a:solidFill>
                  <a:srgbClr val="FFFFFF"/>
                </a:solidFill>
                <a:latin typeface="Times New Roman" pitchFamily="18" charset="0"/>
                <a:ea typeface="楷体_GB2312" pitchFamily="49" charset="-122"/>
              </a:rPr>
              <a:t>为了获得好解</a:t>
            </a:r>
            <a:r>
              <a:rPr lang="zh-CN" altLang="en-US" sz="2800" dirty="0">
                <a:solidFill>
                  <a:srgbClr val="FFFFFF"/>
                </a:solidFill>
                <a:latin typeface="Times New Roman" pitchFamily="18" charset="0"/>
                <a:ea typeface="楷体_GB2312" pitchFamily="49" charset="-122"/>
              </a:rPr>
              <a:t>，可以采用的策略</a:t>
            </a:r>
            <a:r>
              <a:rPr lang="zh-CN" altLang="en-US" sz="2800" dirty="0">
                <a:solidFill>
                  <a:srgbClr val="FFFFFF"/>
                </a:solidFill>
                <a:latin typeface="Times New Roman" pitchFamily="18" charset="0"/>
                <a:ea typeface="楷体_GB2312" pitchFamily="49" charset="-122"/>
                <a:sym typeface="Wingdings" pitchFamily="2" charset="2"/>
              </a:rPr>
              <a:t>有</a:t>
            </a:r>
            <a:r>
              <a:rPr lang="en-US" altLang="zh-CN" sz="2800" dirty="0">
                <a:solidFill>
                  <a:srgbClr val="FFFFFF"/>
                </a:solidFill>
                <a:latin typeface="Times New Roman" pitchFamily="18" charset="0"/>
                <a:ea typeface="楷体_GB2312" pitchFamily="49" charset="-122"/>
                <a:sym typeface="Wingdings" pitchFamily="2" charset="2"/>
              </a:rPr>
              <a:t>(1)</a:t>
            </a:r>
            <a:r>
              <a:rPr lang="zh-CN" altLang="en-US" sz="2800" dirty="0">
                <a:solidFill>
                  <a:srgbClr val="FFFFFF"/>
                </a:solidFill>
                <a:latin typeface="Times New Roman" pitchFamily="18" charset="0"/>
                <a:ea typeface="楷体_GB2312" pitchFamily="49" charset="-122"/>
                <a:sym typeface="Wingdings" pitchFamily="2" charset="2"/>
              </a:rPr>
              <a:t>扩大邻域结构，</a:t>
            </a:r>
            <a:r>
              <a:rPr lang="en-US" altLang="zh-CN" sz="2800" dirty="0">
                <a:solidFill>
                  <a:srgbClr val="FFFFFF"/>
                </a:solidFill>
                <a:latin typeface="Times New Roman" pitchFamily="18" charset="0"/>
                <a:ea typeface="楷体_GB2312" pitchFamily="49" charset="-122"/>
                <a:sym typeface="Wingdings" pitchFamily="2" charset="2"/>
              </a:rPr>
              <a:t>(2)</a:t>
            </a:r>
            <a:r>
              <a:rPr lang="zh-CN" altLang="en-US" sz="2800" dirty="0">
                <a:solidFill>
                  <a:srgbClr val="FFFFFF"/>
                </a:solidFill>
                <a:latin typeface="Times New Roman" pitchFamily="18" charset="0"/>
                <a:ea typeface="楷体_GB2312" pitchFamily="49" charset="-122"/>
                <a:sym typeface="Wingdings" pitchFamily="2" charset="2"/>
              </a:rPr>
              <a:t>变邻域结构，</a:t>
            </a:r>
            <a:r>
              <a:rPr lang="en-US" altLang="zh-CN" sz="2800" dirty="0">
                <a:solidFill>
                  <a:srgbClr val="FFFFFF"/>
                </a:solidFill>
                <a:latin typeface="Times New Roman" pitchFamily="18" charset="0"/>
                <a:ea typeface="楷体_GB2312" pitchFamily="49" charset="-122"/>
                <a:sym typeface="Wingdings" pitchFamily="2" charset="2"/>
              </a:rPr>
              <a:t>(3)</a:t>
            </a:r>
            <a:r>
              <a:rPr lang="zh-CN" altLang="en-US" sz="2800" dirty="0">
                <a:solidFill>
                  <a:srgbClr val="FFFFFF"/>
                </a:solidFill>
                <a:latin typeface="Times New Roman" pitchFamily="18" charset="0"/>
                <a:ea typeface="楷体_GB2312" pitchFamily="49" charset="-122"/>
                <a:sym typeface="Wingdings" pitchFamily="2" charset="2"/>
              </a:rPr>
              <a:t>多初始点</a:t>
            </a:r>
            <a:r>
              <a:rPr lang="zh-CN" altLang="en-US" sz="2800" dirty="0" smtClean="0">
                <a:solidFill>
                  <a:srgbClr val="FFFFFF"/>
                </a:solidFill>
                <a:latin typeface="Times New Roman" pitchFamily="18" charset="0"/>
                <a:ea typeface="楷体_GB2312" pitchFamily="49" charset="-122"/>
              </a:rPr>
              <a:t>。但这些策略依然无法保证算法具备</a:t>
            </a:r>
            <a:r>
              <a:rPr lang="zh-CN" altLang="en-US" sz="2800" dirty="0" smtClean="0">
                <a:solidFill>
                  <a:srgbClr val="FF0000"/>
                </a:solidFill>
                <a:latin typeface="Times New Roman" pitchFamily="18" charset="0"/>
                <a:ea typeface="楷体_GB2312" pitchFamily="49" charset="-122"/>
              </a:rPr>
              <a:t>跳出局优</a:t>
            </a:r>
            <a:r>
              <a:rPr lang="zh-CN" altLang="en-US" sz="2800" dirty="0" smtClean="0">
                <a:solidFill>
                  <a:srgbClr val="FFFFFF"/>
                </a:solidFill>
                <a:latin typeface="Times New Roman" pitchFamily="18" charset="0"/>
                <a:ea typeface="楷体_GB2312" pitchFamily="49" charset="-122"/>
              </a:rPr>
              <a:t>的能力。</a:t>
            </a:r>
            <a:endParaRPr lang="zh-CN" altLang="en-US" sz="2800" dirty="0">
              <a:solidFill>
                <a:srgbClr val="FFFFFF"/>
              </a:solidFill>
              <a:latin typeface="Times New Roman" pitchFamily="18" charset="0"/>
              <a:ea typeface="楷体_GB2312" pitchFamily="49" charset="-122"/>
            </a:endParaRPr>
          </a:p>
        </p:txBody>
      </p:sp>
      <p:sp>
        <p:nvSpPr>
          <p:cNvPr id="6" name="标题 5"/>
          <p:cNvSpPr>
            <a:spLocks noGrp="1"/>
          </p:cNvSpPr>
          <p:nvPr>
            <p:ph type="title"/>
          </p:nvPr>
        </p:nvSpPr>
        <p:spPr/>
        <p:txBody>
          <a:bodyPr/>
          <a:lstStyle/>
          <a:p>
            <a:endParaRPr lang="zh-CN" altLang="en-US"/>
          </a:p>
        </p:txBody>
      </p:sp>
      <p:sp>
        <p:nvSpPr>
          <p:cNvPr id="7" name="Rectangle 3"/>
          <p:cNvSpPr txBox="1">
            <a:spLocks noChangeArrowheads="1"/>
          </p:cNvSpPr>
          <p:nvPr/>
        </p:nvSpPr>
        <p:spPr bwMode="auto">
          <a:xfrm>
            <a:off x="358775" y="341313"/>
            <a:ext cx="861377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nSpc>
                <a:spcPct val="100000"/>
              </a:lnSpc>
              <a:spcBef>
                <a:spcPct val="0"/>
              </a:spcBef>
              <a:buClrTx/>
              <a:buSzTx/>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一</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rPr>
              <a:t>.</a:t>
            </a:r>
            <a:r>
              <a:rPr lang="zh-CN" altLang="en-US" sz="3600" kern="0" dirty="0" smtClean="0">
                <a:effectLst>
                  <a:outerShdw blurRad="38100" dist="38100" dir="2700000" algn="tl">
                    <a:srgbClr val="000000"/>
                  </a:outerShdw>
                </a:effectLst>
                <a:latin typeface="华文新魏" pitchFamily="2" charset="-122"/>
                <a:ea typeface="华文新魏" pitchFamily="2" charset="-122"/>
                <a:cs typeface="+mj-cs"/>
              </a:rPr>
              <a:t>局域搜索</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华文新魏" pitchFamily="2" charset="-122"/>
              <a:ea typeface="华文新魏" pitchFamily="2" charset="-122"/>
              <a:cs typeface="+mj-cs"/>
            </a:endParaRPr>
          </a:p>
        </p:txBody>
      </p:sp>
      <p:pic>
        <p:nvPicPr>
          <p:cNvPr id="8" name="Picture 1" descr="C:\Users\Administrator\Desktop\3d3f9346f3d1aaaee80ae184.gif"/>
          <p:cNvPicPr>
            <a:picLocks noChangeAspect="1" noChangeArrowheads="1"/>
          </p:cNvPicPr>
          <p:nvPr/>
        </p:nvPicPr>
        <p:blipFill>
          <a:blip r:embed="rId2" cstate="print"/>
          <a:srcRect/>
          <a:stretch>
            <a:fillRect/>
          </a:stretch>
        </p:blipFill>
        <p:spPr bwMode="auto">
          <a:xfrm>
            <a:off x="7092280" y="5373216"/>
            <a:ext cx="1829850" cy="1296144"/>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D7A413D-1A24-4F63-9001-463735436AED}" type="slidenum">
              <a:rPr lang="en-US" altLang="zh-CN"/>
              <a:pPr>
                <a:defRPr/>
              </a:pPr>
              <a:t>28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en-US" altLang="zh-CN" b="1" dirty="0" smtClean="0">
                <a:latin typeface="Times New Roman" pitchFamily="18" charset="0"/>
                <a:cs typeface="Times New Roman" pitchFamily="18" charset="0"/>
              </a:rPr>
              <a:t>TS</a:t>
            </a:r>
            <a:r>
              <a:rPr lang="zh-CN" altLang="en-US" b="1" dirty="0" smtClean="0">
                <a:latin typeface="Times New Roman" pitchFamily="18" charset="0"/>
                <a:cs typeface="Times New Roman" pitchFamily="18" charset="0"/>
              </a:rPr>
              <a:t>（</a:t>
            </a:r>
            <a:r>
              <a:rPr lang="en-US" altLang="zh-CN" b="1" dirty="0" err="1" smtClean="0">
                <a:latin typeface="Times New Roman" pitchFamily="18" charset="0"/>
                <a:cs typeface="Times New Roman" pitchFamily="18" charset="0"/>
              </a:rPr>
              <a:t>Tabu</a:t>
            </a:r>
            <a:r>
              <a:rPr lang="en-US" altLang="zh-CN" b="1" dirty="0" smtClean="0">
                <a:latin typeface="Times New Roman" pitchFamily="18" charset="0"/>
                <a:cs typeface="Times New Roman" pitchFamily="18" charset="0"/>
              </a:rPr>
              <a:t> Search</a:t>
            </a:r>
            <a:r>
              <a:rPr lang="zh-CN" altLang="en-US" b="1" dirty="0" smtClean="0">
                <a:latin typeface="Times New Roman" pitchFamily="18" charset="0"/>
                <a:cs typeface="Times New Roman" pitchFamily="18" charset="0"/>
              </a:rPr>
              <a:t>）的提出</a:t>
            </a:r>
            <a:endParaRPr lang="en-US" altLang="zh-CN" b="1" dirty="0" smtClean="0">
              <a:latin typeface="Times New Roman" pitchFamily="18" charset="0"/>
              <a:cs typeface="Times New Roman" pitchFamily="18" charset="0"/>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人类在选择过程中具有记忆功能，比如走迷宫时，当发现有可能又回到某个地点的时候总会有意识地避开先前选择的方向而选择其他的可能性，这样就可以确定性的避开</a:t>
            </a:r>
            <a:r>
              <a:rPr lang="zh-CN" altLang="en-US" b="1" dirty="0" smtClean="0">
                <a:solidFill>
                  <a:srgbClr val="FFFFFF"/>
                </a:solidFill>
                <a:latin typeface="楷体_GB2312" pitchFamily="49" charset="-122"/>
                <a:ea typeface="楷体_GB2312" pitchFamily="49" charset="-122"/>
              </a:rPr>
              <a:t>迂回搜索</a:t>
            </a:r>
            <a:r>
              <a:rPr lang="zh-CN" altLang="en-US" b="1" dirty="0" smtClean="0">
                <a:latin typeface="楷体_GB2312" pitchFamily="49" charset="-122"/>
                <a:ea typeface="楷体_GB2312" pitchFamily="49" charset="-122"/>
              </a:rPr>
              <a:t>。</a:t>
            </a: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借鉴人类的智能思考特性，采用禁忌策略尽量避免迂回搜索就构成了</a:t>
            </a:r>
            <a:r>
              <a:rPr lang="en-US" altLang="zh-CN" b="1" dirty="0" smtClean="0">
                <a:latin typeface="Times New Roman" pitchFamily="18" charset="0"/>
                <a:ea typeface="楷体_GB2312" pitchFamily="49" charset="-122"/>
                <a:cs typeface="Times New Roman" pitchFamily="18" charset="0"/>
              </a:rPr>
              <a:t>TS</a:t>
            </a:r>
            <a:r>
              <a:rPr lang="zh-CN" altLang="en-US" b="1" dirty="0" smtClean="0">
                <a:latin typeface="楷体_GB2312" pitchFamily="49" charset="-122"/>
                <a:ea typeface="楷体_GB2312" pitchFamily="49" charset="-122"/>
              </a:rPr>
              <a:t>算法。</a:t>
            </a: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Font typeface="Wingdings" pitchFamily="2" charset="2"/>
              <a:buChar char="Ø"/>
              <a:defRPr/>
            </a:pPr>
            <a:r>
              <a:rPr lang="en-US" altLang="zh-CN" b="1" dirty="0" smtClean="0">
                <a:latin typeface="Times New Roman" pitchFamily="18" charset="0"/>
                <a:ea typeface="楷体_GB2312" pitchFamily="49" charset="-122"/>
                <a:cs typeface="Times New Roman" pitchFamily="18" charset="0"/>
              </a:rPr>
              <a:t>Glover</a:t>
            </a:r>
            <a:r>
              <a:rPr lang="zh-CN" altLang="en-US" b="1" dirty="0" smtClean="0">
                <a:latin typeface="Times New Roman" pitchFamily="18" charset="0"/>
                <a:ea typeface="楷体_GB2312" pitchFamily="49" charset="-122"/>
                <a:cs typeface="Times New Roman" pitchFamily="18" charset="0"/>
              </a:rPr>
              <a:t>在</a:t>
            </a:r>
            <a:r>
              <a:rPr lang="en-US" altLang="zh-CN" b="1" dirty="0" smtClean="0">
                <a:latin typeface="Times New Roman" pitchFamily="18" charset="0"/>
                <a:ea typeface="楷体_GB2312" pitchFamily="49" charset="-122"/>
                <a:cs typeface="Times New Roman" pitchFamily="18" charset="0"/>
              </a:rPr>
              <a:t>1977</a:t>
            </a:r>
            <a:r>
              <a:rPr lang="zh-CN" altLang="en-US" b="1" dirty="0" smtClean="0">
                <a:latin typeface="Times New Roman" pitchFamily="18" charset="0"/>
                <a:ea typeface="楷体_GB2312" pitchFamily="49" charset="-122"/>
                <a:cs typeface="Times New Roman" pitchFamily="18" charset="0"/>
              </a:rPr>
              <a:t>年提出</a:t>
            </a:r>
            <a:r>
              <a:rPr lang="en-US" altLang="zh-CN" b="1" dirty="0" smtClean="0">
                <a:latin typeface="Times New Roman" pitchFamily="18" charset="0"/>
                <a:ea typeface="楷体_GB2312" pitchFamily="49" charset="-122"/>
                <a:cs typeface="Times New Roman" pitchFamily="18" charset="0"/>
              </a:rPr>
              <a:t>TS</a:t>
            </a:r>
            <a:r>
              <a:rPr lang="zh-CN" altLang="en-US" b="1" dirty="0" smtClean="0">
                <a:latin typeface="Times New Roman" pitchFamily="18" charset="0"/>
                <a:ea typeface="楷体_GB2312" pitchFamily="49" charset="-122"/>
                <a:cs typeface="Times New Roman" pitchFamily="18" charset="0"/>
              </a:rPr>
              <a:t>。相对于</a:t>
            </a:r>
            <a:r>
              <a:rPr lang="en-US" altLang="zh-CN" b="1" dirty="0" smtClean="0">
                <a:latin typeface="Times New Roman" pitchFamily="18" charset="0"/>
                <a:ea typeface="楷体_GB2312" pitchFamily="49" charset="-122"/>
                <a:cs typeface="Times New Roman" pitchFamily="18" charset="0"/>
              </a:rPr>
              <a:t>LS</a:t>
            </a:r>
            <a:r>
              <a:rPr lang="zh-CN" altLang="en-US" b="1" dirty="0" smtClean="0">
                <a:latin typeface="Times New Roman" pitchFamily="18" charset="0"/>
                <a:ea typeface="楷体_GB2312" pitchFamily="49" charset="-122"/>
                <a:cs typeface="Times New Roman" pitchFamily="18" charset="0"/>
              </a:rPr>
              <a:t>，</a:t>
            </a:r>
            <a:r>
              <a:rPr lang="en-US" altLang="zh-CN" b="1" dirty="0" smtClean="0">
                <a:latin typeface="Times New Roman" pitchFamily="18" charset="0"/>
                <a:ea typeface="楷体_GB2312" pitchFamily="49" charset="-122"/>
                <a:cs typeface="Times New Roman" pitchFamily="18" charset="0"/>
              </a:rPr>
              <a:t>TS</a:t>
            </a:r>
            <a:r>
              <a:rPr lang="zh-CN" altLang="en-US" b="1" dirty="0" smtClean="0">
                <a:latin typeface="Times New Roman" pitchFamily="18" charset="0"/>
                <a:ea typeface="楷体_GB2312" pitchFamily="49" charset="-122"/>
                <a:cs typeface="Times New Roman" pitchFamily="18" charset="0"/>
              </a:rPr>
              <a:t>的优点是能够通过接受劣解来逃离局优，在</a:t>
            </a:r>
            <a:r>
              <a:rPr lang="en-US" altLang="zh-CN" b="1" dirty="0" smtClean="0">
                <a:latin typeface="Times New Roman" pitchFamily="18" charset="0"/>
                <a:ea typeface="楷体_GB2312" pitchFamily="49" charset="-122"/>
                <a:cs typeface="Times New Roman" pitchFamily="18" charset="0"/>
              </a:rPr>
              <a:t>90</a:t>
            </a:r>
            <a:r>
              <a:rPr lang="zh-CN" altLang="en-US" b="1" dirty="0" smtClean="0">
                <a:latin typeface="Times New Roman" pitchFamily="18" charset="0"/>
                <a:ea typeface="楷体_GB2312" pitchFamily="49" charset="-122"/>
                <a:cs typeface="Times New Roman" pitchFamily="18" charset="0"/>
              </a:rPr>
              <a:t>年代初开始受到广泛的关注。</a:t>
            </a:r>
          </a:p>
          <a:p>
            <a:pPr marL="1009650" lvl="1" indent="-609600" eaLnBrk="1" hangingPunct="1">
              <a:lnSpc>
                <a:spcPct val="80000"/>
              </a:lnSpc>
              <a:buClr>
                <a:schemeClr val="tx1"/>
              </a:buClr>
              <a:buSzPct val="100000"/>
              <a:buFont typeface="Wingdings" pitchFamily="2" charset="2"/>
              <a:buChar char="Ø"/>
              <a:defRPr/>
            </a:pPr>
            <a:endParaRPr lang="en-US" altLang="zh-CN" b="1" dirty="0" smtClean="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nchor="ctr" anchorCtr="0"/>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算法原理</a:t>
            </a:r>
          </a:p>
        </p:txBody>
      </p:sp>
      <p:grpSp>
        <p:nvGrpSpPr>
          <p:cNvPr id="2" name="组合 8"/>
          <p:cNvGrpSpPr>
            <a:grpSpLocks/>
          </p:cNvGrpSpPr>
          <p:nvPr/>
        </p:nvGrpSpPr>
        <p:grpSpPr bwMode="auto">
          <a:xfrm>
            <a:off x="6516216" y="5011176"/>
            <a:ext cx="2019591" cy="1298144"/>
            <a:chOff x="5220072" y="4869304"/>
            <a:chExt cx="2019187" cy="1297589"/>
          </a:xfrm>
        </p:grpSpPr>
        <p:pic>
          <p:nvPicPr>
            <p:cNvPr id="15366" name="Picture 11" descr="image001"/>
            <p:cNvPicPr>
              <a:picLocks noChangeArrowheads="1"/>
            </p:cNvPicPr>
            <p:nvPr/>
          </p:nvPicPr>
          <p:blipFill>
            <a:blip r:embed="rId2" cstate="print"/>
            <a:srcRect/>
            <a:stretch>
              <a:fillRect/>
            </a:stretch>
          </p:blipFill>
          <p:spPr bwMode="auto">
            <a:xfrm>
              <a:off x="5220072" y="4870893"/>
              <a:ext cx="900000" cy="1296000"/>
            </a:xfrm>
            <a:prstGeom prst="rect">
              <a:avLst/>
            </a:prstGeom>
            <a:noFill/>
            <a:ln w="9525">
              <a:noFill/>
              <a:miter lim="800000"/>
              <a:headEnd/>
              <a:tailEnd/>
            </a:ln>
          </p:spPr>
        </p:pic>
        <p:pic>
          <p:nvPicPr>
            <p:cNvPr id="15368" name="Picture 14" descr="tsbookcover"/>
            <p:cNvPicPr>
              <a:picLocks noChangeArrowheads="1"/>
            </p:cNvPicPr>
            <p:nvPr/>
          </p:nvPicPr>
          <p:blipFill>
            <a:blip r:embed="rId3" cstate="print"/>
            <a:srcRect/>
            <a:stretch>
              <a:fillRect/>
            </a:stretch>
          </p:blipFill>
          <p:spPr bwMode="auto">
            <a:xfrm>
              <a:off x="6339259" y="4869304"/>
              <a:ext cx="900000" cy="12960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046A18F-6703-4B1A-A66C-6B4B2B154DA3}" type="slidenum">
              <a:rPr lang="en-US" altLang="zh-CN"/>
              <a:pPr>
                <a:defRPr/>
              </a:pPr>
              <a:t>29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宋体" pitchFamily="2" charset="-122"/>
              </a:rPr>
              <a:t>构成要素</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解的表达</a:t>
            </a:r>
            <a:endParaRPr lang="en-US" altLang="zh-CN"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编码方法：用数学的形式来表示问题的解。</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初始解的产生：随机产生或者采用启发式方法产生一个可行解。</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评价函数</a:t>
            </a:r>
            <a:r>
              <a:rPr lang="en-US" altLang="zh-CN" sz="2800" i="1" dirty="0" smtClean="0">
                <a:effectLst/>
                <a:latin typeface="Times New Roman" pitchFamily="18" charset="0"/>
                <a:ea typeface="楷体_GB2312" pitchFamily="49" charset="-122"/>
                <a:cs typeface="Times New Roman" pitchFamily="18" charset="0"/>
              </a:rPr>
              <a:t>C</a:t>
            </a:r>
            <a:r>
              <a:rPr lang="en-US" altLang="zh-CN" sz="2800" dirty="0" smtClean="0">
                <a:effectLst/>
                <a:latin typeface="Times New Roman" pitchFamily="18" charset="0"/>
                <a:ea typeface="楷体_GB2312" pitchFamily="49" charset="-122"/>
                <a:cs typeface="Times New Roman" pitchFamily="18" charset="0"/>
              </a:rPr>
              <a:t>(</a:t>
            </a:r>
            <a:r>
              <a:rPr lang="en-US" altLang="zh-CN" sz="2800" i="1" dirty="0" smtClean="0">
                <a:effectLst/>
                <a:latin typeface="Times New Roman" pitchFamily="18" charset="0"/>
                <a:ea typeface="楷体_GB2312" pitchFamily="49" charset="-122"/>
                <a:cs typeface="Times New Roman" pitchFamily="18" charset="0"/>
              </a:rPr>
              <a:t>x</a:t>
            </a:r>
            <a:r>
              <a:rPr lang="en-US" altLang="zh-CN" sz="2800" dirty="0" smtClean="0">
                <a:effectLst/>
                <a:latin typeface="Times New Roman" pitchFamily="18" charset="0"/>
                <a:ea typeface="楷体_GB2312" pitchFamily="49" charset="-122"/>
                <a:cs typeface="Times New Roman" pitchFamily="18" charset="0"/>
              </a:rPr>
              <a:t>)</a:t>
            </a:r>
            <a:r>
              <a:rPr lang="zh-CN" altLang="en-US" sz="2800" b="1" dirty="0" smtClean="0">
                <a:latin typeface="楷体_GB2312" pitchFamily="49" charset="-122"/>
                <a:ea typeface="楷体_GB2312" pitchFamily="49" charset="-122"/>
              </a:rPr>
              <a:t>的构造：往往直接将目标函数</a:t>
            </a:r>
            <a:r>
              <a:rPr lang="en-US" altLang="zh-CN" sz="2800" i="1" dirty="0" smtClean="0">
                <a:effectLst/>
                <a:latin typeface="Times New Roman" pitchFamily="18" charset="0"/>
                <a:ea typeface="楷体_GB2312" pitchFamily="49" charset="-122"/>
                <a:cs typeface="Times New Roman" pitchFamily="18" charset="0"/>
              </a:rPr>
              <a:t>f</a:t>
            </a:r>
            <a:r>
              <a:rPr lang="en-US" altLang="zh-CN" sz="2800" dirty="0" smtClean="0">
                <a:effectLst/>
                <a:latin typeface="Times New Roman" pitchFamily="18" charset="0"/>
                <a:ea typeface="楷体_GB2312" pitchFamily="49" charset="-122"/>
                <a:cs typeface="Times New Roman" pitchFamily="18" charset="0"/>
              </a:rPr>
              <a:t>(</a:t>
            </a:r>
            <a:r>
              <a:rPr lang="en-US" altLang="zh-CN" sz="2800" i="1" dirty="0" smtClean="0">
                <a:effectLst/>
                <a:latin typeface="Times New Roman" pitchFamily="18" charset="0"/>
                <a:ea typeface="楷体_GB2312" pitchFamily="49" charset="-122"/>
                <a:cs typeface="Times New Roman" pitchFamily="18" charset="0"/>
              </a:rPr>
              <a:t>x</a:t>
            </a:r>
            <a:r>
              <a:rPr lang="en-US" altLang="zh-CN" sz="2800" dirty="0" smtClean="0">
                <a:effectLst/>
                <a:latin typeface="Times New Roman" pitchFamily="18" charset="0"/>
                <a:ea typeface="楷体_GB2312" pitchFamily="49" charset="-122"/>
                <a:cs typeface="Times New Roman" pitchFamily="18" charset="0"/>
              </a:rPr>
              <a:t>)</a:t>
            </a:r>
            <a:r>
              <a:rPr lang="zh-CN" altLang="en-US" sz="2800" b="1" dirty="0" smtClean="0">
                <a:latin typeface="楷体_GB2312" pitchFamily="49" charset="-122"/>
                <a:ea typeface="楷体_GB2312" pitchFamily="49" charset="-122"/>
              </a:rPr>
              <a:t>作为评价函数。</a:t>
            </a:r>
            <a:endParaRPr lang="en-US" altLang="zh-CN" sz="2800" b="1" dirty="0" smtClean="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nchor="ctr" anchorCtr="0"/>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算法原理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8EF074B-B099-4EEB-A93B-66B0716828E9}" type="slidenum">
              <a:rPr lang="en-US" altLang="zh-CN"/>
              <a:pPr>
                <a:defRPr/>
              </a:pPr>
              <a:t>3</a:t>
            </a:fld>
            <a:endParaRPr lang="en-US" altLang="zh-CN"/>
          </a:p>
        </p:txBody>
      </p:sp>
      <p:sp>
        <p:nvSpPr>
          <p:cNvPr id="830466" name="Rectangle 2"/>
          <p:cNvSpPr>
            <a:spLocks noGrp="1" noChangeArrowheads="1"/>
          </p:cNvSpPr>
          <p:nvPr>
            <p:ph type="title"/>
          </p:nvPr>
        </p:nvSpPr>
        <p:spPr/>
        <p:txBody>
          <a:bodyPr/>
          <a:lstStyle/>
          <a:p>
            <a:pPr marL="838200" indent="-838200" eaLnBrk="1" hangingPunct="1">
              <a:defRPr/>
            </a:pPr>
            <a:r>
              <a:rPr lang="zh-CN" altLang="en-US" b="1" dirty="0" smtClean="0">
                <a:solidFill>
                  <a:schemeClr val="tx1"/>
                </a:solidFill>
                <a:ea typeface="华文新魏" pitchFamily="2" charset="-122"/>
              </a:rPr>
              <a:t>课程理解</a:t>
            </a:r>
          </a:p>
        </p:txBody>
      </p:sp>
      <p:sp>
        <p:nvSpPr>
          <p:cNvPr id="830467" name="Rectangle 3"/>
          <p:cNvSpPr>
            <a:spLocks noGrp="1" noChangeArrowheads="1"/>
          </p:cNvSpPr>
          <p:nvPr>
            <p:ph type="body" idx="1"/>
          </p:nvPr>
        </p:nvSpPr>
        <p:spPr/>
        <p:txBody>
          <a:bodyPr/>
          <a:lstStyle/>
          <a:p>
            <a:pPr eaLnBrk="1" hangingPunct="1">
              <a:lnSpc>
                <a:spcPct val="150000"/>
              </a:lnSpc>
              <a:buClr>
                <a:schemeClr val="tx1"/>
              </a:buClr>
              <a:defRPr/>
            </a:pPr>
            <a:r>
              <a:rPr lang="zh-CN" altLang="en-US" b="1" dirty="0" smtClean="0">
                <a:ea typeface="华文新魏" pitchFamily="2" charset="-122"/>
              </a:rPr>
              <a:t>这是一门关于智能计算的课程</a:t>
            </a:r>
            <a:endParaRPr lang="en-US" altLang="zh-CN" b="1" dirty="0" smtClean="0">
              <a:ea typeface="华文新魏" pitchFamily="2" charset="-122"/>
            </a:endParaRPr>
          </a:p>
          <a:p>
            <a:pPr eaLnBrk="1" hangingPunct="1">
              <a:lnSpc>
                <a:spcPct val="150000"/>
              </a:lnSpc>
              <a:buClr>
                <a:schemeClr val="tx1"/>
              </a:buClr>
              <a:defRPr/>
            </a:pPr>
            <a:r>
              <a:rPr lang="zh-CN" altLang="en-US" b="1" dirty="0" smtClean="0">
                <a:latin typeface="宋体" pitchFamily="2" charset="-122"/>
                <a:ea typeface="华文新魏" pitchFamily="2" charset="-122"/>
              </a:rPr>
              <a:t>这是一门介绍优化工具的课程</a:t>
            </a:r>
            <a:endParaRPr lang="en-US" altLang="zh-CN" b="1" dirty="0" smtClean="0">
              <a:ea typeface="华文新魏" pitchFamily="2" charset="-122"/>
            </a:endParaRPr>
          </a:p>
          <a:p>
            <a:pPr eaLnBrk="1" hangingPunct="1">
              <a:lnSpc>
                <a:spcPct val="150000"/>
              </a:lnSpc>
              <a:buClr>
                <a:schemeClr val="tx1"/>
              </a:buClr>
              <a:defRPr/>
            </a:pPr>
            <a:r>
              <a:rPr lang="zh-CN" altLang="en-US" b="1" dirty="0" smtClean="0">
                <a:latin typeface="宋体" pitchFamily="2" charset="-122"/>
                <a:ea typeface="华文新魏" pitchFamily="2" charset="-122"/>
              </a:rPr>
              <a:t>这是一门注重技巧学习的课程</a:t>
            </a:r>
            <a:endParaRPr lang="en-US" altLang="zh-CN" b="1" dirty="0" smtClean="0">
              <a:latin typeface="宋体"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宋体" pitchFamily="2" charset="-122"/>
              </a:rPr>
              <a:t>构成要素</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邻域及邻域移动</a:t>
            </a: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定义邻域移动</a:t>
            </a:r>
            <a:r>
              <a:rPr lang="en-US" altLang="zh-CN" sz="2800" i="1" dirty="0" smtClean="0">
                <a:effectLst/>
                <a:latin typeface="Times New Roman" pitchFamily="18" charset="0"/>
                <a:ea typeface="楷体_GB2312" pitchFamily="49" charset="-122"/>
                <a:cs typeface="Times New Roman" pitchFamily="18" charset="0"/>
              </a:rPr>
              <a:t>s</a:t>
            </a:r>
            <a:r>
              <a:rPr lang="zh-CN" altLang="en-US" sz="2800" b="1" dirty="0" smtClean="0">
                <a:latin typeface="楷体_GB2312" pitchFamily="49" charset="-122"/>
                <a:ea typeface="楷体_GB2312" pitchFamily="49" charset="-122"/>
              </a:rPr>
              <a:t>，例如，在函数优化问题中邻域移动可以定义为给定步长和移动方向；在组合优化问题中邻域移动可以定义为某种排练序列置换。</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邻域是由当前解</a:t>
            </a:r>
            <a:r>
              <a:rPr lang="en-US" altLang="zh-CN" sz="2800" i="1" dirty="0" smtClean="0">
                <a:effectLst/>
                <a:latin typeface="Times New Roman" pitchFamily="18" charset="0"/>
                <a:ea typeface="楷体_GB2312" pitchFamily="49" charset="-122"/>
                <a:cs typeface="Times New Roman" pitchFamily="18" charset="0"/>
              </a:rPr>
              <a:t>x</a:t>
            </a:r>
            <a:r>
              <a:rPr lang="zh-CN" altLang="en-US" sz="2800" b="1" dirty="0" smtClean="0">
                <a:latin typeface="楷体_GB2312" pitchFamily="49" charset="-122"/>
                <a:ea typeface="楷体_GB2312" pitchFamily="49" charset="-122"/>
              </a:rPr>
              <a:t>及其通过定义的邻域移动能够达到的所有解构成的集合。</a:t>
            </a:r>
            <a:endParaRPr lang="en-US" altLang="zh-CN" sz="2800" b="1" dirty="0" smtClean="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nchor="ctr" anchorCtr="0"/>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算法原理</a:t>
            </a:r>
          </a:p>
        </p:txBody>
      </p:sp>
      <p:sp>
        <p:nvSpPr>
          <p:cNvPr id="6" name="TextBox 5"/>
          <p:cNvSpPr txBox="1"/>
          <p:nvPr/>
        </p:nvSpPr>
        <p:spPr>
          <a:xfrm>
            <a:off x="611560" y="4994012"/>
            <a:ext cx="7776864"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注意：移动的意义是灵活的，目的是便于搜索。</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宋体" pitchFamily="2" charset="-122"/>
              </a:rPr>
              <a:t>构成要素</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禁忌表</a:t>
            </a: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rPr>
              <a:t>禁忌表</a:t>
            </a:r>
            <a:r>
              <a:rPr lang="en-US" altLang="zh-CN" b="1" dirty="0" smtClean="0">
                <a:latin typeface="楷体_GB2312" pitchFamily="49" charset="-122"/>
                <a:ea typeface="楷体_GB2312" pitchFamily="49" charset="-122"/>
              </a:rPr>
              <a:t>(</a:t>
            </a:r>
            <a:r>
              <a:rPr lang="en-US" altLang="zh-CN" b="1" dirty="0" smtClean="0">
                <a:latin typeface="Times New Roman" pitchFamily="18" charset="0"/>
                <a:ea typeface="楷体_GB2312" pitchFamily="49" charset="-122"/>
                <a:cs typeface="Times New Roman" pitchFamily="18" charset="0"/>
              </a:rPr>
              <a:t>T</a:t>
            </a:r>
            <a:r>
              <a:rPr lang="zh-CN" altLang="en-US" b="1" dirty="0" smtClean="0">
                <a:latin typeface="楷体_GB2312" pitchFamily="49" charset="-122"/>
                <a:ea typeface="楷体_GB2312" pitchFamily="49" charset="-122"/>
              </a:rPr>
              <a:t>表</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的作用：防止搜索出现循环</a:t>
            </a: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将移动、移动分量或适值作为禁忌对象</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表的长度称为</a:t>
            </a:r>
            <a:r>
              <a:rPr lang="en-US" altLang="zh-CN" sz="2800" dirty="0" err="1" smtClean="0">
                <a:effectLst/>
                <a:latin typeface="Times New Roman" pitchFamily="18" charset="0"/>
                <a:ea typeface="楷体_GB2312" pitchFamily="49" charset="-122"/>
                <a:cs typeface="Times New Roman" pitchFamily="18" charset="0"/>
              </a:rPr>
              <a:t>Tabu</a:t>
            </a:r>
            <a:r>
              <a:rPr lang="en-US" altLang="zh-CN" sz="2800" dirty="0" smtClean="0">
                <a:effectLst/>
                <a:latin typeface="Times New Roman" pitchFamily="18" charset="0"/>
                <a:ea typeface="楷体_GB2312" pitchFamily="49" charset="-122"/>
                <a:cs typeface="Times New Roman" pitchFamily="18" charset="0"/>
              </a:rPr>
              <a:t>-Size</a:t>
            </a:r>
            <a:r>
              <a:rPr lang="zh-CN" altLang="en-US" sz="2800" b="1" dirty="0" smtClean="0">
                <a:latin typeface="楷体_GB2312" pitchFamily="49" charset="-122"/>
                <a:ea typeface="楷体_GB2312" pitchFamily="49" charset="-122"/>
              </a:rPr>
              <a:t>，可以用来控制局域搜索和广域搜索</a:t>
            </a:r>
            <a:endParaRPr lang="en-US" altLang="zh-CN" sz="2800"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表是动态更新的：把最新的解记入，最老的解从表中释放（解禁）</a:t>
            </a:r>
            <a:endParaRPr lang="en-US" altLang="zh-CN" sz="2800" b="1" dirty="0" smtClean="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nchor="ctr" anchorCtr="0"/>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算法原理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宋体" pitchFamily="2" charset="-122"/>
              </a:rPr>
              <a:t>构成要素</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选择策略</a:t>
            </a: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rPr>
              <a:t>选择策略的作用：保证</a:t>
            </a:r>
            <a:r>
              <a:rPr lang="en-US" altLang="zh-CN" b="1" dirty="0" smtClean="0">
                <a:latin typeface="Times New Roman" pitchFamily="18" charset="0"/>
                <a:ea typeface="楷体_GB2312" pitchFamily="49" charset="-122"/>
                <a:cs typeface="Times New Roman" pitchFamily="18" charset="0"/>
              </a:rPr>
              <a:t>TS</a:t>
            </a:r>
            <a:r>
              <a:rPr lang="zh-CN" altLang="en-US" b="1" dirty="0" smtClean="0">
                <a:latin typeface="Times New Roman" pitchFamily="18" charset="0"/>
                <a:ea typeface="楷体_GB2312" pitchFamily="49" charset="-122"/>
                <a:cs typeface="Times New Roman" pitchFamily="18" charset="0"/>
              </a:rPr>
              <a:t>具有跳出局优的能力</a:t>
            </a:r>
            <a:endParaRPr lang="en-US" altLang="zh-CN" b="1" dirty="0" smtClean="0">
              <a:latin typeface="Times New Roman" pitchFamily="18" charset="0"/>
              <a:ea typeface="楷体_GB2312" pitchFamily="49" charset="-122"/>
              <a:cs typeface="Times New Roman" pitchFamily="18" charset="0"/>
            </a:endParaRPr>
          </a:p>
          <a:p>
            <a:pPr marL="0" lvl="1" indent="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rPr>
              <a:t>当前解</a:t>
            </a:r>
            <a:r>
              <a:rPr lang="en-US" altLang="zh-CN" i="1" dirty="0" smtClean="0">
                <a:effectLst/>
                <a:latin typeface="Times New Roman" pitchFamily="18" charset="0"/>
                <a:ea typeface="楷体_GB2312" pitchFamily="49" charset="-122"/>
                <a:cs typeface="Times New Roman" pitchFamily="18" charset="0"/>
              </a:rPr>
              <a:t>x</a:t>
            </a:r>
            <a:r>
              <a:rPr lang="zh-CN" altLang="en-US" b="1" dirty="0" smtClean="0">
                <a:latin typeface="楷体_GB2312" pitchFamily="49" charset="-122"/>
                <a:ea typeface="楷体_GB2312" pitchFamily="49" charset="-122"/>
              </a:rPr>
              <a:t>每一步总是移动到邻域</a:t>
            </a:r>
            <a:r>
              <a:rPr lang="en-US" altLang="zh-CN" i="1" dirty="0" smtClean="0">
                <a:effectLst/>
                <a:latin typeface="Times New Roman" pitchFamily="18" charset="0"/>
                <a:ea typeface="楷体_GB2312" pitchFamily="49" charset="-122"/>
                <a:cs typeface="Times New Roman" pitchFamily="18" charset="0"/>
              </a:rPr>
              <a:t>N</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zh-CN" altLang="en-US" b="1" dirty="0" smtClean="0">
                <a:latin typeface="楷体_GB2312" pitchFamily="49" charset="-122"/>
                <a:ea typeface="楷体_GB2312" pitchFamily="49" charset="-122"/>
              </a:rPr>
              <a:t>中未被禁忌的最优解，即若</a:t>
            </a:r>
            <a:endParaRPr lang="en-US" altLang="zh-CN" b="1" dirty="0" smtClean="0">
              <a:latin typeface="楷体_GB2312" pitchFamily="49" charset="-122"/>
              <a:ea typeface="楷体_GB2312" pitchFamily="49" charset="-122"/>
            </a:endParaRPr>
          </a:p>
          <a:p>
            <a:pPr marL="0" lvl="1" indent="0" eaLnBrk="1" hangingPunct="1">
              <a:lnSpc>
                <a:spcPct val="80000"/>
              </a:lnSpc>
              <a:buClr>
                <a:schemeClr val="tx1"/>
              </a:buClr>
              <a:buSzPct val="100000"/>
              <a:buNone/>
              <a:defRPr/>
            </a:pPr>
            <a:endParaRPr lang="en-US" altLang="zh-CN" b="1" dirty="0" smtClean="0">
              <a:latin typeface="楷体_GB2312" pitchFamily="49" charset="-122"/>
              <a:ea typeface="楷体_GB2312" pitchFamily="49" charset="-122"/>
            </a:endParaRPr>
          </a:p>
          <a:p>
            <a:pPr marL="0" lvl="1" indent="0" eaLnBrk="1" hangingPunct="1">
              <a:lnSpc>
                <a:spcPct val="80000"/>
              </a:lnSpc>
              <a:buClr>
                <a:schemeClr val="tx1"/>
              </a:buClr>
              <a:buSzPct val="100000"/>
              <a:buNone/>
              <a:defRPr/>
            </a:pPr>
            <a:endParaRPr lang="en-US" altLang="zh-CN" b="1" dirty="0" smtClean="0">
              <a:latin typeface="楷体_GB2312" pitchFamily="49" charset="-122"/>
              <a:ea typeface="楷体_GB2312" pitchFamily="49" charset="-122"/>
            </a:endParaRPr>
          </a:p>
          <a:p>
            <a:pPr marL="0" lvl="1" indent="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rPr>
              <a:t>则令         ，本次移动到邻域</a:t>
            </a:r>
            <a:r>
              <a:rPr lang="en-US" altLang="zh-CN" i="1" dirty="0" smtClean="0">
                <a:effectLst/>
                <a:latin typeface="Times New Roman" pitchFamily="18" charset="0"/>
                <a:ea typeface="楷体_GB2312" pitchFamily="49" charset="-122"/>
                <a:cs typeface="Times New Roman" pitchFamily="18" charset="0"/>
              </a:rPr>
              <a:t>N</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zh-CN" altLang="en-US" b="1" dirty="0" smtClean="0">
                <a:latin typeface="楷体_GB2312" pitchFamily="49" charset="-122"/>
                <a:ea typeface="楷体_GB2312" pitchFamily="49" charset="-122"/>
              </a:rPr>
              <a:t>中未被禁忌的最优解</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禁忌搜索</a:t>
            </a:r>
          </a:p>
        </p:txBody>
      </p:sp>
      <p:graphicFrame>
        <p:nvGraphicFramePr>
          <p:cNvPr id="32770" name="Object 2"/>
          <p:cNvGraphicFramePr>
            <a:graphicFrameLocks noChangeAspect="1"/>
          </p:cNvGraphicFramePr>
          <p:nvPr/>
        </p:nvGraphicFramePr>
        <p:xfrm>
          <a:off x="1331640" y="3584500"/>
          <a:ext cx="6626225" cy="636588"/>
        </p:xfrm>
        <a:graphic>
          <a:graphicData uri="http://schemas.openxmlformats.org/presentationml/2006/ole">
            <p:oleObj spid="_x0000_s28674" name="Equation" r:id="rId3" imgW="2641320" imgH="253800" progId="">
              <p:embed/>
            </p:oleObj>
          </a:graphicData>
        </a:graphic>
      </p:graphicFrame>
      <p:graphicFrame>
        <p:nvGraphicFramePr>
          <p:cNvPr id="32771" name="Object 3"/>
          <p:cNvGraphicFramePr>
            <a:graphicFrameLocks noChangeAspect="1"/>
          </p:cNvGraphicFramePr>
          <p:nvPr/>
        </p:nvGraphicFramePr>
        <p:xfrm>
          <a:off x="1149350" y="4216400"/>
          <a:ext cx="1460500" cy="571500"/>
        </p:xfrm>
        <a:graphic>
          <a:graphicData uri="http://schemas.openxmlformats.org/presentationml/2006/ole">
            <p:oleObj spid="_x0000_s28675" name="Equation" r:id="rId4" imgW="583920" imgH="228600" progId="">
              <p:embed/>
            </p:oleObj>
          </a:graphicData>
        </a:graphic>
      </p:graphicFrame>
      <p:graphicFrame>
        <p:nvGraphicFramePr>
          <p:cNvPr id="32772" name="Object 4"/>
          <p:cNvGraphicFramePr>
            <a:graphicFrameLocks noChangeAspect="1"/>
          </p:cNvGraphicFramePr>
          <p:nvPr/>
        </p:nvGraphicFramePr>
        <p:xfrm>
          <a:off x="1115616" y="4562078"/>
          <a:ext cx="889000" cy="571500"/>
        </p:xfrm>
        <a:graphic>
          <a:graphicData uri="http://schemas.openxmlformats.org/presentationml/2006/ole">
            <p:oleObj spid="_x0000_s28676" name="Equation" r:id="rId5" imgW="355320" imgH="228600" progId="">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宋体" pitchFamily="2" charset="-122"/>
              </a:rPr>
              <a:t>构成要素</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渴望水平</a:t>
            </a:r>
          </a:p>
          <a:p>
            <a:pPr marL="1009650" lvl="1" indent="-60960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rPr>
              <a:t>渴望水平</a:t>
            </a:r>
            <a:r>
              <a:rPr lang="en-US" altLang="zh-CN" i="1" dirty="0" smtClean="0">
                <a:effectLst/>
                <a:latin typeface="Times New Roman" pitchFamily="18" charset="0"/>
                <a:ea typeface="楷体_GB2312" pitchFamily="49" charset="-122"/>
                <a:cs typeface="Times New Roman" pitchFamily="18" charset="0"/>
              </a:rPr>
              <a:t>A</a:t>
            </a:r>
            <a:r>
              <a:rPr lang="en-US" altLang="zh-CN" dirty="0" smtClean="0">
                <a:effectLst/>
                <a:latin typeface="Times New Roman" pitchFamily="18" charset="0"/>
                <a:ea typeface="楷体_GB2312" pitchFamily="49" charset="-122"/>
                <a:cs typeface="Times New Roman" pitchFamily="18" charset="0"/>
              </a:rPr>
              <a:t>(</a:t>
            </a:r>
            <a:r>
              <a:rPr lang="en-US" altLang="zh-CN" i="1" dirty="0" err="1" smtClean="0">
                <a:effectLst/>
                <a:latin typeface="Times New Roman" pitchFamily="18" charset="0"/>
                <a:ea typeface="楷体_GB2312" pitchFamily="49" charset="-122"/>
                <a:cs typeface="Times New Roman" pitchFamily="18" charset="0"/>
              </a:rPr>
              <a:t>s</a:t>
            </a:r>
            <a:r>
              <a:rPr lang="en-US" altLang="zh-CN" dirty="0" err="1" smtClean="0">
                <a:effectLst/>
                <a:latin typeface="Times New Roman" pitchFamily="18" charset="0"/>
                <a:ea typeface="楷体_GB2312" pitchFamily="49" charset="-122"/>
                <a:cs typeface="Times New Roman" pitchFamily="18" charset="0"/>
              </a:rPr>
              <a:t>,</a:t>
            </a:r>
            <a:r>
              <a:rPr lang="en-US" altLang="zh-CN" i="1" dirty="0" err="1"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zh-CN" altLang="en-US" b="1" dirty="0" smtClean="0">
                <a:latin typeface="楷体_GB2312" pitchFamily="49" charset="-122"/>
                <a:ea typeface="楷体_GB2312" pitchFamily="49" charset="-122"/>
              </a:rPr>
              <a:t>是一个取决于</a:t>
            </a:r>
            <a:r>
              <a:rPr lang="en-US" altLang="zh-CN" i="1" dirty="0" smtClean="0">
                <a:effectLst/>
                <a:latin typeface="Times New Roman" pitchFamily="18" charset="0"/>
                <a:ea typeface="楷体_GB2312" pitchFamily="49" charset="-122"/>
                <a:cs typeface="Times New Roman" pitchFamily="18" charset="0"/>
              </a:rPr>
              <a:t>s</a:t>
            </a:r>
            <a:r>
              <a:rPr lang="zh-CN" altLang="en-US" b="1" dirty="0" smtClean="0">
                <a:latin typeface="楷体_GB2312" pitchFamily="49" charset="-122"/>
                <a:ea typeface="楷体_GB2312" pitchFamily="49" charset="-122"/>
              </a:rPr>
              <a:t>和</a:t>
            </a:r>
            <a:r>
              <a:rPr lang="en-US" altLang="zh-CN" i="1" dirty="0" smtClean="0">
                <a:effectLst/>
                <a:latin typeface="Times New Roman" pitchFamily="18" charset="0"/>
                <a:ea typeface="楷体_GB2312" pitchFamily="49" charset="-122"/>
                <a:cs typeface="Times New Roman" pitchFamily="18" charset="0"/>
              </a:rPr>
              <a:t>x</a:t>
            </a:r>
            <a:r>
              <a:rPr lang="zh-CN" altLang="en-US" b="1" dirty="0" smtClean="0">
                <a:latin typeface="楷体_GB2312" pitchFamily="49" charset="-122"/>
                <a:ea typeface="楷体_GB2312" pitchFamily="49" charset="-122"/>
              </a:rPr>
              <a:t>的值，若有</a:t>
            </a: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None/>
              <a:defRPr/>
            </a:pP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rPr>
              <a:t>成立，则</a:t>
            </a:r>
            <a:r>
              <a:rPr lang="en-US" altLang="zh-CN" i="1" dirty="0" smtClean="0">
                <a:effectLst/>
                <a:latin typeface="Times New Roman" pitchFamily="18" charset="0"/>
                <a:ea typeface="楷体_GB2312" pitchFamily="49" charset="-122"/>
                <a:cs typeface="Times New Roman" pitchFamily="18" charset="0"/>
              </a:rPr>
              <a:t>s</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zh-CN" altLang="en-US" b="1" dirty="0" smtClean="0">
                <a:latin typeface="楷体_GB2312" pitchFamily="49" charset="-122"/>
                <a:ea typeface="楷体_GB2312" pitchFamily="49" charset="-122"/>
              </a:rPr>
              <a:t>不受</a:t>
            </a:r>
            <a:r>
              <a:rPr lang="en-US" altLang="zh-CN" b="1" dirty="0" smtClean="0">
                <a:latin typeface="楷体_GB2312" pitchFamily="49" charset="-122"/>
                <a:ea typeface="楷体_GB2312" pitchFamily="49" charset="-122"/>
              </a:rPr>
              <a:t>T</a:t>
            </a:r>
            <a:r>
              <a:rPr lang="zh-CN" altLang="en-US" b="1" dirty="0" smtClean="0">
                <a:latin typeface="楷体_GB2312" pitchFamily="49" charset="-122"/>
                <a:ea typeface="楷体_GB2312" pitchFamily="49" charset="-122"/>
              </a:rPr>
              <a:t>表限制。也就是说即使存在</a:t>
            </a: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None/>
              <a:defRPr/>
            </a:pPr>
            <a:endParaRPr lang="en-US" altLang="zh-CN" b="1" dirty="0" smtClean="0">
              <a:latin typeface="楷体_GB2312" pitchFamily="49" charset="-122"/>
              <a:ea typeface="楷体_GB2312" pitchFamily="49" charset="-122"/>
            </a:endParaRPr>
          </a:p>
          <a:p>
            <a:pPr marL="1009650" lvl="1" indent="-609600" eaLnBrk="1" hangingPunct="1">
              <a:lnSpc>
                <a:spcPct val="80000"/>
              </a:lnSpc>
              <a:buClr>
                <a:schemeClr val="tx1"/>
              </a:buClr>
              <a:buSzPct val="100000"/>
              <a:buNone/>
              <a:defRPr/>
            </a:pPr>
            <a:r>
              <a:rPr lang="en-US" altLang="zh-CN" i="1" dirty="0" smtClean="0">
                <a:effectLst/>
                <a:latin typeface="Times New Roman" pitchFamily="18" charset="0"/>
                <a:ea typeface="楷体_GB2312" pitchFamily="49" charset="-122"/>
                <a:cs typeface="Times New Roman" pitchFamily="18" charset="0"/>
              </a:rPr>
              <a:t>x</a:t>
            </a:r>
            <a:r>
              <a:rPr lang="zh-CN" altLang="en-US" b="1" dirty="0" smtClean="0">
                <a:latin typeface="楷体_GB2312" pitchFamily="49" charset="-122"/>
                <a:ea typeface="楷体_GB2312" pitchFamily="49" charset="-122"/>
              </a:rPr>
              <a:t>仍然可以移动到</a:t>
            </a:r>
            <a:r>
              <a:rPr lang="en-US" altLang="zh-CN" i="1" dirty="0" smtClean="0">
                <a:effectLst/>
                <a:latin typeface="Times New Roman" pitchFamily="18" charset="0"/>
                <a:ea typeface="楷体_GB2312" pitchFamily="49" charset="-122"/>
                <a:cs typeface="Times New Roman" pitchFamily="18" charset="0"/>
              </a:rPr>
              <a:t>s</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zh-CN" altLang="en-US" dirty="0" smtClean="0">
                <a:effectLst/>
                <a:latin typeface="Times New Roman" pitchFamily="18" charset="0"/>
                <a:ea typeface="楷体_GB2312" pitchFamily="49" charset="-122"/>
                <a:cs typeface="Times New Roman" pitchFamily="18" charset="0"/>
              </a:rPr>
              <a:t>。</a:t>
            </a:r>
            <a:endParaRPr lang="en-US" altLang="zh-CN" dirty="0" smtClean="0">
              <a:effectLst/>
              <a:latin typeface="Times New Roman" pitchFamily="18" charset="0"/>
              <a:ea typeface="楷体_GB2312" pitchFamily="49" charset="-122"/>
              <a:cs typeface="Times New Roman" pitchFamily="18" charset="0"/>
            </a:endParaRPr>
          </a:p>
          <a:p>
            <a:pPr marL="1009650" lvl="1" indent="-609600" eaLnBrk="1" hangingPunct="1">
              <a:lnSpc>
                <a:spcPct val="80000"/>
              </a:lnSpc>
              <a:buClr>
                <a:schemeClr val="tx1"/>
              </a:buClr>
              <a:buSzPct val="100000"/>
              <a:buNone/>
              <a:defRPr/>
            </a:pPr>
            <a:r>
              <a:rPr lang="en-US" altLang="zh-CN" i="1" dirty="0" smtClean="0">
                <a:effectLst/>
                <a:latin typeface="Times New Roman" pitchFamily="18" charset="0"/>
                <a:ea typeface="楷体_GB2312" pitchFamily="49" charset="-122"/>
                <a:cs typeface="Times New Roman" pitchFamily="18" charset="0"/>
              </a:rPr>
              <a:t>A</a:t>
            </a:r>
            <a:r>
              <a:rPr lang="en-US" altLang="zh-CN" dirty="0" smtClean="0">
                <a:effectLst/>
                <a:latin typeface="Times New Roman" pitchFamily="18" charset="0"/>
                <a:ea typeface="楷体_GB2312" pitchFamily="49" charset="-122"/>
                <a:cs typeface="Times New Roman" pitchFamily="18" charset="0"/>
              </a:rPr>
              <a:t>(</a:t>
            </a:r>
            <a:r>
              <a:rPr lang="en-US" altLang="zh-CN" i="1" dirty="0" err="1" smtClean="0">
                <a:effectLst/>
                <a:latin typeface="Times New Roman" pitchFamily="18" charset="0"/>
                <a:ea typeface="楷体_GB2312" pitchFamily="49" charset="-122"/>
                <a:cs typeface="Times New Roman" pitchFamily="18" charset="0"/>
              </a:rPr>
              <a:t>s</a:t>
            </a:r>
            <a:r>
              <a:rPr lang="en-US" altLang="zh-CN" dirty="0" err="1" smtClean="0">
                <a:effectLst/>
                <a:latin typeface="Times New Roman" pitchFamily="18" charset="0"/>
                <a:ea typeface="楷体_GB2312" pitchFamily="49" charset="-122"/>
                <a:cs typeface="Times New Roman" pitchFamily="18" charset="0"/>
              </a:rPr>
              <a:t>,</a:t>
            </a:r>
            <a:r>
              <a:rPr lang="en-US" altLang="zh-CN" i="1" dirty="0" err="1"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zh-CN" altLang="en-US" b="1" dirty="0" smtClean="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一般选取为历史上所能达到的最优函数值。</a:t>
            </a:r>
            <a:endParaRPr lang="en-US" altLang="zh-CN" b="1" dirty="0" smtClean="0">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算法原理</a:t>
            </a:r>
          </a:p>
        </p:txBody>
      </p:sp>
      <p:graphicFrame>
        <p:nvGraphicFramePr>
          <p:cNvPr id="33795" name="Object 3"/>
          <p:cNvGraphicFramePr>
            <a:graphicFrameLocks noChangeAspect="1"/>
          </p:cNvGraphicFramePr>
          <p:nvPr/>
        </p:nvGraphicFramePr>
        <p:xfrm>
          <a:off x="2718842" y="2579762"/>
          <a:ext cx="2544763" cy="604838"/>
        </p:xfrm>
        <a:graphic>
          <a:graphicData uri="http://schemas.openxmlformats.org/presentationml/2006/ole">
            <p:oleObj spid="_x0000_s29698" name="Equation" r:id="rId3" imgW="1015920" imgH="241200" progId="">
              <p:embed/>
            </p:oleObj>
          </a:graphicData>
        </a:graphic>
      </p:graphicFrame>
      <p:graphicFrame>
        <p:nvGraphicFramePr>
          <p:cNvPr id="33796" name="Object 4"/>
          <p:cNvGraphicFramePr>
            <a:graphicFrameLocks noChangeAspect="1"/>
          </p:cNvGraphicFramePr>
          <p:nvPr/>
        </p:nvGraphicFramePr>
        <p:xfrm>
          <a:off x="3203848" y="3425056"/>
          <a:ext cx="1363663" cy="508000"/>
        </p:xfrm>
        <a:graphic>
          <a:graphicData uri="http://schemas.openxmlformats.org/presentationml/2006/ole">
            <p:oleObj spid="_x0000_s29699" name="Equation" r:id="rId4" imgW="545760" imgH="203040" progId="">
              <p:embed/>
            </p:oleObj>
          </a:graphicData>
        </a:graphic>
      </p:graphicFrame>
      <p:sp>
        <p:nvSpPr>
          <p:cNvPr id="9" name="Text Box 12"/>
          <p:cNvSpPr txBox="1">
            <a:spLocks noChangeArrowheads="1"/>
          </p:cNvSpPr>
          <p:nvPr/>
        </p:nvSpPr>
        <p:spPr bwMode="auto">
          <a:xfrm>
            <a:off x="467544" y="5070475"/>
            <a:ext cx="8352928" cy="523220"/>
          </a:xfrm>
          <a:prstGeom prst="rect">
            <a:avLst/>
          </a:prstGeom>
          <a:noFill/>
          <a:ln w="9525" algn="ctr">
            <a:noFill/>
            <a:miter lim="800000"/>
            <a:headEnd/>
            <a:tailEnd/>
          </a:ln>
          <a:effectLst/>
        </p:spPr>
        <p:txBody>
          <a:bodyPr wrap="square">
            <a:spAutoFit/>
          </a:bodyPr>
          <a:lstStyle/>
          <a:p>
            <a:pPr algn="ctr">
              <a:spcBef>
                <a:spcPct val="50000"/>
              </a:spcBef>
              <a:defRPr/>
            </a:pPr>
            <a:r>
              <a:rPr lang="zh-CN" altLang="en-US" sz="2800" b="1" dirty="0" smtClean="0">
                <a:latin typeface="楷体_GB2312" pitchFamily="49" charset="-122"/>
                <a:ea typeface="楷体_GB2312" pitchFamily="49" charset="-122"/>
              </a:rPr>
              <a:t>禁忌策略和</a:t>
            </a:r>
            <a:r>
              <a:rPr lang="zh-CN" altLang="en-US" sz="2800" b="1" dirty="0">
                <a:latin typeface="楷体_GB2312" pitchFamily="49" charset="-122"/>
                <a:ea typeface="楷体_GB2312" pitchFamily="49" charset="-122"/>
              </a:rPr>
              <a:t>渴望</a:t>
            </a:r>
            <a:r>
              <a:rPr lang="zh-CN" altLang="en-US" sz="2800" b="1" dirty="0" smtClean="0">
                <a:latin typeface="楷体_GB2312" pitchFamily="49" charset="-122"/>
                <a:ea typeface="楷体_GB2312" pitchFamily="49" charset="-122"/>
              </a:rPr>
              <a:t>水平构成</a:t>
            </a:r>
            <a:r>
              <a:rPr lang="zh-CN" altLang="en-US" sz="2800" b="1" dirty="0">
                <a:latin typeface="楷体_GB2312" pitchFamily="49" charset="-122"/>
                <a:ea typeface="楷体_GB2312" pitchFamily="49" charset="-122"/>
              </a:rPr>
              <a:t>了</a:t>
            </a:r>
            <a:r>
              <a:rPr lang="en-US" altLang="zh-CN" sz="2800" b="1" dirty="0">
                <a:latin typeface="Times New Roman" pitchFamily="18" charset="0"/>
                <a:ea typeface="楷体_GB2312" pitchFamily="49" charset="-122"/>
                <a:cs typeface="Times New Roman" pitchFamily="18" charset="0"/>
              </a:rPr>
              <a:t>TS</a:t>
            </a:r>
            <a:r>
              <a:rPr lang="zh-CN" altLang="en-US" sz="2800" b="1" dirty="0">
                <a:latin typeface="楷体_GB2312" pitchFamily="49" charset="-122"/>
                <a:ea typeface="楷体_GB2312" pitchFamily="49" charset="-122"/>
              </a:rPr>
              <a:t>的两大核心移动规则</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宋体" pitchFamily="2" charset="-122"/>
              </a:rPr>
              <a:t>构成要素</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rPr>
              <a:t>停止准则</a:t>
            </a:r>
            <a:endParaRPr lang="en-US" altLang="zh-CN" b="1" dirty="0" smtClean="0">
              <a:latin typeface="楷体_GB2312" pitchFamily="49" charset="-122"/>
              <a:ea typeface="楷体_GB2312" pitchFamily="49" charset="-122"/>
            </a:endParaRP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设定最大迭代次数</a:t>
            </a: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得到满意解</a:t>
            </a:r>
          </a:p>
          <a:p>
            <a:pPr marL="1409700" lvl="2" indent="-609600" eaLnBrk="1" hangingPunct="1">
              <a:lnSpc>
                <a:spcPct val="80000"/>
              </a:lnSpc>
              <a:buClr>
                <a:schemeClr val="tx1"/>
              </a:buClr>
              <a:buSzPct val="100000"/>
              <a:buFont typeface="+mj-ea"/>
              <a:buAutoNum type="circleNumDbPlain"/>
              <a:defRPr/>
            </a:pPr>
            <a:r>
              <a:rPr lang="zh-CN" altLang="en-US" sz="2800" b="1" dirty="0" smtClean="0">
                <a:latin typeface="楷体_GB2312" pitchFamily="49" charset="-122"/>
                <a:ea typeface="楷体_GB2312" pitchFamily="49" charset="-122"/>
              </a:rPr>
              <a:t>设定某个对象的最大禁忌频率</a:t>
            </a:r>
            <a:endParaRPr lang="en-US" altLang="zh-CN" sz="2800" b="1" dirty="0" smtClean="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算法原理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宋体" pitchFamily="2" charset="-122"/>
              </a:rPr>
              <a:t>算法流程</a:t>
            </a:r>
            <a:endParaRPr lang="en-US" altLang="zh-CN" b="1" dirty="0" smtClean="0">
              <a:latin typeface="宋体" pitchFamily="2"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1</a:t>
            </a:r>
          </a:p>
          <a:p>
            <a:pPr marL="1409700" lvl="2" indent="0" eaLnBrk="1" hangingPunct="1">
              <a:buClr>
                <a:schemeClr val="tx1"/>
              </a:buClr>
              <a:buSzPct val="100000"/>
              <a:buNone/>
              <a:defRPr/>
            </a:pPr>
            <a:r>
              <a:rPr lang="zh-CN" altLang="en-US" sz="2800" b="1" dirty="0" smtClean="0">
                <a:solidFill>
                  <a:srgbClr val="FFFFFF"/>
                </a:solidFill>
                <a:latin typeface="Times New Roman" pitchFamily="18" charset="0"/>
                <a:ea typeface="楷体_GB2312" pitchFamily="49" charset="-122"/>
              </a:rPr>
              <a:t>选一个初始点 </a:t>
            </a:r>
            <a:r>
              <a:rPr lang="en-US" altLang="zh-CN" sz="2800" i="1" dirty="0" smtClean="0">
                <a:solidFill>
                  <a:srgbClr val="FFFFFF"/>
                </a:solidFill>
                <a:effectLst/>
                <a:latin typeface="Times New Roman" pitchFamily="18" charset="0"/>
                <a:ea typeface="楷体_GB2312" pitchFamily="49" charset="-122"/>
                <a:cs typeface="Times New Roman" pitchFamily="18" charset="0"/>
              </a:rPr>
              <a:t>x</a:t>
            </a:r>
            <a:r>
              <a:rPr lang="en-US" altLang="zh-CN" sz="2800" b="1" dirty="0" smtClean="0">
                <a:solidFill>
                  <a:srgbClr val="FFFFFF"/>
                </a:solidFill>
                <a:latin typeface="Times New Roman" pitchFamily="18" charset="0"/>
                <a:ea typeface="楷体_GB2312" pitchFamily="49" charset="-122"/>
                <a:cs typeface="Times New Roman" pitchFamily="18" charset="0"/>
              </a:rPr>
              <a:t>(           </a:t>
            </a:r>
            <a:r>
              <a:rPr lang="en-US" altLang="zh-CN" sz="2800" b="1" dirty="0" smtClean="0">
                <a:solidFill>
                  <a:srgbClr val="FFFFFF"/>
                </a:solidFill>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，令	    ，        ，渴望水平                           ，迭代指标 </a:t>
            </a:r>
            <a:r>
              <a:rPr lang="en-US" altLang="zh-CN" sz="2800" i="1" dirty="0" smtClean="0">
                <a:solidFill>
                  <a:srgbClr val="FFFFFF"/>
                </a:solidFill>
                <a:effectLst/>
                <a:latin typeface="Times New Roman" pitchFamily="18" charset="0"/>
                <a:ea typeface="楷体_GB2312" pitchFamily="49" charset="-122"/>
              </a:rPr>
              <a:t>k</a:t>
            </a:r>
            <a:r>
              <a:rPr lang="en-US" altLang="zh-CN" sz="2800" dirty="0" smtClean="0">
                <a:solidFill>
                  <a:srgbClr val="FFFFFF"/>
                </a:solidFill>
                <a:effectLst/>
                <a:latin typeface="Times New Roman" pitchFamily="18" charset="0"/>
                <a:ea typeface="楷体_GB2312" pitchFamily="49" charset="-122"/>
              </a:rPr>
              <a:t>=0</a:t>
            </a:r>
            <a:r>
              <a:rPr lang="zh-CN" altLang="en-US"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a:t>
            </a:r>
            <a:endParaRPr lang="en-US" altLang="zh-CN"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2</a:t>
            </a:r>
          </a:p>
          <a:p>
            <a:pPr marL="1409700" lvl="2" indent="0" eaLnBrk="1" hangingPunct="1">
              <a:buClr>
                <a:schemeClr val="tx1"/>
              </a:buClr>
              <a:buSzPct val="100000"/>
              <a:buNone/>
              <a:defRPr/>
            </a:pPr>
            <a:r>
              <a:rPr lang="zh-CN" altLang="en-US" sz="2800" b="1" dirty="0" smtClean="0">
                <a:solidFill>
                  <a:srgbClr val="FFFFFF"/>
                </a:solidFill>
                <a:latin typeface="Times New Roman" pitchFamily="18" charset="0"/>
                <a:ea typeface="楷体_GB2312" pitchFamily="49" charset="-122"/>
              </a:rPr>
              <a:t>若                       ，则停止；否则令</a:t>
            </a:r>
            <a:r>
              <a:rPr lang="en-US" altLang="zh-CN" sz="2800" i="1" dirty="0" smtClean="0">
                <a:solidFill>
                  <a:srgbClr val="FFFFFF"/>
                </a:solidFill>
                <a:effectLst/>
                <a:latin typeface="Times New Roman" pitchFamily="18" charset="0"/>
                <a:ea typeface="楷体_GB2312" pitchFamily="49" charset="-122"/>
              </a:rPr>
              <a:t>k</a:t>
            </a:r>
            <a:r>
              <a:rPr lang="en-US" altLang="zh-CN" sz="2800" dirty="0" smtClean="0">
                <a:solidFill>
                  <a:srgbClr val="FFFFFF"/>
                </a:solidFill>
                <a:effectLst/>
                <a:latin typeface="Times New Roman" pitchFamily="18" charset="0"/>
                <a:ea typeface="楷体_GB2312" pitchFamily="49" charset="-122"/>
              </a:rPr>
              <a:t>=</a:t>
            </a:r>
            <a:r>
              <a:rPr lang="en-US" altLang="zh-CN" sz="2800" i="1" dirty="0" smtClean="0">
                <a:solidFill>
                  <a:srgbClr val="FFFFFF"/>
                </a:solidFill>
                <a:effectLst/>
                <a:latin typeface="Times New Roman" pitchFamily="18" charset="0"/>
                <a:ea typeface="楷体_GB2312" pitchFamily="49" charset="-122"/>
              </a:rPr>
              <a:t>k</a:t>
            </a:r>
            <a:r>
              <a:rPr lang="en-US" altLang="zh-CN" sz="2800" dirty="0" smtClean="0">
                <a:solidFill>
                  <a:srgbClr val="FFFFFF"/>
                </a:solidFill>
                <a:effectLst/>
                <a:latin typeface="Times New Roman" pitchFamily="18" charset="0"/>
                <a:ea typeface="楷体_GB2312" pitchFamily="49" charset="-122"/>
              </a:rPr>
              <a:t>+1</a:t>
            </a:r>
            <a:r>
              <a:rPr lang="zh-CN" altLang="en-US" sz="2800" b="1" dirty="0" smtClean="0">
                <a:solidFill>
                  <a:srgbClr val="FFFFFF"/>
                </a:solidFill>
                <a:latin typeface="Times New Roman" pitchFamily="18" charset="0"/>
                <a:ea typeface="楷体_GB2312" pitchFamily="49" charset="-122"/>
              </a:rPr>
              <a:t>；若</a:t>
            </a:r>
            <a:r>
              <a:rPr lang="en-US" altLang="zh-CN" sz="2800" i="1" dirty="0" smtClean="0">
                <a:solidFill>
                  <a:srgbClr val="FFFFFF"/>
                </a:solidFill>
                <a:effectLst/>
                <a:latin typeface="Times New Roman" pitchFamily="18" charset="0"/>
                <a:ea typeface="楷体_GB2312" pitchFamily="49" charset="-122"/>
              </a:rPr>
              <a:t>k</a:t>
            </a:r>
            <a:r>
              <a:rPr lang="en-US" altLang="zh-CN" sz="2800" dirty="0" smtClean="0">
                <a:solidFill>
                  <a:srgbClr val="FFFFFF"/>
                </a:solidFill>
                <a:effectLst/>
                <a:latin typeface="Times New Roman" pitchFamily="18" charset="0"/>
                <a:ea typeface="楷体_GB2312" pitchFamily="49" charset="-122"/>
              </a:rPr>
              <a:t>&gt;</a:t>
            </a:r>
            <a:r>
              <a:rPr lang="en-US" altLang="zh-CN" sz="2800" i="1" dirty="0" smtClean="0">
                <a:solidFill>
                  <a:srgbClr val="FFFFFF"/>
                </a:solidFill>
                <a:effectLst/>
                <a:latin typeface="Times New Roman" pitchFamily="18" charset="0"/>
                <a:ea typeface="楷体_GB2312" pitchFamily="49" charset="-122"/>
              </a:rPr>
              <a:t>NG</a:t>
            </a:r>
            <a:r>
              <a:rPr lang="en-US" altLang="zh-CN" sz="2800" b="1" dirty="0" smtClean="0">
                <a:solidFill>
                  <a:srgbClr val="FFFFFF"/>
                </a:solidFill>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其中</a:t>
            </a:r>
            <a:r>
              <a:rPr lang="en-US" altLang="zh-CN" sz="2800" i="1" dirty="0" smtClean="0">
                <a:solidFill>
                  <a:srgbClr val="FFFFFF"/>
                </a:solidFill>
                <a:effectLst/>
                <a:latin typeface="Times New Roman" pitchFamily="18" charset="0"/>
                <a:ea typeface="楷体_GB2312" pitchFamily="49" charset="-122"/>
              </a:rPr>
              <a:t>NG</a:t>
            </a:r>
            <a:r>
              <a:rPr lang="zh-CN" altLang="en-US" sz="2800" b="1" dirty="0" smtClean="0">
                <a:solidFill>
                  <a:srgbClr val="FFFFFF"/>
                </a:solidFill>
                <a:latin typeface="Times New Roman" pitchFamily="18" charset="0"/>
                <a:ea typeface="楷体_GB2312" pitchFamily="49" charset="-122"/>
              </a:rPr>
              <a:t>为最大迭代次数</a:t>
            </a:r>
            <a:r>
              <a:rPr lang="en-US" altLang="zh-CN" sz="2800" b="1" dirty="0" smtClean="0">
                <a:solidFill>
                  <a:srgbClr val="FFFFFF"/>
                </a:solidFill>
                <a:latin typeface="Times New Roman" pitchFamily="18" charset="0"/>
                <a:ea typeface="楷体_GB2312" pitchFamily="49" charset="-122"/>
              </a:rPr>
              <a:t>)</a:t>
            </a:r>
            <a:r>
              <a:rPr lang="zh-CN" altLang="en-US" sz="2800" b="1" dirty="0" smtClean="0">
                <a:solidFill>
                  <a:srgbClr val="FFFFFF"/>
                </a:solidFill>
                <a:latin typeface="Times New Roman" pitchFamily="18" charset="0"/>
                <a:ea typeface="楷体_GB2312" pitchFamily="49" charset="-122"/>
              </a:rPr>
              <a:t>，则停止；</a:t>
            </a:r>
          </a:p>
          <a:p>
            <a:pPr marL="1409700" lvl="2" indent="0" eaLnBrk="1" hangingPunct="1">
              <a:buClr>
                <a:schemeClr val="tx1"/>
              </a:buClr>
              <a:buSzPct val="100000"/>
              <a:buNone/>
              <a:defRPr/>
            </a:pPr>
            <a:endParaRPr lang="zh-CN" altLang="en-US" b="1" dirty="0" smtClean="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禁忌搜索</a:t>
            </a:r>
          </a:p>
        </p:txBody>
      </p:sp>
      <p:graphicFrame>
        <p:nvGraphicFramePr>
          <p:cNvPr id="35842" name="Object 2"/>
          <p:cNvGraphicFramePr>
            <a:graphicFrameLocks noChangeAspect="1"/>
          </p:cNvGraphicFramePr>
          <p:nvPr/>
        </p:nvGraphicFramePr>
        <p:xfrm>
          <a:off x="4245868" y="2295922"/>
          <a:ext cx="1019175" cy="446088"/>
        </p:xfrm>
        <a:graphic>
          <a:graphicData uri="http://schemas.openxmlformats.org/presentationml/2006/ole">
            <p:oleObj spid="_x0000_s30722" name="Equation" r:id="rId3" imgW="406080" imgH="177480" progId="">
              <p:embed/>
            </p:oleObj>
          </a:graphicData>
        </a:graphic>
      </p:graphicFrame>
      <p:graphicFrame>
        <p:nvGraphicFramePr>
          <p:cNvPr id="35843" name="Object 3"/>
          <p:cNvGraphicFramePr>
            <a:graphicFrameLocks noChangeAspect="1"/>
          </p:cNvGraphicFramePr>
          <p:nvPr/>
        </p:nvGraphicFramePr>
        <p:xfrm>
          <a:off x="6116638" y="2251075"/>
          <a:ext cx="1044575" cy="506413"/>
        </p:xfrm>
        <a:graphic>
          <a:graphicData uri="http://schemas.openxmlformats.org/presentationml/2006/ole">
            <p:oleObj spid="_x0000_s30723" name="Equation" r:id="rId4" imgW="419040" imgH="203040" progId="">
              <p:embed/>
            </p:oleObj>
          </a:graphicData>
        </a:graphic>
      </p:graphicFrame>
      <p:graphicFrame>
        <p:nvGraphicFramePr>
          <p:cNvPr id="35844" name="Object 4"/>
          <p:cNvGraphicFramePr>
            <a:graphicFrameLocks noChangeAspect="1"/>
          </p:cNvGraphicFramePr>
          <p:nvPr/>
        </p:nvGraphicFramePr>
        <p:xfrm>
          <a:off x="7236296" y="2289373"/>
          <a:ext cx="949325" cy="506413"/>
        </p:xfrm>
        <a:graphic>
          <a:graphicData uri="http://schemas.openxmlformats.org/presentationml/2006/ole">
            <p:oleObj spid="_x0000_s30724" name="Equation" r:id="rId5" imgW="380880" imgH="203040" progId="">
              <p:embed/>
            </p:oleObj>
          </a:graphicData>
        </a:graphic>
      </p:graphicFrame>
      <p:graphicFrame>
        <p:nvGraphicFramePr>
          <p:cNvPr id="35845" name="Object 5"/>
          <p:cNvGraphicFramePr>
            <a:graphicFrameLocks noChangeAspect="1"/>
          </p:cNvGraphicFramePr>
          <p:nvPr/>
        </p:nvGraphicFramePr>
        <p:xfrm>
          <a:off x="3169940" y="2639888"/>
          <a:ext cx="2386013" cy="573088"/>
        </p:xfrm>
        <a:graphic>
          <a:graphicData uri="http://schemas.openxmlformats.org/presentationml/2006/ole">
            <p:oleObj spid="_x0000_s30725" name="Equation" r:id="rId6" imgW="952200" imgH="228600" progId="">
              <p:embed/>
            </p:oleObj>
          </a:graphicData>
        </a:graphic>
      </p:graphicFrame>
      <p:graphicFrame>
        <p:nvGraphicFramePr>
          <p:cNvPr id="35846" name="Object 6"/>
          <p:cNvGraphicFramePr>
            <a:graphicFrameLocks noChangeAspect="1"/>
          </p:cNvGraphicFramePr>
          <p:nvPr/>
        </p:nvGraphicFramePr>
        <p:xfrm>
          <a:off x="2105025" y="3576638"/>
          <a:ext cx="2036763" cy="636587"/>
        </p:xfrm>
        <a:graphic>
          <a:graphicData uri="http://schemas.openxmlformats.org/presentationml/2006/ole">
            <p:oleObj spid="_x0000_s30726" name="Equation" r:id="rId7" imgW="812520" imgH="253800" progId="">
              <p:embed/>
            </p:oleObj>
          </a:graphicData>
        </a:graphic>
      </p:graphicFrame>
      <p:sp>
        <p:nvSpPr>
          <p:cNvPr id="10" name="TextBox 9"/>
          <p:cNvSpPr txBox="1"/>
          <p:nvPr/>
        </p:nvSpPr>
        <p:spPr>
          <a:xfrm>
            <a:off x="539552" y="4725144"/>
            <a:ext cx="7992888" cy="1384995"/>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注：		     表示非正常终止，造成的原因：邻域小，</a:t>
            </a:r>
            <a:r>
              <a:rPr lang="en-US" altLang="zh-CN" sz="2800" dirty="0" smtClean="0">
                <a:latin typeface="楷体_GB2312" pitchFamily="49" charset="-122"/>
                <a:ea typeface="楷体_GB2312" pitchFamily="49" charset="-122"/>
                <a:cs typeface="Times New Roman" pitchFamily="18" charset="0"/>
              </a:rPr>
              <a:t>T</a:t>
            </a:r>
            <a:r>
              <a:rPr lang="zh-CN" altLang="en-US" sz="2800" dirty="0" smtClean="0">
                <a:latin typeface="楷体_GB2312" pitchFamily="49" charset="-122"/>
                <a:ea typeface="楷体_GB2312" pitchFamily="49" charset="-122"/>
              </a:rPr>
              <a:t>表长。正常设置为</a:t>
            </a:r>
            <a:r>
              <a:rPr lang="en-US" altLang="zh-CN" sz="2800" dirty="0" smtClean="0">
                <a:latin typeface="楷体_GB2312" pitchFamily="49" charset="-122"/>
                <a:ea typeface="楷体_GB2312" pitchFamily="49" charset="-122"/>
                <a:cs typeface="Times New Roman" pitchFamily="18" charset="0"/>
              </a:rPr>
              <a:t>T</a:t>
            </a:r>
            <a:r>
              <a:rPr lang="zh-CN" altLang="en-US" sz="2800" dirty="0" smtClean="0">
                <a:latin typeface="楷体_GB2312" pitchFamily="49" charset="-122"/>
                <a:ea typeface="楷体_GB2312" pitchFamily="49" charset="-122"/>
              </a:rPr>
              <a:t>表长度</a:t>
            </a:r>
            <a:r>
              <a:rPr lang="en-US" altLang="zh-CN" sz="2800" dirty="0" smtClean="0">
                <a:latin typeface="楷体_GB2312" pitchFamily="49" charset="-122"/>
                <a:ea typeface="楷体_GB2312" pitchFamily="49" charset="-122"/>
              </a:rPr>
              <a:t>&lt;</a:t>
            </a:r>
            <a:r>
              <a:rPr lang="zh-CN" altLang="en-US" sz="2800" dirty="0" smtClean="0">
                <a:latin typeface="楷体_GB2312" pitchFamily="49" charset="-122"/>
                <a:ea typeface="楷体_GB2312" pitchFamily="49" charset="-122"/>
              </a:rPr>
              <a:t>邻域大小。</a:t>
            </a:r>
            <a:r>
              <a:rPr lang="en-US" altLang="zh-CN" sz="2800" b="0" dirty="0" smtClean="0">
                <a:latin typeface="Times New Roman" pitchFamily="18" charset="0"/>
                <a:ea typeface="楷体_GB2312" pitchFamily="49" charset="-122"/>
                <a:cs typeface="Times New Roman" pitchFamily="18" charset="0"/>
              </a:rPr>
              <a:t>Step 2</a:t>
            </a:r>
            <a:r>
              <a:rPr lang="zh-CN" altLang="en-US" sz="2800" dirty="0" smtClean="0">
                <a:latin typeface="楷体_GB2312" pitchFamily="49" charset="-122"/>
                <a:ea typeface="楷体_GB2312" pitchFamily="49" charset="-122"/>
              </a:rPr>
              <a:t>的作用是设置循环体出口。</a:t>
            </a:r>
          </a:p>
        </p:txBody>
      </p:sp>
      <p:graphicFrame>
        <p:nvGraphicFramePr>
          <p:cNvPr id="35847" name="Object 7"/>
          <p:cNvGraphicFramePr>
            <a:graphicFrameLocks noChangeAspect="1"/>
          </p:cNvGraphicFramePr>
          <p:nvPr/>
        </p:nvGraphicFramePr>
        <p:xfrm>
          <a:off x="1259632" y="4717579"/>
          <a:ext cx="2036763" cy="636587"/>
        </p:xfrm>
        <a:graphic>
          <a:graphicData uri="http://schemas.openxmlformats.org/presentationml/2006/ole">
            <p:oleObj spid="_x0000_s30727" name="Equation" r:id="rId8" imgW="812520" imgH="253800" progId="">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宋体" pitchFamily="2" charset="-122"/>
              </a:rPr>
              <a:t>算法流程</a:t>
            </a:r>
            <a:endParaRPr lang="en-US" altLang="zh-CN" b="1" dirty="0" smtClean="0">
              <a:latin typeface="宋体" pitchFamily="2"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3</a:t>
            </a:r>
          </a:p>
          <a:p>
            <a:pPr marL="1409700" lvl="2" indent="0" eaLnBrk="1" hangingPunct="1">
              <a:buClr>
                <a:schemeClr val="tx1"/>
              </a:buClr>
              <a:buSzPct val="100000"/>
              <a:buNone/>
              <a:defRPr/>
            </a:pPr>
            <a:r>
              <a:rPr lang="zh-CN" altLang="en-US" sz="2800" b="1" dirty="0" smtClean="0">
                <a:solidFill>
                  <a:srgbClr val="FFFFFF"/>
                </a:solidFill>
                <a:latin typeface="Times New Roman" pitchFamily="18" charset="0"/>
                <a:ea typeface="楷体_GB2312" pitchFamily="49" charset="-122"/>
              </a:rPr>
              <a:t>若                                                                      且                                  ，令                 ，转</a:t>
            </a:r>
            <a:r>
              <a:rPr lang="en-US" altLang="zh-CN" sz="2800" b="1" dirty="0" smtClean="0">
                <a:solidFill>
                  <a:srgbClr val="FFFFFF"/>
                </a:solidFill>
                <a:latin typeface="Times New Roman" pitchFamily="18" charset="0"/>
                <a:ea typeface="楷体_GB2312" pitchFamily="49" charset="-122"/>
              </a:rPr>
              <a:t>Step 5</a:t>
            </a:r>
            <a:r>
              <a:rPr lang="zh-CN" altLang="en-US"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a:t>
            </a:r>
            <a:endParaRPr lang="en-US" altLang="zh-CN"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endParaRPr lang="en-US" altLang="zh-CN" sz="2800" b="1" dirty="0" smtClean="0">
              <a:solidFill>
                <a:srgbClr val="FFFFFF"/>
              </a:solidFill>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endParaRPr lang="en-US" altLang="zh-CN" sz="2800" b="1" dirty="0" smtClean="0">
              <a:solidFill>
                <a:srgbClr val="FFFFFF"/>
              </a:solidFill>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4</a:t>
            </a:r>
          </a:p>
          <a:p>
            <a:pPr marL="1409700" lvl="2" indent="0" eaLnBrk="1" hangingPunct="1">
              <a:buClr>
                <a:schemeClr val="tx1"/>
              </a:buClr>
              <a:buSzPct val="100000"/>
              <a:buNone/>
              <a:defRPr/>
            </a:pPr>
            <a:r>
              <a:rPr lang="zh-CN" altLang="en-US" sz="2800" b="1" dirty="0" smtClean="0">
                <a:solidFill>
                  <a:srgbClr val="FFFFFF"/>
                </a:solidFill>
                <a:latin typeface="Times New Roman" pitchFamily="18" charset="0"/>
                <a:ea typeface="楷体_GB2312" pitchFamily="49" charset="-122"/>
              </a:rPr>
              <a:t>若                                                                            ，令                 ；</a:t>
            </a:r>
          </a:p>
          <a:p>
            <a:pPr marL="1409700" lvl="2" indent="0" eaLnBrk="1" hangingPunct="1">
              <a:buClr>
                <a:schemeClr val="tx1"/>
              </a:buClr>
              <a:buSzPct val="100000"/>
              <a:buNone/>
              <a:defRPr/>
            </a:pPr>
            <a:endParaRPr lang="zh-CN" altLang="en-US" b="1" dirty="0" smtClean="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禁忌搜索</a:t>
            </a:r>
          </a:p>
        </p:txBody>
      </p:sp>
      <p:graphicFrame>
        <p:nvGraphicFramePr>
          <p:cNvPr id="41993" name="Object 9"/>
          <p:cNvGraphicFramePr>
            <a:graphicFrameLocks noChangeAspect="1"/>
          </p:cNvGraphicFramePr>
          <p:nvPr/>
        </p:nvGraphicFramePr>
        <p:xfrm>
          <a:off x="2095500" y="2133600"/>
          <a:ext cx="6326188" cy="763588"/>
        </p:xfrm>
        <a:graphic>
          <a:graphicData uri="http://schemas.openxmlformats.org/presentationml/2006/ole">
            <p:oleObj spid="_x0000_s31746" name="Equation" r:id="rId3" imgW="2527200" imgH="304560" progId="">
              <p:embed/>
            </p:oleObj>
          </a:graphicData>
        </a:graphic>
      </p:graphicFrame>
      <p:graphicFrame>
        <p:nvGraphicFramePr>
          <p:cNvPr id="41994" name="Object 10"/>
          <p:cNvGraphicFramePr>
            <a:graphicFrameLocks noChangeAspect="1"/>
          </p:cNvGraphicFramePr>
          <p:nvPr/>
        </p:nvGraphicFramePr>
        <p:xfrm>
          <a:off x="2123728" y="2636912"/>
          <a:ext cx="2994025" cy="636588"/>
        </p:xfrm>
        <a:graphic>
          <a:graphicData uri="http://schemas.openxmlformats.org/presentationml/2006/ole">
            <p:oleObj spid="_x0000_s31747" name="Equation" r:id="rId4" imgW="1193760" imgH="253800" progId="">
              <p:embed/>
            </p:oleObj>
          </a:graphicData>
        </a:graphic>
      </p:graphicFrame>
      <p:graphicFrame>
        <p:nvGraphicFramePr>
          <p:cNvPr id="41995" name="Object 11"/>
          <p:cNvGraphicFramePr>
            <a:graphicFrameLocks noChangeAspect="1"/>
          </p:cNvGraphicFramePr>
          <p:nvPr/>
        </p:nvGraphicFramePr>
        <p:xfrm>
          <a:off x="5868144" y="2689870"/>
          <a:ext cx="1493838" cy="571500"/>
        </p:xfrm>
        <a:graphic>
          <a:graphicData uri="http://schemas.openxmlformats.org/presentationml/2006/ole">
            <p:oleObj spid="_x0000_s31748" name="Equation" r:id="rId5" imgW="596880" imgH="228600" progId="">
              <p:embed/>
            </p:oleObj>
          </a:graphicData>
        </a:graphic>
      </p:graphicFrame>
      <p:sp>
        <p:nvSpPr>
          <p:cNvPr id="16" name="TextBox 15"/>
          <p:cNvSpPr txBox="1"/>
          <p:nvPr/>
        </p:nvSpPr>
        <p:spPr>
          <a:xfrm>
            <a:off x="2123728" y="3697868"/>
            <a:ext cx="4536504"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注：</a:t>
            </a:r>
            <a:r>
              <a:rPr lang="en-US" altLang="zh-CN" sz="2800" b="0" dirty="0" smtClean="0">
                <a:latin typeface="Times New Roman" pitchFamily="18" charset="0"/>
                <a:ea typeface="楷体_GB2312" pitchFamily="49" charset="-122"/>
                <a:cs typeface="Times New Roman" pitchFamily="18" charset="0"/>
              </a:rPr>
              <a:t>Step 3</a:t>
            </a:r>
            <a:r>
              <a:rPr lang="zh-CN" altLang="en-US" sz="2800" dirty="0" smtClean="0">
                <a:latin typeface="楷体_GB2312" pitchFamily="49" charset="-122"/>
                <a:ea typeface="楷体_GB2312" pitchFamily="49" charset="-122"/>
              </a:rPr>
              <a:t>的作用破禁检查</a:t>
            </a:r>
          </a:p>
        </p:txBody>
      </p:sp>
      <p:graphicFrame>
        <p:nvGraphicFramePr>
          <p:cNvPr id="41996" name="Object 12"/>
          <p:cNvGraphicFramePr>
            <a:graphicFrameLocks noChangeAspect="1"/>
          </p:cNvGraphicFramePr>
          <p:nvPr/>
        </p:nvGraphicFramePr>
        <p:xfrm>
          <a:off x="2130301" y="4797425"/>
          <a:ext cx="6834187" cy="763588"/>
        </p:xfrm>
        <a:graphic>
          <a:graphicData uri="http://schemas.openxmlformats.org/presentationml/2006/ole">
            <p:oleObj spid="_x0000_s31749" name="Equation" r:id="rId6" imgW="2730240" imgH="304560" progId="">
              <p:embed/>
            </p:oleObj>
          </a:graphicData>
        </a:graphic>
      </p:graphicFrame>
      <p:graphicFrame>
        <p:nvGraphicFramePr>
          <p:cNvPr id="41997" name="Object 13"/>
          <p:cNvGraphicFramePr>
            <a:graphicFrameLocks noChangeAspect="1"/>
          </p:cNvGraphicFramePr>
          <p:nvPr/>
        </p:nvGraphicFramePr>
        <p:xfrm>
          <a:off x="2540000" y="5300663"/>
          <a:ext cx="1525588" cy="571500"/>
        </p:xfrm>
        <a:graphic>
          <a:graphicData uri="http://schemas.openxmlformats.org/presentationml/2006/ole">
            <p:oleObj spid="_x0000_s31750" name="Equation" r:id="rId7" imgW="609480" imgH="228600" progId="">
              <p:embed/>
            </p:oleObj>
          </a:graphicData>
        </a:graphic>
      </p:graphicFrame>
      <p:sp>
        <p:nvSpPr>
          <p:cNvPr id="19" name="TextBox 18"/>
          <p:cNvSpPr txBox="1"/>
          <p:nvPr/>
        </p:nvSpPr>
        <p:spPr>
          <a:xfrm>
            <a:off x="2123728" y="5877272"/>
            <a:ext cx="4536504"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注：</a:t>
            </a:r>
            <a:r>
              <a:rPr lang="en-US" altLang="zh-CN" sz="2800" b="0" dirty="0" smtClean="0">
                <a:latin typeface="Times New Roman" pitchFamily="18" charset="0"/>
                <a:ea typeface="楷体_GB2312" pitchFamily="49" charset="-122"/>
                <a:cs typeface="Times New Roman" pitchFamily="18" charset="0"/>
              </a:rPr>
              <a:t>Step 4</a:t>
            </a:r>
            <a:r>
              <a:rPr lang="zh-CN" altLang="en-US" sz="2800" dirty="0" smtClean="0">
                <a:latin typeface="楷体_GB2312" pitchFamily="49" charset="-122"/>
                <a:ea typeface="楷体_GB2312" pitchFamily="49" charset="-122"/>
              </a:rPr>
              <a:t>的作用邻域选优</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宋体" pitchFamily="2" charset="-122"/>
              </a:rPr>
              <a:t>算法流程</a:t>
            </a:r>
            <a:endParaRPr lang="en-US" altLang="zh-CN" b="1" dirty="0" smtClean="0">
              <a:latin typeface="宋体" pitchFamily="2"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5</a:t>
            </a:r>
          </a:p>
          <a:p>
            <a:pPr marL="1409700" lvl="2" indent="0" eaLnBrk="1" hangingPunct="1">
              <a:buClr>
                <a:schemeClr val="tx1"/>
              </a:buClr>
              <a:buSzPct val="100000"/>
              <a:buNone/>
              <a:defRPr/>
            </a:pPr>
            <a:r>
              <a:rPr lang="zh-CN" altLang="en-US" sz="2800" b="1" dirty="0" smtClean="0">
                <a:solidFill>
                  <a:srgbClr val="FFFFFF"/>
                </a:solidFill>
                <a:latin typeface="Times New Roman" pitchFamily="18" charset="0"/>
                <a:ea typeface="楷体_GB2312" pitchFamily="49" charset="-122"/>
              </a:rPr>
              <a:t>若                          ，令            ，                      ，</a:t>
            </a:r>
            <a:endParaRPr lang="en-US" altLang="zh-CN" sz="2800" b="1" dirty="0" smtClean="0">
              <a:solidFill>
                <a:srgbClr val="FFFFFF"/>
              </a:solidFill>
              <a:latin typeface="Times New Roman" pitchFamily="18" charset="0"/>
              <a:ea typeface="楷体_GB2312" pitchFamily="49" charset="-122"/>
            </a:endParaRPr>
          </a:p>
          <a:p>
            <a:pPr marL="1409700" lvl="2" indent="0" eaLnBrk="1" hangingPunct="1">
              <a:buClr>
                <a:schemeClr val="tx1"/>
              </a:buClr>
              <a:buSzPct val="100000"/>
              <a:buNone/>
              <a:defRPr/>
            </a:pPr>
            <a:r>
              <a:rPr lang="zh-CN" altLang="en-US"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                             ；</a:t>
            </a:r>
            <a:endParaRPr lang="en-US" altLang="zh-CN" sz="2800" b="1" dirty="0" smtClean="0">
              <a:solidFill>
                <a:srgbClr val="FFFFFF"/>
              </a:solidFill>
              <a:effectLst>
                <a:outerShdw blurRad="38100" dist="38100" dir="2700000" algn="tl">
                  <a:srgbClr val="000000">
                    <a:alpha val="43137"/>
                  </a:srgbClr>
                </a:outerShdw>
              </a:effectLst>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endParaRPr lang="en-US" altLang="zh-CN" sz="2800" b="1" dirty="0" smtClean="0">
              <a:solidFill>
                <a:srgbClr val="FFFFFF"/>
              </a:solidFill>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endParaRPr lang="en-US" altLang="zh-CN" sz="2800" b="1" dirty="0" smtClean="0">
              <a:solidFill>
                <a:srgbClr val="FFFFFF"/>
              </a:solidFill>
              <a:latin typeface="Times New Roman" pitchFamily="18" charset="0"/>
              <a:ea typeface="楷体_GB2312" pitchFamily="49" charset="-122"/>
            </a:endParaRPr>
          </a:p>
          <a:p>
            <a:pPr marL="1409700" lvl="2" indent="-609600" eaLnBrk="1" hangingPunct="1">
              <a:lnSpc>
                <a:spcPct val="80000"/>
              </a:lnSpc>
              <a:buClr>
                <a:schemeClr val="tx1"/>
              </a:buClr>
              <a:buSzPct val="100000"/>
              <a:buFontTx/>
              <a:buNone/>
              <a:defRPr/>
            </a:pPr>
            <a:r>
              <a:rPr lang="en-US" altLang="zh-CN" sz="2800" b="1" dirty="0" smtClean="0">
                <a:solidFill>
                  <a:srgbClr val="FFFFFF"/>
                </a:solidFill>
                <a:latin typeface="Times New Roman" pitchFamily="18" charset="0"/>
                <a:ea typeface="楷体_GB2312" pitchFamily="49" charset="-122"/>
              </a:rPr>
              <a:t>Step 6</a:t>
            </a:r>
          </a:p>
          <a:p>
            <a:pPr marL="1409700" lvl="2" indent="0" eaLnBrk="1" hangingPunct="1">
              <a:buClr>
                <a:schemeClr val="tx1"/>
              </a:buClr>
              <a:buSzPct val="100000"/>
              <a:buNone/>
              <a:defRPr/>
            </a:pPr>
            <a:r>
              <a:rPr lang="zh-CN" altLang="en-US" sz="2800" b="1" dirty="0" smtClean="0">
                <a:solidFill>
                  <a:srgbClr val="FFFFFF"/>
                </a:solidFill>
                <a:latin typeface="Times New Roman" pitchFamily="18" charset="0"/>
                <a:ea typeface="楷体_GB2312" pitchFamily="49" charset="-122"/>
              </a:rPr>
              <a:t>更新</a:t>
            </a:r>
            <a:r>
              <a:rPr lang="en-US" altLang="zh-CN" sz="2800" b="1" dirty="0" smtClean="0">
                <a:solidFill>
                  <a:srgbClr val="FFFFFF"/>
                </a:solidFill>
                <a:latin typeface="Times New Roman" pitchFamily="18" charset="0"/>
                <a:ea typeface="楷体_GB2312" pitchFamily="49" charset="-122"/>
              </a:rPr>
              <a:t>T</a:t>
            </a:r>
            <a:r>
              <a:rPr lang="zh-CN" altLang="en-US" sz="2800" b="1" dirty="0" smtClean="0">
                <a:solidFill>
                  <a:srgbClr val="FFFFFF"/>
                </a:solidFill>
                <a:latin typeface="Times New Roman" pitchFamily="18" charset="0"/>
                <a:ea typeface="楷体_GB2312" pitchFamily="49" charset="-122"/>
              </a:rPr>
              <a:t>表，转</a:t>
            </a:r>
            <a:r>
              <a:rPr lang="en-US" altLang="zh-CN" sz="2800" b="1" dirty="0" smtClean="0">
                <a:solidFill>
                  <a:srgbClr val="FFFFFF"/>
                </a:solidFill>
                <a:latin typeface="Times New Roman" pitchFamily="18" charset="0"/>
                <a:ea typeface="楷体_GB2312" pitchFamily="49" charset="-122"/>
              </a:rPr>
              <a:t>Step 2 </a:t>
            </a:r>
            <a:r>
              <a:rPr lang="zh-CN" altLang="en-US" sz="2800" b="1" dirty="0" smtClean="0">
                <a:solidFill>
                  <a:srgbClr val="FFFFFF"/>
                </a:solidFill>
                <a:latin typeface="Times New Roman" pitchFamily="18" charset="0"/>
                <a:ea typeface="楷体_GB2312" pitchFamily="49" charset="-122"/>
              </a:rPr>
              <a:t>；</a:t>
            </a:r>
          </a:p>
          <a:p>
            <a:pPr marL="1409700" lvl="2" indent="0" eaLnBrk="1" hangingPunct="1">
              <a:buClr>
                <a:schemeClr val="tx1"/>
              </a:buClr>
              <a:buSzPct val="100000"/>
              <a:buNone/>
              <a:defRPr/>
            </a:pPr>
            <a:endParaRPr lang="zh-CN" altLang="en-US" b="1" dirty="0" smtClean="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禁忌搜索</a:t>
            </a:r>
          </a:p>
        </p:txBody>
      </p:sp>
      <p:sp>
        <p:nvSpPr>
          <p:cNvPr id="16" name="TextBox 15"/>
          <p:cNvSpPr txBox="1"/>
          <p:nvPr/>
        </p:nvSpPr>
        <p:spPr>
          <a:xfrm>
            <a:off x="1187624" y="3284984"/>
            <a:ext cx="7488832"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注：</a:t>
            </a:r>
            <a:r>
              <a:rPr lang="en-US" altLang="zh-CN" sz="2800" dirty="0" smtClean="0">
                <a:latin typeface="Times New Roman" pitchFamily="18" charset="0"/>
                <a:ea typeface="楷体_GB2312" pitchFamily="49" charset="-122"/>
                <a:cs typeface="Times New Roman" pitchFamily="18" charset="0"/>
              </a:rPr>
              <a:t>Step 5</a:t>
            </a:r>
            <a:r>
              <a:rPr lang="zh-CN" altLang="en-US" sz="2800" dirty="0" smtClean="0">
                <a:latin typeface="Times New Roman" pitchFamily="18" charset="0"/>
                <a:ea typeface="楷体_GB2312" pitchFamily="49" charset="-122"/>
                <a:cs typeface="Times New Roman" pitchFamily="18" charset="0"/>
              </a:rPr>
              <a:t>的作用更新历史最好解及渴望水平</a:t>
            </a:r>
            <a:endParaRPr lang="zh-CN" altLang="en-US" sz="2800" dirty="0" smtClean="0">
              <a:latin typeface="楷体_GB2312" pitchFamily="49" charset="-122"/>
              <a:ea typeface="楷体_GB2312" pitchFamily="49" charset="-122"/>
            </a:endParaRPr>
          </a:p>
        </p:txBody>
      </p:sp>
      <p:graphicFrame>
        <p:nvGraphicFramePr>
          <p:cNvPr id="43015" name="Object 7"/>
          <p:cNvGraphicFramePr>
            <a:graphicFrameLocks noChangeAspect="1"/>
          </p:cNvGraphicFramePr>
          <p:nvPr/>
        </p:nvGraphicFramePr>
        <p:xfrm>
          <a:off x="2146970" y="2170956"/>
          <a:ext cx="2252663" cy="698500"/>
        </p:xfrm>
        <a:graphic>
          <a:graphicData uri="http://schemas.openxmlformats.org/presentationml/2006/ole">
            <p:oleObj spid="_x0000_s32770" name="Equation" r:id="rId3" imgW="901440" imgH="279360" progId="">
              <p:embed/>
            </p:oleObj>
          </a:graphicData>
        </a:graphic>
      </p:graphicFrame>
      <p:graphicFrame>
        <p:nvGraphicFramePr>
          <p:cNvPr id="43016" name="Object 8"/>
          <p:cNvGraphicFramePr>
            <a:graphicFrameLocks noChangeAspect="1"/>
          </p:cNvGraphicFramePr>
          <p:nvPr/>
        </p:nvGraphicFramePr>
        <p:xfrm>
          <a:off x="5148064" y="2242964"/>
          <a:ext cx="1047750" cy="508000"/>
        </p:xfrm>
        <a:graphic>
          <a:graphicData uri="http://schemas.openxmlformats.org/presentationml/2006/ole">
            <p:oleObj spid="_x0000_s32771" name="Equation" r:id="rId4" imgW="419040" imgH="203040" progId="">
              <p:embed/>
            </p:oleObj>
          </a:graphicData>
        </a:graphic>
      </p:graphicFrame>
      <p:graphicFrame>
        <p:nvGraphicFramePr>
          <p:cNvPr id="43018" name="Object 10"/>
          <p:cNvGraphicFramePr>
            <a:graphicFrameLocks noChangeAspect="1"/>
          </p:cNvGraphicFramePr>
          <p:nvPr/>
        </p:nvGraphicFramePr>
        <p:xfrm>
          <a:off x="6300192" y="2204864"/>
          <a:ext cx="2252662" cy="698500"/>
        </p:xfrm>
        <a:graphic>
          <a:graphicData uri="http://schemas.openxmlformats.org/presentationml/2006/ole">
            <p:oleObj spid="_x0000_s32772" name="Equation" r:id="rId5" imgW="901440" imgH="279360" progId="">
              <p:embed/>
            </p:oleObj>
          </a:graphicData>
        </a:graphic>
      </p:graphicFrame>
      <p:graphicFrame>
        <p:nvGraphicFramePr>
          <p:cNvPr id="43019" name="Object 11"/>
          <p:cNvGraphicFramePr>
            <a:graphicFrameLocks noChangeAspect="1"/>
          </p:cNvGraphicFramePr>
          <p:nvPr/>
        </p:nvGraphicFramePr>
        <p:xfrm>
          <a:off x="1733972" y="2641104"/>
          <a:ext cx="2536825" cy="696912"/>
        </p:xfrm>
        <a:graphic>
          <a:graphicData uri="http://schemas.openxmlformats.org/presentationml/2006/ole">
            <p:oleObj spid="_x0000_s32773" name="Equation" r:id="rId6" imgW="1015920" imgH="279360" progId="">
              <p:embed/>
            </p:oleObj>
          </a:graphicData>
        </a:graphic>
      </p:graphicFrame>
      <p:sp>
        <p:nvSpPr>
          <p:cNvPr id="17" name="TextBox 16"/>
          <p:cNvSpPr txBox="1"/>
          <p:nvPr/>
        </p:nvSpPr>
        <p:spPr>
          <a:xfrm>
            <a:off x="1187624" y="5139189"/>
            <a:ext cx="7056784" cy="523220"/>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注：</a:t>
            </a:r>
            <a:r>
              <a:rPr lang="en-US" altLang="zh-CN" sz="2800" b="0" i="1" dirty="0" smtClean="0">
                <a:latin typeface="Times New Roman" pitchFamily="18" charset="0"/>
                <a:ea typeface="楷体_GB2312" pitchFamily="49" charset="-122"/>
                <a:cs typeface="Times New Roman" pitchFamily="18" charset="0"/>
              </a:rPr>
              <a:t>x</a:t>
            </a:r>
            <a:r>
              <a:rPr lang="zh-CN" altLang="en-US" sz="2800" dirty="0" smtClean="0">
                <a:latin typeface="楷体_GB2312" pitchFamily="49" charset="-122"/>
                <a:ea typeface="楷体_GB2312" pitchFamily="49" charset="-122"/>
              </a:rPr>
              <a:t>存入</a:t>
            </a:r>
            <a:r>
              <a:rPr lang="en-US" altLang="zh-CN" sz="2800" dirty="0" smtClean="0">
                <a:latin typeface="楷体_GB2312" pitchFamily="49" charset="-122"/>
                <a:ea typeface="楷体_GB2312" pitchFamily="49" charset="-122"/>
              </a:rPr>
              <a:t>T</a:t>
            </a:r>
            <a:r>
              <a:rPr lang="zh-CN" altLang="en-US" sz="2800" dirty="0" smtClean="0">
                <a:latin typeface="楷体_GB2312" pitchFamily="49" charset="-122"/>
                <a:ea typeface="楷体_GB2312" pitchFamily="49" charset="-122"/>
              </a:rPr>
              <a:t>表中的第一个位置</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en-US" altLang="zh-CN" b="1" dirty="0" smtClean="0">
                <a:latin typeface="Times New Roman" pitchFamily="18" charset="0"/>
                <a:cs typeface="Times New Roman" pitchFamily="18" charset="0"/>
              </a:rPr>
              <a:t>TS</a:t>
            </a:r>
            <a:r>
              <a:rPr lang="zh-CN" altLang="en-US" b="1" dirty="0" smtClean="0">
                <a:latin typeface="宋体" pitchFamily="2" charset="-122"/>
              </a:rPr>
              <a:t>克服局优分析</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从邻域搜索的方法看</a:t>
            </a:r>
            <a:endParaRPr lang="en-US" altLang="zh-CN" b="1" dirty="0" smtClean="0">
              <a:latin typeface="楷体_GB2312" pitchFamily="49" charset="-122"/>
              <a:ea typeface="楷体_GB2312" pitchFamily="49" charset="-122"/>
              <a:cs typeface="Times New Roman" pitchFamily="18" charset="0"/>
            </a:endParaRPr>
          </a:p>
          <a:p>
            <a:pPr marL="1009650" lvl="1" indent="-609600" eaLnBrk="1" hangingPunct="1">
              <a:lnSpc>
                <a:spcPct val="80000"/>
              </a:lnSpc>
              <a:buClr>
                <a:schemeClr val="tx1"/>
              </a:buClr>
              <a:buSzPct val="100000"/>
              <a:buNone/>
              <a:defRPr/>
            </a:pPr>
            <a:endParaRPr lang="en-US" altLang="zh-CN" b="1" dirty="0" smtClean="0">
              <a:latin typeface="楷体_GB2312" pitchFamily="49" charset="-122"/>
              <a:ea typeface="楷体_GB2312" pitchFamily="49" charset="-122"/>
              <a:cs typeface="Times New Roman" pitchFamily="18" charset="0"/>
            </a:endParaRPr>
          </a:p>
          <a:p>
            <a:pPr marL="1009650" lvl="1" indent="-609600" eaLnBrk="1" hangingPunct="1">
              <a:lnSpc>
                <a:spcPct val="80000"/>
              </a:lnSpc>
              <a:buClr>
                <a:schemeClr val="tx1"/>
              </a:buClr>
              <a:buSzPct val="100000"/>
              <a:buNone/>
              <a:defRPr/>
            </a:pPr>
            <a:endParaRPr lang="en-US" altLang="zh-CN" b="1" dirty="0" smtClean="0">
              <a:latin typeface="楷体_GB2312" pitchFamily="49" charset="-122"/>
              <a:ea typeface="楷体_GB2312" pitchFamily="49" charset="-122"/>
              <a:cs typeface="Times New Roman" pitchFamily="18" charset="0"/>
            </a:endParaRPr>
          </a:p>
          <a:p>
            <a:pPr marL="1009650" lvl="1" indent="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cs typeface="Times New Roman" pitchFamily="18" charset="0"/>
              </a:rPr>
              <a:t>移向</a:t>
            </a:r>
            <a:r>
              <a:rPr lang="en-US" altLang="zh-CN" i="1" dirty="0" smtClean="0">
                <a:effectLst/>
                <a:latin typeface="Times New Roman" pitchFamily="18" charset="0"/>
                <a:ea typeface="楷体_GB2312" pitchFamily="49" charset="-122"/>
                <a:cs typeface="Times New Roman" pitchFamily="18" charset="0"/>
              </a:rPr>
              <a:t>N</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T</a:t>
            </a:r>
            <a:r>
              <a:rPr lang="zh-CN" altLang="en-US" b="1" dirty="0" smtClean="0">
                <a:latin typeface="楷体_GB2312" pitchFamily="49" charset="-122"/>
                <a:ea typeface="楷体_GB2312" pitchFamily="49" charset="-122"/>
                <a:cs typeface="Times New Roman" pitchFamily="18" charset="0"/>
              </a:rPr>
              <a:t>中最好的解，而不与当前解比较，        </a:t>
            </a:r>
            <a:endParaRPr lang="en-US" altLang="zh-CN" b="1" dirty="0" smtClean="0">
              <a:latin typeface="楷体_GB2312" pitchFamily="49" charset="-122"/>
              <a:ea typeface="楷体_GB2312" pitchFamily="49" charset="-122"/>
              <a:cs typeface="Times New Roman" pitchFamily="18" charset="0"/>
            </a:endParaRPr>
          </a:p>
          <a:p>
            <a:pPr marL="1009650" lvl="1" indent="0" eaLnBrk="1" hangingPunct="1">
              <a:lnSpc>
                <a:spcPct val="80000"/>
              </a:lnSpc>
              <a:buClr>
                <a:schemeClr val="tx1"/>
              </a:buClr>
              <a:buSzPct val="100000"/>
              <a:buNone/>
              <a:defRPr/>
            </a:pPr>
            <a:r>
              <a:rPr lang="en-US" altLang="zh-CN" b="1" dirty="0" smtClean="0">
                <a:latin typeface="楷体_GB2312" pitchFamily="49" charset="-122"/>
                <a:ea typeface="楷体_GB2312" pitchFamily="49" charset="-122"/>
                <a:cs typeface="Times New Roman" pitchFamily="18" charset="0"/>
              </a:rPr>
              <a:t>      </a:t>
            </a:r>
            <a:r>
              <a:rPr lang="zh-CN" altLang="en-US" b="1" dirty="0" smtClean="0">
                <a:latin typeface="楷体_GB2312" pitchFamily="49" charset="-122"/>
                <a:ea typeface="楷体_GB2312" pitchFamily="49" charset="-122"/>
                <a:cs typeface="Times New Roman" pitchFamily="18" charset="0"/>
              </a:rPr>
              <a:t>是 </a:t>
            </a:r>
            <a:r>
              <a:rPr lang="en-US" altLang="zh-CN" i="1" dirty="0" smtClean="0">
                <a:effectLst/>
                <a:latin typeface="Times New Roman" pitchFamily="18" charset="0"/>
                <a:ea typeface="楷体_GB2312" pitchFamily="49" charset="-122"/>
                <a:cs typeface="Times New Roman" pitchFamily="18" charset="0"/>
              </a:rPr>
              <a:t>N</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x</a:t>
            </a:r>
            <a:r>
              <a:rPr lang="en-US" altLang="zh-CN" dirty="0" smtClean="0">
                <a:effectLst/>
                <a:latin typeface="Times New Roman" pitchFamily="18" charset="0"/>
                <a:ea typeface="楷体_GB2312" pitchFamily="49" charset="-122"/>
                <a:cs typeface="Times New Roman" pitchFamily="18" charset="0"/>
              </a:rPr>
              <a:t>)\</a:t>
            </a:r>
            <a:r>
              <a:rPr lang="en-US" altLang="zh-CN" i="1" dirty="0" smtClean="0">
                <a:effectLst/>
                <a:latin typeface="Times New Roman" pitchFamily="18" charset="0"/>
                <a:ea typeface="楷体_GB2312" pitchFamily="49" charset="-122"/>
                <a:cs typeface="Times New Roman" pitchFamily="18" charset="0"/>
              </a:rPr>
              <a:t>T</a:t>
            </a:r>
            <a:r>
              <a:rPr lang="zh-CN" altLang="en-US" b="1" dirty="0" smtClean="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中的最好点，但</a:t>
            </a:r>
            <a:endParaRPr lang="en-US" altLang="zh-CN" b="1" dirty="0" smtClean="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marL="1009650" lvl="1" indent="0" eaLnBrk="1" hangingPunct="1">
              <a:lnSpc>
                <a:spcPct val="80000"/>
              </a:lnSpc>
              <a:buClr>
                <a:schemeClr val="tx1"/>
              </a:buClr>
              <a:buSzPct val="100000"/>
              <a:buNone/>
              <a:defRPr/>
            </a:pPr>
            <a:r>
              <a:rPr lang="zh-CN" altLang="en-US" b="1" dirty="0" smtClean="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可能劣于</a:t>
            </a:r>
            <a:endParaRPr lang="zh-CN" altLang="en-US" b="1" dirty="0" smtClean="0">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禁忌搜索</a:t>
            </a:r>
          </a:p>
        </p:txBody>
      </p:sp>
      <p:graphicFrame>
        <p:nvGraphicFramePr>
          <p:cNvPr id="44038" name="Object 6"/>
          <p:cNvGraphicFramePr>
            <a:graphicFrameLocks noChangeAspect="1"/>
          </p:cNvGraphicFramePr>
          <p:nvPr/>
        </p:nvGraphicFramePr>
        <p:xfrm>
          <a:off x="1403648" y="2276872"/>
          <a:ext cx="5637213" cy="636588"/>
        </p:xfrm>
        <a:graphic>
          <a:graphicData uri="http://schemas.openxmlformats.org/presentationml/2006/ole">
            <p:oleObj spid="_x0000_s33794" name="Equation" r:id="rId3" imgW="2247840" imgH="253800" progId="">
              <p:embed/>
            </p:oleObj>
          </a:graphicData>
        </a:graphic>
      </p:graphicFrame>
      <p:graphicFrame>
        <p:nvGraphicFramePr>
          <p:cNvPr id="44039" name="Object 7"/>
          <p:cNvGraphicFramePr>
            <a:graphicFrameLocks noChangeAspect="1"/>
          </p:cNvGraphicFramePr>
          <p:nvPr/>
        </p:nvGraphicFramePr>
        <p:xfrm>
          <a:off x="1369740" y="3376042"/>
          <a:ext cx="1019175" cy="636588"/>
        </p:xfrm>
        <a:graphic>
          <a:graphicData uri="http://schemas.openxmlformats.org/presentationml/2006/ole">
            <p:oleObj spid="_x0000_s33795" name="Equation" r:id="rId4" imgW="406080" imgH="253800" progId="">
              <p:embed/>
            </p:oleObj>
          </a:graphicData>
        </a:graphic>
      </p:graphicFrame>
      <p:graphicFrame>
        <p:nvGraphicFramePr>
          <p:cNvPr id="44040" name="Object 8"/>
          <p:cNvGraphicFramePr>
            <a:graphicFrameLocks noChangeAspect="1"/>
          </p:cNvGraphicFramePr>
          <p:nvPr/>
        </p:nvGraphicFramePr>
        <p:xfrm>
          <a:off x="6516216" y="3402385"/>
          <a:ext cx="1622425" cy="636587"/>
        </p:xfrm>
        <a:graphic>
          <a:graphicData uri="http://schemas.openxmlformats.org/presentationml/2006/ole">
            <p:oleObj spid="_x0000_s33796" name="Equation" r:id="rId5" imgW="647640" imgH="253800" progId="">
              <p:embed/>
            </p:oleObj>
          </a:graphicData>
        </a:graphic>
      </p:graphicFrame>
      <p:graphicFrame>
        <p:nvGraphicFramePr>
          <p:cNvPr id="44041" name="Object 9"/>
          <p:cNvGraphicFramePr>
            <a:graphicFrameLocks noChangeAspect="1"/>
          </p:cNvGraphicFramePr>
          <p:nvPr/>
        </p:nvGraphicFramePr>
        <p:xfrm>
          <a:off x="2843808" y="3808090"/>
          <a:ext cx="1047750" cy="698500"/>
        </p:xfrm>
        <a:graphic>
          <a:graphicData uri="http://schemas.openxmlformats.org/presentationml/2006/ole">
            <p:oleObj spid="_x0000_s33797" name="Equation" r:id="rId6" imgW="419040" imgH="279360"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en-US" altLang="zh-CN" b="1" dirty="0" smtClean="0">
                <a:latin typeface="Times New Roman" pitchFamily="18" charset="0"/>
                <a:cs typeface="Times New Roman" pitchFamily="18" charset="0"/>
              </a:rPr>
              <a:t>TS</a:t>
            </a:r>
            <a:r>
              <a:rPr lang="zh-CN" altLang="en-US" b="1" dirty="0" smtClean="0">
                <a:latin typeface="宋体" pitchFamily="2" charset="-122"/>
              </a:rPr>
              <a:t>克服局优分析</a:t>
            </a:r>
            <a:endParaRPr lang="en-US" altLang="zh-CN" b="1" dirty="0" smtClean="0">
              <a:latin typeface="宋体" pitchFamily="2" charset="-122"/>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从选优规则看</a:t>
            </a:r>
            <a:endParaRPr lang="en-US" altLang="zh-CN" b="1" dirty="0" smtClean="0">
              <a:latin typeface="楷体_GB2312" pitchFamily="49" charset="-122"/>
              <a:ea typeface="楷体_GB2312" pitchFamily="49" charset="-122"/>
              <a:cs typeface="Times New Roman" pitchFamily="18" charset="0"/>
            </a:endParaRPr>
          </a:p>
          <a:p>
            <a:pPr marL="1009650" lvl="1" indent="0" eaLnBrk="1" hangingPunct="1">
              <a:lnSpc>
                <a:spcPct val="80000"/>
              </a:lnSpc>
              <a:buClr>
                <a:schemeClr val="tx1"/>
              </a:buClr>
              <a:buSzPct val="100000"/>
              <a:buNone/>
              <a:defRPr/>
            </a:pPr>
            <a:r>
              <a:rPr lang="zh-CN" altLang="en-US" b="1" dirty="0" smtClean="0">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rPr>
              <a:t>始终保持历史最优解，不以当前解为最优</a:t>
            </a:r>
            <a:endParaRPr lang="en-US" altLang="zh-CN" b="1" dirty="0" smtClean="0">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endParaRPr>
          </a:p>
          <a:p>
            <a:pPr marL="1009650" lvl="1" indent="-609600" eaLnBrk="1" hangingPunct="1">
              <a:lnSpc>
                <a:spcPct val="80000"/>
              </a:lnSpc>
              <a:buClr>
                <a:schemeClr val="tx1"/>
              </a:buClr>
              <a:buSzPct val="100000"/>
              <a:buFont typeface="Wingdings" pitchFamily="2" charset="2"/>
              <a:buChar char="Ø"/>
              <a:defRPr/>
            </a:pPr>
            <a:endParaRPr lang="en-US" altLang="zh-CN" b="1" dirty="0" smtClean="0">
              <a:latin typeface="楷体_GB2312" pitchFamily="49" charset="-122"/>
              <a:ea typeface="楷体_GB2312" pitchFamily="49" charset="-122"/>
              <a:cs typeface="Times New Roman" pitchFamily="18" charset="0"/>
            </a:endParaRPr>
          </a:p>
          <a:p>
            <a:pPr marL="1009650" lvl="1" indent="-609600" eaLnBrk="1" hangingPunct="1">
              <a:lnSpc>
                <a:spcPct val="80000"/>
              </a:lnSpc>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从停止规则上看</a:t>
            </a:r>
          </a:p>
          <a:p>
            <a:pPr marL="1009650" lvl="1" indent="0" eaLnBrk="1" hangingPunct="1">
              <a:lnSpc>
                <a:spcPct val="80000"/>
              </a:lnSpc>
              <a:buClr>
                <a:schemeClr val="tx1"/>
              </a:buClr>
              <a:buSzPct val="100000"/>
              <a:buNone/>
              <a:defRPr/>
            </a:pPr>
            <a:r>
              <a:rPr lang="zh-CN" altLang="en-US" b="1" dirty="0" smtClean="0">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rPr>
              <a:t>不以最优判据为停止规则，而是指定最大迭代步数为停止条件，这样不能保证最优性。</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禁忌搜索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D85E1B6-73A8-47A6-9D82-72B521E1B26F}" type="slidenum">
              <a:rPr lang="en-US" altLang="zh-CN"/>
              <a:pPr>
                <a:defRPr/>
              </a:pPr>
              <a:t>4</a:t>
            </a:fld>
            <a:endParaRPr lang="en-US" altLang="zh-CN"/>
          </a:p>
        </p:txBody>
      </p:sp>
      <p:sp>
        <p:nvSpPr>
          <p:cNvPr id="832514" name="Rectangle 2"/>
          <p:cNvSpPr>
            <a:spLocks noGrp="1" noChangeArrowheads="1"/>
          </p:cNvSpPr>
          <p:nvPr>
            <p:ph type="title"/>
          </p:nvPr>
        </p:nvSpPr>
        <p:spPr/>
        <p:txBody>
          <a:bodyPr/>
          <a:lstStyle/>
          <a:p>
            <a:pPr marL="914400" indent="-914400" eaLnBrk="1" hangingPunct="1">
              <a:defRPr/>
            </a:pPr>
            <a:r>
              <a:rPr lang="zh-CN" altLang="en-US" sz="5400" b="1" dirty="0" smtClean="0">
                <a:solidFill>
                  <a:schemeClr val="tx1"/>
                </a:solidFill>
                <a:ea typeface="华文新魏" pitchFamily="2" charset="-122"/>
              </a:rPr>
              <a:t>第一章  导言</a:t>
            </a:r>
          </a:p>
        </p:txBody>
      </p:sp>
      <p:sp>
        <p:nvSpPr>
          <p:cNvPr id="832515" name="Rectangle 3"/>
          <p:cNvSpPr>
            <a:spLocks noGrp="1" noChangeArrowheads="1"/>
          </p:cNvSpPr>
          <p:nvPr>
            <p:ph type="body" idx="1"/>
          </p:nvPr>
        </p:nvSpPr>
        <p:spPr/>
        <p:txBody>
          <a:bodyPr/>
          <a:lstStyle/>
          <a:p>
            <a:pPr marL="609600" indent="-609600" eaLnBrk="1" hangingPunct="1">
              <a:buFont typeface="Wingdings" pitchFamily="2" charset="2"/>
              <a:buNone/>
              <a:defRPr/>
            </a:pPr>
            <a:r>
              <a:rPr lang="zh-CN" altLang="en-US" b="1" dirty="0" smtClean="0">
                <a:latin typeface="华文新魏" pitchFamily="2" charset="-122"/>
                <a:ea typeface="华文新魏" pitchFamily="2" charset="-122"/>
              </a:rPr>
              <a:t>一</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最优化的重要性</a:t>
            </a:r>
          </a:p>
          <a:p>
            <a:pPr marL="609600" indent="-609600" eaLnBrk="1" hangingPunct="1">
              <a:buFont typeface="Wingdings" pitchFamily="2" charset="2"/>
              <a:buNone/>
              <a:defRPr/>
            </a:pPr>
            <a:r>
              <a:rPr lang="zh-CN" altLang="en-US" b="1" dirty="0" smtClean="0">
                <a:latin typeface="华文新魏" pitchFamily="2" charset="-122"/>
                <a:ea typeface="华文新魏" pitchFamily="2" charset="-122"/>
              </a:rPr>
              <a:t>二</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传统优化方法的基本步骤</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三步曲</a:t>
            </a:r>
          </a:p>
          <a:p>
            <a:pPr marL="609600" indent="-609600" eaLnBrk="1" hangingPunct="1">
              <a:buFont typeface="Wingdings" pitchFamily="2" charset="2"/>
              <a:buNone/>
              <a:defRPr/>
            </a:pPr>
            <a:r>
              <a:rPr lang="zh-CN" altLang="en-US" b="1" dirty="0" smtClean="0">
                <a:latin typeface="华文新魏" pitchFamily="2" charset="-122"/>
                <a:ea typeface="华文新魏" pitchFamily="2" charset="-122"/>
              </a:rPr>
              <a:t>三</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实际问题中对最优化方法的要求</a:t>
            </a:r>
          </a:p>
          <a:p>
            <a:pPr marL="609600" indent="-609600" eaLnBrk="1" hangingPunct="1">
              <a:buFont typeface="Wingdings" pitchFamily="2" charset="2"/>
              <a:buNone/>
              <a:defRPr/>
            </a:pPr>
            <a:r>
              <a:rPr lang="zh-CN" altLang="en-US" b="1" dirty="0" smtClean="0">
                <a:latin typeface="华文新魏" pitchFamily="2" charset="-122"/>
                <a:ea typeface="华文新魏" pitchFamily="2" charset="-122"/>
              </a:rPr>
              <a:t>四</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现代优化计算方法的产生与发展</a:t>
            </a:r>
          </a:p>
          <a:p>
            <a:pPr marL="609600" indent="-609600" eaLnBrk="1" hangingPunct="1">
              <a:buFont typeface="Wingdings" pitchFamily="2" charset="2"/>
              <a:buNone/>
              <a:defRPr/>
            </a:pPr>
            <a:r>
              <a:rPr lang="zh-CN" altLang="en-US" b="1" dirty="0" smtClean="0">
                <a:latin typeface="华文新魏" pitchFamily="2" charset="-122"/>
                <a:ea typeface="华文新魏" pitchFamily="2" charset="-122"/>
              </a:rPr>
              <a:t>五</a:t>
            </a: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学习这门课程需要具备的基础</a:t>
            </a:r>
            <a:endParaRPr lang="zh-CN" altLang="en-US"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40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宋体" pitchFamily="2" charset="-122"/>
              </a:rPr>
              <a:t>问题提出</a:t>
            </a:r>
            <a:endParaRPr lang="en-US" altLang="zh-CN" b="1" dirty="0" smtClean="0">
              <a:latin typeface="宋体" pitchFamily="2" charset="-122"/>
            </a:endParaRPr>
          </a:p>
          <a:p>
            <a:pPr marL="1009650" lvl="1" indent="-60960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cs typeface="Times New Roman" pitchFamily="18" charset="0"/>
              </a:rPr>
              <a:t>由</a:t>
            </a:r>
            <a:r>
              <a:rPr lang="en-US" altLang="zh-CN" b="1" dirty="0" smtClean="0">
                <a:latin typeface="楷体_GB2312" pitchFamily="49" charset="-122"/>
                <a:ea typeface="楷体_GB2312" pitchFamily="49" charset="-122"/>
                <a:cs typeface="Times New Roman" pitchFamily="18" charset="0"/>
              </a:rPr>
              <a:t>7</a:t>
            </a:r>
            <a:r>
              <a:rPr lang="zh-CN" altLang="en-US" b="1" dirty="0" smtClean="0">
                <a:latin typeface="楷体_GB2312" pitchFamily="49" charset="-122"/>
                <a:ea typeface="楷体_GB2312" pitchFamily="49" charset="-122"/>
                <a:cs typeface="Times New Roman" pitchFamily="18" charset="0"/>
              </a:rPr>
              <a:t>层不同的绝缘材料构成的一种绝缘体，应如何排</a:t>
            </a:r>
            <a:endParaRPr lang="en-US" altLang="zh-CN" b="1" dirty="0" smtClean="0">
              <a:latin typeface="楷体_GB2312" pitchFamily="49" charset="-122"/>
              <a:ea typeface="楷体_GB2312" pitchFamily="49" charset="-122"/>
              <a:cs typeface="Times New Roman" pitchFamily="18" charset="0"/>
            </a:endParaRPr>
          </a:p>
          <a:p>
            <a:pPr marL="1009650" lvl="1" indent="-609600" eaLnBrk="1" hangingPunct="1">
              <a:lnSpc>
                <a:spcPct val="80000"/>
              </a:lnSpc>
              <a:buClr>
                <a:schemeClr val="tx1"/>
              </a:buClr>
              <a:buSzPct val="100000"/>
              <a:buNone/>
              <a:defRPr/>
            </a:pPr>
            <a:r>
              <a:rPr lang="zh-CN" altLang="en-US" b="1" dirty="0" smtClean="0">
                <a:latin typeface="楷体_GB2312" pitchFamily="49" charset="-122"/>
                <a:ea typeface="楷体_GB2312" pitchFamily="49" charset="-122"/>
                <a:cs typeface="Times New Roman" pitchFamily="18" charset="0"/>
              </a:rPr>
              <a:t>列顺序，可获得最好的绝缘性能</a:t>
            </a:r>
            <a:r>
              <a:rPr lang="en-US" altLang="zh-CN" b="1" dirty="0" smtClean="0">
                <a:latin typeface="楷体_GB2312" pitchFamily="49" charset="-122"/>
                <a:ea typeface="楷体_GB2312" pitchFamily="49" charset="-122"/>
                <a:cs typeface="Times New Roman" pitchFamily="18" charset="0"/>
              </a:rPr>
              <a:t>?</a:t>
            </a:r>
            <a:endParaRPr lang="zh-CN" altLang="en-US" b="1" dirty="0" smtClean="0">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grpSp>
        <p:nvGrpSpPr>
          <p:cNvPr id="2" name="Group 4"/>
          <p:cNvGrpSpPr>
            <a:grpSpLocks/>
          </p:cNvGrpSpPr>
          <p:nvPr/>
        </p:nvGrpSpPr>
        <p:grpSpPr bwMode="auto">
          <a:xfrm>
            <a:off x="683568" y="3140968"/>
            <a:ext cx="1872208" cy="2520280"/>
            <a:chOff x="521" y="1933"/>
            <a:chExt cx="862" cy="636"/>
          </a:xfrm>
        </p:grpSpPr>
        <p:sp>
          <p:nvSpPr>
            <p:cNvPr id="6" name="Rectangle 5"/>
            <p:cNvSpPr>
              <a:spLocks noChangeArrowheads="1"/>
            </p:cNvSpPr>
            <p:nvPr/>
          </p:nvSpPr>
          <p:spPr bwMode="auto">
            <a:xfrm>
              <a:off x="521" y="1933"/>
              <a:ext cx="862" cy="91"/>
            </a:xfrm>
            <a:prstGeom prst="rect">
              <a:avLst/>
            </a:prstGeom>
            <a:solidFill>
              <a:schemeClr val="tx1"/>
            </a:solidFill>
            <a:ln w="9525" algn="ctr">
              <a:noFill/>
              <a:miter lim="800000"/>
              <a:headEnd/>
              <a:tailEnd/>
            </a:ln>
          </p:spPr>
          <p:txBody>
            <a:bodyPr wrap="none" anchor="ctr"/>
            <a:lstStyle/>
            <a:p>
              <a:endParaRPr lang="zh-CN" altLang="en-US"/>
            </a:p>
          </p:txBody>
        </p:sp>
        <p:sp>
          <p:nvSpPr>
            <p:cNvPr id="7" name="Rectangle 6"/>
            <p:cNvSpPr>
              <a:spLocks noChangeArrowheads="1"/>
            </p:cNvSpPr>
            <p:nvPr/>
          </p:nvSpPr>
          <p:spPr bwMode="auto">
            <a:xfrm>
              <a:off x="521" y="2024"/>
              <a:ext cx="862" cy="91"/>
            </a:xfrm>
            <a:prstGeom prst="rect">
              <a:avLst/>
            </a:prstGeom>
            <a:solidFill>
              <a:schemeClr val="folHlink"/>
            </a:solidFill>
            <a:ln w="9525" algn="ctr">
              <a:noFill/>
              <a:miter lim="800000"/>
              <a:headEnd/>
              <a:tailEnd/>
            </a:ln>
          </p:spPr>
          <p:txBody>
            <a:bodyPr wrap="none" anchor="ctr"/>
            <a:lstStyle/>
            <a:p>
              <a:endParaRPr lang="zh-CN" altLang="en-US"/>
            </a:p>
          </p:txBody>
        </p:sp>
        <p:sp>
          <p:nvSpPr>
            <p:cNvPr id="8" name="Rectangle 7"/>
            <p:cNvSpPr>
              <a:spLocks noChangeArrowheads="1"/>
            </p:cNvSpPr>
            <p:nvPr/>
          </p:nvSpPr>
          <p:spPr bwMode="auto">
            <a:xfrm>
              <a:off x="521" y="2115"/>
              <a:ext cx="862" cy="91"/>
            </a:xfrm>
            <a:prstGeom prst="rect">
              <a:avLst/>
            </a:prstGeom>
            <a:solidFill>
              <a:schemeClr val="hlink"/>
            </a:solidFill>
            <a:ln w="9525" algn="ctr">
              <a:noFill/>
              <a:miter lim="800000"/>
              <a:headEnd/>
              <a:tailEnd/>
            </a:ln>
          </p:spPr>
          <p:txBody>
            <a:bodyPr wrap="none" anchor="ctr"/>
            <a:lstStyle/>
            <a:p>
              <a:endParaRPr lang="zh-CN" altLang="en-US"/>
            </a:p>
          </p:txBody>
        </p:sp>
        <p:sp>
          <p:nvSpPr>
            <p:cNvPr id="9" name="Rectangle 8"/>
            <p:cNvSpPr>
              <a:spLocks noChangeArrowheads="1"/>
            </p:cNvSpPr>
            <p:nvPr/>
          </p:nvSpPr>
          <p:spPr bwMode="auto">
            <a:xfrm>
              <a:off x="521" y="2205"/>
              <a:ext cx="862" cy="91"/>
            </a:xfrm>
            <a:prstGeom prst="rect">
              <a:avLst/>
            </a:prstGeom>
            <a:solidFill>
              <a:srgbClr val="FFFF00"/>
            </a:solidFill>
            <a:ln w="9525" algn="ctr">
              <a:noFill/>
              <a:miter lim="800000"/>
              <a:headEnd/>
              <a:tailEnd/>
            </a:ln>
          </p:spPr>
          <p:txBody>
            <a:bodyPr wrap="none" anchor="ctr"/>
            <a:lstStyle/>
            <a:p>
              <a:endParaRPr lang="zh-CN" altLang="en-US"/>
            </a:p>
          </p:txBody>
        </p:sp>
        <p:sp>
          <p:nvSpPr>
            <p:cNvPr id="10" name="Rectangle 9"/>
            <p:cNvSpPr>
              <a:spLocks noChangeArrowheads="1"/>
            </p:cNvSpPr>
            <p:nvPr/>
          </p:nvSpPr>
          <p:spPr bwMode="auto">
            <a:xfrm>
              <a:off x="521" y="2296"/>
              <a:ext cx="862" cy="91"/>
            </a:xfrm>
            <a:prstGeom prst="rect">
              <a:avLst/>
            </a:prstGeom>
            <a:solidFill>
              <a:schemeClr val="accent2"/>
            </a:solidFill>
            <a:ln w="9525" algn="ctr">
              <a:noFill/>
              <a:miter lim="800000"/>
              <a:headEnd/>
              <a:tailEnd/>
            </a:ln>
          </p:spPr>
          <p:txBody>
            <a:bodyPr wrap="none" anchor="ctr"/>
            <a:lstStyle/>
            <a:p>
              <a:endParaRPr lang="zh-CN" altLang="en-US"/>
            </a:p>
          </p:txBody>
        </p:sp>
        <p:sp>
          <p:nvSpPr>
            <p:cNvPr id="11" name="Rectangle 10"/>
            <p:cNvSpPr>
              <a:spLocks noChangeArrowheads="1"/>
            </p:cNvSpPr>
            <p:nvPr/>
          </p:nvSpPr>
          <p:spPr bwMode="auto">
            <a:xfrm>
              <a:off x="521" y="2387"/>
              <a:ext cx="862" cy="91"/>
            </a:xfrm>
            <a:prstGeom prst="rect">
              <a:avLst/>
            </a:prstGeom>
            <a:solidFill>
              <a:srgbClr val="FF6600"/>
            </a:solidFill>
            <a:ln w="9525" algn="ctr">
              <a:noFill/>
              <a:miter lim="800000"/>
              <a:headEnd/>
              <a:tailEnd/>
            </a:ln>
          </p:spPr>
          <p:txBody>
            <a:bodyPr wrap="none" anchor="ctr"/>
            <a:lstStyle/>
            <a:p>
              <a:endParaRPr lang="zh-CN" altLang="en-US"/>
            </a:p>
          </p:txBody>
        </p:sp>
        <p:sp>
          <p:nvSpPr>
            <p:cNvPr id="12" name="Rectangle 11"/>
            <p:cNvSpPr>
              <a:spLocks noChangeArrowheads="1"/>
            </p:cNvSpPr>
            <p:nvPr/>
          </p:nvSpPr>
          <p:spPr bwMode="auto">
            <a:xfrm>
              <a:off x="521" y="2478"/>
              <a:ext cx="862" cy="91"/>
            </a:xfrm>
            <a:prstGeom prst="rect">
              <a:avLst/>
            </a:prstGeom>
            <a:solidFill>
              <a:srgbClr val="FF99CC"/>
            </a:solidFill>
            <a:ln w="9525" algn="ctr">
              <a:noFill/>
              <a:miter lim="800000"/>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41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宋体" pitchFamily="2" charset="-122"/>
              </a:rPr>
              <a:t>算法设计</a:t>
            </a:r>
            <a:endParaRPr lang="en-US" altLang="zh-CN" b="1" dirty="0" smtClean="0">
              <a:latin typeface="宋体" pitchFamily="2" charset="-122"/>
            </a:endParaRPr>
          </a:p>
          <a:p>
            <a:pPr marL="1009650" lvl="1" indent="-609600" eaLnBrk="1" hangingPunct="1">
              <a:lnSpc>
                <a:spcPct val="80000"/>
              </a:lnSpc>
              <a:buClr>
                <a:srgbClr val="FFFFFF"/>
              </a:buClr>
              <a:buSzPct val="100000"/>
              <a:buFont typeface="Wingdings" pitchFamily="2" charset="2"/>
              <a:buChar char="Ø"/>
              <a:defRPr/>
            </a:pPr>
            <a:r>
              <a:rPr lang="zh-CN" altLang="en-US" b="1" dirty="0" smtClean="0">
                <a:solidFill>
                  <a:srgbClr val="FFFFFF"/>
                </a:solidFill>
                <a:latin typeface="楷体_GB2312" pitchFamily="49" charset="-122"/>
                <a:ea typeface="楷体_GB2312" pitchFamily="49" charset="-122"/>
                <a:cs typeface="Times New Roman" pitchFamily="18" charset="0"/>
              </a:rPr>
              <a:t>编码方式：顺序编码</a:t>
            </a:r>
            <a:endParaRPr lang="en-US" altLang="zh-CN" b="1" dirty="0" smtClean="0">
              <a:solidFill>
                <a:srgbClr val="FFFFFF"/>
              </a:solidFill>
              <a:latin typeface="楷体_GB2312" pitchFamily="49" charset="-122"/>
              <a:ea typeface="楷体_GB2312" pitchFamily="49" charset="-122"/>
              <a:cs typeface="Times New Roman" pitchFamily="18" charset="0"/>
            </a:endParaRPr>
          </a:p>
          <a:p>
            <a:pPr marL="1009650" lvl="1" indent="-609600" eaLnBrk="1" hangingPunct="1">
              <a:lnSpc>
                <a:spcPct val="80000"/>
              </a:lnSpc>
              <a:buClr>
                <a:srgbClr val="FFFFFF"/>
              </a:buClr>
              <a:buSzPct val="100000"/>
              <a:buFont typeface="Wingdings" pitchFamily="2" charset="2"/>
              <a:buChar char="Ø"/>
              <a:defRPr/>
            </a:pPr>
            <a:r>
              <a:rPr lang="zh-CN" altLang="en-US" b="1" dirty="0" smtClean="0">
                <a:solidFill>
                  <a:srgbClr val="FFFFFF"/>
                </a:solidFill>
                <a:latin typeface="楷体_GB2312" pitchFamily="49" charset="-122"/>
                <a:ea typeface="楷体_GB2312" pitchFamily="49" charset="-122"/>
                <a:cs typeface="Times New Roman" pitchFamily="18" charset="0"/>
              </a:rPr>
              <a:t>初始解的产生：随机产生，如</a:t>
            </a:r>
            <a:r>
              <a:rPr lang="en-US" altLang="zh-CN" dirty="0" smtClean="0">
                <a:solidFill>
                  <a:srgbClr val="FFFFFF"/>
                </a:solidFill>
                <a:effectLst/>
                <a:latin typeface="Times New Roman" pitchFamily="18" charset="0"/>
                <a:ea typeface="楷体_GB2312" pitchFamily="49" charset="-122"/>
                <a:cs typeface="Times New Roman" pitchFamily="18" charset="0"/>
              </a:rPr>
              <a:t>2-5-7-3-4-6-1</a:t>
            </a:r>
          </a:p>
          <a:p>
            <a:pPr marL="1009650" lvl="1" indent="-609600" eaLnBrk="1" hangingPunct="1">
              <a:lnSpc>
                <a:spcPct val="80000"/>
              </a:lnSpc>
              <a:buClr>
                <a:srgbClr val="FFFFFF"/>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适值函数：极大化目标值</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lnSpc>
                <a:spcPct val="80000"/>
              </a:lnSpc>
              <a:buClr>
                <a:srgbClr val="FFFFFF"/>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邻域移动方式：</a:t>
            </a:r>
            <a:r>
              <a:rPr lang="en-US" altLang="zh-CN" dirty="0" smtClean="0">
                <a:solidFill>
                  <a:srgbClr val="FFFFFF"/>
                </a:solidFill>
                <a:effectLst/>
                <a:latin typeface="Times New Roman" pitchFamily="18" charset="0"/>
                <a:ea typeface="楷体_GB2312" pitchFamily="49" charset="-122"/>
                <a:cs typeface="Times New Roman" pitchFamily="18" charset="0"/>
              </a:rPr>
              <a:t>2-opt</a:t>
            </a:r>
            <a:r>
              <a:rPr lang="zh-CN" altLang="en-US" b="1" dirty="0" smtClean="0">
                <a:solidFill>
                  <a:srgbClr val="FFFFFF"/>
                </a:solidFill>
                <a:latin typeface="Times New Roman" pitchFamily="18" charset="0"/>
                <a:ea typeface="楷体_GB2312" pitchFamily="49" charset="-122"/>
                <a:cs typeface="Times New Roman" pitchFamily="18" charset="0"/>
              </a:rPr>
              <a:t>，即两两交换</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lnSpc>
                <a:spcPct val="80000"/>
              </a:lnSpc>
              <a:buClr>
                <a:srgbClr val="FFFFFF"/>
              </a:buClr>
              <a:buSzPct val="100000"/>
              <a:buFont typeface="Wingdings" pitchFamily="2" charset="2"/>
              <a:buChar char="Ø"/>
              <a:defRPr/>
            </a:pPr>
            <a:r>
              <a:rPr lang="zh-CN" altLang="en-US" b="1" dirty="0" smtClean="0">
                <a:solidFill>
                  <a:srgbClr val="FFFFFF"/>
                </a:solidFill>
                <a:latin typeface="Times New Roman" pitchFamily="18" charset="0"/>
                <a:ea typeface="楷体_GB2312" pitchFamily="49" charset="-122"/>
                <a:cs typeface="Times New Roman" pitchFamily="18" charset="0"/>
              </a:rPr>
              <a:t>其他参数：禁忌对象为邻域移动方式，</a:t>
            </a:r>
            <a:r>
              <a:rPr lang="en-US" altLang="zh-CN" b="1" dirty="0" smtClean="0">
                <a:solidFill>
                  <a:srgbClr val="FFFFFF"/>
                </a:solidFill>
                <a:latin typeface="Times New Roman" pitchFamily="18" charset="0"/>
                <a:ea typeface="楷体_GB2312" pitchFamily="49" charset="-122"/>
                <a:cs typeface="Times New Roman" pitchFamily="18" charset="0"/>
              </a:rPr>
              <a:t>T</a:t>
            </a:r>
            <a:r>
              <a:rPr lang="zh-CN" altLang="en-US" b="1" dirty="0" smtClean="0">
                <a:solidFill>
                  <a:srgbClr val="FFFFFF"/>
                </a:solidFill>
                <a:latin typeface="Times New Roman" pitchFamily="18" charset="0"/>
                <a:ea typeface="楷体_GB2312" pitchFamily="49" charset="-122"/>
                <a:cs typeface="Times New Roman" pitchFamily="18" charset="0"/>
              </a:rPr>
              <a:t>表长度设为</a:t>
            </a:r>
            <a:r>
              <a:rPr lang="en-US" altLang="zh-CN" dirty="0" smtClean="0">
                <a:solidFill>
                  <a:srgbClr val="FFFFFF"/>
                </a:solidFill>
                <a:effectLst/>
                <a:latin typeface="Times New Roman" pitchFamily="18" charset="0"/>
                <a:ea typeface="楷体_GB2312" pitchFamily="49" charset="-122"/>
                <a:cs typeface="Times New Roman" pitchFamily="18" charset="0"/>
              </a:rPr>
              <a:t>3</a:t>
            </a:r>
            <a:r>
              <a:rPr lang="zh-CN" altLang="en-US" b="1" dirty="0" smtClean="0">
                <a:solidFill>
                  <a:srgbClr val="FFFFFF"/>
                </a:solidFill>
                <a:latin typeface="Times New Roman" pitchFamily="18" charset="0"/>
                <a:ea typeface="楷体_GB2312" pitchFamily="49" charset="-122"/>
                <a:cs typeface="Times New Roman" pitchFamily="18" charset="0"/>
              </a:rPr>
              <a:t>，</a:t>
            </a:r>
            <a:r>
              <a:rPr lang="en-US" altLang="zh-CN" dirty="0" smtClean="0">
                <a:solidFill>
                  <a:srgbClr val="FFFFFF"/>
                </a:solidFill>
                <a:effectLst/>
                <a:latin typeface="Times New Roman" pitchFamily="18" charset="0"/>
                <a:ea typeface="楷体_GB2312" pitchFamily="49" charset="-122"/>
                <a:cs typeface="Times New Roman" pitchFamily="18" charset="0"/>
              </a:rPr>
              <a:t>NG</a:t>
            </a:r>
            <a:r>
              <a:rPr lang="zh-CN" altLang="en-US" b="1" dirty="0" smtClean="0">
                <a:solidFill>
                  <a:srgbClr val="FFFFFF"/>
                </a:solidFill>
                <a:latin typeface="Times New Roman" pitchFamily="18" charset="0"/>
                <a:ea typeface="楷体_GB2312" pitchFamily="49" charset="-122"/>
                <a:cs typeface="Times New Roman" pitchFamily="18" charset="0"/>
              </a:rPr>
              <a:t>设为</a:t>
            </a:r>
            <a:r>
              <a:rPr lang="en-US" altLang="zh-CN" dirty="0" smtClean="0">
                <a:solidFill>
                  <a:srgbClr val="FFFFFF"/>
                </a:solidFill>
                <a:effectLst/>
                <a:latin typeface="Times New Roman" pitchFamily="18" charset="0"/>
                <a:ea typeface="楷体_GB2312" pitchFamily="49" charset="-122"/>
                <a:cs typeface="Times New Roman" pitchFamily="18" charset="0"/>
              </a:rPr>
              <a:t>5</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2"/>
          </p:nvPr>
        </p:nvSpPr>
        <p:spPr/>
        <p:txBody>
          <a:bodyPr/>
          <a:lstStyle/>
          <a:p>
            <a:pPr>
              <a:defRPr/>
            </a:pPr>
            <a:fld id="{8117C90C-A10E-4B06-9479-BFB595624F5A}" type="slidenum">
              <a:rPr lang="en-US" altLang="zh-CN"/>
              <a:pPr>
                <a:defRPr/>
              </a:pPr>
              <a:t>42</a:t>
            </a:fld>
            <a:endParaRPr lang="en-US" altLang="zh-CN"/>
          </a:p>
        </p:txBody>
      </p:sp>
      <p:sp>
        <p:nvSpPr>
          <p:cNvPr id="846850" name="Rectangle 2"/>
          <p:cNvSpPr>
            <a:spLocks noGrp="1" noChangeArrowheads="1"/>
          </p:cNvSpPr>
          <p:nvPr>
            <p:ph type="body" idx="1"/>
          </p:nvPr>
        </p:nvSpPr>
        <p:spPr>
          <a:xfrm>
            <a:off x="250825" y="908050"/>
            <a:ext cx="8642350" cy="5545138"/>
          </a:xfrm>
        </p:spPr>
        <p:txBody>
          <a:bodyPr/>
          <a:lstStyle/>
          <a:p>
            <a:pPr marL="609600" indent="-609600" eaLnBrk="1" hangingPunct="1">
              <a:lnSpc>
                <a:spcPct val="80000"/>
              </a:lnSpc>
              <a:buClr>
                <a:schemeClr val="tx1"/>
              </a:buClr>
              <a:buFont typeface="Wingdings" pitchFamily="2" charset="2"/>
              <a:buAutoNum type="circleNumDbPlain"/>
              <a:defRPr/>
            </a:pPr>
            <a:r>
              <a:rPr lang="zh-CN" altLang="en-US" sz="2800" b="1" dirty="0" smtClean="0"/>
              <a:t>初始表</a:t>
            </a:r>
          </a:p>
          <a:p>
            <a:pPr marL="609600" indent="-609600" eaLnBrk="1" hangingPunct="1">
              <a:lnSpc>
                <a:spcPct val="80000"/>
              </a:lnSpc>
              <a:buClr>
                <a:schemeClr val="tx1"/>
              </a:buClr>
              <a:buFont typeface="Wingdings" pitchFamily="2" charset="2"/>
              <a:buNone/>
              <a:defRPr/>
            </a:pPr>
            <a:r>
              <a:rPr lang="zh-CN" altLang="en-US" sz="2800" b="1" dirty="0" smtClean="0"/>
              <a:t>初始编码：</a:t>
            </a:r>
            <a:r>
              <a:rPr lang="en-US" altLang="zh-CN" sz="2800" dirty="0" smtClean="0">
                <a:effectLst/>
                <a:latin typeface="Times New Roman" pitchFamily="18" charset="0"/>
                <a:cs typeface="Times New Roman" pitchFamily="18" charset="0"/>
              </a:rPr>
              <a:t>2-5-7-3-4-6-1</a:t>
            </a:r>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r>
              <a:rPr lang="zh-CN" altLang="en-US" sz="2800" b="1" dirty="0" smtClean="0"/>
              <a:t>结论：交换</a:t>
            </a:r>
            <a:r>
              <a:rPr lang="en-US" altLang="zh-CN" sz="2800" dirty="0" smtClean="0">
                <a:effectLst/>
                <a:latin typeface="Times New Roman" pitchFamily="18" charset="0"/>
                <a:cs typeface="Times New Roman" pitchFamily="18" charset="0"/>
              </a:rPr>
              <a:t>4</a:t>
            </a:r>
            <a:r>
              <a:rPr lang="zh-CN" altLang="en-US" sz="2800" b="1" dirty="0" smtClean="0">
                <a:latin typeface="Times New Roman" pitchFamily="18" charset="0"/>
                <a:cs typeface="Times New Roman" pitchFamily="18" charset="0"/>
              </a:rPr>
              <a:t>和</a:t>
            </a:r>
            <a:r>
              <a:rPr lang="en-US" altLang="zh-CN" sz="2800" dirty="0" smtClean="0">
                <a:effectLst/>
                <a:latin typeface="Times New Roman" pitchFamily="18" charset="0"/>
                <a:cs typeface="Times New Roman" pitchFamily="18" charset="0"/>
              </a:rPr>
              <a:t>5</a:t>
            </a:r>
          </a:p>
        </p:txBody>
      </p:sp>
      <p:sp>
        <p:nvSpPr>
          <p:cNvPr id="846851"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graphicFrame>
        <p:nvGraphicFramePr>
          <p:cNvPr id="846852" name="Group 4"/>
          <p:cNvGraphicFramePr>
            <a:graphicFrameLocks noGrp="1"/>
          </p:cNvGraphicFramePr>
          <p:nvPr/>
        </p:nvGraphicFramePr>
        <p:xfrm>
          <a:off x="1547813" y="2349500"/>
          <a:ext cx="2879725" cy="3627120"/>
        </p:xfrm>
        <a:graphic>
          <a:graphicData uri="http://schemas.openxmlformats.org/drawingml/2006/table">
            <a:tbl>
              <a:tblPr/>
              <a:tblGrid>
                <a:gridCol w="1441450"/>
                <a:gridCol w="1438275"/>
              </a:tblGrid>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5</a:t>
                      </a:r>
                      <a:r>
                        <a:rPr kumimoji="0" lang="zh-CN" altLang="en-US"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folHlink"/>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6878" name="Object 30"/>
          <p:cNvGraphicFramePr>
            <a:graphicFrameLocks noChangeAspect="1"/>
          </p:cNvGraphicFramePr>
          <p:nvPr/>
        </p:nvGraphicFramePr>
        <p:xfrm>
          <a:off x="309563" y="1751013"/>
          <a:ext cx="1476375" cy="568325"/>
        </p:xfrm>
        <a:graphic>
          <a:graphicData uri="http://schemas.openxmlformats.org/presentationml/2006/ole">
            <p:oleObj spid="_x0000_s34818" name="Equation" r:id="rId3" imgW="660240" imgH="253800" progId="">
              <p:embed/>
            </p:oleObj>
          </a:graphicData>
        </a:graphic>
      </p:graphicFrame>
      <p:graphicFrame>
        <p:nvGraphicFramePr>
          <p:cNvPr id="846879" name="Object 31"/>
          <p:cNvGraphicFramePr>
            <a:graphicFrameLocks noChangeAspect="1"/>
          </p:cNvGraphicFramePr>
          <p:nvPr/>
        </p:nvGraphicFramePr>
        <p:xfrm>
          <a:off x="6084094" y="1841897"/>
          <a:ext cx="792162" cy="422275"/>
        </p:xfrm>
        <a:graphic>
          <a:graphicData uri="http://schemas.openxmlformats.org/presentationml/2006/ole">
            <p:oleObj spid="_x0000_s34819" name="Equation" r:id="rId4" imgW="380880" imgH="203040" progId="">
              <p:embed/>
            </p:oleObj>
          </a:graphicData>
        </a:graphic>
      </p:graphicFrame>
      <p:graphicFrame>
        <p:nvGraphicFramePr>
          <p:cNvPr id="846880" name="Group 32"/>
          <p:cNvGraphicFramePr>
            <a:graphicFrameLocks noGrp="1"/>
          </p:cNvGraphicFramePr>
          <p:nvPr/>
        </p:nvGraphicFramePr>
        <p:xfrm>
          <a:off x="5867400" y="2997200"/>
          <a:ext cx="1871663" cy="2189164"/>
        </p:xfrm>
        <a:graphic>
          <a:graphicData uri="http://schemas.openxmlformats.org/drawingml/2006/table">
            <a:tbl>
              <a:tblPr/>
              <a:tblGrid>
                <a:gridCol w="935038"/>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T</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6896" name="Object 48"/>
          <p:cNvGraphicFramePr>
            <a:graphicFrameLocks noChangeAspect="1"/>
          </p:cNvGraphicFramePr>
          <p:nvPr/>
        </p:nvGraphicFramePr>
        <p:xfrm>
          <a:off x="2354263" y="2422525"/>
          <a:ext cx="585787" cy="415925"/>
        </p:xfrm>
        <a:graphic>
          <a:graphicData uri="http://schemas.openxmlformats.org/presentationml/2006/ole">
            <p:oleObj spid="_x0000_s34820" name="公式" r:id="rId5" imgW="304560" imgH="215640" progId="">
              <p:embed/>
            </p:oleObj>
          </a:graphicData>
        </a:graphic>
      </p:graphicFrame>
      <p:graphicFrame>
        <p:nvGraphicFramePr>
          <p:cNvPr id="846897" name="Object 49"/>
          <p:cNvGraphicFramePr>
            <a:graphicFrameLocks noChangeAspect="1"/>
          </p:cNvGraphicFramePr>
          <p:nvPr/>
        </p:nvGraphicFramePr>
        <p:xfrm>
          <a:off x="3162300" y="2351088"/>
          <a:ext cx="1063625" cy="574675"/>
        </p:xfrm>
        <a:graphic>
          <a:graphicData uri="http://schemas.openxmlformats.org/presentationml/2006/ole">
            <p:oleObj spid="_x0000_s34821" name="Equation" r:id="rId6" imgW="469800" imgH="253800" progId="">
              <p:embed/>
            </p:oleObj>
          </a:graphicData>
        </a:graphic>
      </p:graphicFrame>
      <p:graphicFrame>
        <p:nvGraphicFramePr>
          <p:cNvPr id="846898" name="Object 50"/>
          <p:cNvGraphicFramePr>
            <a:graphicFrameLocks noChangeAspect="1"/>
          </p:cNvGraphicFramePr>
          <p:nvPr/>
        </p:nvGraphicFramePr>
        <p:xfrm>
          <a:off x="7092950" y="3573463"/>
          <a:ext cx="306388" cy="490537"/>
        </p:xfrm>
        <a:graphic>
          <a:graphicData uri="http://schemas.openxmlformats.org/presentationml/2006/ole">
            <p:oleObj spid="_x0000_s34822" name="公式" r:id="rId7" imgW="126720" imgH="203040" progId="">
              <p:embed/>
            </p:oleObj>
          </a:graphicData>
        </a:graphic>
      </p:graphicFrame>
      <p:graphicFrame>
        <p:nvGraphicFramePr>
          <p:cNvPr id="846899" name="Object 51"/>
          <p:cNvGraphicFramePr>
            <a:graphicFrameLocks noChangeAspect="1"/>
          </p:cNvGraphicFramePr>
          <p:nvPr/>
        </p:nvGraphicFramePr>
        <p:xfrm>
          <a:off x="7092950" y="4149725"/>
          <a:ext cx="306388" cy="490538"/>
        </p:xfrm>
        <a:graphic>
          <a:graphicData uri="http://schemas.openxmlformats.org/presentationml/2006/ole">
            <p:oleObj spid="_x0000_s34823" name="公式" r:id="rId8" imgW="126720" imgH="203040" progId="">
              <p:embed/>
            </p:oleObj>
          </a:graphicData>
        </a:graphic>
      </p:graphicFrame>
      <p:graphicFrame>
        <p:nvGraphicFramePr>
          <p:cNvPr id="846900" name="Object 52"/>
          <p:cNvGraphicFramePr>
            <a:graphicFrameLocks noChangeAspect="1"/>
          </p:cNvGraphicFramePr>
          <p:nvPr/>
        </p:nvGraphicFramePr>
        <p:xfrm>
          <a:off x="7092950" y="4654550"/>
          <a:ext cx="306388" cy="490538"/>
        </p:xfrm>
        <a:graphic>
          <a:graphicData uri="http://schemas.openxmlformats.org/presentationml/2006/ole">
            <p:oleObj spid="_x0000_s34824" name="公式" r:id="rId9" imgW="126720" imgH="203040" progId="">
              <p:embed/>
            </p:oleObj>
          </a:graphicData>
        </a:graphic>
      </p:graphicFrame>
      <p:graphicFrame>
        <p:nvGraphicFramePr>
          <p:cNvPr id="846901" name="Object 53"/>
          <p:cNvGraphicFramePr>
            <a:graphicFrameLocks noChangeAspect="1"/>
          </p:cNvGraphicFramePr>
          <p:nvPr/>
        </p:nvGraphicFramePr>
        <p:xfrm>
          <a:off x="1979613" y="1779588"/>
          <a:ext cx="906462" cy="454025"/>
        </p:xfrm>
        <a:graphic>
          <a:graphicData uri="http://schemas.openxmlformats.org/presentationml/2006/ole">
            <p:oleObj spid="_x0000_s34825" name="Equation" r:id="rId10" imgW="406080" imgH="203040" progId="">
              <p:embed/>
            </p:oleObj>
          </a:graphicData>
        </a:graphic>
      </p:graphicFrame>
      <p:graphicFrame>
        <p:nvGraphicFramePr>
          <p:cNvPr id="846902" name="Object 54"/>
          <p:cNvGraphicFramePr>
            <a:graphicFrameLocks noChangeAspect="1"/>
          </p:cNvGraphicFramePr>
          <p:nvPr/>
        </p:nvGraphicFramePr>
        <p:xfrm>
          <a:off x="3059113" y="1766888"/>
          <a:ext cx="2776537" cy="509587"/>
        </p:xfrm>
        <a:graphic>
          <a:graphicData uri="http://schemas.openxmlformats.org/presentationml/2006/ole">
            <p:oleObj spid="_x0000_s34826" name="Equation" r:id="rId11" imgW="1244520" imgH="228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6878"/>
                                        </p:tgtEl>
                                        <p:attrNameLst>
                                          <p:attrName>style.visibility</p:attrName>
                                        </p:attrNameLst>
                                      </p:cBhvr>
                                      <p:to>
                                        <p:strVal val="visible"/>
                                      </p:to>
                                    </p:set>
                                    <p:animEffect transition="in" filter="blinds(horizontal)">
                                      <p:cBhvr>
                                        <p:cTn id="7" dur="500"/>
                                        <p:tgtEl>
                                          <p:spTgt spid="8468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6901"/>
                                        </p:tgtEl>
                                        <p:attrNameLst>
                                          <p:attrName>style.visibility</p:attrName>
                                        </p:attrNameLst>
                                      </p:cBhvr>
                                      <p:to>
                                        <p:strVal val="visible"/>
                                      </p:to>
                                    </p:set>
                                    <p:animEffect transition="in" filter="blinds(horizontal)">
                                      <p:cBhvr>
                                        <p:cTn id="12" dur="500"/>
                                        <p:tgtEl>
                                          <p:spTgt spid="8469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6902"/>
                                        </p:tgtEl>
                                        <p:attrNameLst>
                                          <p:attrName>style.visibility</p:attrName>
                                        </p:attrNameLst>
                                      </p:cBhvr>
                                      <p:to>
                                        <p:strVal val="visible"/>
                                      </p:to>
                                    </p:set>
                                    <p:animEffect transition="in" filter="blinds(horizontal)">
                                      <p:cBhvr>
                                        <p:cTn id="17" dur="500"/>
                                        <p:tgtEl>
                                          <p:spTgt spid="8469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6879"/>
                                        </p:tgtEl>
                                        <p:attrNameLst>
                                          <p:attrName>style.visibility</p:attrName>
                                        </p:attrNameLst>
                                      </p:cBhvr>
                                      <p:to>
                                        <p:strVal val="visible"/>
                                      </p:to>
                                    </p:set>
                                    <p:animEffect transition="in" filter="blinds(horizontal)">
                                      <p:cBhvr>
                                        <p:cTn id="22" dur="500"/>
                                        <p:tgtEl>
                                          <p:spTgt spid="846879"/>
                                        </p:tgtEl>
                                      </p:cBhvr>
                                    </p:animEffect>
                                  </p:childTnLst>
                                </p:cTn>
                              </p:par>
                              <p:par>
                                <p:cTn id="23" presetID="3" presetClass="entr" presetSubtype="10" fill="hold" nodeType="withEffect">
                                  <p:stCondLst>
                                    <p:cond delay="0"/>
                                  </p:stCondLst>
                                  <p:childTnLst>
                                    <p:set>
                                      <p:cBhvr>
                                        <p:cTn id="24" dur="1" fill="hold">
                                          <p:stCondLst>
                                            <p:cond delay="0"/>
                                          </p:stCondLst>
                                        </p:cTn>
                                        <p:tgtEl>
                                          <p:spTgt spid="846880"/>
                                        </p:tgtEl>
                                        <p:attrNameLst>
                                          <p:attrName>style.visibility</p:attrName>
                                        </p:attrNameLst>
                                      </p:cBhvr>
                                      <p:to>
                                        <p:strVal val="visible"/>
                                      </p:to>
                                    </p:set>
                                    <p:animEffect transition="in" filter="blinds(horizontal)">
                                      <p:cBhvr>
                                        <p:cTn id="25" dur="500"/>
                                        <p:tgtEl>
                                          <p:spTgt spid="846880"/>
                                        </p:tgtEl>
                                      </p:cBhvr>
                                    </p:animEffect>
                                  </p:childTnLst>
                                </p:cTn>
                              </p:par>
                              <p:par>
                                <p:cTn id="26" presetID="3" presetClass="entr" presetSubtype="10" fill="hold" nodeType="withEffect">
                                  <p:stCondLst>
                                    <p:cond delay="0"/>
                                  </p:stCondLst>
                                  <p:childTnLst>
                                    <p:set>
                                      <p:cBhvr>
                                        <p:cTn id="27" dur="1" fill="hold">
                                          <p:stCondLst>
                                            <p:cond delay="0"/>
                                          </p:stCondLst>
                                        </p:cTn>
                                        <p:tgtEl>
                                          <p:spTgt spid="846898"/>
                                        </p:tgtEl>
                                        <p:attrNameLst>
                                          <p:attrName>style.visibility</p:attrName>
                                        </p:attrNameLst>
                                      </p:cBhvr>
                                      <p:to>
                                        <p:strVal val="visible"/>
                                      </p:to>
                                    </p:set>
                                    <p:animEffect transition="in" filter="blinds(horizontal)">
                                      <p:cBhvr>
                                        <p:cTn id="28" dur="500"/>
                                        <p:tgtEl>
                                          <p:spTgt spid="846898"/>
                                        </p:tgtEl>
                                      </p:cBhvr>
                                    </p:animEffect>
                                  </p:childTnLst>
                                </p:cTn>
                              </p:par>
                              <p:par>
                                <p:cTn id="29" presetID="3" presetClass="entr" presetSubtype="10" fill="hold" nodeType="withEffect">
                                  <p:stCondLst>
                                    <p:cond delay="0"/>
                                  </p:stCondLst>
                                  <p:childTnLst>
                                    <p:set>
                                      <p:cBhvr>
                                        <p:cTn id="30" dur="1" fill="hold">
                                          <p:stCondLst>
                                            <p:cond delay="0"/>
                                          </p:stCondLst>
                                        </p:cTn>
                                        <p:tgtEl>
                                          <p:spTgt spid="846899"/>
                                        </p:tgtEl>
                                        <p:attrNameLst>
                                          <p:attrName>style.visibility</p:attrName>
                                        </p:attrNameLst>
                                      </p:cBhvr>
                                      <p:to>
                                        <p:strVal val="visible"/>
                                      </p:to>
                                    </p:set>
                                    <p:animEffect transition="in" filter="blinds(horizontal)">
                                      <p:cBhvr>
                                        <p:cTn id="31" dur="500"/>
                                        <p:tgtEl>
                                          <p:spTgt spid="846899"/>
                                        </p:tgtEl>
                                      </p:cBhvr>
                                    </p:animEffect>
                                  </p:childTnLst>
                                </p:cTn>
                              </p:par>
                              <p:par>
                                <p:cTn id="32" presetID="3" presetClass="entr" presetSubtype="10" fill="hold" nodeType="withEffect">
                                  <p:stCondLst>
                                    <p:cond delay="0"/>
                                  </p:stCondLst>
                                  <p:childTnLst>
                                    <p:set>
                                      <p:cBhvr>
                                        <p:cTn id="33" dur="1" fill="hold">
                                          <p:stCondLst>
                                            <p:cond delay="0"/>
                                          </p:stCondLst>
                                        </p:cTn>
                                        <p:tgtEl>
                                          <p:spTgt spid="846900"/>
                                        </p:tgtEl>
                                        <p:attrNameLst>
                                          <p:attrName>style.visibility</p:attrName>
                                        </p:attrNameLst>
                                      </p:cBhvr>
                                      <p:to>
                                        <p:strVal val="visible"/>
                                      </p:to>
                                    </p:set>
                                    <p:animEffect transition="in" filter="blinds(horizontal)">
                                      <p:cBhvr>
                                        <p:cTn id="34" dur="500"/>
                                        <p:tgtEl>
                                          <p:spTgt spid="84690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46852"/>
                                        </p:tgtEl>
                                        <p:attrNameLst>
                                          <p:attrName>style.visibility</p:attrName>
                                        </p:attrNameLst>
                                      </p:cBhvr>
                                      <p:to>
                                        <p:strVal val="visible"/>
                                      </p:to>
                                    </p:set>
                                    <p:animEffect transition="in" filter="blinds(horizontal)">
                                      <p:cBhvr>
                                        <p:cTn id="39" dur="500"/>
                                        <p:tgtEl>
                                          <p:spTgt spid="846852"/>
                                        </p:tgtEl>
                                      </p:cBhvr>
                                    </p:animEffect>
                                  </p:childTnLst>
                                </p:cTn>
                              </p:par>
                              <p:par>
                                <p:cTn id="40" presetID="3" presetClass="entr" presetSubtype="10" fill="hold" nodeType="withEffect">
                                  <p:stCondLst>
                                    <p:cond delay="0"/>
                                  </p:stCondLst>
                                  <p:childTnLst>
                                    <p:set>
                                      <p:cBhvr>
                                        <p:cTn id="41" dur="1" fill="hold">
                                          <p:stCondLst>
                                            <p:cond delay="0"/>
                                          </p:stCondLst>
                                        </p:cTn>
                                        <p:tgtEl>
                                          <p:spTgt spid="846896"/>
                                        </p:tgtEl>
                                        <p:attrNameLst>
                                          <p:attrName>style.visibility</p:attrName>
                                        </p:attrNameLst>
                                      </p:cBhvr>
                                      <p:to>
                                        <p:strVal val="visible"/>
                                      </p:to>
                                    </p:set>
                                    <p:animEffect transition="in" filter="blinds(horizontal)">
                                      <p:cBhvr>
                                        <p:cTn id="42" dur="500"/>
                                        <p:tgtEl>
                                          <p:spTgt spid="846896"/>
                                        </p:tgtEl>
                                      </p:cBhvr>
                                    </p:animEffect>
                                  </p:childTnLst>
                                </p:cTn>
                              </p:par>
                              <p:par>
                                <p:cTn id="43" presetID="3" presetClass="entr" presetSubtype="10" fill="hold" nodeType="withEffect">
                                  <p:stCondLst>
                                    <p:cond delay="0"/>
                                  </p:stCondLst>
                                  <p:childTnLst>
                                    <p:set>
                                      <p:cBhvr>
                                        <p:cTn id="44" dur="1" fill="hold">
                                          <p:stCondLst>
                                            <p:cond delay="0"/>
                                          </p:stCondLst>
                                        </p:cTn>
                                        <p:tgtEl>
                                          <p:spTgt spid="846897"/>
                                        </p:tgtEl>
                                        <p:attrNameLst>
                                          <p:attrName>style.visibility</p:attrName>
                                        </p:attrNameLst>
                                      </p:cBhvr>
                                      <p:to>
                                        <p:strVal val="visible"/>
                                      </p:to>
                                    </p:set>
                                    <p:animEffect transition="in" filter="blinds(horizontal)">
                                      <p:cBhvr>
                                        <p:cTn id="45" dur="500"/>
                                        <p:tgtEl>
                                          <p:spTgt spid="84689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46850">
                                            <p:txEl>
                                              <p:pRg st="11" end="11"/>
                                            </p:txEl>
                                          </p:spTgt>
                                        </p:tgtEl>
                                        <p:attrNameLst>
                                          <p:attrName>style.visibility</p:attrName>
                                        </p:attrNameLst>
                                      </p:cBhvr>
                                      <p:to>
                                        <p:strVal val="visible"/>
                                      </p:to>
                                    </p:set>
                                    <p:animEffect transition="in" filter="blinds(horizontal)">
                                      <p:cBhvr>
                                        <p:cTn id="50" dur="500"/>
                                        <p:tgtEl>
                                          <p:spTgt spid="8468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pPr>
              <a:defRPr/>
            </a:pPr>
            <a:fld id="{6F60A8C9-FABE-4964-9751-644A11E3AA18}" type="slidenum">
              <a:rPr lang="en-US" altLang="zh-CN"/>
              <a:pPr>
                <a:defRPr/>
              </a:pPr>
              <a:t>43</a:t>
            </a:fld>
            <a:endParaRPr lang="en-US" altLang="zh-CN"/>
          </a:p>
        </p:txBody>
      </p:sp>
      <p:sp>
        <p:nvSpPr>
          <p:cNvPr id="847874"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2"/>
              <a:defRPr/>
            </a:pPr>
            <a:r>
              <a:rPr lang="zh-CN" altLang="en-US" sz="2800" b="1" dirty="0" smtClean="0"/>
              <a:t>迭代</a:t>
            </a:r>
            <a:r>
              <a:rPr lang="en-US" altLang="zh-CN" sz="2800" dirty="0" smtClean="0">
                <a:effectLst/>
                <a:latin typeface="Times New Roman" pitchFamily="18" charset="0"/>
                <a:cs typeface="Times New Roman" pitchFamily="18" charset="0"/>
              </a:rPr>
              <a:t>1</a:t>
            </a:r>
            <a:r>
              <a:rPr lang="en-US" altLang="zh-CN" sz="2800" b="1" dirty="0" smtClean="0"/>
              <a:t/>
            </a:r>
            <a:br>
              <a:rPr lang="en-US" altLang="zh-CN" sz="2800" b="1" dirty="0" smtClean="0"/>
            </a:br>
            <a:r>
              <a:rPr lang="zh-CN" altLang="en-US" sz="2800" b="1" dirty="0" smtClean="0"/>
              <a:t>编码：</a:t>
            </a:r>
            <a:r>
              <a:rPr lang="en-US" altLang="zh-CN" sz="2800" dirty="0" smtClean="0">
                <a:effectLst/>
                <a:latin typeface="Times New Roman" pitchFamily="18" charset="0"/>
                <a:cs typeface="Times New Roman" pitchFamily="18" charset="0"/>
              </a:rPr>
              <a:t>2-4-7-3-5-6-1</a:t>
            </a:r>
          </a:p>
          <a:p>
            <a:pPr marL="609600" indent="-609600" eaLnBrk="1" hangingPunct="1">
              <a:buClr>
                <a:schemeClr val="tx1"/>
              </a:buClr>
              <a:buFont typeface="Wingdings" pitchFamily="2" charset="2"/>
              <a:buNone/>
              <a:defRPr/>
            </a:pPr>
            <a:endParaRPr lang="en-US" altLang="zh-CN" sz="2800" b="1" dirty="0" smtClean="0"/>
          </a:p>
          <a:p>
            <a:pPr marL="609600" indent="-609600" eaLnBrk="1" hangingPunct="1">
              <a:buClr>
                <a:schemeClr val="tx1"/>
              </a:buClr>
              <a:buFont typeface="Wingdings" pitchFamily="2" charset="2"/>
              <a:buNone/>
              <a:defRPr/>
            </a:pPr>
            <a:r>
              <a:rPr lang="en-US" altLang="zh-CN" sz="2800" b="1" dirty="0" smtClean="0"/>
              <a:t>		</a:t>
            </a:r>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r>
              <a:rPr lang="zh-CN" altLang="en-US" sz="2800" b="1" dirty="0" smtClean="0"/>
              <a:t>结论：交换</a:t>
            </a:r>
            <a:r>
              <a:rPr lang="en-US" altLang="zh-CN" sz="2800" dirty="0" smtClean="0">
                <a:effectLst/>
                <a:latin typeface="Times New Roman" pitchFamily="18" charset="0"/>
                <a:cs typeface="Times New Roman" pitchFamily="18" charset="0"/>
              </a:rPr>
              <a:t>1</a:t>
            </a:r>
            <a:r>
              <a:rPr lang="zh-CN" altLang="en-US" sz="2800" b="1" dirty="0" smtClean="0">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2800" dirty="0" smtClean="0">
                <a:effectLst/>
                <a:latin typeface="Times New Roman" pitchFamily="18" charset="0"/>
                <a:cs typeface="Times New Roman" pitchFamily="18" charset="0"/>
              </a:rPr>
              <a:t>3</a:t>
            </a:r>
          </a:p>
        </p:txBody>
      </p:sp>
      <p:sp>
        <p:nvSpPr>
          <p:cNvPr id="847875"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graphicFrame>
        <p:nvGraphicFramePr>
          <p:cNvPr id="847973" name="Group 101"/>
          <p:cNvGraphicFramePr>
            <a:graphicFrameLocks noGrp="1"/>
          </p:cNvGraphicFramePr>
          <p:nvPr/>
        </p:nvGraphicFramePr>
        <p:xfrm>
          <a:off x="1547813" y="2398713"/>
          <a:ext cx="2879725" cy="3627120"/>
        </p:xfrm>
        <a:graphic>
          <a:graphicData uri="http://schemas.openxmlformats.org/drawingml/2006/table">
            <a:tbl>
              <a:tblPr/>
              <a:tblGrid>
                <a:gridCol w="1441450"/>
                <a:gridCol w="1438275"/>
              </a:tblGrid>
              <a:tr h="485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folHlink"/>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7999" name="Group 127"/>
          <p:cNvGraphicFramePr>
            <a:graphicFrameLocks noGrp="1"/>
          </p:cNvGraphicFramePr>
          <p:nvPr/>
        </p:nvGraphicFramePr>
        <p:xfrm>
          <a:off x="5867400" y="3046413"/>
          <a:ext cx="1871663" cy="2189164"/>
        </p:xfrm>
        <a:graphic>
          <a:graphicData uri="http://schemas.openxmlformats.org/drawingml/2006/table">
            <a:tbl>
              <a:tblPr/>
              <a:tblGrid>
                <a:gridCol w="935038"/>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8015" name="Object 143"/>
          <p:cNvGraphicFramePr>
            <a:graphicFrameLocks noChangeAspect="1"/>
          </p:cNvGraphicFramePr>
          <p:nvPr/>
        </p:nvGraphicFramePr>
        <p:xfrm>
          <a:off x="2354263" y="2500313"/>
          <a:ext cx="585787" cy="415925"/>
        </p:xfrm>
        <a:graphic>
          <a:graphicData uri="http://schemas.openxmlformats.org/presentationml/2006/ole">
            <p:oleObj spid="_x0000_s35842" name="公式" r:id="rId3" imgW="304560" imgH="215640" progId="">
              <p:embed/>
            </p:oleObj>
          </a:graphicData>
        </a:graphic>
      </p:graphicFrame>
      <p:graphicFrame>
        <p:nvGraphicFramePr>
          <p:cNvPr id="848016" name="Object 144"/>
          <p:cNvGraphicFramePr>
            <a:graphicFrameLocks noChangeAspect="1"/>
          </p:cNvGraphicFramePr>
          <p:nvPr/>
        </p:nvGraphicFramePr>
        <p:xfrm>
          <a:off x="3190875" y="2386013"/>
          <a:ext cx="1065213" cy="574675"/>
        </p:xfrm>
        <a:graphic>
          <a:graphicData uri="http://schemas.openxmlformats.org/presentationml/2006/ole">
            <p:oleObj spid="_x0000_s35843" name="Equation" r:id="rId4" imgW="469800" imgH="253800" progId="">
              <p:embed/>
            </p:oleObj>
          </a:graphicData>
        </a:graphic>
      </p:graphicFrame>
      <p:graphicFrame>
        <p:nvGraphicFramePr>
          <p:cNvPr id="848017" name="Object 145"/>
          <p:cNvGraphicFramePr>
            <a:graphicFrameLocks noChangeAspect="1"/>
          </p:cNvGraphicFramePr>
          <p:nvPr/>
        </p:nvGraphicFramePr>
        <p:xfrm>
          <a:off x="7092950" y="4198938"/>
          <a:ext cx="306388" cy="490537"/>
        </p:xfrm>
        <a:graphic>
          <a:graphicData uri="http://schemas.openxmlformats.org/presentationml/2006/ole">
            <p:oleObj spid="_x0000_s35844" name="公式" r:id="rId5" imgW="126720" imgH="203040" progId="">
              <p:embed/>
            </p:oleObj>
          </a:graphicData>
        </a:graphic>
      </p:graphicFrame>
      <p:graphicFrame>
        <p:nvGraphicFramePr>
          <p:cNvPr id="848018" name="Object 146"/>
          <p:cNvGraphicFramePr>
            <a:graphicFrameLocks noChangeAspect="1"/>
          </p:cNvGraphicFramePr>
          <p:nvPr/>
        </p:nvGraphicFramePr>
        <p:xfrm>
          <a:off x="7092950" y="4703763"/>
          <a:ext cx="306388" cy="490537"/>
        </p:xfrm>
        <a:graphic>
          <a:graphicData uri="http://schemas.openxmlformats.org/presentationml/2006/ole">
            <p:oleObj spid="_x0000_s35845" name="公式" r:id="rId6" imgW="126720" imgH="203040" progId="">
              <p:embed/>
            </p:oleObj>
          </a:graphicData>
        </a:graphic>
      </p:graphicFrame>
      <p:graphicFrame>
        <p:nvGraphicFramePr>
          <p:cNvPr id="848019" name="Object 147"/>
          <p:cNvGraphicFramePr>
            <a:graphicFrameLocks noChangeAspect="1"/>
          </p:cNvGraphicFramePr>
          <p:nvPr/>
        </p:nvGraphicFramePr>
        <p:xfrm>
          <a:off x="495300" y="1804988"/>
          <a:ext cx="1628775" cy="538162"/>
        </p:xfrm>
        <a:graphic>
          <a:graphicData uri="http://schemas.openxmlformats.org/presentationml/2006/ole">
            <p:oleObj spid="_x0000_s35846" name="Equation" r:id="rId7" imgW="660240" imgH="253800" progId="">
              <p:embed/>
            </p:oleObj>
          </a:graphicData>
        </a:graphic>
      </p:graphicFrame>
      <p:graphicFrame>
        <p:nvGraphicFramePr>
          <p:cNvPr id="848021" name="Object 149"/>
          <p:cNvGraphicFramePr>
            <a:graphicFrameLocks noChangeAspect="1"/>
          </p:cNvGraphicFramePr>
          <p:nvPr/>
        </p:nvGraphicFramePr>
        <p:xfrm>
          <a:off x="2268538" y="1795463"/>
          <a:ext cx="906462" cy="454025"/>
        </p:xfrm>
        <a:graphic>
          <a:graphicData uri="http://schemas.openxmlformats.org/presentationml/2006/ole">
            <p:oleObj spid="_x0000_s35847" name="Equation" r:id="rId8" imgW="406080" imgH="203040" progId="">
              <p:embed/>
            </p:oleObj>
          </a:graphicData>
        </a:graphic>
      </p:graphicFrame>
      <p:graphicFrame>
        <p:nvGraphicFramePr>
          <p:cNvPr id="848022" name="Object 150"/>
          <p:cNvGraphicFramePr>
            <a:graphicFrameLocks noChangeAspect="1"/>
          </p:cNvGraphicFramePr>
          <p:nvPr/>
        </p:nvGraphicFramePr>
        <p:xfrm>
          <a:off x="3411538" y="1811338"/>
          <a:ext cx="2776537" cy="509587"/>
        </p:xfrm>
        <a:graphic>
          <a:graphicData uri="http://schemas.openxmlformats.org/presentationml/2006/ole">
            <p:oleObj spid="_x0000_s35848" name="Equation" r:id="rId9" imgW="1244520" imgH="228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8019"/>
                                        </p:tgtEl>
                                        <p:attrNameLst>
                                          <p:attrName>style.visibility</p:attrName>
                                        </p:attrNameLst>
                                      </p:cBhvr>
                                      <p:to>
                                        <p:strVal val="visible"/>
                                      </p:to>
                                    </p:set>
                                    <p:animEffect transition="in" filter="blinds(horizontal)">
                                      <p:cBhvr>
                                        <p:cTn id="7" dur="500"/>
                                        <p:tgtEl>
                                          <p:spTgt spid="8480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8021"/>
                                        </p:tgtEl>
                                        <p:attrNameLst>
                                          <p:attrName>style.visibility</p:attrName>
                                        </p:attrNameLst>
                                      </p:cBhvr>
                                      <p:to>
                                        <p:strVal val="visible"/>
                                      </p:to>
                                    </p:set>
                                    <p:animEffect transition="in" filter="blinds(horizontal)">
                                      <p:cBhvr>
                                        <p:cTn id="12" dur="500"/>
                                        <p:tgtEl>
                                          <p:spTgt spid="8480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8022"/>
                                        </p:tgtEl>
                                        <p:attrNameLst>
                                          <p:attrName>style.visibility</p:attrName>
                                        </p:attrNameLst>
                                      </p:cBhvr>
                                      <p:to>
                                        <p:strVal val="visible"/>
                                      </p:to>
                                    </p:set>
                                    <p:animEffect transition="in" filter="blinds(horizontal)">
                                      <p:cBhvr>
                                        <p:cTn id="17" dur="500"/>
                                        <p:tgtEl>
                                          <p:spTgt spid="8480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7999"/>
                                        </p:tgtEl>
                                        <p:attrNameLst>
                                          <p:attrName>style.visibility</p:attrName>
                                        </p:attrNameLst>
                                      </p:cBhvr>
                                      <p:to>
                                        <p:strVal val="visible"/>
                                      </p:to>
                                    </p:set>
                                    <p:animEffect transition="in" filter="blinds(horizontal)">
                                      <p:cBhvr>
                                        <p:cTn id="22" dur="500"/>
                                        <p:tgtEl>
                                          <p:spTgt spid="847999"/>
                                        </p:tgtEl>
                                      </p:cBhvr>
                                    </p:animEffect>
                                  </p:childTnLst>
                                </p:cTn>
                              </p:par>
                              <p:par>
                                <p:cTn id="23" presetID="3" presetClass="entr" presetSubtype="10" fill="hold" nodeType="withEffect">
                                  <p:stCondLst>
                                    <p:cond delay="0"/>
                                  </p:stCondLst>
                                  <p:childTnLst>
                                    <p:set>
                                      <p:cBhvr>
                                        <p:cTn id="24" dur="1" fill="hold">
                                          <p:stCondLst>
                                            <p:cond delay="0"/>
                                          </p:stCondLst>
                                        </p:cTn>
                                        <p:tgtEl>
                                          <p:spTgt spid="848017"/>
                                        </p:tgtEl>
                                        <p:attrNameLst>
                                          <p:attrName>style.visibility</p:attrName>
                                        </p:attrNameLst>
                                      </p:cBhvr>
                                      <p:to>
                                        <p:strVal val="visible"/>
                                      </p:to>
                                    </p:set>
                                    <p:animEffect transition="in" filter="blinds(horizontal)">
                                      <p:cBhvr>
                                        <p:cTn id="25" dur="500"/>
                                        <p:tgtEl>
                                          <p:spTgt spid="848017"/>
                                        </p:tgtEl>
                                      </p:cBhvr>
                                    </p:animEffect>
                                  </p:childTnLst>
                                </p:cTn>
                              </p:par>
                              <p:par>
                                <p:cTn id="26" presetID="3" presetClass="entr" presetSubtype="10" fill="hold" nodeType="withEffect">
                                  <p:stCondLst>
                                    <p:cond delay="0"/>
                                  </p:stCondLst>
                                  <p:childTnLst>
                                    <p:set>
                                      <p:cBhvr>
                                        <p:cTn id="27" dur="1" fill="hold">
                                          <p:stCondLst>
                                            <p:cond delay="0"/>
                                          </p:stCondLst>
                                        </p:cTn>
                                        <p:tgtEl>
                                          <p:spTgt spid="848018"/>
                                        </p:tgtEl>
                                        <p:attrNameLst>
                                          <p:attrName>style.visibility</p:attrName>
                                        </p:attrNameLst>
                                      </p:cBhvr>
                                      <p:to>
                                        <p:strVal val="visible"/>
                                      </p:to>
                                    </p:set>
                                    <p:animEffect transition="in" filter="blinds(horizontal)">
                                      <p:cBhvr>
                                        <p:cTn id="28" dur="500"/>
                                        <p:tgtEl>
                                          <p:spTgt spid="8480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47973"/>
                                        </p:tgtEl>
                                        <p:attrNameLst>
                                          <p:attrName>style.visibility</p:attrName>
                                        </p:attrNameLst>
                                      </p:cBhvr>
                                      <p:to>
                                        <p:strVal val="visible"/>
                                      </p:to>
                                    </p:set>
                                    <p:animEffect transition="in" filter="blinds(horizontal)">
                                      <p:cBhvr>
                                        <p:cTn id="33" dur="500"/>
                                        <p:tgtEl>
                                          <p:spTgt spid="847973"/>
                                        </p:tgtEl>
                                      </p:cBhvr>
                                    </p:animEffect>
                                  </p:childTnLst>
                                </p:cTn>
                              </p:par>
                              <p:par>
                                <p:cTn id="34" presetID="3" presetClass="entr" presetSubtype="10" fill="hold" nodeType="withEffect">
                                  <p:stCondLst>
                                    <p:cond delay="0"/>
                                  </p:stCondLst>
                                  <p:childTnLst>
                                    <p:set>
                                      <p:cBhvr>
                                        <p:cTn id="35" dur="1" fill="hold">
                                          <p:stCondLst>
                                            <p:cond delay="0"/>
                                          </p:stCondLst>
                                        </p:cTn>
                                        <p:tgtEl>
                                          <p:spTgt spid="848015"/>
                                        </p:tgtEl>
                                        <p:attrNameLst>
                                          <p:attrName>style.visibility</p:attrName>
                                        </p:attrNameLst>
                                      </p:cBhvr>
                                      <p:to>
                                        <p:strVal val="visible"/>
                                      </p:to>
                                    </p:set>
                                    <p:animEffect transition="in" filter="blinds(horizontal)">
                                      <p:cBhvr>
                                        <p:cTn id="36" dur="500"/>
                                        <p:tgtEl>
                                          <p:spTgt spid="848015"/>
                                        </p:tgtEl>
                                      </p:cBhvr>
                                    </p:animEffect>
                                  </p:childTnLst>
                                </p:cTn>
                              </p:par>
                              <p:par>
                                <p:cTn id="37" presetID="3" presetClass="entr" presetSubtype="10" fill="hold" nodeType="withEffect">
                                  <p:stCondLst>
                                    <p:cond delay="0"/>
                                  </p:stCondLst>
                                  <p:childTnLst>
                                    <p:set>
                                      <p:cBhvr>
                                        <p:cTn id="38" dur="1" fill="hold">
                                          <p:stCondLst>
                                            <p:cond delay="0"/>
                                          </p:stCondLst>
                                        </p:cTn>
                                        <p:tgtEl>
                                          <p:spTgt spid="848016"/>
                                        </p:tgtEl>
                                        <p:attrNameLst>
                                          <p:attrName>style.visibility</p:attrName>
                                        </p:attrNameLst>
                                      </p:cBhvr>
                                      <p:to>
                                        <p:strVal val="visible"/>
                                      </p:to>
                                    </p:set>
                                    <p:animEffect transition="in" filter="blinds(horizontal)">
                                      <p:cBhvr>
                                        <p:cTn id="39" dur="500"/>
                                        <p:tgtEl>
                                          <p:spTgt spid="84801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847874">
                                            <p:txEl>
                                              <p:pRg st="11" end="11"/>
                                            </p:txEl>
                                          </p:spTgt>
                                        </p:tgtEl>
                                        <p:attrNameLst>
                                          <p:attrName>style.visibility</p:attrName>
                                        </p:attrNameLst>
                                      </p:cBhvr>
                                      <p:to>
                                        <p:strVal val="visible"/>
                                      </p:to>
                                    </p:set>
                                    <p:animEffect transition="in" filter="blinds(horizontal)">
                                      <p:cBhvr>
                                        <p:cTn id="44" dur="500"/>
                                        <p:tgtEl>
                                          <p:spTgt spid="8478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pPr>
              <a:defRPr/>
            </a:pPr>
            <a:fld id="{84934885-7FD6-4520-9BDD-7E929A50175D}" type="slidenum">
              <a:rPr lang="en-US" altLang="zh-CN"/>
              <a:pPr>
                <a:defRPr/>
              </a:pPr>
              <a:t>44</a:t>
            </a:fld>
            <a:endParaRPr lang="en-US" altLang="zh-CN"/>
          </a:p>
        </p:txBody>
      </p:sp>
      <p:sp>
        <p:nvSpPr>
          <p:cNvPr id="848898"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3"/>
              <a:defRPr/>
            </a:pPr>
            <a:r>
              <a:rPr lang="zh-CN" altLang="en-US" sz="2800" b="1" dirty="0" smtClean="0"/>
              <a:t>迭代</a:t>
            </a:r>
            <a:r>
              <a:rPr lang="en-US" altLang="zh-CN" sz="2800" dirty="0" smtClean="0">
                <a:effectLst/>
                <a:latin typeface="Times New Roman" pitchFamily="18" charset="0"/>
                <a:cs typeface="Times New Roman" pitchFamily="18" charset="0"/>
              </a:rPr>
              <a:t>2</a:t>
            </a:r>
            <a:r>
              <a:rPr lang="en-US" altLang="zh-CN" sz="2800" b="1" dirty="0" smtClean="0"/>
              <a:t/>
            </a:r>
            <a:br>
              <a:rPr lang="en-US" altLang="zh-CN" sz="2800" b="1" dirty="0" smtClean="0"/>
            </a:br>
            <a:r>
              <a:rPr lang="zh-CN" altLang="en-US" sz="2800" b="1" dirty="0" smtClean="0"/>
              <a:t>编码：</a:t>
            </a:r>
            <a:r>
              <a:rPr lang="en-US" altLang="zh-CN" sz="2800" dirty="0" smtClean="0">
                <a:effectLst/>
                <a:latin typeface="Times New Roman" pitchFamily="18" charset="0"/>
                <a:cs typeface="Times New Roman" pitchFamily="18" charset="0"/>
              </a:rPr>
              <a:t>2-4-7-1-5-6-3</a:t>
            </a:r>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120000"/>
              </a:lnSpc>
              <a:buClr>
                <a:schemeClr val="tx1"/>
              </a:buClr>
              <a:buFont typeface="Wingdings" pitchFamily="2" charset="2"/>
              <a:buNone/>
              <a:defRPr/>
            </a:pPr>
            <a:r>
              <a:rPr lang="zh-CN" altLang="en-US" sz="2800" b="1" dirty="0" smtClean="0"/>
              <a:t>结论：因交换</a:t>
            </a:r>
            <a:r>
              <a:rPr lang="en-US" altLang="zh-CN" sz="2800" dirty="0" smtClean="0">
                <a:effectLst/>
                <a:latin typeface="Times New Roman" pitchFamily="18" charset="0"/>
                <a:cs typeface="Times New Roman" pitchFamily="18" charset="0"/>
              </a:rPr>
              <a:t>1</a:t>
            </a:r>
            <a:r>
              <a:rPr lang="zh-CN" altLang="en-US" sz="2800" b="1" dirty="0" smtClean="0"/>
              <a:t>和</a:t>
            </a:r>
            <a:r>
              <a:rPr lang="en-US" altLang="zh-CN" sz="2800" dirty="0" smtClean="0">
                <a:effectLst/>
                <a:latin typeface="Times New Roman" pitchFamily="18" charset="0"/>
                <a:cs typeface="Times New Roman" pitchFamily="18" charset="0"/>
              </a:rPr>
              <a:t>3</a:t>
            </a:r>
            <a:r>
              <a:rPr lang="zh-CN" altLang="en-US" sz="2800" b="1" dirty="0" smtClean="0"/>
              <a:t>已在禁忌表中，故只能交换</a:t>
            </a:r>
            <a:r>
              <a:rPr lang="en-US" altLang="zh-CN" sz="2800" dirty="0" smtClean="0">
                <a:effectLst/>
                <a:latin typeface="Times New Roman" pitchFamily="18" charset="0"/>
                <a:cs typeface="Times New Roman" pitchFamily="18" charset="0"/>
              </a:rPr>
              <a:t>2</a:t>
            </a:r>
            <a:r>
              <a:rPr lang="zh-CN" altLang="en-US" sz="2800" b="1" dirty="0" smtClean="0"/>
              <a:t>和</a:t>
            </a:r>
            <a:r>
              <a:rPr lang="en-US" altLang="zh-CN" sz="2800" dirty="0" smtClean="0">
                <a:effectLst/>
                <a:latin typeface="Times New Roman" pitchFamily="18" charset="0"/>
                <a:cs typeface="Times New Roman" pitchFamily="18" charset="0"/>
              </a:rPr>
              <a:t>4</a:t>
            </a:r>
          </a:p>
        </p:txBody>
      </p:sp>
      <p:sp>
        <p:nvSpPr>
          <p:cNvPr id="848899"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graphicFrame>
        <p:nvGraphicFramePr>
          <p:cNvPr id="848949" name="Group 53"/>
          <p:cNvGraphicFramePr>
            <a:graphicFrameLocks noGrp="1"/>
          </p:cNvGraphicFramePr>
          <p:nvPr/>
        </p:nvGraphicFramePr>
        <p:xfrm>
          <a:off x="1547813" y="2492375"/>
          <a:ext cx="2879725" cy="3627120"/>
        </p:xfrm>
        <a:graphic>
          <a:graphicData uri="http://schemas.openxmlformats.org/drawingml/2006/table">
            <a:tbl>
              <a:tblPr/>
              <a:tblGrid>
                <a:gridCol w="1441450"/>
                <a:gridCol w="1438275"/>
              </a:tblGrid>
              <a:tr h="495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folHlink"/>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8975" name="Group 79"/>
          <p:cNvGraphicFramePr>
            <a:graphicFrameLocks noGrp="1"/>
          </p:cNvGraphicFramePr>
          <p:nvPr/>
        </p:nvGraphicFramePr>
        <p:xfrm>
          <a:off x="5867400" y="3327400"/>
          <a:ext cx="1871663" cy="2189164"/>
        </p:xfrm>
        <a:graphic>
          <a:graphicData uri="http://schemas.openxmlformats.org/drawingml/2006/table">
            <a:tbl>
              <a:tblPr/>
              <a:tblGrid>
                <a:gridCol w="935038"/>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8991" name="Object 95"/>
          <p:cNvGraphicFramePr>
            <a:graphicFrameLocks noChangeAspect="1"/>
          </p:cNvGraphicFramePr>
          <p:nvPr/>
        </p:nvGraphicFramePr>
        <p:xfrm>
          <a:off x="2354263" y="2565400"/>
          <a:ext cx="585787" cy="415925"/>
        </p:xfrm>
        <a:graphic>
          <a:graphicData uri="http://schemas.openxmlformats.org/presentationml/2006/ole">
            <p:oleObj spid="_x0000_s36866" name="公式" r:id="rId3" imgW="304560" imgH="215640" progId="">
              <p:embed/>
            </p:oleObj>
          </a:graphicData>
        </a:graphic>
      </p:graphicFrame>
      <p:graphicFrame>
        <p:nvGraphicFramePr>
          <p:cNvPr id="848992" name="Object 96"/>
          <p:cNvGraphicFramePr>
            <a:graphicFrameLocks noChangeAspect="1"/>
          </p:cNvGraphicFramePr>
          <p:nvPr/>
        </p:nvGraphicFramePr>
        <p:xfrm>
          <a:off x="3190875" y="2465388"/>
          <a:ext cx="1065213" cy="576262"/>
        </p:xfrm>
        <a:graphic>
          <a:graphicData uri="http://schemas.openxmlformats.org/presentationml/2006/ole">
            <p:oleObj spid="_x0000_s36867" name="Equation" r:id="rId4" imgW="469800" imgH="253800" progId="">
              <p:embed/>
            </p:oleObj>
          </a:graphicData>
        </a:graphic>
      </p:graphicFrame>
      <p:graphicFrame>
        <p:nvGraphicFramePr>
          <p:cNvPr id="848993" name="Object 97"/>
          <p:cNvGraphicFramePr>
            <a:graphicFrameLocks noChangeAspect="1"/>
          </p:cNvGraphicFramePr>
          <p:nvPr/>
        </p:nvGraphicFramePr>
        <p:xfrm>
          <a:off x="7092950" y="4997450"/>
          <a:ext cx="306388" cy="490538"/>
        </p:xfrm>
        <a:graphic>
          <a:graphicData uri="http://schemas.openxmlformats.org/presentationml/2006/ole">
            <p:oleObj spid="_x0000_s36868" name="公式" r:id="rId5" imgW="126720" imgH="203040" progId="">
              <p:embed/>
            </p:oleObj>
          </a:graphicData>
        </a:graphic>
      </p:graphicFrame>
      <p:sp>
        <p:nvSpPr>
          <p:cNvPr id="848996" name="AutoShape 100"/>
          <p:cNvSpPr>
            <a:spLocks/>
          </p:cNvSpPr>
          <p:nvPr/>
        </p:nvSpPr>
        <p:spPr bwMode="auto">
          <a:xfrm>
            <a:off x="4935538" y="2276475"/>
            <a:ext cx="3884612" cy="936625"/>
          </a:xfrm>
          <a:prstGeom prst="accentCallout1">
            <a:avLst>
              <a:gd name="adj1" fmla="val 12204"/>
              <a:gd name="adj2" fmla="val -1963"/>
              <a:gd name="adj3" fmla="val 112204"/>
              <a:gd name="adj4" fmla="val -12995"/>
            </a:avLst>
          </a:prstGeom>
          <a:noFill/>
          <a:ln w="38100">
            <a:solidFill>
              <a:srgbClr val="FF0000"/>
            </a:solidFill>
            <a:miter lim="800000"/>
            <a:headEnd/>
            <a:tailEnd/>
          </a:ln>
          <a:effectLst/>
        </p:spPr>
        <p:txBody>
          <a:bodyPr/>
          <a:lstStyle/>
          <a:p>
            <a:pPr marL="812800" indent="-812800">
              <a:lnSpc>
                <a:spcPct val="120000"/>
              </a:lnSpc>
              <a:spcBef>
                <a:spcPct val="20000"/>
              </a:spcBef>
              <a:buClr>
                <a:schemeClr val="tx1"/>
              </a:buClr>
              <a:buSzPct val="90000"/>
              <a:buFont typeface="Wingdings" pitchFamily="2" charset="2"/>
              <a:buNone/>
              <a:defRPr/>
            </a:pPr>
            <a:r>
              <a:rPr lang="zh-CN" altLang="en-US" sz="2000" b="1">
                <a:solidFill>
                  <a:srgbClr val="FF0000"/>
                </a:solidFill>
                <a:effectLst>
                  <a:outerShdw blurRad="38100" dist="38100" dir="2700000" algn="tl">
                    <a:srgbClr val="000000"/>
                  </a:outerShdw>
                </a:effectLst>
                <a:ea typeface="宋体" pitchFamily="2" charset="-122"/>
              </a:rPr>
              <a:t>若选择这项 </a:t>
            </a:r>
            <a:r>
              <a:rPr lang="en-US" altLang="zh-CN" sz="2000" b="1" i="1">
                <a:solidFill>
                  <a:srgbClr val="FF0000"/>
                </a:solidFill>
                <a:effectLst>
                  <a:outerShdw blurRad="38100" dist="38100" dir="2700000" algn="tl">
                    <a:srgbClr val="000000"/>
                  </a:outerShdw>
                </a:effectLst>
                <a:latin typeface="Times New Roman" pitchFamily="18" charset="0"/>
                <a:ea typeface="宋体" pitchFamily="2" charset="-122"/>
              </a:rPr>
              <a:t>C</a:t>
            </a:r>
            <a:r>
              <a:rPr lang="en-US" altLang="zh-CN" sz="2000" b="1">
                <a:solidFill>
                  <a:srgbClr val="FF0000"/>
                </a:solidFill>
                <a:effectLst>
                  <a:outerShdw blurRad="38100" dist="38100" dir="2700000" algn="tl">
                    <a:srgbClr val="000000"/>
                  </a:outerShdw>
                </a:effectLst>
                <a:latin typeface="Times New Roman" pitchFamily="18" charset="0"/>
                <a:ea typeface="宋体" pitchFamily="2" charset="-122"/>
              </a:rPr>
              <a:t>(</a:t>
            </a:r>
            <a:r>
              <a:rPr lang="en-US" altLang="zh-CN" sz="2000" b="1" i="1">
                <a:solidFill>
                  <a:srgbClr val="FF0000"/>
                </a:solidFill>
                <a:effectLst>
                  <a:outerShdw blurRad="38100" dist="38100" dir="2700000" algn="tl">
                    <a:srgbClr val="000000"/>
                  </a:outerShdw>
                </a:effectLst>
                <a:latin typeface="Times New Roman" pitchFamily="18" charset="0"/>
                <a:ea typeface="宋体" pitchFamily="2" charset="-122"/>
              </a:rPr>
              <a:t>x</a:t>
            </a:r>
            <a:r>
              <a:rPr lang="en-US" altLang="zh-CN" sz="2000" b="1">
                <a:solidFill>
                  <a:srgbClr val="FF0000"/>
                </a:solidFill>
                <a:effectLst>
                  <a:outerShdw blurRad="38100" dist="38100" dir="2700000" algn="tl">
                    <a:srgbClr val="000000"/>
                  </a:outerShdw>
                </a:effectLst>
                <a:latin typeface="Times New Roman" pitchFamily="18" charset="0"/>
                <a:ea typeface="宋体" pitchFamily="2" charset="-122"/>
              </a:rPr>
              <a:t>)	=16</a:t>
            </a:r>
            <a:r>
              <a:rPr lang="zh-CN" altLang="en-US" sz="2000" b="1">
                <a:solidFill>
                  <a:srgbClr val="FF0000"/>
                </a:solidFill>
                <a:effectLst>
                  <a:outerShdw blurRad="38100" dist="38100" dir="2700000" algn="tl">
                    <a:srgbClr val="000000"/>
                  </a:outerShdw>
                </a:effectLst>
                <a:ea typeface="宋体" pitchFamily="2" charset="-122"/>
              </a:rPr>
              <a:t>，渴望水平</a:t>
            </a:r>
          </a:p>
          <a:p>
            <a:pPr marL="812800" indent="-812800">
              <a:lnSpc>
                <a:spcPct val="120000"/>
              </a:lnSpc>
              <a:spcBef>
                <a:spcPct val="20000"/>
              </a:spcBef>
              <a:buClr>
                <a:schemeClr val="tx1"/>
              </a:buClr>
              <a:buSzPct val="90000"/>
              <a:buFont typeface="Wingdings" pitchFamily="2" charset="2"/>
              <a:buNone/>
              <a:defRPr/>
            </a:pPr>
            <a:r>
              <a:rPr lang="zh-CN" altLang="en-US" sz="2000" b="1">
                <a:solidFill>
                  <a:srgbClr val="FF0000"/>
                </a:solidFill>
                <a:effectLst>
                  <a:outerShdw blurRad="38100" dist="38100" dir="2700000" algn="tl">
                    <a:srgbClr val="000000"/>
                  </a:outerShdw>
                </a:effectLst>
                <a:ea typeface="宋体" pitchFamily="2" charset="-122"/>
              </a:rPr>
              <a:t>不能发生作用</a:t>
            </a:r>
          </a:p>
        </p:txBody>
      </p:sp>
      <p:graphicFrame>
        <p:nvGraphicFramePr>
          <p:cNvPr id="848998" name="Object 102"/>
          <p:cNvGraphicFramePr>
            <a:graphicFrameLocks noChangeAspect="1"/>
          </p:cNvGraphicFramePr>
          <p:nvPr/>
        </p:nvGraphicFramePr>
        <p:xfrm>
          <a:off x="495300" y="1804988"/>
          <a:ext cx="1628775" cy="538162"/>
        </p:xfrm>
        <a:graphic>
          <a:graphicData uri="http://schemas.openxmlformats.org/presentationml/2006/ole">
            <p:oleObj spid="_x0000_s36869" name="Equation" r:id="rId6" imgW="660240" imgH="253800" progId="">
              <p:embed/>
            </p:oleObj>
          </a:graphicData>
        </a:graphic>
      </p:graphicFrame>
      <p:graphicFrame>
        <p:nvGraphicFramePr>
          <p:cNvPr id="848999" name="Object 103"/>
          <p:cNvGraphicFramePr>
            <a:graphicFrameLocks noChangeAspect="1"/>
          </p:cNvGraphicFramePr>
          <p:nvPr/>
        </p:nvGraphicFramePr>
        <p:xfrm>
          <a:off x="2268538" y="1795463"/>
          <a:ext cx="906462" cy="454025"/>
        </p:xfrm>
        <a:graphic>
          <a:graphicData uri="http://schemas.openxmlformats.org/presentationml/2006/ole">
            <p:oleObj spid="_x0000_s36870" name="Equation" r:id="rId7" imgW="406080" imgH="203040" progId="">
              <p:embed/>
            </p:oleObj>
          </a:graphicData>
        </a:graphic>
      </p:graphicFrame>
      <p:graphicFrame>
        <p:nvGraphicFramePr>
          <p:cNvPr id="849000" name="Object 104"/>
          <p:cNvGraphicFramePr>
            <a:graphicFrameLocks noChangeAspect="1"/>
          </p:cNvGraphicFramePr>
          <p:nvPr/>
        </p:nvGraphicFramePr>
        <p:xfrm>
          <a:off x="3411538" y="1811338"/>
          <a:ext cx="2776537" cy="509587"/>
        </p:xfrm>
        <a:graphic>
          <a:graphicData uri="http://schemas.openxmlformats.org/presentationml/2006/ole">
            <p:oleObj spid="_x0000_s36871" name="Equation" r:id="rId8" imgW="1244520" imgH="228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8998"/>
                                        </p:tgtEl>
                                        <p:attrNameLst>
                                          <p:attrName>style.visibility</p:attrName>
                                        </p:attrNameLst>
                                      </p:cBhvr>
                                      <p:to>
                                        <p:strVal val="visible"/>
                                      </p:to>
                                    </p:set>
                                    <p:animEffect transition="in" filter="blinds(horizontal)">
                                      <p:cBhvr>
                                        <p:cTn id="7" dur="500"/>
                                        <p:tgtEl>
                                          <p:spTgt spid="8489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8999"/>
                                        </p:tgtEl>
                                        <p:attrNameLst>
                                          <p:attrName>style.visibility</p:attrName>
                                        </p:attrNameLst>
                                      </p:cBhvr>
                                      <p:to>
                                        <p:strVal val="visible"/>
                                      </p:to>
                                    </p:set>
                                    <p:animEffect transition="in" filter="blinds(horizontal)">
                                      <p:cBhvr>
                                        <p:cTn id="12" dur="500"/>
                                        <p:tgtEl>
                                          <p:spTgt spid="8489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9000"/>
                                        </p:tgtEl>
                                        <p:attrNameLst>
                                          <p:attrName>style.visibility</p:attrName>
                                        </p:attrNameLst>
                                      </p:cBhvr>
                                      <p:to>
                                        <p:strVal val="visible"/>
                                      </p:to>
                                    </p:set>
                                    <p:animEffect transition="in" filter="blinds(horizontal)">
                                      <p:cBhvr>
                                        <p:cTn id="17" dur="500"/>
                                        <p:tgtEl>
                                          <p:spTgt spid="8490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8975"/>
                                        </p:tgtEl>
                                        <p:attrNameLst>
                                          <p:attrName>style.visibility</p:attrName>
                                        </p:attrNameLst>
                                      </p:cBhvr>
                                      <p:to>
                                        <p:strVal val="visible"/>
                                      </p:to>
                                    </p:set>
                                    <p:animEffect transition="in" filter="blinds(horizontal)">
                                      <p:cBhvr>
                                        <p:cTn id="22" dur="500"/>
                                        <p:tgtEl>
                                          <p:spTgt spid="848975"/>
                                        </p:tgtEl>
                                      </p:cBhvr>
                                    </p:animEffect>
                                  </p:childTnLst>
                                </p:cTn>
                              </p:par>
                              <p:par>
                                <p:cTn id="23" presetID="3" presetClass="entr" presetSubtype="10" fill="hold" nodeType="withEffect">
                                  <p:stCondLst>
                                    <p:cond delay="0"/>
                                  </p:stCondLst>
                                  <p:childTnLst>
                                    <p:set>
                                      <p:cBhvr>
                                        <p:cTn id="24" dur="1" fill="hold">
                                          <p:stCondLst>
                                            <p:cond delay="0"/>
                                          </p:stCondLst>
                                        </p:cTn>
                                        <p:tgtEl>
                                          <p:spTgt spid="848993"/>
                                        </p:tgtEl>
                                        <p:attrNameLst>
                                          <p:attrName>style.visibility</p:attrName>
                                        </p:attrNameLst>
                                      </p:cBhvr>
                                      <p:to>
                                        <p:strVal val="visible"/>
                                      </p:to>
                                    </p:set>
                                    <p:animEffect transition="in" filter="blinds(horizontal)">
                                      <p:cBhvr>
                                        <p:cTn id="25" dur="500"/>
                                        <p:tgtEl>
                                          <p:spTgt spid="84899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48949"/>
                                        </p:tgtEl>
                                        <p:attrNameLst>
                                          <p:attrName>style.visibility</p:attrName>
                                        </p:attrNameLst>
                                      </p:cBhvr>
                                      <p:to>
                                        <p:strVal val="visible"/>
                                      </p:to>
                                    </p:set>
                                    <p:animEffect transition="in" filter="blinds(horizontal)">
                                      <p:cBhvr>
                                        <p:cTn id="30" dur="500"/>
                                        <p:tgtEl>
                                          <p:spTgt spid="848949"/>
                                        </p:tgtEl>
                                      </p:cBhvr>
                                    </p:animEffect>
                                  </p:childTnLst>
                                </p:cTn>
                              </p:par>
                              <p:par>
                                <p:cTn id="31" presetID="3" presetClass="entr" presetSubtype="10" fill="hold" nodeType="withEffect">
                                  <p:stCondLst>
                                    <p:cond delay="0"/>
                                  </p:stCondLst>
                                  <p:childTnLst>
                                    <p:set>
                                      <p:cBhvr>
                                        <p:cTn id="32" dur="1" fill="hold">
                                          <p:stCondLst>
                                            <p:cond delay="0"/>
                                          </p:stCondLst>
                                        </p:cTn>
                                        <p:tgtEl>
                                          <p:spTgt spid="848991"/>
                                        </p:tgtEl>
                                        <p:attrNameLst>
                                          <p:attrName>style.visibility</p:attrName>
                                        </p:attrNameLst>
                                      </p:cBhvr>
                                      <p:to>
                                        <p:strVal val="visible"/>
                                      </p:to>
                                    </p:set>
                                    <p:animEffect transition="in" filter="blinds(horizontal)">
                                      <p:cBhvr>
                                        <p:cTn id="33" dur="500"/>
                                        <p:tgtEl>
                                          <p:spTgt spid="848991"/>
                                        </p:tgtEl>
                                      </p:cBhvr>
                                    </p:animEffect>
                                  </p:childTnLst>
                                </p:cTn>
                              </p:par>
                              <p:par>
                                <p:cTn id="34" presetID="3" presetClass="entr" presetSubtype="10" fill="hold" nodeType="withEffect">
                                  <p:stCondLst>
                                    <p:cond delay="0"/>
                                  </p:stCondLst>
                                  <p:childTnLst>
                                    <p:set>
                                      <p:cBhvr>
                                        <p:cTn id="35" dur="1" fill="hold">
                                          <p:stCondLst>
                                            <p:cond delay="0"/>
                                          </p:stCondLst>
                                        </p:cTn>
                                        <p:tgtEl>
                                          <p:spTgt spid="848992"/>
                                        </p:tgtEl>
                                        <p:attrNameLst>
                                          <p:attrName>style.visibility</p:attrName>
                                        </p:attrNameLst>
                                      </p:cBhvr>
                                      <p:to>
                                        <p:strVal val="visible"/>
                                      </p:to>
                                    </p:set>
                                    <p:animEffect transition="in" filter="blinds(horizontal)">
                                      <p:cBhvr>
                                        <p:cTn id="36" dur="500"/>
                                        <p:tgtEl>
                                          <p:spTgt spid="84899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48996"/>
                                        </p:tgtEl>
                                        <p:attrNameLst>
                                          <p:attrName>style.visibility</p:attrName>
                                        </p:attrNameLst>
                                      </p:cBhvr>
                                      <p:to>
                                        <p:strVal val="visible"/>
                                      </p:to>
                                    </p:set>
                                    <p:animEffect transition="in" filter="blinds(horizontal)">
                                      <p:cBhvr>
                                        <p:cTn id="41" dur="500"/>
                                        <p:tgtEl>
                                          <p:spTgt spid="84899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48898">
                                            <p:txEl>
                                              <p:pRg st="10" end="10"/>
                                            </p:txEl>
                                          </p:spTgt>
                                        </p:tgtEl>
                                        <p:attrNameLst>
                                          <p:attrName>style.visibility</p:attrName>
                                        </p:attrNameLst>
                                      </p:cBhvr>
                                      <p:to>
                                        <p:strVal val="visible"/>
                                      </p:to>
                                    </p:set>
                                    <p:animEffect transition="in" filter="blinds(horizontal)">
                                      <p:cBhvr>
                                        <p:cTn id="46" dur="500"/>
                                        <p:tgtEl>
                                          <p:spTgt spid="84889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9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pPr>
              <a:defRPr/>
            </a:pPr>
            <a:fld id="{F374C49F-C561-4FE6-A796-2AF6007CD469}" type="slidenum">
              <a:rPr lang="en-US" altLang="zh-CN"/>
              <a:pPr>
                <a:defRPr/>
              </a:pPr>
              <a:t>45</a:t>
            </a:fld>
            <a:endParaRPr lang="en-US" altLang="zh-CN"/>
          </a:p>
        </p:txBody>
      </p:sp>
      <p:sp>
        <p:nvSpPr>
          <p:cNvPr id="849922"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4"/>
              <a:defRPr/>
            </a:pPr>
            <a:r>
              <a:rPr lang="zh-CN" altLang="en-US" sz="2800" b="1" dirty="0" smtClean="0"/>
              <a:t>迭代</a:t>
            </a:r>
            <a:r>
              <a:rPr lang="en-US" altLang="zh-CN" sz="2800" dirty="0" smtClean="0">
                <a:effectLst/>
                <a:latin typeface="Times New Roman" pitchFamily="18" charset="0"/>
                <a:cs typeface="Times New Roman" pitchFamily="18" charset="0"/>
              </a:rPr>
              <a:t>3</a:t>
            </a:r>
            <a:r>
              <a:rPr lang="en-US" altLang="zh-CN" sz="2800" b="1" dirty="0" smtClean="0"/>
              <a:t/>
            </a:r>
            <a:br>
              <a:rPr lang="en-US" altLang="zh-CN" sz="2800" b="1" dirty="0" smtClean="0"/>
            </a:br>
            <a:r>
              <a:rPr lang="zh-CN" altLang="en-US" sz="2800" b="1" dirty="0" smtClean="0"/>
              <a:t>编码：</a:t>
            </a:r>
            <a:r>
              <a:rPr lang="en-US" altLang="zh-CN" sz="2800" dirty="0" smtClean="0">
                <a:effectLst/>
                <a:latin typeface="Times New Roman" pitchFamily="18" charset="0"/>
                <a:cs typeface="Times New Roman" pitchFamily="18" charset="0"/>
              </a:rPr>
              <a:t>4-2-7-1-5-6-3</a:t>
            </a:r>
          </a:p>
          <a:p>
            <a:pPr marL="609600" indent="-609600" eaLnBrk="1" hangingPunct="1">
              <a:buClr>
                <a:schemeClr val="tx1"/>
              </a:buClr>
              <a:buFont typeface="Wingdings" pitchFamily="2" charset="2"/>
              <a:buAutoNum type="circleNumDbPlain" startAt="4"/>
              <a:defRPr/>
            </a:pPr>
            <a:endParaRPr lang="en-US" altLang="zh-CN" sz="2800" b="1" dirty="0" smtClean="0"/>
          </a:p>
          <a:p>
            <a:pPr marL="609600" indent="-609600" eaLnBrk="1" hangingPunct="1">
              <a:buClr>
                <a:schemeClr val="tx1"/>
              </a:buClr>
              <a:buFont typeface="Wingdings" pitchFamily="2" charset="2"/>
              <a:buNone/>
              <a:defRPr/>
            </a:pPr>
            <a:r>
              <a:rPr lang="en-US" altLang="zh-CN" sz="2800" b="1" dirty="0" smtClean="0"/>
              <a:t>		</a:t>
            </a: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120000"/>
              </a:lnSpc>
              <a:buClr>
                <a:schemeClr val="tx1"/>
              </a:buClr>
              <a:buFont typeface="Wingdings" pitchFamily="2" charset="2"/>
              <a:buNone/>
              <a:defRPr/>
            </a:pPr>
            <a:r>
              <a:rPr lang="zh-CN" altLang="en-US" sz="2800" b="1" dirty="0" smtClean="0"/>
              <a:t>结论：因渴望水平发挥作用，交换</a:t>
            </a:r>
            <a:r>
              <a:rPr lang="en-US" altLang="zh-CN" sz="2800" dirty="0" smtClean="0">
                <a:effectLst/>
                <a:latin typeface="Times New Roman" pitchFamily="18" charset="0"/>
                <a:cs typeface="Times New Roman" pitchFamily="18" charset="0"/>
              </a:rPr>
              <a:t>4</a:t>
            </a:r>
            <a:r>
              <a:rPr lang="zh-CN" altLang="en-US" sz="2800" b="1" dirty="0" smtClean="0"/>
              <a:t>和</a:t>
            </a:r>
            <a:r>
              <a:rPr lang="en-US" altLang="zh-CN" sz="2800" dirty="0" smtClean="0">
                <a:effectLst/>
                <a:latin typeface="Times New Roman" pitchFamily="18" charset="0"/>
                <a:cs typeface="Times New Roman" pitchFamily="18" charset="0"/>
              </a:rPr>
              <a:t>5</a:t>
            </a:r>
          </a:p>
        </p:txBody>
      </p:sp>
      <p:sp>
        <p:nvSpPr>
          <p:cNvPr id="849923"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graphicFrame>
        <p:nvGraphicFramePr>
          <p:cNvPr id="849975" name="Group 55"/>
          <p:cNvGraphicFramePr>
            <a:graphicFrameLocks noGrp="1"/>
          </p:cNvGraphicFramePr>
          <p:nvPr/>
        </p:nvGraphicFramePr>
        <p:xfrm>
          <a:off x="1042988" y="2492375"/>
          <a:ext cx="2881312" cy="3627120"/>
        </p:xfrm>
        <a:graphic>
          <a:graphicData uri="http://schemas.openxmlformats.org/drawingml/2006/table">
            <a:tbl>
              <a:tblPr/>
              <a:tblGrid>
                <a:gridCol w="1443037"/>
                <a:gridCol w="1438275"/>
              </a:tblGrid>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folHlink"/>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9950" name="Group 30"/>
          <p:cNvGraphicFramePr>
            <a:graphicFrameLocks noGrp="1"/>
          </p:cNvGraphicFramePr>
          <p:nvPr/>
        </p:nvGraphicFramePr>
        <p:xfrm>
          <a:off x="5364163" y="3140075"/>
          <a:ext cx="1871662" cy="2189164"/>
        </p:xfrm>
        <a:graphic>
          <a:graphicData uri="http://schemas.openxmlformats.org/drawingml/2006/table">
            <a:tbl>
              <a:tblPr/>
              <a:tblGrid>
                <a:gridCol w="935037"/>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9966" name="Object 46"/>
          <p:cNvGraphicFramePr>
            <a:graphicFrameLocks noChangeAspect="1"/>
          </p:cNvGraphicFramePr>
          <p:nvPr/>
        </p:nvGraphicFramePr>
        <p:xfrm>
          <a:off x="1836738" y="2565400"/>
          <a:ext cx="585787" cy="415925"/>
        </p:xfrm>
        <a:graphic>
          <a:graphicData uri="http://schemas.openxmlformats.org/presentationml/2006/ole">
            <p:oleObj spid="_x0000_s37890" name="公式" r:id="rId3" imgW="304560" imgH="215640" progId="">
              <p:embed/>
            </p:oleObj>
          </a:graphicData>
        </a:graphic>
      </p:graphicFrame>
      <p:graphicFrame>
        <p:nvGraphicFramePr>
          <p:cNvPr id="849967" name="Object 47"/>
          <p:cNvGraphicFramePr>
            <a:graphicFrameLocks noChangeAspect="1"/>
          </p:cNvGraphicFramePr>
          <p:nvPr/>
        </p:nvGraphicFramePr>
        <p:xfrm>
          <a:off x="2673350" y="2465388"/>
          <a:ext cx="1065213" cy="576262"/>
        </p:xfrm>
        <a:graphic>
          <a:graphicData uri="http://schemas.openxmlformats.org/presentationml/2006/ole">
            <p:oleObj spid="_x0000_s37891" name="Equation" r:id="rId4" imgW="469800" imgH="253800" progId="">
              <p:embed/>
            </p:oleObj>
          </a:graphicData>
        </a:graphic>
      </p:graphicFrame>
      <p:graphicFrame>
        <p:nvGraphicFramePr>
          <p:cNvPr id="849968" name="Object 48"/>
          <p:cNvGraphicFramePr>
            <a:graphicFrameLocks noChangeAspect="1"/>
          </p:cNvGraphicFramePr>
          <p:nvPr/>
        </p:nvGraphicFramePr>
        <p:xfrm>
          <a:off x="684213" y="1804988"/>
          <a:ext cx="1628775" cy="538162"/>
        </p:xfrm>
        <a:graphic>
          <a:graphicData uri="http://schemas.openxmlformats.org/presentationml/2006/ole">
            <p:oleObj spid="_x0000_s37892" name="Equation" r:id="rId5" imgW="660240" imgH="253800" progId="">
              <p:embed/>
            </p:oleObj>
          </a:graphicData>
        </a:graphic>
      </p:graphicFrame>
      <p:sp>
        <p:nvSpPr>
          <p:cNvPr id="849969" name="AutoShape 49"/>
          <p:cNvSpPr>
            <a:spLocks/>
          </p:cNvSpPr>
          <p:nvPr/>
        </p:nvSpPr>
        <p:spPr bwMode="auto">
          <a:xfrm>
            <a:off x="4465638" y="2190750"/>
            <a:ext cx="4427537" cy="877888"/>
          </a:xfrm>
          <a:prstGeom prst="accentCallout1">
            <a:avLst>
              <a:gd name="adj1" fmla="val 13019"/>
              <a:gd name="adj2" fmla="val -1722"/>
              <a:gd name="adj3" fmla="val 112657"/>
              <a:gd name="adj4" fmla="val -11727"/>
            </a:avLst>
          </a:prstGeom>
          <a:noFill/>
          <a:ln w="38100">
            <a:solidFill>
              <a:schemeClr val="folHlink"/>
            </a:solidFill>
            <a:miter lim="800000"/>
            <a:headEnd/>
            <a:tailEnd/>
          </a:ln>
          <a:effectLst/>
        </p:spPr>
        <p:txBody>
          <a:bodyPr/>
          <a:lstStyle/>
          <a:p>
            <a:pPr marL="812800" indent="-812800">
              <a:lnSpc>
                <a:spcPct val="120000"/>
              </a:lnSpc>
              <a:spcBef>
                <a:spcPct val="20000"/>
              </a:spcBef>
              <a:buClr>
                <a:schemeClr val="tx1"/>
              </a:buClr>
              <a:buSzPct val="90000"/>
              <a:buFont typeface="Wingdings" pitchFamily="2" charset="2"/>
              <a:buNone/>
              <a:defRPr/>
            </a:pPr>
            <a:r>
              <a:rPr lang="zh-CN" altLang="en-US" sz="2000" b="1">
                <a:solidFill>
                  <a:schemeClr val="folHlink"/>
                </a:solidFill>
                <a:effectLst>
                  <a:outerShdw blurRad="38100" dist="38100" dir="2700000" algn="tl">
                    <a:srgbClr val="000000"/>
                  </a:outerShdw>
                </a:effectLst>
                <a:latin typeface="Times New Roman" pitchFamily="18" charset="0"/>
                <a:ea typeface="宋体" pitchFamily="2" charset="-122"/>
              </a:rPr>
              <a:t>因</a:t>
            </a:r>
            <a:r>
              <a:rPr lang="en-US" altLang="zh-CN" sz="2000" b="1" i="1">
                <a:solidFill>
                  <a:schemeClr val="folHlink"/>
                </a:solidFill>
                <a:effectLst>
                  <a:outerShdw blurRad="38100" dist="38100" dir="2700000" algn="tl">
                    <a:srgbClr val="000000"/>
                  </a:outerShdw>
                </a:effectLst>
                <a:latin typeface="Times New Roman" pitchFamily="18" charset="0"/>
                <a:ea typeface="宋体" pitchFamily="2" charset="-122"/>
              </a:rPr>
              <a:t>C</a:t>
            </a:r>
            <a:r>
              <a:rPr lang="en-US" altLang="zh-CN" sz="2000" b="1">
                <a:solidFill>
                  <a:schemeClr val="folHlink"/>
                </a:solidFill>
                <a:effectLst>
                  <a:outerShdw blurRad="38100" dist="38100" dir="2700000" algn="tl">
                    <a:srgbClr val="000000"/>
                  </a:outerShdw>
                </a:effectLst>
                <a:latin typeface="Times New Roman" pitchFamily="18" charset="0"/>
                <a:ea typeface="宋体" pitchFamily="2" charset="-122"/>
              </a:rPr>
              <a:t>(</a:t>
            </a:r>
            <a:r>
              <a:rPr lang="en-US" altLang="zh-CN" sz="2000" b="1" i="1">
                <a:solidFill>
                  <a:schemeClr val="folHlink"/>
                </a:solidFill>
                <a:effectLst>
                  <a:outerShdw blurRad="38100" dist="38100" dir="2700000" algn="tl">
                    <a:srgbClr val="000000"/>
                  </a:outerShdw>
                </a:effectLst>
                <a:latin typeface="Times New Roman" pitchFamily="18" charset="0"/>
                <a:ea typeface="宋体" pitchFamily="2" charset="-122"/>
              </a:rPr>
              <a:t>x</a:t>
            </a:r>
            <a:r>
              <a:rPr lang="en-US" altLang="zh-CN" sz="2000" b="1">
                <a:solidFill>
                  <a:schemeClr val="folHlink"/>
                </a:solidFill>
                <a:effectLst>
                  <a:outerShdw blurRad="38100" dist="38100" dir="2700000" algn="tl">
                    <a:srgbClr val="000000"/>
                  </a:outerShdw>
                </a:effectLst>
                <a:latin typeface="Times New Roman" pitchFamily="18" charset="0"/>
                <a:ea typeface="宋体" pitchFamily="2" charset="-122"/>
              </a:rPr>
              <a:t>)=20</a:t>
            </a:r>
            <a:r>
              <a:rPr lang="en-US" altLang="zh-CN" sz="2000" b="1">
                <a:solidFill>
                  <a:schemeClr val="folHlink"/>
                </a:solidFill>
                <a:effectLst>
                  <a:outerShdw blurRad="38100" dist="38100" dir="2700000" algn="tl">
                    <a:srgbClr val="000000"/>
                  </a:outerShdw>
                </a:effectLst>
                <a:ea typeface="宋体" pitchFamily="2" charset="-122"/>
              </a:rPr>
              <a:t>&gt;</a:t>
            </a:r>
            <a:r>
              <a:rPr lang="en-US" altLang="zh-CN" sz="2000" b="1" i="1">
                <a:solidFill>
                  <a:schemeClr val="folHlink"/>
                </a:solidFill>
                <a:effectLst>
                  <a:outerShdw blurRad="38100" dist="38100" dir="2700000" algn="tl">
                    <a:srgbClr val="000000"/>
                  </a:outerShdw>
                </a:effectLst>
                <a:latin typeface="Times New Roman" pitchFamily="18" charset="0"/>
                <a:ea typeface="宋体" pitchFamily="2" charset="-122"/>
              </a:rPr>
              <a:t>A</a:t>
            </a:r>
            <a:r>
              <a:rPr lang="en-US" altLang="zh-CN" sz="2000" b="1">
                <a:solidFill>
                  <a:schemeClr val="folHlink"/>
                </a:solidFill>
                <a:effectLst>
                  <a:outerShdw blurRad="38100" dist="38100" dir="2700000" algn="tl">
                    <a:srgbClr val="000000"/>
                  </a:outerShdw>
                </a:effectLst>
                <a:latin typeface="Times New Roman" pitchFamily="18" charset="0"/>
                <a:ea typeface="宋体" pitchFamily="2" charset="-122"/>
              </a:rPr>
              <a:t>(</a:t>
            </a:r>
            <a:r>
              <a:rPr lang="en-US" altLang="zh-CN" sz="2000" b="1" i="1">
                <a:solidFill>
                  <a:schemeClr val="folHlink"/>
                </a:solidFill>
                <a:effectLst>
                  <a:outerShdw blurRad="38100" dist="38100" dir="2700000" algn="tl">
                    <a:srgbClr val="000000"/>
                  </a:outerShdw>
                </a:effectLst>
                <a:latin typeface="Times New Roman" pitchFamily="18" charset="0"/>
                <a:ea typeface="宋体" pitchFamily="2" charset="-122"/>
              </a:rPr>
              <a:t>s</a:t>
            </a:r>
            <a:r>
              <a:rPr lang="en-US" altLang="zh-CN" sz="2000" b="1">
                <a:solidFill>
                  <a:schemeClr val="folHlink"/>
                </a:solidFill>
                <a:effectLst>
                  <a:outerShdw blurRad="38100" dist="38100" dir="2700000" algn="tl">
                    <a:srgbClr val="000000"/>
                  </a:outerShdw>
                </a:effectLst>
                <a:latin typeface="Times New Roman" pitchFamily="18" charset="0"/>
                <a:ea typeface="宋体" pitchFamily="2" charset="-122"/>
              </a:rPr>
              <a:t>,</a:t>
            </a:r>
            <a:r>
              <a:rPr lang="en-US" altLang="zh-CN" sz="2000" b="1" i="1">
                <a:solidFill>
                  <a:schemeClr val="folHlink"/>
                </a:solidFill>
                <a:effectLst>
                  <a:outerShdw blurRad="38100" dist="38100" dir="2700000" algn="tl">
                    <a:srgbClr val="000000"/>
                  </a:outerShdw>
                </a:effectLst>
                <a:latin typeface="Times New Roman" pitchFamily="18" charset="0"/>
                <a:ea typeface="宋体" pitchFamily="2" charset="-122"/>
              </a:rPr>
              <a:t>x</a:t>
            </a:r>
            <a:r>
              <a:rPr lang="en-US" altLang="zh-CN" sz="2000" b="1">
                <a:solidFill>
                  <a:schemeClr val="folHlink"/>
                </a:solidFill>
                <a:effectLst>
                  <a:outerShdw blurRad="38100" dist="38100" dir="2700000" algn="tl">
                    <a:srgbClr val="000000"/>
                  </a:outerShdw>
                </a:effectLst>
                <a:latin typeface="Times New Roman" pitchFamily="18" charset="0"/>
                <a:ea typeface="宋体" pitchFamily="2" charset="-122"/>
              </a:rPr>
              <a:t>)=18</a:t>
            </a:r>
            <a:r>
              <a:rPr lang="zh-CN" altLang="en-US" sz="2000" b="1">
                <a:solidFill>
                  <a:schemeClr val="folHlink"/>
                </a:solidFill>
                <a:effectLst>
                  <a:outerShdw blurRad="38100" dist="38100" dir="2700000" algn="tl">
                    <a:srgbClr val="000000"/>
                  </a:outerShdw>
                </a:effectLst>
                <a:latin typeface="Times New Roman" pitchFamily="18" charset="0"/>
                <a:ea typeface="宋体" pitchFamily="2" charset="-122"/>
              </a:rPr>
              <a:t>，</a:t>
            </a:r>
            <a:r>
              <a:rPr lang="zh-CN" altLang="en-US" sz="2000" b="1">
                <a:solidFill>
                  <a:schemeClr val="folHlink"/>
                </a:solidFill>
                <a:effectLst>
                  <a:outerShdw blurRad="38100" dist="38100" dir="2700000" algn="tl">
                    <a:srgbClr val="000000"/>
                  </a:outerShdw>
                </a:effectLst>
                <a:ea typeface="宋体" pitchFamily="2" charset="-122"/>
              </a:rPr>
              <a:t>此时渴望水平</a:t>
            </a:r>
          </a:p>
          <a:p>
            <a:pPr marL="812800" indent="-812800">
              <a:lnSpc>
                <a:spcPct val="120000"/>
              </a:lnSpc>
              <a:spcBef>
                <a:spcPct val="20000"/>
              </a:spcBef>
              <a:buClr>
                <a:schemeClr val="tx1"/>
              </a:buClr>
              <a:buSzPct val="90000"/>
              <a:buFont typeface="Wingdings" pitchFamily="2" charset="2"/>
              <a:buNone/>
              <a:defRPr/>
            </a:pPr>
            <a:r>
              <a:rPr lang="zh-CN" altLang="en-US" sz="2000" b="1">
                <a:solidFill>
                  <a:schemeClr val="folHlink"/>
                </a:solidFill>
                <a:effectLst>
                  <a:outerShdw blurRad="38100" dist="38100" dir="2700000" algn="tl">
                    <a:srgbClr val="000000"/>
                  </a:outerShdw>
                </a:effectLst>
                <a:ea typeface="宋体" pitchFamily="2" charset="-122"/>
              </a:rPr>
              <a:t>发生作用，破禁。交换</a:t>
            </a:r>
            <a:r>
              <a:rPr lang="en-US" altLang="zh-CN" sz="2000" b="1">
                <a:solidFill>
                  <a:schemeClr val="folHlink"/>
                </a:solidFill>
                <a:effectLst>
                  <a:outerShdw blurRad="38100" dist="38100" dir="2700000" algn="tl">
                    <a:srgbClr val="000000"/>
                  </a:outerShdw>
                </a:effectLst>
                <a:ea typeface="宋体" pitchFamily="2" charset="-122"/>
              </a:rPr>
              <a:t>4</a:t>
            </a:r>
            <a:r>
              <a:rPr lang="zh-CN" altLang="en-US" sz="2000" b="1">
                <a:solidFill>
                  <a:schemeClr val="folHlink"/>
                </a:solidFill>
                <a:effectLst>
                  <a:outerShdw blurRad="38100" dist="38100" dir="2700000" algn="tl">
                    <a:srgbClr val="000000"/>
                  </a:outerShdw>
                </a:effectLst>
                <a:ea typeface="宋体" pitchFamily="2" charset="-122"/>
              </a:rPr>
              <a:t>和</a:t>
            </a:r>
            <a:r>
              <a:rPr lang="en-US" altLang="zh-CN" sz="2000" b="1">
                <a:solidFill>
                  <a:schemeClr val="folHlink"/>
                </a:solidFill>
                <a:effectLst>
                  <a:outerShdw blurRad="38100" dist="38100" dir="2700000" algn="tl">
                    <a:srgbClr val="000000"/>
                  </a:outerShdw>
                </a:effectLst>
                <a:ea typeface="宋体" pitchFamily="2" charset="-122"/>
              </a:rPr>
              <a:t>5</a:t>
            </a:r>
            <a:r>
              <a:rPr lang="zh-CN" altLang="en-US" sz="2000" b="1">
                <a:solidFill>
                  <a:schemeClr val="folHlink"/>
                </a:solidFill>
                <a:effectLst>
                  <a:outerShdw blurRad="38100" dist="38100" dir="2700000" algn="tl">
                    <a:srgbClr val="000000"/>
                  </a:outerShdw>
                </a:effectLst>
                <a:ea typeface="宋体" pitchFamily="2" charset="-122"/>
              </a:rPr>
              <a:t>。			</a:t>
            </a:r>
          </a:p>
        </p:txBody>
      </p:sp>
      <p:graphicFrame>
        <p:nvGraphicFramePr>
          <p:cNvPr id="849974" name="Object 54"/>
          <p:cNvGraphicFramePr>
            <a:graphicFrameLocks noChangeAspect="1"/>
          </p:cNvGraphicFramePr>
          <p:nvPr/>
        </p:nvGraphicFramePr>
        <p:xfrm>
          <a:off x="2555875" y="1811338"/>
          <a:ext cx="2776538" cy="509587"/>
        </p:xfrm>
        <a:graphic>
          <a:graphicData uri="http://schemas.openxmlformats.org/presentationml/2006/ole">
            <p:oleObj spid="_x0000_s37893" name="Equation" r:id="rId6" imgW="1244520" imgH="228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9968"/>
                                        </p:tgtEl>
                                        <p:attrNameLst>
                                          <p:attrName>style.visibility</p:attrName>
                                        </p:attrNameLst>
                                      </p:cBhvr>
                                      <p:to>
                                        <p:strVal val="visible"/>
                                      </p:to>
                                    </p:set>
                                    <p:animEffect transition="in" filter="blinds(horizontal)">
                                      <p:cBhvr>
                                        <p:cTn id="7" dur="500"/>
                                        <p:tgtEl>
                                          <p:spTgt spid="8499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9974"/>
                                        </p:tgtEl>
                                        <p:attrNameLst>
                                          <p:attrName>style.visibility</p:attrName>
                                        </p:attrNameLst>
                                      </p:cBhvr>
                                      <p:to>
                                        <p:strVal val="visible"/>
                                      </p:to>
                                    </p:set>
                                    <p:animEffect transition="in" filter="blinds(horizontal)">
                                      <p:cBhvr>
                                        <p:cTn id="12" dur="500"/>
                                        <p:tgtEl>
                                          <p:spTgt spid="8499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9950"/>
                                        </p:tgtEl>
                                        <p:attrNameLst>
                                          <p:attrName>style.visibility</p:attrName>
                                        </p:attrNameLst>
                                      </p:cBhvr>
                                      <p:to>
                                        <p:strVal val="visible"/>
                                      </p:to>
                                    </p:set>
                                    <p:animEffect transition="in" filter="blinds(horizontal)">
                                      <p:cBhvr>
                                        <p:cTn id="17" dur="500"/>
                                        <p:tgtEl>
                                          <p:spTgt spid="8499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9975"/>
                                        </p:tgtEl>
                                        <p:attrNameLst>
                                          <p:attrName>style.visibility</p:attrName>
                                        </p:attrNameLst>
                                      </p:cBhvr>
                                      <p:to>
                                        <p:strVal val="visible"/>
                                      </p:to>
                                    </p:set>
                                    <p:animEffect transition="in" filter="blinds(horizontal)">
                                      <p:cBhvr>
                                        <p:cTn id="22" dur="500"/>
                                        <p:tgtEl>
                                          <p:spTgt spid="849975"/>
                                        </p:tgtEl>
                                      </p:cBhvr>
                                    </p:animEffect>
                                  </p:childTnLst>
                                </p:cTn>
                              </p:par>
                              <p:par>
                                <p:cTn id="23" presetID="3" presetClass="entr" presetSubtype="10" fill="hold" nodeType="withEffect">
                                  <p:stCondLst>
                                    <p:cond delay="0"/>
                                  </p:stCondLst>
                                  <p:childTnLst>
                                    <p:set>
                                      <p:cBhvr>
                                        <p:cTn id="24" dur="1" fill="hold">
                                          <p:stCondLst>
                                            <p:cond delay="0"/>
                                          </p:stCondLst>
                                        </p:cTn>
                                        <p:tgtEl>
                                          <p:spTgt spid="849966"/>
                                        </p:tgtEl>
                                        <p:attrNameLst>
                                          <p:attrName>style.visibility</p:attrName>
                                        </p:attrNameLst>
                                      </p:cBhvr>
                                      <p:to>
                                        <p:strVal val="visible"/>
                                      </p:to>
                                    </p:set>
                                    <p:animEffect transition="in" filter="blinds(horizontal)">
                                      <p:cBhvr>
                                        <p:cTn id="25" dur="500"/>
                                        <p:tgtEl>
                                          <p:spTgt spid="849966"/>
                                        </p:tgtEl>
                                      </p:cBhvr>
                                    </p:animEffect>
                                  </p:childTnLst>
                                </p:cTn>
                              </p:par>
                              <p:par>
                                <p:cTn id="26" presetID="3" presetClass="entr" presetSubtype="10" fill="hold" nodeType="withEffect">
                                  <p:stCondLst>
                                    <p:cond delay="0"/>
                                  </p:stCondLst>
                                  <p:childTnLst>
                                    <p:set>
                                      <p:cBhvr>
                                        <p:cTn id="27" dur="1" fill="hold">
                                          <p:stCondLst>
                                            <p:cond delay="0"/>
                                          </p:stCondLst>
                                        </p:cTn>
                                        <p:tgtEl>
                                          <p:spTgt spid="849967"/>
                                        </p:tgtEl>
                                        <p:attrNameLst>
                                          <p:attrName>style.visibility</p:attrName>
                                        </p:attrNameLst>
                                      </p:cBhvr>
                                      <p:to>
                                        <p:strVal val="visible"/>
                                      </p:to>
                                    </p:set>
                                    <p:animEffect transition="in" filter="blinds(horizontal)">
                                      <p:cBhvr>
                                        <p:cTn id="28" dur="500"/>
                                        <p:tgtEl>
                                          <p:spTgt spid="8499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49969"/>
                                        </p:tgtEl>
                                        <p:attrNameLst>
                                          <p:attrName>style.visibility</p:attrName>
                                        </p:attrNameLst>
                                      </p:cBhvr>
                                      <p:to>
                                        <p:strVal val="visible"/>
                                      </p:to>
                                    </p:set>
                                    <p:animEffect transition="in" filter="blinds(horizontal)">
                                      <p:cBhvr>
                                        <p:cTn id="33" dur="500"/>
                                        <p:tgtEl>
                                          <p:spTgt spid="84996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49922">
                                            <p:txEl>
                                              <p:pRg st="10" end="10"/>
                                            </p:txEl>
                                          </p:spTgt>
                                        </p:tgtEl>
                                        <p:attrNameLst>
                                          <p:attrName>style.visibility</p:attrName>
                                        </p:attrNameLst>
                                      </p:cBhvr>
                                      <p:to>
                                        <p:strVal val="visible"/>
                                      </p:to>
                                    </p:set>
                                    <p:animEffect transition="in" filter="blinds(horizontal)">
                                      <p:cBhvr>
                                        <p:cTn id="38" dur="500"/>
                                        <p:tgtEl>
                                          <p:spTgt spid="8499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pPr>
              <a:defRPr/>
            </a:pPr>
            <a:fld id="{A8B1A05E-DA3B-46CF-B338-DE05727DD8FC}" type="slidenum">
              <a:rPr lang="en-US" altLang="zh-CN"/>
              <a:pPr>
                <a:defRPr/>
              </a:pPr>
              <a:t>46</a:t>
            </a:fld>
            <a:endParaRPr lang="en-US" altLang="zh-CN"/>
          </a:p>
        </p:txBody>
      </p:sp>
      <p:sp>
        <p:nvSpPr>
          <p:cNvPr id="850946"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5"/>
              <a:defRPr/>
            </a:pPr>
            <a:r>
              <a:rPr lang="zh-CN" altLang="en-US" sz="2800" b="1" dirty="0" smtClean="0"/>
              <a:t>迭代</a:t>
            </a:r>
            <a:r>
              <a:rPr lang="en-US" altLang="zh-CN" sz="2800" dirty="0" smtClean="0">
                <a:effectLst/>
                <a:latin typeface="Times New Roman" pitchFamily="18" charset="0"/>
                <a:cs typeface="Times New Roman" pitchFamily="18" charset="0"/>
              </a:rPr>
              <a:t>4</a:t>
            </a:r>
            <a:r>
              <a:rPr lang="en-US" altLang="zh-CN" sz="2800" b="1" dirty="0" smtClean="0"/>
              <a:t/>
            </a:r>
            <a:br>
              <a:rPr lang="en-US" altLang="zh-CN" sz="2800" b="1" dirty="0" smtClean="0"/>
            </a:br>
            <a:r>
              <a:rPr lang="zh-CN" altLang="en-US" sz="2800" b="1" dirty="0" smtClean="0"/>
              <a:t>编码：</a:t>
            </a:r>
            <a:r>
              <a:rPr lang="en-US" altLang="zh-CN" sz="2800" dirty="0" smtClean="0">
                <a:effectLst/>
                <a:latin typeface="Times New Roman" pitchFamily="18" charset="0"/>
                <a:cs typeface="Times New Roman" pitchFamily="18" charset="0"/>
              </a:rPr>
              <a:t>5-2-7-1-4-6-3</a:t>
            </a:r>
          </a:p>
          <a:p>
            <a:pPr marL="609600" indent="-609600" eaLnBrk="1" hangingPunct="1">
              <a:lnSpc>
                <a:spcPct val="120000"/>
              </a:lnSpc>
              <a:buClr>
                <a:schemeClr val="tx1"/>
              </a:buClr>
              <a:buFont typeface="Wingdings" pitchFamily="2" charset="2"/>
              <a:buNone/>
              <a:defRPr/>
            </a:pPr>
            <a:endParaRPr lang="en-US" altLang="zh-CN" sz="2800" b="1" dirty="0" smtClean="0"/>
          </a:p>
          <a:p>
            <a:pPr marL="609600" indent="-609600" eaLnBrk="1" hangingPunct="1">
              <a:lnSpc>
                <a:spcPct val="12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endParaRPr lang="en-US" altLang="zh-CN" sz="2800" b="1" dirty="0" smtClean="0"/>
          </a:p>
          <a:p>
            <a:pPr marL="609600" indent="-609600" eaLnBrk="1" hangingPunct="1">
              <a:lnSpc>
                <a:spcPct val="80000"/>
              </a:lnSpc>
              <a:buClr>
                <a:schemeClr val="tx1"/>
              </a:buClr>
              <a:buFont typeface="Wingdings" pitchFamily="2" charset="2"/>
              <a:buNone/>
              <a:defRPr/>
            </a:pPr>
            <a:r>
              <a:rPr lang="zh-CN" altLang="en-US" sz="2800" b="1" dirty="0" smtClean="0"/>
              <a:t>结论：交换</a:t>
            </a:r>
            <a:r>
              <a:rPr lang="en-US" altLang="zh-CN" sz="2800" dirty="0" smtClean="0">
                <a:effectLst/>
                <a:latin typeface="Times New Roman" pitchFamily="18" charset="0"/>
                <a:cs typeface="Times New Roman" pitchFamily="18" charset="0"/>
              </a:rPr>
              <a:t>7</a:t>
            </a:r>
            <a:r>
              <a:rPr lang="zh-CN" altLang="en-US" sz="2800" b="1" dirty="0" smtClean="0"/>
              <a:t>和</a:t>
            </a:r>
            <a:r>
              <a:rPr lang="en-US" altLang="zh-CN" sz="2800" dirty="0" smtClean="0">
                <a:effectLst/>
                <a:latin typeface="Times New Roman" pitchFamily="18" charset="0"/>
                <a:cs typeface="Times New Roman" pitchFamily="18" charset="0"/>
              </a:rPr>
              <a:t>1</a:t>
            </a:r>
          </a:p>
        </p:txBody>
      </p:sp>
      <p:sp>
        <p:nvSpPr>
          <p:cNvPr id="850947"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graphicFrame>
        <p:nvGraphicFramePr>
          <p:cNvPr id="850948" name="Group 4"/>
          <p:cNvGraphicFramePr>
            <a:graphicFrameLocks noGrp="1"/>
          </p:cNvGraphicFramePr>
          <p:nvPr/>
        </p:nvGraphicFramePr>
        <p:xfrm>
          <a:off x="1547813" y="2492375"/>
          <a:ext cx="2879725" cy="3627120"/>
        </p:xfrm>
        <a:graphic>
          <a:graphicData uri="http://schemas.openxmlformats.org/drawingml/2006/table">
            <a:tbl>
              <a:tblPr/>
              <a:tblGrid>
                <a:gridCol w="1441450"/>
                <a:gridCol w="1438275"/>
              </a:tblGrid>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7</a:t>
                      </a:r>
                      <a:r>
                        <a:rPr kumimoji="0" lang="zh-CN" altLang="en-US"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folHlink"/>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folHlink"/>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50974" name="Group 30"/>
          <p:cNvGraphicFramePr>
            <a:graphicFrameLocks noGrp="1"/>
          </p:cNvGraphicFramePr>
          <p:nvPr/>
        </p:nvGraphicFramePr>
        <p:xfrm>
          <a:off x="5867400" y="3140075"/>
          <a:ext cx="1871663" cy="2189164"/>
        </p:xfrm>
        <a:graphic>
          <a:graphicData uri="http://schemas.openxmlformats.org/drawingml/2006/table">
            <a:tbl>
              <a:tblPr/>
              <a:tblGrid>
                <a:gridCol w="935038"/>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50990" name="Object 46"/>
          <p:cNvGraphicFramePr>
            <a:graphicFrameLocks noChangeAspect="1"/>
          </p:cNvGraphicFramePr>
          <p:nvPr/>
        </p:nvGraphicFramePr>
        <p:xfrm>
          <a:off x="2339975" y="2565400"/>
          <a:ext cx="585788" cy="415925"/>
        </p:xfrm>
        <a:graphic>
          <a:graphicData uri="http://schemas.openxmlformats.org/presentationml/2006/ole">
            <p:oleObj spid="_x0000_s38914" name="公式" r:id="rId3" imgW="304560" imgH="215640" progId="">
              <p:embed/>
            </p:oleObj>
          </a:graphicData>
        </a:graphic>
      </p:graphicFrame>
      <p:graphicFrame>
        <p:nvGraphicFramePr>
          <p:cNvPr id="850991" name="Object 47"/>
          <p:cNvGraphicFramePr>
            <a:graphicFrameLocks noChangeAspect="1"/>
          </p:cNvGraphicFramePr>
          <p:nvPr/>
        </p:nvGraphicFramePr>
        <p:xfrm>
          <a:off x="3205163" y="2465388"/>
          <a:ext cx="1065212" cy="576262"/>
        </p:xfrm>
        <a:graphic>
          <a:graphicData uri="http://schemas.openxmlformats.org/presentationml/2006/ole">
            <p:oleObj spid="_x0000_s38915" name="Equation" r:id="rId4" imgW="469800" imgH="253800" progId="">
              <p:embed/>
            </p:oleObj>
          </a:graphicData>
        </a:graphic>
      </p:graphicFrame>
      <p:graphicFrame>
        <p:nvGraphicFramePr>
          <p:cNvPr id="850994" name="Object 50"/>
          <p:cNvGraphicFramePr>
            <a:graphicFrameLocks noChangeAspect="1"/>
          </p:cNvGraphicFramePr>
          <p:nvPr/>
        </p:nvGraphicFramePr>
        <p:xfrm>
          <a:off x="479425" y="1804988"/>
          <a:ext cx="1660525" cy="538162"/>
        </p:xfrm>
        <a:graphic>
          <a:graphicData uri="http://schemas.openxmlformats.org/presentationml/2006/ole">
            <p:oleObj spid="_x0000_s38916" name="Equation" r:id="rId5" imgW="672840" imgH="253800" progId="">
              <p:embed/>
            </p:oleObj>
          </a:graphicData>
        </a:graphic>
      </p:graphicFrame>
      <p:graphicFrame>
        <p:nvGraphicFramePr>
          <p:cNvPr id="850995" name="Object 51"/>
          <p:cNvGraphicFramePr>
            <a:graphicFrameLocks noChangeAspect="1"/>
          </p:cNvGraphicFramePr>
          <p:nvPr/>
        </p:nvGraphicFramePr>
        <p:xfrm>
          <a:off x="2268538" y="1795463"/>
          <a:ext cx="906462" cy="454025"/>
        </p:xfrm>
        <a:graphic>
          <a:graphicData uri="http://schemas.openxmlformats.org/presentationml/2006/ole">
            <p:oleObj spid="_x0000_s38917" name="Equation" r:id="rId6" imgW="406080" imgH="203040" progId="">
              <p:embed/>
            </p:oleObj>
          </a:graphicData>
        </a:graphic>
      </p:graphicFrame>
      <p:graphicFrame>
        <p:nvGraphicFramePr>
          <p:cNvPr id="850996" name="Object 52"/>
          <p:cNvGraphicFramePr>
            <a:graphicFrameLocks noChangeAspect="1"/>
          </p:cNvGraphicFramePr>
          <p:nvPr/>
        </p:nvGraphicFramePr>
        <p:xfrm>
          <a:off x="3397250" y="1811338"/>
          <a:ext cx="2805113" cy="509587"/>
        </p:xfrm>
        <a:graphic>
          <a:graphicData uri="http://schemas.openxmlformats.org/presentationml/2006/ole">
            <p:oleObj spid="_x0000_s38918" name="Equation" r:id="rId7" imgW="1257120" imgH="228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0994"/>
                                        </p:tgtEl>
                                        <p:attrNameLst>
                                          <p:attrName>style.visibility</p:attrName>
                                        </p:attrNameLst>
                                      </p:cBhvr>
                                      <p:to>
                                        <p:strVal val="visible"/>
                                      </p:to>
                                    </p:set>
                                    <p:animEffect transition="in" filter="blinds(horizontal)">
                                      <p:cBhvr>
                                        <p:cTn id="7" dur="500"/>
                                        <p:tgtEl>
                                          <p:spTgt spid="8509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0995"/>
                                        </p:tgtEl>
                                        <p:attrNameLst>
                                          <p:attrName>style.visibility</p:attrName>
                                        </p:attrNameLst>
                                      </p:cBhvr>
                                      <p:to>
                                        <p:strVal val="visible"/>
                                      </p:to>
                                    </p:set>
                                    <p:animEffect transition="in" filter="blinds(horizontal)">
                                      <p:cBhvr>
                                        <p:cTn id="12" dur="500"/>
                                        <p:tgtEl>
                                          <p:spTgt spid="8509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0996"/>
                                        </p:tgtEl>
                                        <p:attrNameLst>
                                          <p:attrName>style.visibility</p:attrName>
                                        </p:attrNameLst>
                                      </p:cBhvr>
                                      <p:to>
                                        <p:strVal val="visible"/>
                                      </p:to>
                                    </p:set>
                                    <p:animEffect transition="in" filter="blinds(horizontal)">
                                      <p:cBhvr>
                                        <p:cTn id="17" dur="500"/>
                                        <p:tgtEl>
                                          <p:spTgt spid="8509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0974"/>
                                        </p:tgtEl>
                                        <p:attrNameLst>
                                          <p:attrName>style.visibility</p:attrName>
                                        </p:attrNameLst>
                                      </p:cBhvr>
                                      <p:to>
                                        <p:strVal val="visible"/>
                                      </p:to>
                                    </p:set>
                                    <p:animEffect transition="in" filter="blinds(horizontal)">
                                      <p:cBhvr>
                                        <p:cTn id="22" dur="500"/>
                                        <p:tgtEl>
                                          <p:spTgt spid="8509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0990"/>
                                        </p:tgtEl>
                                        <p:attrNameLst>
                                          <p:attrName>style.visibility</p:attrName>
                                        </p:attrNameLst>
                                      </p:cBhvr>
                                      <p:to>
                                        <p:strVal val="visible"/>
                                      </p:to>
                                    </p:set>
                                    <p:animEffect transition="in" filter="blinds(horizontal)">
                                      <p:cBhvr>
                                        <p:cTn id="27" dur="500"/>
                                        <p:tgtEl>
                                          <p:spTgt spid="850990"/>
                                        </p:tgtEl>
                                      </p:cBhvr>
                                    </p:animEffect>
                                  </p:childTnLst>
                                </p:cTn>
                              </p:par>
                              <p:par>
                                <p:cTn id="28" presetID="3" presetClass="entr" presetSubtype="10" fill="hold" nodeType="withEffect">
                                  <p:stCondLst>
                                    <p:cond delay="0"/>
                                  </p:stCondLst>
                                  <p:childTnLst>
                                    <p:set>
                                      <p:cBhvr>
                                        <p:cTn id="29" dur="1" fill="hold">
                                          <p:stCondLst>
                                            <p:cond delay="0"/>
                                          </p:stCondLst>
                                        </p:cTn>
                                        <p:tgtEl>
                                          <p:spTgt spid="850991"/>
                                        </p:tgtEl>
                                        <p:attrNameLst>
                                          <p:attrName>style.visibility</p:attrName>
                                        </p:attrNameLst>
                                      </p:cBhvr>
                                      <p:to>
                                        <p:strVal val="visible"/>
                                      </p:to>
                                    </p:set>
                                    <p:animEffect transition="in" filter="blinds(horizontal)">
                                      <p:cBhvr>
                                        <p:cTn id="30" dur="500"/>
                                        <p:tgtEl>
                                          <p:spTgt spid="850991"/>
                                        </p:tgtEl>
                                      </p:cBhvr>
                                    </p:animEffect>
                                  </p:childTnLst>
                                </p:cTn>
                              </p:par>
                              <p:par>
                                <p:cTn id="31" presetID="3" presetClass="entr" presetSubtype="10" fill="hold" nodeType="withEffect">
                                  <p:stCondLst>
                                    <p:cond delay="0"/>
                                  </p:stCondLst>
                                  <p:childTnLst>
                                    <p:set>
                                      <p:cBhvr>
                                        <p:cTn id="32" dur="1" fill="hold">
                                          <p:stCondLst>
                                            <p:cond delay="0"/>
                                          </p:stCondLst>
                                        </p:cTn>
                                        <p:tgtEl>
                                          <p:spTgt spid="850948"/>
                                        </p:tgtEl>
                                        <p:attrNameLst>
                                          <p:attrName>style.visibility</p:attrName>
                                        </p:attrNameLst>
                                      </p:cBhvr>
                                      <p:to>
                                        <p:strVal val="visible"/>
                                      </p:to>
                                    </p:set>
                                    <p:animEffect transition="in" filter="blinds(horizontal)">
                                      <p:cBhvr>
                                        <p:cTn id="33" dur="500"/>
                                        <p:tgtEl>
                                          <p:spTgt spid="85094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50946">
                                            <p:txEl>
                                              <p:pRg st="10" end="10"/>
                                            </p:txEl>
                                          </p:spTgt>
                                        </p:tgtEl>
                                        <p:attrNameLst>
                                          <p:attrName>style.visibility</p:attrName>
                                        </p:attrNameLst>
                                      </p:cBhvr>
                                      <p:to>
                                        <p:strVal val="visible"/>
                                      </p:to>
                                    </p:set>
                                    <p:animEffect transition="in" filter="blinds(horizontal)">
                                      <p:cBhvr>
                                        <p:cTn id="38" dur="500"/>
                                        <p:tgtEl>
                                          <p:spTgt spid="85094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FF41FC22-F7EF-460C-9FBD-23DB0B516569}" type="slidenum">
              <a:rPr lang="en-US" altLang="zh-CN"/>
              <a:pPr>
                <a:defRPr/>
              </a:pPr>
              <a:t>47</a:t>
            </a:fld>
            <a:endParaRPr lang="en-US" altLang="zh-CN"/>
          </a:p>
        </p:txBody>
      </p:sp>
      <p:sp>
        <p:nvSpPr>
          <p:cNvPr id="851970"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6"/>
              <a:defRPr/>
            </a:pPr>
            <a:r>
              <a:rPr lang="zh-CN" altLang="en-US" sz="2800" b="1" dirty="0" smtClean="0"/>
              <a:t>迭代</a:t>
            </a:r>
            <a:r>
              <a:rPr lang="en-US" altLang="zh-CN" sz="2800" dirty="0" smtClean="0">
                <a:effectLst/>
                <a:latin typeface="Times New Roman" pitchFamily="18" charset="0"/>
                <a:cs typeface="Times New Roman" pitchFamily="18" charset="0"/>
              </a:rPr>
              <a:t>5</a:t>
            </a:r>
            <a:r>
              <a:rPr lang="en-US" altLang="zh-CN" sz="2800" b="1" dirty="0" smtClean="0"/>
              <a:t/>
            </a:r>
            <a:br>
              <a:rPr lang="en-US" altLang="zh-CN" sz="2800" b="1" dirty="0" smtClean="0"/>
            </a:br>
            <a:r>
              <a:rPr lang="zh-CN" altLang="en-US" sz="2800" b="1" dirty="0" smtClean="0"/>
              <a:t>编码：</a:t>
            </a:r>
            <a:r>
              <a:rPr lang="en-US" altLang="zh-CN" sz="2800" dirty="0" smtClean="0">
                <a:effectLst/>
                <a:latin typeface="Times New Roman" pitchFamily="18" charset="0"/>
                <a:cs typeface="Times New Roman" pitchFamily="18" charset="0"/>
              </a:rPr>
              <a:t>5-2-1-7-4-6-3</a:t>
            </a:r>
          </a:p>
          <a:p>
            <a:pPr marL="609600" indent="-609600" eaLnBrk="1" hangingPunct="1">
              <a:buClr>
                <a:schemeClr val="tx1"/>
              </a:buClr>
              <a:buFont typeface="Wingdings" pitchFamily="2" charset="2"/>
              <a:buNone/>
              <a:defRPr/>
            </a:pPr>
            <a:r>
              <a:rPr lang="en-US" altLang="zh-CN" b="1" dirty="0" smtClean="0"/>
              <a:t>	</a:t>
            </a:r>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endParaRPr lang="en-US" altLang="zh-CN" b="1" dirty="0" smtClean="0"/>
          </a:p>
          <a:p>
            <a:pPr marL="609600" indent="-609600" eaLnBrk="1" hangingPunct="1">
              <a:lnSpc>
                <a:spcPct val="80000"/>
              </a:lnSpc>
              <a:buClr>
                <a:schemeClr val="tx1"/>
              </a:buClr>
              <a:buFont typeface="Wingdings" pitchFamily="2" charset="2"/>
              <a:buNone/>
              <a:defRPr/>
            </a:pPr>
            <a:r>
              <a:rPr lang="zh-CN" altLang="en-US" sz="2800" b="1" dirty="0" smtClean="0"/>
              <a:t>结论：迭代已到</a:t>
            </a:r>
            <a:r>
              <a:rPr lang="en-US" altLang="zh-CN" sz="2800" dirty="0" smtClean="0">
                <a:effectLst/>
                <a:latin typeface="Times New Roman" pitchFamily="18" charset="0"/>
                <a:cs typeface="Times New Roman" pitchFamily="18" charset="0"/>
              </a:rPr>
              <a:t>5</a:t>
            </a:r>
            <a:r>
              <a:rPr lang="zh-CN" altLang="en-US" sz="2800" b="1" dirty="0" smtClean="0"/>
              <a:t>次，得到最优解			</a:t>
            </a:r>
          </a:p>
        </p:txBody>
      </p:sp>
      <p:sp>
        <p:nvSpPr>
          <p:cNvPr id="851971"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算法举例</a:t>
            </a:r>
          </a:p>
        </p:txBody>
      </p:sp>
      <p:graphicFrame>
        <p:nvGraphicFramePr>
          <p:cNvPr id="851976" name="Object 8"/>
          <p:cNvGraphicFramePr>
            <a:graphicFrameLocks noChangeAspect="1"/>
          </p:cNvGraphicFramePr>
          <p:nvPr/>
        </p:nvGraphicFramePr>
        <p:xfrm>
          <a:off x="971550" y="1938338"/>
          <a:ext cx="1444625" cy="454025"/>
        </p:xfrm>
        <a:graphic>
          <a:graphicData uri="http://schemas.openxmlformats.org/presentationml/2006/ole">
            <p:oleObj spid="_x0000_s39938" name="Equation" r:id="rId3" imgW="647640" imgH="203040" progId="">
              <p:embed/>
            </p:oleObj>
          </a:graphicData>
        </a:graphic>
      </p:graphicFrame>
      <p:graphicFrame>
        <p:nvGraphicFramePr>
          <p:cNvPr id="851977" name="Object 9"/>
          <p:cNvGraphicFramePr>
            <a:graphicFrameLocks noChangeAspect="1"/>
          </p:cNvGraphicFramePr>
          <p:nvPr/>
        </p:nvGraphicFramePr>
        <p:xfrm>
          <a:off x="3563888" y="5799733"/>
          <a:ext cx="1558925" cy="509587"/>
        </p:xfrm>
        <a:graphic>
          <a:graphicData uri="http://schemas.openxmlformats.org/presentationml/2006/ole">
            <p:oleObj spid="_x0000_s39939" name="Equation" r:id="rId4" imgW="698400" imgH="228600" progId="">
              <p:embed/>
            </p:oleObj>
          </a:graphicData>
        </a:graphic>
      </p:graphicFrame>
      <p:graphicFrame>
        <p:nvGraphicFramePr>
          <p:cNvPr id="851978" name="Group 10"/>
          <p:cNvGraphicFramePr>
            <a:graphicFrameLocks noGrp="1"/>
          </p:cNvGraphicFramePr>
          <p:nvPr/>
        </p:nvGraphicFramePr>
        <p:xfrm>
          <a:off x="5940425" y="2060575"/>
          <a:ext cx="1871663" cy="2189164"/>
        </p:xfrm>
        <a:graphic>
          <a:graphicData uri="http://schemas.openxmlformats.org/drawingml/2006/table">
            <a:tbl>
              <a:tblPr/>
              <a:tblGrid>
                <a:gridCol w="935038"/>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 name="Object 9"/>
          <p:cNvGraphicFramePr>
            <a:graphicFrameLocks noChangeAspect="1"/>
          </p:cNvGraphicFramePr>
          <p:nvPr/>
        </p:nvGraphicFramePr>
        <p:xfrm>
          <a:off x="2632075" y="5136802"/>
          <a:ext cx="3713163" cy="452438"/>
        </p:xfrm>
        <a:graphic>
          <a:graphicData uri="http://schemas.openxmlformats.org/presentationml/2006/ole">
            <p:oleObj spid="_x0000_s39940" name="Equation" r:id="rId5" imgW="1663560" imgH="2030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1976"/>
                                        </p:tgtEl>
                                        <p:attrNameLst>
                                          <p:attrName>style.visibility</p:attrName>
                                        </p:attrNameLst>
                                      </p:cBhvr>
                                      <p:to>
                                        <p:strVal val="visible"/>
                                      </p:to>
                                    </p:set>
                                    <p:animEffect transition="in" filter="blinds(horizontal)">
                                      <p:cBhvr>
                                        <p:cTn id="7" dur="500"/>
                                        <p:tgtEl>
                                          <p:spTgt spid="8519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1978"/>
                                        </p:tgtEl>
                                        <p:attrNameLst>
                                          <p:attrName>style.visibility</p:attrName>
                                        </p:attrNameLst>
                                      </p:cBhvr>
                                      <p:to>
                                        <p:strVal val="visible"/>
                                      </p:to>
                                    </p:set>
                                    <p:animEffect transition="in" filter="blinds(horizontal)">
                                      <p:cBhvr>
                                        <p:cTn id="12" dur="500"/>
                                        <p:tgtEl>
                                          <p:spTgt spid="8519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1970">
                                            <p:txEl>
                                              <p:pRg st="6" end="6"/>
                                            </p:txEl>
                                          </p:spTgt>
                                        </p:tgtEl>
                                        <p:attrNameLst>
                                          <p:attrName>style.visibility</p:attrName>
                                        </p:attrNameLst>
                                      </p:cBhvr>
                                      <p:to>
                                        <p:strVal val="visible"/>
                                      </p:to>
                                    </p:set>
                                    <p:animEffect transition="in" filter="blinds(horizontal)">
                                      <p:cBhvr>
                                        <p:cTn id="17" dur="500"/>
                                        <p:tgtEl>
                                          <p:spTgt spid="851970">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51977"/>
                                        </p:tgtEl>
                                        <p:attrNameLst>
                                          <p:attrName>style.visibility</p:attrName>
                                        </p:attrNameLst>
                                      </p:cBhvr>
                                      <p:to>
                                        <p:strVal val="visible"/>
                                      </p:to>
                                    </p:set>
                                    <p:animEffect transition="in" filter="blinds(horizontal)">
                                      <p:cBhvr>
                                        <p:cTn id="20" dur="500"/>
                                        <p:tgtEl>
                                          <p:spTgt spid="851977"/>
                                        </p:tgtEl>
                                      </p:cBhvr>
                                    </p:animEffect>
                                  </p:childTnLst>
                                </p:cTn>
                              </p:par>
                              <p:par>
                                <p:cTn id="21" presetID="3"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0D33D40-C193-4CE0-B2B5-D02FE7CFA827}" type="slidenum">
              <a:rPr lang="en-US" altLang="zh-CN"/>
              <a:pPr>
                <a:defRPr/>
              </a:pPr>
              <a:t>48</a:t>
            </a:fld>
            <a:endParaRPr lang="en-US" altLang="zh-CN" dirty="0"/>
          </a:p>
        </p:txBody>
      </p:sp>
      <p:sp>
        <p:nvSpPr>
          <p:cNvPr id="779268" name="Rectangle 4"/>
          <p:cNvSpPr>
            <a:spLocks noGrp="1" noChangeArrowheads="1"/>
          </p:cNvSpPr>
          <p:nvPr>
            <p:ph type="title"/>
          </p:nvPr>
        </p:nvSpPr>
        <p:spPr/>
        <p:txBody>
          <a:bodyPr/>
          <a:lstStyle/>
          <a:p>
            <a:pPr marL="914400" indent="-914400" eaLnBrk="1" hangingPunct="1">
              <a:defRPr/>
            </a:pPr>
            <a:r>
              <a:rPr lang="zh-CN" altLang="en-US" sz="4000" b="1" dirty="0" smtClean="0">
                <a:solidFill>
                  <a:schemeClr val="tx1"/>
                </a:solidFill>
                <a:ea typeface="华文新魏" pitchFamily="2" charset="-122"/>
              </a:rPr>
              <a:t>第三章  遗传算法</a:t>
            </a:r>
          </a:p>
        </p:txBody>
      </p:sp>
      <p:sp>
        <p:nvSpPr>
          <p:cNvPr id="779271" name="Rectangle 7"/>
          <p:cNvSpPr>
            <a:spLocks noGrp="1" noChangeArrowheads="1"/>
          </p:cNvSpPr>
          <p:nvPr>
            <p:ph type="body" idx="1"/>
          </p:nvPr>
        </p:nvSpPr>
        <p:spPr/>
        <p:txBody>
          <a:bodyPr/>
          <a:lstStyle/>
          <a:p>
            <a:pPr marL="609600" indent="-609600" eaLnBrk="1" hangingPunct="1">
              <a:buClr>
                <a:schemeClr val="tx1"/>
              </a:buClr>
              <a:buFont typeface="Wingdings" pitchFamily="2" charset="2"/>
              <a:buNone/>
              <a:defRPr/>
            </a:pPr>
            <a:r>
              <a:rPr lang="zh-CN" altLang="en-US" b="1" dirty="0" smtClean="0">
                <a:latin typeface="华文新魏" pitchFamily="2" charset="-122"/>
                <a:ea typeface="华文新魏" pitchFamily="2" charset="-122"/>
              </a:rPr>
              <a:t>一</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前言</a:t>
            </a:r>
          </a:p>
          <a:p>
            <a:pPr marL="609600" indent="-609600" eaLnBrk="1" hangingPunct="1">
              <a:buClr>
                <a:schemeClr val="tx1"/>
              </a:buClr>
              <a:buFont typeface="Wingdings" pitchFamily="2" charset="2"/>
              <a:buNone/>
              <a:defRPr/>
            </a:pPr>
            <a:r>
              <a:rPr lang="zh-CN" altLang="en-US" b="1" dirty="0" smtClean="0">
                <a:latin typeface="华文新魏" pitchFamily="2" charset="-122"/>
                <a:ea typeface="华文新魏" pitchFamily="2" charset="-122"/>
              </a:rPr>
              <a:t>二</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基本算法</a:t>
            </a:r>
          </a:p>
          <a:p>
            <a:pPr marL="609600" indent="-609600" eaLnBrk="1" hangingPunct="1">
              <a:buFont typeface="Wingdings" pitchFamily="2" charset="2"/>
              <a:buNone/>
              <a:defRPr/>
            </a:pPr>
            <a:r>
              <a:rPr lang="zh-CN" altLang="en-US" b="1" dirty="0" smtClean="0">
                <a:latin typeface="华文新魏" pitchFamily="2" charset="-122"/>
                <a:ea typeface="华文新魏" pitchFamily="2" charset="-122"/>
              </a:rPr>
              <a:t>三</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算法变形</a:t>
            </a:r>
          </a:p>
          <a:p>
            <a:pPr marL="609600" indent="-609600" eaLnBrk="1" hangingPunct="1">
              <a:buFont typeface="Wingdings" pitchFamily="2" charset="2"/>
              <a:buNone/>
              <a:defRPr/>
            </a:pPr>
            <a:r>
              <a:rPr lang="zh-CN" altLang="en-US" b="1" dirty="0" smtClean="0">
                <a:latin typeface="华文新魏" pitchFamily="2" charset="-122"/>
                <a:ea typeface="华文新魏" pitchFamily="2" charset="-122"/>
              </a:rPr>
              <a:t>四</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算法应用</a:t>
            </a:r>
            <a:endParaRPr lang="en-US" altLang="zh-CN"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49</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宋体" pitchFamily="2" charset="-122"/>
              </a:rPr>
              <a:t>遗传算法的产生与发展</a:t>
            </a:r>
            <a:endParaRPr lang="en-US" altLang="zh-CN" b="1" dirty="0" smtClean="0">
              <a:latin typeface="宋体" pitchFamily="2" charset="-122"/>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早在</a:t>
            </a:r>
            <a:r>
              <a:rPr lang="en-US" altLang="zh-CN" b="1" dirty="0" smtClean="0">
                <a:solidFill>
                  <a:srgbClr val="FF0000"/>
                </a:solidFill>
                <a:latin typeface="Times New Roman" pitchFamily="18" charset="0"/>
                <a:ea typeface="楷体_GB2312" pitchFamily="49" charset="-122"/>
                <a:cs typeface="Times New Roman" pitchFamily="18" charset="0"/>
              </a:rPr>
              <a:t>50</a:t>
            </a:r>
            <a:r>
              <a:rPr lang="zh-CN" altLang="en-US" b="1" dirty="0" smtClean="0">
                <a:solidFill>
                  <a:srgbClr val="FF0000"/>
                </a:solidFill>
                <a:latin typeface="Times New Roman" pitchFamily="18" charset="0"/>
                <a:ea typeface="楷体_GB2312" pitchFamily="49" charset="-122"/>
                <a:cs typeface="Times New Roman" pitchFamily="18" charset="0"/>
              </a:rPr>
              <a:t>年代</a:t>
            </a:r>
            <a:r>
              <a:rPr lang="zh-CN" altLang="en-US" b="1" dirty="0" smtClean="0">
                <a:latin typeface="Times New Roman" pitchFamily="18" charset="0"/>
                <a:ea typeface="楷体_GB2312" pitchFamily="49" charset="-122"/>
                <a:cs typeface="Times New Roman" pitchFamily="18" charset="0"/>
              </a:rPr>
              <a:t>，一些生物学家开始研究运用数字计算机模拟生物的自然遗传与自然进化过程</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0000"/>
                </a:solidFill>
                <a:latin typeface="Times New Roman" pitchFamily="18" charset="0"/>
                <a:ea typeface="楷体_GB2312" pitchFamily="49" charset="-122"/>
                <a:cs typeface="Times New Roman" pitchFamily="18" charset="0"/>
              </a:rPr>
              <a:t>1963</a:t>
            </a:r>
            <a:r>
              <a:rPr lang="zh-CN" altLang="en-US" b="1" dirty="0" smtClean="0">
                <a:solidFill>
                  <a:srgbClr val="FF0000"/>
                </a:solidFill>
                <a:latin typeface="Times New Roman" pitchFamily="18" charset="0"/>
                <a:ea typeface="楷体_GB2312" pitchFamily="49" charset="-122"/>
                <a:cs typeface="Times New Roman" pitchFamily="18" charset="0"/>
              </a:rPr>
              <a:t>年</a:t>
            </a:r>
            <a:r>
              <a:rPr lang="zh-CN" altLang="en-US" b="1" dirty="0" smtClean="0">
                <a:latin typeface="Times New Roman" pitchFamily="18" charset="0"/>
                <a:ea typeface="楷体_GB2312" pitchFamily="49" charset="-122"/>
                <a:cs typeface="Times New Roman" pitchFamily="18" charset="0"/>
              </a:rPr>
              <a:t>，德国柏林技术大学的</a:t>
            </a:r>
            <a:r>
              <a:rPr lang="en-US" altLang="zh-CN" b="1" dirty="0" smtClean="0">
                <a:latin typeface="Times New Roman" pitchFamily="18" charset="0"/>
                <a:ea typeface="楷体_GB2312" pitchFamily="49" charset="-122"/>
                <a:cs typeface="Times New Roman" pitchFamily="18" charset="0"/>
              </a:rPr>
              <a:t>I. </a:t>
            </a:r>
            <a:r>
              <a:rPr lang="en-US" altLang="zh-CN" b="1" dirty="0" err="1" smtClean="0">
                <a:latin typeface="Times New Roman" pitchFamily="18" charset="0"/>
                <a:ea typeface="楷体_GB2312" pitchFamily="49" charset="-122"/>
                <a:cs typeface="Times New Roman" pitchFamily="18" charset="0"/>
              </a:rPr>
              <a:t>Rechenberg</a:t>
            </a:r>
            <a:r>
              <a:rPr lang="zh-CN" altLang="en-US" b="1" dirty="0" smtClean="0">
                <a:latin typeface="Times New Roman" pitchFamily="18" charset="0"/>
                <a:ea typeface="楷体_GB2312" pitchFamily="49" charset="-122"/>
                <a:cs typeface="Times New Roman" pitchFamily="18" charset="0"/>
              </a:rPr>
              <a:t>和</a:t>
            </a:r>
            <a:r>
              <a:rPr lang="en-US" altLang="zh-CN" b="1" dirty="0" smtClean="0">
                <a:latin typeface="Times New Roman" pitchFamily="18" charset="0"/>
                <a:ea typeface="楷体_GB2312" pitchFamily="49" charset="-122"/>
                <a:cs typeface="Times New Roman" pitchFamily="18" charset="0"/>
              </a:rPr>
              <a:t>H. P. </a:t>
            </a:r>
            <a:r>
              <a:rPr lang="en-US" altLang="zh-CN" b="1" dirty="0" err="1" smtClean="0">
                <a:latin typeface="Times New Roman" pitchFamily="18" charset="0"/>
                <a:ea typeface="楷体_GB2312" pitchFamily="49" charset="-122"/>
                <a:cs typeface="Times New Roman" pitchFamily="18" charset="0"/>
              </a:rPr>
              <a:t>Schwefel</a:t>
            </a:r>
            <a:r>
              <a:rPr lang="zh-CN" altLang="en-US" b="1" dirty="0" smtClean="0">
                <a:latin typeface="Times New Roman" pitchFamily="18" charset="0"/>
                <a:ea typeface="楷体_GB2312" pitchFamily="49" charset="-122"/>
                <a:cs typeface="Times New Roman" pitchFamily="18" charset="0"/>
              </a:rPr>
              <a:t>做风洞实验时，产生了</a:t>
            </a:r>
            <a:r>
              <a:rPr lang="zh-CN" altLang="en-US" b="1" dirty="0" smtClean="0">
                <a:solidFill>
                  <a:srgbClr val="FF0000"/>
                </a:solidFill>
                <a:latin typeface="Times New Roman" pitchFamily="18" charset="0"/>
                <a:ea typeface="楷体_GB2312" pitchFamily="49" charset="-122"/>
                <a:cs typeface="Times New Roman" pitchFamily="18" charset="0"/>
              </a:rPr>
              <a:t>进化策略</a:t>
            </a:r>
            <a:r>
              <a:rPr lang="zh-CN" altLang="en-US" b="1" dirty="0" smtClean="0">
                <a:latin typeface="Times New Roman" pitchFamily="18" charset="0"/>
                <a:ea typeface="楷体_GB2312" pitchFamily="49" charset="-122"/>
                <a:cs typeface="Times New Roman" pitchFamily="18" charset="0"/>
              </a:rPr>
              <a:t>的初步思想</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60</a:t>
            </a:r>
            <a:r>
              <a:rPr lang="zh-CN" altLang="en-US" b="1" dirty="0" smtClean="0">
                <a:solidFill>
                  <a:srgbClr val="FFFFFF"/>
                </a:solidFill>
                <a:latin typeface="Times New Roman" pitchFamily="18" charset="0"/>
                <a:ea typeface="楷体_GB2312" pitchFamily="49" charset="-122"/>
                <a:cs typeface="Times New Roman" pitchFamily="18" charset="0"/>
              </a:rPr>
              <a:t>年代</a:t>
            </a:r>
            <a:r>
              <a:rPr lang="zh-CN" altLang="en-US" b="1" dirty="0" smtClean="0">
                <a:latin typeface="Times New Roman" pitchFamily="18" charset="0"/>
                <a:ea typeface="楷体_GB2312" pitchFamily="49" charset="-122"/>
                <a:cs typeface="Times New Roman" pitchFamily="18" charset="0"/>
              </a:rPr>
              <a:t>， </a:t>
            </a:r>
            <a:r>
              <a:rPr lang="en-US" altLang="zh-CN" b="1" dirty="0" smtClean="0">
                <a:latin typeface="Times New Roman" pitchFamily="18" charset="0"/>
                <a:ea typeface="楷体_GB2312" pitchFamily="49" charset="-122"/>
                <a:cs typeface="Times New Roman" pitchFamily="18" charset="0"/>
              </a:rPr>
              <a:t>L. J. </a:t>
            </a:r>
            <a:r>
              <a:rPr lang="en-US" altLang="zh-CN" b="1" dirty="0" err="1" smtClean="0">
                <a:latin typeface="Times New Roman" pitchFamily="18" charset="0"/>
                <a:ea typeface="楷体_GB2312" pitchFamily="49" charset="-122"/>
                <a:cs typeface="Times New Roman" pitchFamily="18" charset="0"/>
              </a:rPr>
              <a:t>Fogel</a:t>
            </a:r>
            <a:r>
              <a:rPr lang="zh-CN" altLang="en-US" b="1" dirty="0" smtClean="0">
                <a:latin typeface="Times New Roman" pitchFamily="18" charset="0"/>
                <a:ea typeface="楷体_GB2312" pitchFamily="49" charset="-122"/>
                <a:cs typeface="Times New Roman" pitchFamily="18" charset="0"/>
              </a:rPr>
              <a:t>在设计有限态自动机时提出</a:t>
            </a:r>
            <a:r>
              <a:rPr lang="zh-CN" altLang="en-US" b="1" dirty="0" smtClean="0">
                <a:solidFill>
                  <a:srgbClr val="FF0000"/>
                </a:solidFill>
                <a:latin typeface="Times New Roman" pitchFamily="18" charset="0"/>
                <a:ea typeface="楷体_GB2312" pitchFamily="49" charset="-122"/>
                <a:cs typeface="Times New Roman" pitchFamily="18" charset="0"/>
              </a:rPr>
              <a:t>进化规划</a:t>
            </a:r>
            <a:r>
              <a:rPr lang="zh-CN" altLang="en-US" b="1" dirty="0" smtClean="0">
                <a:latin typeface="Times New Roman" pitchFamily="18" charset="0"/>
                <a:ea typeface="楷体_GB2312" pitchFamily="49" charset="-122"/>
                <a:cs typeface="Times New Roman" pitchFamily="18" charset="0"/>
              </a:rPr>
              <a:t>的思想。</a:t>
            </a:r>
            <a:r>
              <a:rPr lang="en-US" altLang="zh-CN" b="1" dirty="0" smtClean="0">
                <a:solidFill>
                  <a:srgbClr val="FF0000"/>
                </a:solidFill>
                <a:latin typeface="Times New Roman" pitchFamily="18" charset="0"/>
                <a:ea typeface="楷体_GB2312" pitchFamily="49" charset="-122"/>
                <a:cs typeface="Times New Roman" pitchFamily="18" charset="0"/>
              </a:rPr>
              <a:t>1966</a:t>
            </a:r>
            <a:r>
              <a:rPr lang="zh-CN" altLang="en-US" b="1" dirty="0" smtClean="0">
                <a:solidFill>
                  <a:srgbClr val="FF0000"/>
                </a:solidFill>
                <a:latin typeface="Times New Roman" pitchFamily="18" charset="0"/>
                <a:ea typeface="楷体_GB2312" pitchFamily="49" charset="-122"/>
                <a:cs typeface="Times New Roman" pitchFamily="18" charset="0"/>
              </a:rPr>
              <a:t>年</a:t>
            </a:r>
            <a:r>
              <a:rPr lang="zh-CN" altLang="en-US" b="1" dirty="0" smtClean="0">
                <a:solidFill>
                  <a:srgbClr val="FFFFFF"/>
                </a:solidFill>
                <a:latin typeface="Times New Roman" pitchFamily="18" charset="0"/>
                <a:ea typeface="楷体_GB2312" pitchFamily="49" charset="-122"/>
                <a:cs typeface="Times New Roman" pitchFamily="18" charset="0"/>
              </a:rPr>
              <a:t>，</a:t>
            </a:r>
            <a:r>
              <a:rPr lang="en-US" altLang="zh-CN" b="1" dirty="0" err="1" smtClean="0">
                <a:latin typeface="Times New Roman" pitchFamily="18" charset="0"/>
                <a:ea typeface="楷体_GB2312" pitchFamily="49" charset="-122"/>
                <a:cs typeface="Times New Roman" pitchFamily="18" charset="0"/>
              </a:rPr>
              <a:t>Fogel</a:t>
            </a:r>
            <a:r>
              <a:rPr lang="zh-CN" altLang="en-US" b="1" dirty="0" smtClean="0">
                <a:latin typeface="Times New Roman" pitchFamily="18" charset="0"/>
                <a:ea typeface="楷体_GB2312" pitchFamily="49" charset="-122"/>
                <a:cs typeface="Times New Roman" pitchFamily="18" charset="0"/>
              </a:rPr>
              <a:t>等出版了</a:t>
            </a:r>
            <a:r>
              <a:rPr lang="en-US" altLang="zh-CN" b="1" dirty="0" smtClean="0">
                <a:latin typeface="Times New Roman" pitchFamily="18" charset="0"/>
                <a:ea typeface="楷体_GB2312" pitchFamily="49" charset="-122"/>
                <a:cs typeface="Times New Roman" pitchFamily="18" charset="0"/>
              </a:rPr>
              <a:t>《</a:t>
            </a:r>
            <a:r>
              <a:rPr lang="zh-CN" altLang="en-US" b="1" dirty="0" smtClean="0">
                <a:latin typeface="Times New Roman" pitchFamily="18" charset="0"/>
                <a:ea typeface="楷体_GB2312" pitchFamily="49" charset="-122"/>
                <a:cs typeface="Times New Roman" pitchFamily="18" charset="0"/>
              </a:rPr>
              <a:t>基于模拟进化的人工智能</a:t>
            </a:r>
            <a:r>
              <a:rPr lang="en-US" altLang="zh-CN" b="1" dirty="0" smtClean="0">
                <a:latin typeface="Times New Roman" pitchFamily="18" charset="0"/>
                <a:ea typeface="楷体_GB2312" pitchFamily="49" charset="-122"/>
                <a:cs typeface="Times New Roman" pitchFamily="18" charset="0"/>
              </a:rPr>
              <a:t>》</a:t>
            </a:r>
            <a:r>
              <a:rPr lang="zh-CN" altLang="en-US" b="1" dirty="0" smtClean="0">
                <a:latin typeface="Times New Roman" pitchFamily="18" charset="0"/>
                <a:ea typeface="楷体_GB2312" pitchFamily="49" charset="-122"/>
                <a:cs typeface="Times New Roman" pitchFamily="18" charset="0"/>
              </a:rPr>
              <a:t>，系统阐述了</a:t>
            </a:r>
            <a:r>
              <a:rPr lang="zh-CN" altLang="en-US" b="1" dirty="0" smtClean="0">
                <a:solidFill>
                  <a:srgbClr val="FF0000"/>
                </a:solidFill>
                <a:latin typeface="Times New Roman" pitchFamily="18" charset="0"/>
                <a:ea typeface="楷体_GB2312" pitchFamily="49" charset="-122"/>
                <a:cs typeface="Times New Roman" pitchFamily="18" charset="0"/>
              </a:rPr>
              <a:t>进化规划</a:t>
            </a:r>
            <a:r>
              <a:rPr lang="zh-CN" altLang="en-US" b="1" dirty="0" smtClean="0">
                <a:latin typeface="Times New Roman" pitchFamily="18" charset="0"/>
                <a:ea typeface="楷体_GB2312" pitchFamily="49" charset="-122"/>
                <a:cs typeface="Times New Roman" pitchFamily="18" charset="0"/>
              </a:rPr>
              <a:t>的思想</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458303F-E26E-4C10-A91A-75EDFACA419C}" type="slidenum">
              <a:rPr lang="en-US" altLang="zh-CN"/>
              <a:pPr>
                <a:defRPr/>
              </a:pPr>
              <a:t>5</a:t>
            </a:fld>
            <a:endParaRPr lang="en-US" altLang="zh-CN"/>
          </a:p>
        </p:txBody>
      </p:sp>
      <p:sp>
        <p:nvSpPr>
          <p:cNvPr id="833538" name="Rectangle 2"/>
          <p:cNvSpPr>
            <a:spLocks noGrp="1" noChangeArrowheads="1"/>
          </p:cNvSpPr>
          <p:nvPr>
            <p:ph type="body" idx="1"/>
          </p:nvPr>
        </p:nvSpPr>
        <p:spPr>
          <a:xfrm>
            <a:off x="250825" y="1341438"/>
            <a:ext cx="8642350" cy="5111750"/>
          </a:xfrm>
        </p:spPr>
        <p:txBody>
          <a:bodyPr/>
          <a:lstStyle/>
          <a:p>
            <a:pPr marL="609600" indent="-609600" eaLnBrk="1" hangingPunct="1">
              <a:lnSpc>
                <a:spcPct val="80000"/>
              </a:lnSpc>
              <a:buFont typeface="Wingdings" pitchFamily="2" charset="2"/>
              <a:buNone/>
              <a:defRPr/>
            </a:pPr>
            <a:endParaRPr lang="en-US" altLang="zh-CN" b="1" dirty="0" smtClean="0">
              <a:latin typeface="宋体" pitchFamily="2" charset="-122"/>
            </a:endParaRPr>
          </a:p>
          <a:p>
            <a:pPr marL="609600" indent="-609600" eaLnBrk="1" hangingPunct="1">
              <a:lnSpc>
                <a:spcPct val="120000"/>
              </a:lnSpc>
              <a:buClr>
                <a:schemeClr val="tx1"/>
              </a:buClr>
              <a:buSzTx/>
              <a:buFont typeface="Wingdings" pitchFamily="2" charset="2"/>
              <a:buAutoNum type="arabicPeriod"/>
              <a:defRPr/>
            </a:pPr>
            <a:r>
              <a:rPr lang="zh-CN" altLang="en-US" b="1" dirty="0" smtClean="0">
                <a:latin typeface="宋体" pitchFamily="2" charset="-122"/>
              </a:rPr>
              <a:t>人类的一切活动都是认识世界和改造世界的过程                </a:t>
            </a:r>
          </a:p>
          <a:p>
            <a:pPr marL="609600" indent="-609600" eaLnBrk="1" hangingPunct="1">
              <a:lnSpc>
                <a:spcPct val="120000"/>
              </a:lnSpc>
              <a:buFont typeface="Wingdings" pitchFamily="2" charset="2"/>
              <a:buNone/>
              <a:defRPr/>
            </a:pPr>
            <a:r>
              <a:rPr lang="zh-CN" altLang="en-US" b="1" dirty="0" smtClean="0">
                <a:latin typeface="宋体" pitchFamily="2" charset="-122"/>
              </a:rPr>
              <a:t>    即：   认识世界   →	改造世界</a:t>
            </a:r>
          </a:p>
          <a:p>
            <a:pPr marL="2209800" lvl="4" indent="-381000" eaLnBrk="1" hangingPunct="1">
              <a:lnSpc>
                <a:spcPct val="90000"/>
              </a:lnSpc>
              <a:buFontTx/>
              <a:buNone/>
              <a:defRPr/>
            </a:pPr>
            <a:r>
              <a:rPr lang="zh-CN" altLang="en-US" sz="3200" b="1" dirty="0" smtClean="0">
                <a:latin typeface="宋体" pitchFamily="2" charset="-122"/>
              </a:rPr>
              <a:t>		 ↓		       ↓</a:t>
            </a:r>
          </a:p>
          <a:p>
            <a:pPr marL="2209800" lvl="4" indent="-381000" eaLnBrk="1" hangingPunct="1">
              <a:lnSpc>
                <a:spcPct val="90000"/>
              </a:lnSpc>
              <a:buFontTx/>
              <a:buNone/>
              <a:defRPr/>
            </a:pPr>
            <a:r>
              <a:rPr lang="zh-CN" altLang="en-US" sz="3200" b="1" dirty="0" smtClean="0">
                <a:latin typeface="宋体" pitchFamily="2" charset="-122"/>
              </a:rPr>
              <a:t>	  </a:t>
            </a:r>
            <a:r>
              <a:rPr lang="en-US" altLang="zh-CN" sz="3200" b="1" dirty="0" smtClean="0">
                <a:latin typeface="宋体" pitchFamily="2" charset="-122"/>
              </a:rPr>
              <a:t>(</a:t>
            </a:r>
            <a:r>
              <a:rPr lang="zh-CN" altLang="en-US" sz="3200" b="1" dirty="0" smtClean="0">
                <a:latin typeface="宋体" pitchFamily="2" charset="-122"/>
              </a:rPr>
              <a:t>建模</a:t>
            </a:r>
            <a:r>
              <a:rPr lang="en-US" altLang="zh-CN" sz="3200" b="1" dirty="0" smtClean="0">
                <a:latin typeface="宋体" pitchFamily="2" charset="-122"/>
              </a:rPr>
              <a:t>)   </a:t>
            </a:r>
            <a:r>
              <a:rPr lang="zh-CN" altLang="en-US" sz="3200" b="1" dirty="0" smtClean="0">
                <a:latin typeface="宋体" pitchFamily="2" charset="-122"/>
              </a:rPr>
              <a:t>→</a:t>
            </a:r>
            <a:r>
              <a:rPr lang="en-US" altLang="zh-CN" sz="3200" b="1" dirty="0" smtClean="0">
                <a:latin typeface="宋体" pitchFamily="2" charset="-122"/>
              </a:rPr>
              <a:t>   (</a:t>
            </a:r>
            <a:r>
              <a:rPr lang="zh-CN" altLang="en-US" sz="3200" b="1" dirty="0" smtClean="0">
                <a:latin typeface="宋体" pitchFamily="2" charset="-122"/>
              </a:rPr>
              <a:t>优化</a:t>
            </a:r>
            <a:r>
              <a:rPr lang="en-US" altLang="zh-CN" sz="3200" b="1" dirty="0" smtClean="0">
                <a:latin typeface="宋体" pitchFamily="2" charset="-122"/>
              </a:rPr>
              <a:t>)</a:t>
            </a:r>
          </a:p>
          <a:p>
            <a:pPr marL="2209800" lvl="4" indent="-381000" eaLnBrk="1" hangingPunct="1">
              <a:lnSpc>
                <a:spcPct val="90000"/>
              </a:lnSpc>
              <a:buFontTx/>
              <a:buNone/>
              <a:defRPr/>
            </a:pPr>
            <a:endParaRPr lang="en-US" altLang="zh-CN" sz="3200" b="1" dirty="0" smtClean="0">
              <a:latin typeface="宋体" pitchFamily="2" charset="-122"/>
            </a:endParaRPr>
          </a:p>
          <a:p>
            <a:pPr marL="609600" indent="-609600" eaLnBrk="1" hangingPunct="1">
              <a:lnSpc>
                <a:spcPct val="80000"/>
              </a:lnSpc>
              <a:buFont typeface="Wingdings" pitchFamily="2" charset="2"/>
              <a:buNone/>
              <a:defRPr/>
            </a:pPr>
            <a:r>
              <a:rPr lang="en-US" altLang="zh-CN" b="1" dirty="0" smtClean="0">
                <a:latin typeface="宋体" pitchFamily="2" charset="-122"/>
              </a:rPr>
              <a:t>		</a:t>
            </a:r>
          </a:p>
        </p:txBody>
      </p:sp>
      <p:sp>
        <p:nvSpPr>
          <p:cNvPr id="833539" name="Rectangle 3"/>
          <p:cNvSpPr>
            <a:spLocks noGrp="1" noChangeArrowheads="1"/>
          </p:cNvSpPr>
          <p:nvPr>
            <p:ph type="title"/>
          </p:nvPr>
        </p:nvSpPr>
        <p:spPr>
          <a:xfrm>
            <a:off x="206375" y="188913"/>
            <a:ext cx="8613775" cy="647700"/>
          </a:xfrm>
        </p:spPr>
        <p:txBody>
          <a:bodyPr anchorCtr="0"/>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最优化的重要性（</a:t>
            </a:r>
            <a:r>
              <a:rPr lang="en-US" altLang="zh-CN" sz="3600" b="1" dirty="0" smtClean="0">
                <a:solidFill>
                  <a:schemeClr val="tx1"/>
                </a:solidFill>
                <a:latin typeface="华文新魏" pitchFamily="2" charset="-122"/>
                <a:ea typeface="华文新魏" pitchFamily="2" charset="-122"/>
              </a:rPr>
              <a:t>1</a:t>
            </a:r>
            <a:r>
              <a:rPr lang="zh-CN" altLang="en-US" sz="3600" b="1" dirty="0" smtClean="0">
                <a:solidFill>
                  <a:schemeClr val="tx1"/>
                </a:solidFill>
                <a:latin typeface="华文新魏" pitchFamily="2" charset="-122"/>
                <a:ea typeface="华文新魏" pitchFamily="2" charset="-122"/>
              </a:rPr>
              <a:t>）</a:t>
            </a:r>
          </a:p>
        </p:txBody>
      </p:sp>
      <p:cxnSp>
        <p:nvCxnSpPr>
          <p:cNvPr id="12293" name="直接箭头连接符 6"/>
          <p:cNvCxnSpPr>
            <a:cxnSpLocks noChangeShapeType="1"/>
          </p:cNvCxnSpPr>
          <p:nvPr/>
        </p:nvCxnSpPr>
        <p:spPr bwMode="auto">
          <a:xfrm rot="5400000">
            <a:off x="3312319" y="4040982"/>
            <a:ext cx="358775" cy="1587"/>
          </a:xfrm>
          <a:prstGeom prst="straightConnector1">
            <a:avLst/>
          </a:prstGeom>
          <a:noFill/>
          <a:ln w="9525" algn="ctr">
            <a:noFill/>
            <a:round/>
            <a:headEnd type="arrow" w="med" len="med"/>
            <a:tailEnd type="arrow" w="med" len="med"/>
          </a:ln>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50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宋体" pitchFamily="2" charset="-122"/>
              </a:rPr>
              <a:t>遗传算法的产生与发展</a:t>
            </a:r>
            <a:endParaRPr lang="en-US" altLang="zh-CN" b="1" dirty="0" smtClean="0">
              <a:latin typeface="宋体" pitchFamily="2" charset="-122"/>
            </a:endParaRPr>
          </a:p>
          <a:p>
            <a:pPr marL="1009650" lvl="1" indent="-609600" eaLnBrk="1" hangingPunct="1">
              <a:buClr>
                <a:schemeClr val="tx1"/>
              </a:buClr>
              <a:buSzPct val="100000"/>
              <a:buFont typeface="Wingdings" pitchFamily="2" charset="2"/>
              <a:buChar char="Ø"/>
              <a:defRPr/>
            </a:pPr>
            <a:r>
              <a:rPr lang="en-US" altLang="zh-CN" b="1" dirty="0" smtClean="0">
                <a:latin typeface="Times New Roman" pitchFamily="18" charset="0"/>
                <a:ea typeface="楷体_GB2312" pitchFamily="49" charset="-122"/>
                <a:cs typeface="Times New Roman" pitchFamily="18" charset="0"/>
              </a:rPr>
              <a:t>60</a:t>
            </a:r>
            <a:r>
              <a:rPr lang="zh-CN" altLang="en-US" b="1" dirty="0" smtClean="0">
                <a:latin typeface="Times New Roman" pitchFamily="18" charset="0"/>
                <a:ea typeface="楷体_GB2312" pitchFamily="49" charset="-122"/>
                <a:cs typeface="Times New Roman" pitchFamily="18" charset="0"/>
              </a:rPr>
              <a:t>年代中期，美国</a:t>
            </a:r>
            <a:r>
              <a:rPr lang="en-US" altLang="zh-CN" b="1" dirty="0" smtClean="0">
                <a:latin typeface="Times New Roman" pitchFamily="18" charset="0"/>
                <a:ea typeface="楷体_GB2312" pitchFamily="49" charset="-122"/>
                <a:cs typeface="Times New Roman" pitchFamily="18" charset="0"/>
              </a:rPr>
              <a:t>Michigan</a:t>
            </a:r>
            <a:r>
              <a:rPr lang="zh-CN" altLang="en-US" b="1" dirty="0" smtClean="0">
                <a:latin typeface="Times New Roman" pitchFamily="18" charset="0"/>
                <a:ea typeface="楷体_GB2312" pitchFamily="49" charset="-122"/>
                <a:cs typeface="Times New Roman" pitchFamily="18" charset="0"/>
              </a:rPr>
              <a:t>大学的</a:t>
            </a:r>
            <a:r>
              <a:rPr lang="en-US" altLang="zh-CN" b="1" dirty="0" smtClean="0">
                <a:latin typeface="Times New Roman" pitchFamily="18" charset="0"/>
                <a:ea typeface="楷体_GB2312" pitchFamily="49" charset="-122"/>
                <a:cs typeface="Times New Roman" pitchFamily="18" charset="0"/>
              </a:rPr>
              <a:t>J. H. Holland</a:t>
            </a:r>
            <a:r>
              <a:rPr lang="zh-CN" altLang="en-US" b="1" dirty="0" smtClean="0">
                <a:latin typeface="Times New Roman" pitchFamily="18" charset="0"/>
                <a:ea typeface="楷体_GB2312" pitchFamily="49" charset="-122"/>
                <a:cs typeface="Times New Roman" pitchFamily="18" charset="0"/>
              </a:rPr>
              <a:t>教授提出借鉴生物自然遗传的基本原理用于自然和人工系统的自适应行为研究和串编码技术</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FFFF"/>
                </a:solidFill>
                <a:latin typeface="Times New Roman" pitchFamily="18" charset="0"/>
                <a:ea typeface="楷体_GB2312" pitchFamily="49" charset="-122"/>
                <a:cs typeface="Times New Roman" pitchFamily="18" charset="0"/>
              </a:rPr>
              <a:t>1967</a:t>
            </a:r>
            <a:r>
              <a:rPr lang="zh-CN" altLang="en-US" b="1" dirty="0" smtClean="0">
                <a:solidFill>
                  <a:srgbClr val="FFFFFF"/>
                </a:solidFill>
                <a:latin typeface="Times New Roman" pitchFamily="18" charset="0"/>
                <a:ea typeface="楷体_GB2312" pitchFamily="49" charset="-122"/>
                <a:cs typeface="Times New Roman" pitchFamily="18" charset="0"/>
              </a:rPr>
              <a:t>年，他的学生</a:t>
            </a:r>
            <a:r>
              <a:rPr lang="en-US" altLang="zh-CN" b="1" dirty="0" smtClean="0">
                <a:solidFill>
                  <a:srgbClr val="FFFFFF"/>
                </a:solidFill>
                <a:latin typeface="Times New Roman" pitchFamily="18" charset="0"/>
                <a:ea typeface="楷体_GB2312" pitchFamily="49" charset="-122"/>
                <a:cs typeface="Times New Roman" pitchFamily="18" charset="0"/>
              </a:rPr>
              <a:t>J. D. Bagley</a:t>
            </a:r>
            <a:r>
              <a:rPr lang="zh-CN" altLang="en-US" b="1" dirty="0" smtClean="0">
                <a:solidFill>
                  <a:srgbClr val="FFFFFF"/>
                </a:solidFill>
                <a:latin typeface="Times New Roman" pitchFamily="18" charset="0"/>
                <a:ea typeface="楷体_GB2312" pitchFamily="49" charset="-122"/>
                <a:cs typeface="Times New Roman" pitchFamily="18" charset="0"/>
              </a:rPr>
              <a:t>在博士论文中首次提出“遗传算法</a:t>
            </a:r>
            <a:r>
              <a:rPr lang="en-US" altLang="zh-CN" b="1" dirty="0" smtClean="0">
                <a:solidFill>
                  <a:srgbClr val="FFFFFF"/>
                </a:solidFill>
                <a:latin typeface="Times New Roman" pitchFamily="18" charset="0"/>
                <a:ea typeface="楷体_GB2312" pitchFamily="49" charset="-122"/>
                <a:cs typeface="Times New Roman" pitchFamily="18" charset="0"/>
              </a:rPr>
              <a:t>(Genetic Algorithms)”</a:t>
            </a:r>
            <a:r>
              <a:rPr lang="zh-CN" altLang="en-US" b="1" dirty="0" smtClean="0">
                <a:solidFill>
                  <a:srgbClr val="FFFFFF"/>
                </a:solidFill>
                <a:latin typeface="Times New Roman" pitchFamily="18" charset="0"/>
                <a:ea typeface="楷体_GB2312" pitchFamily="49" charset="-122"/>
                <a:cs typeface="Times New Roman" pitchFamily="18" charset="0"/>
              </a:rPr>
              <a:t>一词</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solidFill>
                  <a:srgbClr val="FF0000"/>
                </a:solidFill>
                <a:latin typeface="Times New Roman" pitchFamily="18" charset="0"/>
                <a:ea typeface="楷体_GB2312" pitchFamily="49" charset="-122"/>
                <a:cs typeface="Times New Roman" pitchFamily="18" charset="0"/>
              </a:rPr>
              <a:t>1975</a:t>
            </a:r>
            <a:r>
              <a:rPr lang="zh-CN" altLang="en-US" b="1" dirty="0" smtClean="0">
                <a:solidFill>
                  <a:srgbClr val="FF0000"/>
                </a:solidFill>
                <a:latin typeface="Times New Roman" pitchFamily="18" charset="0"/>
                <a:ea typeface="楷体_GB2312" pitchFamily="49" charset="-122"/>
                <a:cs typeface="Times New Roman" pitchFamily="18" charset="0"/>
              </a:rPr>
              <a:t>年</a:t>
            </a:r>
            <a:r>
              <a:rPr lang="zh-CN" altLang="en-US" b="1" dirty="0" smtClean="0">
                <a:solidFill>
                  <a:srgbClr val="FFFFFF"/>
                </a:solidFill>
                <a:latin typeface="Times New Roman" pitchFamily="18" charset="0"/>
                <a:ea typeface="楷体_GB2312" pitchFamily="49" charset="-122"/>
                <a:cs typeface="Times New Roman" pitchFamily="18" charset="0"/>
              </a:rPr>
              <a:t>，</a:t>
            </a:r>
            <a:r>
              <a:rPr lang="en-US" altLang="zh-CN" b="1" dirty="0" smtClean="0">
                <a:solidFill>
                  <a:srgbClr val="FFFFFF"/>
                </a:solidFill>
                <a:latin typeface="Times New Roman" pitchFamily="18" charset="0"/>
                <a:ea typeface="楷体_GB2312" pitchFamily="49" charset="-122"/>
                <a:cs typeface="Times New Roman" pitchFamily="18" charset="0"/>
              </a:rPr>
              <a:t>Holland</a:t>
            </a:r>
            <a:r>
              <a:rPr lang="zh-CN" altLang="en-US" b="1" dirty="0" smtClean="0">
                <a:solidFill>
                  <a:srgbClr val="FFFFFF"/>
                </a:solidFill>
                <a:latin typeface="Times New Roman" pitchFamily="18" charset="0"/>
                <a:ea typeface="楷体_GB2312" pitchFamily="49" charset="-122"/>
                <a:cs typeface="Times New Roman" pitchFamily="18" charset="0"/>
              </a:rPr>
              <a:t>出版了著名的“</a:t>
            </a:r>
            <a:r>
              <a:rPr lang="en-US" altLang="zh-CN" b="1" dirty="0" smtClean="0">
                <a:solidFill>
                  <a:srgbClr val="FFFFFF"/>
                </a:solidFill>
                <a:latin typeface="Times New Roman" pitchFamily="18" charset="0"/>
                <a:ea typeface="楷体_GB2312" pitchFamily="49" charset="-122"/>
                <a:cs typeface="Times New Roman" pitchFamily="18" charset="0"/>
              </a:rPr>
              <a:t>Adaptation in Natural and Artificial Systems”</a:t>
            </a:r>
            <a:r>
              <a:rPr lang="zh-CN" altLang="en-US" b="1" dirty="0" smtClean="0">
                <a:solidFill>
                  <a:srgbClr val="FFFFFF"/>
                </a:solidFill>
                <a:latin typeface="Times New Roman" pitchFamily="18" charset="0"/>
                <a:ea typeface="楷体_GB2312" pitchFamily="49" charset="-122"/>
                <a:cs typeface="Times New Roman" pitchFamily="18" charset="0"/>
              </a:rPr>
              <a:t>，标</a:t>
            </a:r>
            <a:endParaRPr lang="en-US" altLang="zh-CN" b="1" dirty="0" smtClean="0">
              <a:solidFill>
                <a:srgbClr val="FFFFFF"/>
              </a:solidFill>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en-US" altLang="zh-CN" b="1" dirty="0" smtClean="0">
                <a:solidFill>
                  <a:srgbClr val="FFFFFF"/>
                </a:solidFill>
                <a:latin typeface="Times New Roman" pitchFamily="18" charset="0"/>
                <a:ea typeface="楷体_GB2312" pitchFamily="49" charset="-122"/>
                <a:cs typeface="Times New Roman" pitchFamily="18" charset="0"/>
              </a:rPr>
              <a:t>       </a:t>
            </a:r>
            <a:r>
              <a:rPr lang="zh-CN" altLang="en-US" b="1" dirty="0" smtClean="0">
                <a:solidFill>
                  <a:srgbClr val="FFFFFF"/>
                </a:solidFill>
                <a:latin typeface="Times New Roman" pitchFamily="18" charset="0"/>
                <a:ea typeface="楷体_GB2312" pitchFamily="49" charset="-122"/>
                <a:cs typeface="Times New Roman" pitchFamily="18" charset="0"/>
              </a:rPr>
              <a:t>志</a:t>
            </a:r>
            <a:r>
              <a:rPr lang="zh-CN" altLang="en-US" b="1" dirty="0" smtClean="0">
                <a:solidFill>
                  <a:srgbClr val="FF0000"/>
                </a:solidFill>
                <a:latin typeface="Times New Roman" pitchFamily="18" charset="0"/>
                <a:ea typeface="楷体_GB2312" pitchFamily="49" charset="-122"/>
                <a:cs typeface="Times New Roman" pitchFamily="18" charset="0"/>
              </a:rPr>
              <a:t>遗传算法的诞生</a:t>
            </a:r>
            <a:endParaRPr lang="en-US" altLang="zh-CN" b="1" dirty="0" smtClean="0">
              <a:solidFill>
                <a:srgbClr val="FF0000"/>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pic>
        <p:nvPicPr>
          <p:cNvPr id="5" name="Picture 11"/>
          <p:cNvPicPr>
            <a:picLocks noChangeAspect="1" noChangeArrowheads="1"/>
          </p:cNvPicPr>
          <p:nvPr/>
        </p:nvPicPr>
        <p:blipFill>
          <a:blip r:embed="rId2" cstate="print"/>
          <a:srcRect/>
          <a:stretch>
            <a:fillRect/>
          </a:stretch>
        </p:blipFill>
        <p:spPr bwMode="auto">
          <a:xfrm>
            <a:off x="7039322" y="4695428"/>
            <a:ext cx="1244600" cy="1797050"/>
          </a:xfrm>
          <a:prstGeom prst="rect">
            <a:avLst/>
          </a:prstGeom>
          <a:noFill/>
          <a:ln w="38100" algn="ctr">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51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宋体" pitchFamily="2" charset="-122"/>
              </a:rPr>
              <a:t>遗传算法的产生与发展</a:t>
            </a:r>
            <a:endParaRPr lang="en-US" altLang="zh-CN" b="1" dirty="0" smtClean="0">
              <a:latin typeface="宋体" pitchFamily="2" charset="-122"/>
            </a:endParaRPr>
          </a:p>
          <a:p>
            <a:pPr marL="1009650" lvl="1" indent="-609600" eaLnBrk="1" hangingPunct="1">
              <a:buClr>
                <a:schemeClr val="tx1"/>
              </a:buClr>
              <a:buSzPct val="100000"/>
              <a:buFont typeface="Wingdings" pitchFamily="2" charset="2"/>
              <a:buChar char="Ø"/>
              <a:defRPr/>
            </a:pPr>
            <a:r>
              <a:rPr lang="en-US" altLang="zh-CN" b="1" dirty="0" smtClean="0">
                <a:latin typeface="Times New Roman" pitchFamily="18" charset="0"/>
                <a:ea typeface="楷体_GB2312" pitchFamily="49" charset="-122"/>
                <a:cs typeface="Times New Roman" pitchFamily="18" charset="0"/>
              </a:rPr>
              <a:t>70</a:t>
            </a:r>
            <a:r>
              <a:rPr lang="zh-CN" altLang="en-US" b="1" dirty="0" smtClean="0">
                <a:latin typeface="Times New Roman" pitchFamily="18" charset="0"/>
                <a:ea typeface="楷体_GB2312" pitchFamily="49" charset="-122"/>
                <a:cs typeface="Times New Roman" pitchFamily="18" charset="0"/>
              </a:rPr>
              <a:t>年代初，</a:t>
            </a:r>
            <a:r>
              <a:rPr lang="en-US" altLang="zh-CN" b="1" dirty="0" smtClean="0">
                <a:latin typeface="Times New Roman" pitchFamily="18" charset="0"/>
                <a:ea typeface="楷体_GB2312" pitchFamily="49" charset="-122"/>
                <a:cs typeface="Times New Roman" pitchFamily="18" charset="0"/>
              </a:rPr>
              <a:t>Holland</a:t>
            </a:r>
            <a:r>
              <a:rPr lang="zh-CN" altLang="en-US" b="1" dirty="0" smtClean="0">
                <a:latin typeface="Times New Roman" pitchFamily="18" charset="0"/>
                <a:ea typeface="楷体_GB2312" pitchFamily="49" charset="-122"/>
                <a:cs typeface="Times New Roman" pitchFamily="18" charset="0"/>
              </a:rPr>
              <a:t>提出了“模式定理”（</a:t>
            </a:r>
            <a:r>
              <a:rPr lang="en-US" altLang="zh-CN" b="1" dirty="0" smtClean="0">
                <a:latin typeface="Times New Roman" pitchFamily="18" charset="0"/>
                <a:ea typeface="楷体_GB2312" pitchFamily="49" charset="-122"/>
                <a:cs typeface="Times New Roman" pitchFamily="18" charset="0"/>
              </a:rPr>
              <a:t>Schema Theorem</a:t>
            </a:r>
            <a:r>
              <a:rPr lang="zh-CN" altLang="en-US" b="1" dirty="0" smtClean="0">
                <a:latin typeface="Times New Roman" pitchFamily="18" charset="0"/>
                <a:ea typeface="楷体_GB2312" pitchFamily="49" charset="-122"/>
                <a:cs typeface="Times New Roman" pitchFamily="18" charset="0"/>
              </a:rPr>
              <a:t>），一般认为是“遗传算法的基本定理”，从而奠定了遗传算法研究的理论基础</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latin typeface="Times New Roman" pitchFamily="18" charset="0"/>
                <a:ea typeface="楷体_GB2312" pitchFamily="49" charset="-122"/>
                <a:cs typeface="Times New Roman" pitchFamily="18" charset="0"/>
              </a:rPr>
              <a:t>1985</a:t>
            </a:r>
            <a:r>
              <a:rPr lang="zh-CN" altLang="en-US" b="1" dirty="0" smtClean="0">
                <a:latin typeface="Times New Roman" pitchFamily="18" charset="0"/>
                <a:ea typeface="楷体_GB2312" pitchFamily="49" charset="-122"/>
                <a:cs typeface="Times New Roman" pitchFamily="18" charset="0"/>
              </a:rPr>
              <a:t>年，在美国召开了第一届遗传算法国际会议，并且成立了国际遗传算法学会（</a:t>
            </a:r>
            <a:r>
              <a:rPr lang="en-US" altLang="zh-CN" b="1" dirty="0" smtClean="0">
                <a:latin typeface="Times New Roman" pitchFamily="18" charset="0"/>
                <a:ea typeface="楷体_GB2312" pitchFamily="49" charset="-122"/>
                <a:cs typeface="Times New Roman" pitchFamily="18" charset="0"/>
              </a:rPr>
              <a:t>ISGA</a:t>
            </a:r>
            <a:r>
              <a:rPr lang="zh-CN" altLang="en-US" b="1" dirty="0" smtClean="0">
                <a:latin typeface="Times New Roman" pitchFamily="18" charset="0"/>
                <a:ea typeface="楷体_GB2312" pitchFamily="49" charset="-122"/>
                <a:cs typeface="Times New Roman" pitchFamily="18" charset="0"/>
              </a:rPr>
              <a:t>，</a:t>
            </a:r>
            <a:r>
              <a:rPr lang="en-US" altLang="zh-CN" b="1" dirty="0" smtClean="0">
                <a:latin typeface="Times New Roman" pitchFamily="18" charset="0"/>
                <a:ea typeface="楷体_GB2312" pitchFamily="49" charset="-122"/>
                <a:cs typeface="Times New Roman" pitchFamily="18" charset="0"/>
              </a:rPr>
              <a:t>International Society of Genetic Algorithms</a:t>
            </a:r>
            <a:r>
              <a:rPr lang="zh-CN" altLang="en-US" b="1" dirty="0" smtClean="0">
                <a:latin typeface="Times New Roman" pitchFamily="18" charset="0"/>
                <a:ea typeface="楷体_GB2312" pitchFamily="49" charset="-122"/>
                <a:cs typeface="Times New Roman" pitchFamily="18" charset="0"/>
              </a:rPr>
              <a:t>）</a:t>
            </a:r>
            <a:endParaRPr lang="en-US" altLang="zh-CN"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52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宋体" pitchFamily="2" charset="-122"/>
              </a:rPr>
              <a:t>遗传算法的产生与发展</a:t>
            </a:r>
            <a:endParaRPr lang="en-US" altLang="zh-CN" b="1" dirty="0" smtClean="0">
              <a:latin typeface="宋体" pitchFamily="2" charset="-122"/>
            </a:endParaRPr>
          </a:p>
          <a:p>
            <a:pPr marL="1009650" lvl="1" indent="-609600" eaLnBrk="1" hangingPunct="1">
              <a:buClr>
                <a:schemeClr val="tx1"/>
              </a:buClr>
              <a:buSzPct val="100000"/>
              <a:buFont typeface="Wingdings" pitchFamily="2" charset="2"/>
              <a:buChar char="Ø"/>
              <a:defRPr/>
            </a:pPr>
            <a:r>
              <a:rPr lang="en-US" altLang="zh-CN" b="1" dirty="0" smtClean="0">
                <a:latin typeface="Times New Roman" pitchFamily="18" charset="0"/>
                <a:ea typeface="楷体_GB2312" pitchFamily="49" charset="-122"/>
                <a:cs typeface="Times New Roman" pitchFamily="18" charset="0"/>
              </a:rPr>
              <a:t>1989</a:t>
            </a:r>
            <a:r>
              <a:rPr lang="zh-CN" altLang="en-US" b="1" dirty="0" smtClean="0">
                <a:latin typeface="Times New Roman" pitchFamily="18" charset="0"/>
                <a:ea typeface="楷体_GB2312" pitchFamily="49" charset="-122"/>
                <a:cs typeface="Times New Roman" pitchFamily="18" charset="0"/>
              </a:rPr>
              <a:t>年，</a:t>
            </a:r>
            <a:r>
              <a:rPr lang="en-US" altLang="zh-CN" b="1" dirty="0" smtClean="0">
                <a:latin typeface="Times New Roman" pitchFamily="18" charset="0"/>
                <a:ea typeface="楷体_GB2312" pitchFamily="49" charset="-122"/>
                <a:cs typeface="Times New Roman" pitchFamily="18" charset="0"/>
              </a:rPr>
              <a:t>Holland</a:t>
            </a:r>
            <a:r>
              <a:rPr lang="zh-CN" altLang="en-US" b="1" dirty="0" smtClean="0">
                <a:latin typeface="Times New Roman" pitchFamily="18" charset="0"/>
                <a:ea typeface="楷体_GB2312" pitchFamily="49" charset="-122"/>
                <a:cs typeface="Times New Roman" pitchFamily="18" charset="0"/>
              </a:rPr>
              <a:t>的学生</a:t>
            </a:r>
            <a:r>
              <a:rPr lang="en-US" altLang="zh-CN" b="1" dirty="0" smtClean="0">
                <a:latin typeface="Times New Roman" pitchFamily="18" charset="0"/>
                <a:ea typeface="楷体_GB2312" pitchFamily="49" charset="-122"/>
                <a:cs typeface="Times New Roman" pitchFamily="18" charset="0"/>
              </a:rPr>
              <a:t>D. J. </a:t>
            </a:r>
            <a:r>
              <a:rPr lang="en-US" altLang="zh-CN" b="1" dirty="0" err="1" smtClean="0">
                <a:latin typeface="Times New Roman" pitchFamily="18" charset="0"/>
                <a:ea typeface="楷体_GB2312" pitchFamily="49" charset="-122"/>
                <a:cs typeface="Times New Roman" pitchFamily="18" charset="0"/>
              </a:rPr>
              <a:t>Goldherg</a:t>
            </a:r>
            <a:r>
              <a:rPr lang="zh-CN" altLang="en-US" b="1" dirty="0" smtClean="0">
                <a:latin typeface="Times New Roman" pitchFamily="18" charset="0"/>
                <a:ea typeface="楷体_GB2312" pitchFamily="49" charset="-122"/>
                <a:cs typeface="Times New Roman" pitchFamily="18" charset="0"/>
              </a:rPr>
              <a:t>出版了“</a:t>
            </a:r>
            <a:r>
              <a:rPr lang="en-US" altLang="zh-CN" b="1" dirty="0" smtClean="0">
                <a:latin typeface="Times New Roman" pitchFamily="18" charset="0"/>
                <a:ea typeface="楷体_GB2312" pitchFamily="49" charset="-122"/>
                <a:cs typeface="Times New Roman" pitchFamily="18" charset="0"/>
              </a:rPr>
              <a:t>Genetic Algorithms in Search, Optimization, and Machine Learning”</a:t>
            </a:r>
            <a:r>
              <a:rPr lang="zh-CN" altLang="en-US" b="1" dirty="0" smtClean="0">
                <a:latin typeface="Times New Roman" pitchFamily="18" charset="0"/>
                <a:ea typeface="楷体_GB2312" pitchFamily="49" charset="-122"/>
                <a:cs typeface="Times New Roman" pitchFamily="18" charset="0"/>
              </a:rPr>
              <a:t>，对遗传算法及其应用作了全面而系统的论述</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latin typeface="Times New Roman" pitchFamily="18" charset="0"/>
                <a:ea typeface="楷体_GB2312" pitchFamily="49" charset="-122"/>
                <a:cs typeface="Times New Roman" pitchFamily="18" charset="0"/>
              </a:rPr>
              <a:t>1991</a:t>
            </a:r>
            <a:r>
              <a:rPr lang="zh-CN" altLang="en-US" b="1" dirty="0" smtClean="0">
                <a:latin typeface="Times New Roman" pitchFamily="18" charset="0"/>
                <a:ea typeface="楷体_GB2312" pitchFamily="49" charset="-122"/>
                <a:cs typeface="Times New Roman" pitchFamily="18" charset="0"/>
              </a:rPr>
              <a:t>年，</a:t>
            </a:r>
            <a:r>
              <a:rPr lang="en-US" altLang="zh-CN" b="1" dirty="0" smtClean="0">
                <a:latin typeface="Times New Roman" pitchFamily="18" charset="0"/>
                <a:ea typeface="楷体_GB2312" pitchFamily="49" charset="-122"/>
                <a:cs typeface="Times New Roman" pitchFamily="18" charset="0"/>
              </a:rPr>
              <a:t>L. Davis</a:t>
            </a:r>
            <a:r>
              <a:rPr lang="zh-CN" altLang="en-US" b="1" dirty="0" smtClean="0">
                <a:latin typeface="Times New Roman" pitchFamily="18" charset="0"/>
                <a:ea typeface="楷体_GB2312" pitchFamily="49" charset="-122"/>
                <a:cs typeface="Times New Roman" pitchFamily="18" charset="0"/>
              </a:rPr>
              <a:t>编辑出版了</a:t>
            </a:r>
            <a:r>
              <a:rPr lang="en-US" altLang="zh-CN" b="1" dirty="0" smtClean="0">
                <a:latin typeface="Times New Roman" pitchFamily="18" charset="0"/>
                <a:ea typeface="楷体_GB2312" pitchFamily="49" charset="-122"/>
                <a:cs typeface="Times New Roman" pitchFamily="18" charset="0"/>
              </a:rPr>
              <a:t>《</a:t>
            </a:r>
            <a:r>
              <a:rPr lang="zh-CN" altLang="en-US" b="1" dirty="0" smtClean="0">
                <a:latin typeface="Times New Roman" pitchFamily="18" charset="0"/>
                <a:ea typeface="楷体_GB2312" pitchFamily="49" charset="-122"/>
                <a:cs typeface="Times New Roman" pitchFamily="18" charset="0"/>
              </a:rPr>
              <a:t>遗传算法手册</a:t>
            </a:r>
            <a:r>
              <a:rPr lang="en-US" altLang="zh-CN" b="1" dirty="0" smtClean="0">
                <a:latin typeface="Times New Roman" pitchFamily="18" charset="0"/>
                <a:ea typeface="楷体_GB2312" pitchFamily="49" charset="-122"/>
                <a:cs typeface="Times New Roman" pitchFamily="18" charset="0"/>
              </a:rPr>
              <a:t>》</a:t>
            </a:r>
            <a:r>
              <a:rPr lang="zh-CN" altLang="en-US" b="1" dirty="0" smtClean="0">
                <a:latin typeface="Times New Roman" pitchFamily="18" charset="0"/>
                <a:ea typeface="楷体_GB2312" pitchFamily="49" charset="-122"/>
                <a:cs typeface="Times New Roman" pitchFamily="18" charset="0"/>
              </a:rPr>
              <a:t>，其中包括了遗传算法在工程技术和社会生活中大量的应用实例</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en-US" altLang="zh-CN" b="1" dirty="0" smtClean="0">
                <a:latin typeface="Times New Roman" pitchFamily="18" charset="0"/>
                <a:ea typeface="楷体_GB2312" pitchFamily="49" charset="-122"/>
                <a:cs typeface="Times New Roman" pitchFamily="18" charset="0"/>
              </a:rPr>
              <a:t>2000</a:t>
            </a:r>
            <a:r>
              <a:rPr lang="zh-CN" altLang="en-US" b="1" dirty="0" smtClean="0">
                <a:latin typeface="Times New Roman" pitchFamily="18" charset="0"/>
                <a:ea typeface="楷体_GB2312" pitchFamily="49" charset="-122"/>
                <a:cs typeface="Times New Roman" pitchFamily="18" charset="0"/>
              </a:rPr>
              <a:t>年，汪定伟教授翻译出版了</a:t>
            </a:r>
            <a:r>
              <a:rPr lang="en-US" altLang="zh-CN" b="1" dirty="0" smtClean="0">
                <a:latin typeface="Times New Roman" pitchFamily="18" charset="0"/>
                <a:ea typeface="楷体_GB2312" pitchFamily="49" charset="-122"/>
                <a:cs typeface="Times New Roman" pitchFamily="18" charset="0"/>
              </a:rPr>
              <a:t>《</a:t>
            </a:r>
            <a:r>
              <a:rPr lang="zh-CN" altLang="en-US" b="1" dirty="0" smtClean="0">
                <a:latin typeface="Times New Roman" pitchFamily="18" charset="0"/>
                <a:ea typeface="楷体_GB2312" pitchFamily="49" charset="-122"/>
                <a:cs typeface="Times New Roman" pitchFamily="18" charset="0"/>
              </a:rPr>
              <a:t>遗传算法与工程优化</a:t>
            </a:r>
            <a:r>
              <a:rPr lang="en-US" altLang="zh-CN" b="1" dirty="0" smtClean="0">
                <a:latin typeface="Times New Roman" pitchFamily="18" charset="0"/>
                <a:ea typeface="楷体_GB2312" pitchFamily="49" charset="-122"/>
                <a:cs typeface="Times New Roman" pitchFamily="18" charset="0"/>
              </a:rPr>
              <a:t>》</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53</a:t>
            </a:fld>
            <a:endParaRPr lang="en-US" altLang="zh-CN" dirty="0"/>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mn-ea"/>
              </a:rPr>
              <a:t>GA</a:t>
            </a:r>
            <a:r>
              <a:rPr lang="zh-CN" altLang="en-US" b="1" dirty="0" smtClean="0">
                <a:latin typeface="+mn-ea"/>
              </a:rPr>
              <a:t>的生物学原理</a:t>
            </a:r>
            <a:endParaRPr lang="en-US" altLang="zh-CN" b="1" dirty="0" smtClean="0">
              <a:latin typeface="+mn-ea"/>
            </a:endParaRPr>
          </a:p>
          <a:p>
            <a:pPr marL="1009650" lvl="1" indent="-609600" eaLnBrk="1" hangingPunct="1">
              <a:buClr>
                <a:schemeClr val="tx1"/>
              </a:buClr>
              <a:buSzPct val="100000"/>
              <a:buFont typeface="Wingdings" pitchFamily="2" charset="2"/>
              <a:buChar char="Ø"/>
              <a:defRPr/>
            </a:pPr>
            <a:r>
              <a:rPr lang="zh-CN" altLang="en-US" b="1" dirty="0" smtClean="0">
                <a:latin typeface="+mn-ea"/>
              </a:rPr>
              <a:t>达尔文的自然选择说</a:t>
            </a:r>
            <a:endParaRPr lang="en-US" altLang="zh-CN" b="1" dirty="0" smtClean="0">
              <a:latin typeface="+mn-ea"/>
            </a:endParaRPr>
          </a:p>
          <a:p>
            <a:pPr marL="1409700" lvl="2" indent="-609600" eaLnBrk="1" hangingPunct="1">
              <a:buClr>
                <a:schemeClr val="tx1"/>
              </a:buClr>
              <a:buSzPct val="100000"/>
              <a:buFont typeface="Arial" pitchFamily="34" charset="0"/>
              <a:buChar char="•"/>
              <a:defRPr/>
            </a:pPr>
            <a:r>
              <a:rPr lang="zh-CN" altLang="en-US" sz="2800" b="1" dirty="0" smtClean="0">
                <a:latin typeface="楷体_GB2312" pitchFamily="49" charset="-122"/>
                <a:ea typeface="楷体_GB2312" pitchFamily="49" charset="-122"/>
              </a:rPr>
              <a:t>遗传：子代和父代具有相同或相似的性状，保证物种稳定性</a:t>
            </a:r>
            <a:endParaRPr lang="en-US" altLang="zh-CN" sz="2800" b="1" dirty="0" smtClean="0">
              <a:latin typeface="楷体_GB2312" pitchFamily="49" charset="-122"/>
              <a:ea typeface="楷体_GB2312" pitchFamily="49" charset="-122"/>
            </a:endParaRPr>
          </a:p>
          <a:p>
            <a:pPr marL="1409700" lvl="2" indent="-609600" eaLnBrk="1" hangingPunct="1">
              <a:buClr>
                <a:schemeClr val="tx1"/>
              </a:buClr>
              <a:buSzPct val="100000"/>
              <a:buFont typeface="Arial" pitchFamily="34" charset="0"/>
              <a:buChar char="•"/>
              <a:defRPr/>
            </a:pPr>
            <a:r>
              <a:rPr lang="zh-CN" altLang="en-US" sz="2800" b="1" dirty="0" smtClean="0">
                <a:latin typeface="楷体_GB2312" pitchFamily="49" charset="-122"/>
                <a:ea typeface="楷体_GB2312" pitchFamily="49" charset="-122"/>
              </a:rPr>
              <a:t>变异：子代与父代，子代不同个体之间总有差异，是生命多样性的根源</a:t>
            </a:r>
            <a:endParaRPr lang="en-US" altLang="zh-CN" sz="2800" b="1" dirty="0" smtClean="0">
              <a:latin typeface="楷体_GB2312" pitchFamily="49" charset="-122"/>
              <a:ea typeface="楷体_GB2312" pitchFamily="49" charset="-122"/>
            </a:endParaRPr>
          </a:p>
          <a:p>
            <a:pPr marL="1409700" lvl="2" indent="-609600" eaLnBrk="1" hangingPunct="1">
              <a:buClr>
                <a:schemeClr val="tx1"/>
              </a:buClr>
              <a:buSzPct val="100000"/>
              <a:buFont typeface="Arial" pitchFamily="34" charset="0"/>
              <a:buChar char="•"/>
              <a:defRPr/>
            </a:pP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自然选择、适者生存</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：具有适应性变异的个体被保留，不具适应性变异的个体被淘汰，这是一个长期的、缓慢的、连续的过程</a:t>
            </a:r>
            <a:endParaRPr lang="en-US" altLang="zh-CN" sz="2800" b="1" dirty="0" smtClean="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54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mn-ea"/>
              </a:rPr>
              <a:t>GA</a:t>
            </a:r>
            <a:r>
              <a:rPr lang="zh-CN" altLang="en-US" b="1" dirty="0" smtClean="0">
                <a:latin typeface="+mn-ea"/>
              </a:rPr>
              <a:t>的生物学原理</a:t>
            </a:r>
            <a:endParaRPr lang="en-US" altLang="zh-CN" b="1" dirty="0" smtClean="0">
              <a:latin typeface="+mn-ea"/>
            </a:endParaRPr>
          </a:p>
          <a:p>
            <a:pPr marL="1009650" lvl="1" indent="-609600" eaLnBrk="1" hangingPunct="1">
              <a:buClr>
                <a:schemeClr val="tx1"/>
              </a:buClr>
              <a:buSzPct val="100000"/>
              <a:buFont typeface="Wingdings" pitchFamily="2" charset="2"/>
              <a:buChar char="Ø"/>
              <a:defRPr/>
            </a:pPr>
            <a:r>
              <a:rPr lang="zh-CN" altLang="en-US" b="1" dirty="0" smtClean="0">
                <a:latin typeface="+mn-ea"/>
              </a:rPr>
              <a:t>遗传学的基本术语</a:t>
            </a:r>
            <a:endParaRPr lang="en-US" altLang="zh-CN" b="1" dirty="0" smtClean="0">
              <a:latin typeface="+mn-ea"/>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染色体（</a:t>
            </a:r>
            <a:r>
              <a:rPr lang="en-US" altLang="zh-CN" sz="2800" b="1" dirty="0" smtClean="0">
                <a:latin typeface="Times New Roman" pitchFamily="18" charset="0"/>
                <a:ea typeface="楷体_GB2312" pitchFamily="49" charset="-122"/>
                <a:cs typeface="Times New Roman" pitchFamily="18" charset="0"/>
              </a:rPr>
              <a:t>chromosome</a:t>
            </a:r>
            <a:r>
              <a:rPr lang="zh-CN" altLang="en-US" sz="2800" b="1" dirty="0" smtClean="0">
                <a:latin typeface="Times New Roman" pitchFamily="18" charset="0"/>
                <a:ea typeface="楷体_GB2312" pitchFamily="49" charset="-122"/>
                <a:cs typeface="Times New Roman" pitchFamily="18" charset="0"/>
              </a:rPr>
              <a:t>）：遗传物质的载体</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遗传因子（</a:t>
            </a:r>
            <a:r>
              <a:rPr lang="en-US" altLang="zh-CN" sz="2800" b="1" dirty="0" smtClean="0">
                <a:latin typeface="Times New Roman" pitchFamily="18" charset="0"/>
                <a:ea typeface="楷体_GB2312" pitchFamily="49" charset="-122"/>
                <a:cs typeface="Times New Roman" pitchFamily="18" charset="0"/>
              </a:rPr>
              <a:t>gene</a:t>
            </a:r>
            <a:r>
              <a:rPr lang="zh-CN" altLang="en-US" sz="2800" b="1" dirty="0" smtClean="0">
                <a:latin typeface="Times New Roman" pitchFamily="18" charset="0"/>
                <a:ea typeface="楷体_GB2312" pitchFamily="49" charset="-122"/>
                <a:cs typeface="Times New Roman" pitchFamily="18" charset="0"/>
              </a:rPr>
              <a:t>）：染色体长链结构中占有一定位置的基本遗传单位</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基因座（</a:t>
            </a:r>
            <a:r>
              <a:rPr lang="en-US" altLang="zh-CN" sz="2800" b="1" dirty="0" smtClean="0">
                <a:latin typeface="Times New Roman" pitchFamily="18" charset="0"/>
                <a:ea typeface="楷体_GB2312" pitchFamily="49" charset="-122"/>
                <a:cs typeface="Times New Roman" pitchFamily="18" charset="0"/>
              </a:rPr>
              <a:t>locus</a:t>
            </a:r>
            <a:r>
              <a:rPr lang="zh-CN" altLang="en-US" sz="2800" b="1" dirty="0" smtClean="0">
                <a:latin typeface="Times New Roman" pitchFamily="18" charset="0"/>
                <a:ea typeface="楷体_GB2312" pitchFamily="49" charset="-122"/>
                <a:cs typeface="Times New Roman" pitchFamily="18" charset="0"/>
              </a:rPr>
              <a:t>）：遗传基因在染色体中所占据的位置，同一基因座可能有的全部基因称为等位基因（</a:t>
            </a:r>
            <a:r>
              <a:rPr lang="en-US" altLang="zh-CN" sz="2800" b="1" dirty="0" smtClean="0">
                <a:latin typeface="Times New Roman" pitchFamily="18" charset="0"/>
                <a:ea typeface="楷体_GB2312" pitchFamily="49" charset="-122"/>
                <a:cs typeface="Times New Roman" pitchFamily="18" charset="0"/>
              </a:rPr>
              <a:t>allele</a:t>
            </a:r>
            <a:r>
              <a:rPr lang="zh-CN" altLang="en-US" sz="2800" b="1" dirty="0" smtClean="0">
                <a:latin typeface="Times New Roman" pitchFamily="18" charset="0"/>
                <a:ea typeface="楷体_GB2312" pitchFamily="49" charset="-122"/>
                <a:cs typeface="Times New Roman" pitchFamily="18" charset="0"/>
              </a:rPr>
              <a:t>）</a:t>
            </a:r>
          </a:p>
          <a:p>
            <a:pPr marL="1409700" lvl="2" indent="-609600" eaLnBrk="1" hangingPunct="1">
              <a:buClr>
                <a:schemeClr val="tx1"/>
              </a:buClr>
              <a:buSzPct val="100000"/>
              <a:buFont typeface="Arial" pitchFamily="34" charset="0"/>
              <a:buChar char="•"/>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55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mn-ea"/>
              </a:rPr>
              <a:t>GA</a:t>
            </a:r>
            <a:r>
              <a:rPr lang="zh-CN" altLang="en-US" b="1" dirty="0" smtClean="0">
                <a:latin typeface="+mn-ea"/>
              </a:rPr>
              <a:t>的生物学原理</a:t>
            </a:r>
            <a:endParaRPr lang="en-US" altLang="zh-CN" b="1" dirty="0" smtClean="0">
              <a:latin typeface="+mn-ea"/>
            </a:endParaRPr>
          </a:p>
          <a:p>
            <a:pPr marL="1009650" lvl="1" indent="-609600" eaLnBrk="1" hangingPunct="1">
              <a:buClr>
                <a:schemeClr val="tx1"/>
              </a:buClr>
              <a:buSzPct val="100000"/>
              <a:buFont typeface="Wingdings" pitchFamily="2" charset="2"/>
              <a:buChar char="Ø"/>
              <a:defRPr/>
            </a:pPr>
            <a:r>
              <a:rPr lang="zh-CN" altLang="en-US" b="1" dirty="0" smtClean="0">
                <a:latin typeface="+mn-ea"/>
              </a:rPr>
              <a:t>遗传学的基本术语</a:t>
            </a:r>
            <a:endParaRPr lang="en-US" altLang="zh-CN" b="1" dirty="0" smtClean="0">
              <a:latin typeface="+mn-ea"/>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基因型（</a:t>
            </a:r>
            <a:r>
              <a:rPr lang="en-US" altLang="zh-CN" sz="2800" b="1" dirty="0" smtClean="0">
                <a:latin typeface="Times New Roman" pitchFamily="18" charset="0"/>
                <a:ea typeface="楷体_GB2312" pitchFamily="49" charset="-122"/>
                <a:cs typeface="Times New Roman" pitchFamily="18" charset="0"/>
              </a:rPr>
              <a:t>genotype</a:t>
            </a:r>
            <a:r>
              <a:rPr lang="zh-CN" altLang="en-US" sz="2800" b="1" dirty="0" smtClean="0">
                <a:latin typeface="Times New Roman" pitchFamily="18" charset="0"/>
                <a:ea typeface="楷体_GB2312" pitchFamily="49" charset="-122"/>
                <a:cs typeface="Times New Roman" pitchFamily="18" charset="0"/>
              </a:rPr>
              <a:t>）：遗传因子组合的模型</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表现型（</a:t>
            </a:r>
            <a:r>
              <a:rPr lang="en-US" altLang="zh-CN" sz="2800" b="1" dirty="0" smtClean="0">
                <a:latin typeface="Times New Roman" pitchFamily="18" charset="0"/>
                <a:ea typeface="楷体_GB2312" pitchFamily="49" charset="-122"/>
                <a:cs typeface="Times New Roman" pitchFamily="18" charset="0"/>
              </a:rPr>
              <a:t>phenotype</a:t>
            </a:r>
            <a:r>
              <a:rPr lang="zh-CN" altLang="en-US" sz="2800" b="1" dirty="0" smtClean="0">
                <a:latin typeface="Times New Roman" pitchFamily="18" charset="0"/>
                <a:ea typeface="楷体_GB2312" pitchFamily="49" charset="-122"/>
                <a:cs typeface="Times New Roman" pitchFamily="18" charset="0"/>
              </a:rPr>
              <a:t>）：由染色体决定性状的外部表现</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grpSp>
        <p:nvGrpSpPr>
          <p:cNvPr id="2" name="组合 69"/>
          <p:cNvGrpSpPr/>
          <p:nvPr/>
        </p:nvGrpSpPr>
        <p:grpSpPr>
          <a:xfrm>
            <a:off x="3409595" y="4142950"/>
            <a:ext cx="3178629" cy="2166370"/>
            <a:chOff x="4662760" y="4005064"/>
            <a:chExt cx="3178629" cy="2166370"/>
          </a:xfrm>
        </p:grpSpPr>
        <p:sp>
          <p:nvSpPr>
            <p:cNvPr id="8" name="Rectangle 12"/>
            <p:cNvSpPr>
              <a:spLocks noChangeArrowheads="1"/>
            </p:cNvSpPr>
            <p:nvPr/>
          </p:nvSpPr>
          <p:spPr bwMode="auto">
            <a:xfrm>
              <a:off x="5566048" y="4206106"/>
              <a:ext cx="215900" cy="1755775"/>
            </a:xfrm>
            <a:prstGeom prst="rect">
              <a:avLst/>
            </a:prstGeom>
            <a:solidFill>
              <a:srgbClr val="67DDA5"/>
            </a:solidFill>
            <a:ln w="12700" cap="sq">
              <a:solidFill>
                <a:schemeClr val="tx1"/>
              </a:solidFill>
              <a:miter lim="800000"/>
              <a:headEnd/>
              <a:tailEnd type="none" w="med" len="lg"/>
            </a:ln>
            <a:effectLst/>
          </p:spPr>
          <p:txBody>
            <a:bodyPr wrap="none" anchor="ctr"/>
            <a:lstStyle/>
            <a:p>
              <a:endParaRPr lang="zh-CN" altLang="en-US"/>
            </a:p>
          </p:txBody>
        </p:sp>
        <p:sp>
          <p:nvSpPr>
            <p:cNvPr id="9" name="Rectangle 16"/>
            <p:cNvSpPr>
              <a:spLocks noChangeArrowheads="1"/>
            </p:cNvSpPr>
            <p:nvPr/>
          </p:nvSpPr>
          <p:spPr bwMode="auto">
            <a:xfrm>
              <a:off x="4662760" y="4353744"/>
              <a:ext cx="2066925" cy="376238"/>
            </a:xfrm>
            <a:prstGeom prst="rect">
              <a:avLst/>
            </a:prstGeom>
            <a:noFill/>
            <a:ln w="12700">
              <a:solidFill>
                <a:srgbClr val="FE9B03"/>
              </a:solidFill>
              <a:miter lim="800000"/>
              <a:headEnd/>
              <a:tailEnd/>
            </a:ln>
            <a:effectLst/>
          </p:spPr>
          <p:txBody>
            <a:bodyPr wrap="none" anchor="ctr"/>
            <a:lstStyle/>
            <a:p>
              <a:endParaRPr lang="zh-CN" altLang="en-US"/>
            </a:p>
          </p:txBody>
        </p:sp>
        <p:sp>
          <p:nvSpPr>
            <p:cNvPr id="10" name="Rectangle 17"/>
            <p:cNvSpPr>
              <a:spLocks noChangeArrowheads="1"/>
            </p:cNvSpPr>
            <p:nvPr/>
          </p:nvSpPr>
          <p:spPr bwMode="auto">
            <a:xfrm>
              <a:off x="4669110" y="4148956"/>
              <a:ext cx="2060575" cy="641350"/>
            </a:xfrm>
            <a:prstGeom prst="rect">
              <a:avLst/>
            </a:prstGeom>
            <a:noFill/>
            <a:ln w="9525">
              <a:noFill/>
              <a:miter lim="800000"/>
              <a:headEnd/>
              <a:tailEnd/>
            </a:ln>
            <a:effectLst/>
          </p:spPr>
          <p:txBody>
            <a:bodyPr lIns="92075" tIns="46038" rIns="92075" bIns="46038">
              <a:spAutoFit/>
            </a:bodyPr>
            <a:lstStyle/>
            <a:p>
              <a:pPr algn="l" eaLnBrk="0" hangingPunct="0"/>
              <a:r>
                <a:rPr lang="en-US" altLang="zh-CN" sz="2000" b="1" dirty="0">
                  <a:solidFill>
                    <a:srgbClr val="FF66FF"/>
                  </a:solidFill>
                </a:rPr>
                <a:t>1  1  1  1  1  1  1</a:t>
              </a:r>
              <a:r>
                <a:rPr lang="en-US" altLang="zh-CN" sz="3600" b="1" dirty="0">
                  <a:solidFill>
                    <a:srgbClr val="FF66FF"/>
                  </a:solidFill>
                </a:rPr>
                <a:t> </a:t>
              </a:r>
            </a:p>
          </p:txBody>
        </p:sp>
        <p:grpSp>
          <p:nvGrpSpPr>
            <p:cNvPr id="3" name="Group 19"/>
            <p:cNvGrpSpPr>
              <a:grpSpLocks/>
            </p:cNvGrpSpPr>
            <p:nvPr/>
          </p:nvGrpSpPr>
          <p:grpSpPr bwMode="auto">
            <a:xfrm>
              <a:off x="6137547" y="4005064"/>
              <a:ext cx="1674813" cy="1096963"/>
              <a:chOff x="3530" y="1626"/>
              <a:chExt cx="1662" cy="1070"/>
            </a:xfrm>
          </p:grpSpPr>
          <p:graphicFrame>
            <p:nvGraphicFramePr>
              <p:cNvPr id="65" name="Object 20"/>
              <p:cNvGraphicFramePr>
                <a:graphicFrameLocks/>
              </p:cNvGraphicFramePr>
              <p:nvPr/>
            </p:nvGraphicFramePr>
            <p:xfrm>
              <a:off x="4283" y="1626"/>
              <a:ext cx="909" cy="1070"/>
            </p:xfrm>
            <a:graphic>
              <a:graphicData uri="http://schemas.openxmlformats.org/presentationml/2006/ole">
                <p:oleObj spid="_x0000_s45058" name="ClipArt" r:id="rId3" imgW="1442880" imgH="1698480" progId="">
                  <p:embed/>
                </p:oleObj>
              </a:graphicData>
            </a:graphic>
          </p:graphicFrame>
          <p:sp>
            <p:nvSpPr>
              <p:cNvPr id="66" name="Rectangle 21"/>
              <p:cNvSpPr>
                <a:spLocks noChangeArrowheads="1"/>
              </p:cNvSpPr>
              <p:nvPr/>
            </p:nvSpPr>
            <p:spPr bwMode="auto">
              <a:xfrm>
                <a:off x="3530" y="2149"/>
                <a:ext cx="183" cy="446"/>
              </a:xfrm>
              <a:prstGeom prst="rect">
                <a:avLst/>
              </a:prstGeom>
              <a:noFill/>
              <a:ln w="9525">
                <a:noFill/>
                <a:miter lim="800000"/>
                <a:headEnd/>
                <a:tailEnd/>
              </a:ln>
              <a:effectLst/>
            </p:spPr>
            <p:txBody>
              <a:bodyPr wrap="none" lIns="92075" tIns="46038" rIns="92075" bIns="46038">
                <a:spAutoFit/>
              </a:bodyPr>
              <a:lstStyle/>
              <a:p>
                <a:pPr algn="l" eaLnBrk="0" hangingPunct="0"/>
                <a:endParaRPr lang="en-AU" sz="2400" b="1">
                  <a:solidFill>
                    <a:schemeClr val="accent2"/>
                  </a:solidFill>
                </a:endParaRPr>
              </a:p>
            </p:txBody>
          </p:sp>
        </p:grpSp>
        <p:sp>
          <p:nvSpPr>
            <p:cNvPr id="12" name="Rectangle 24"/>
            <p:cNvSpPr>
              <a:spLocks noChangeArrowheads="1"/>
            </p:cNvSpPr>
            <p:nvPr/>
          </p:nvSpPr>
          <p:spPr bwMode="auto">
            <a:xfrm>
              <a:off x="4662760" y="5439594"/>
              <a:ext cx="2066925" cy="376238"/>
            </a:xfrm>
            <a:prstGeom prst="rect">
              <a:avLst/>
            </a:prstGeom>
            <a:noFill/>
            <a:ln w="12700">
              <a:solidFill>
                <a:srgbClr val="FE9B03"/>
              </a:solidFill>
              <a:miter lim="800000"/>
              <a:headEnd/>
              <a:tailEnd/>
            </a:ln>
            <a:effectLst/>
          </p:spPr>
          <p:txBody>
            <a:bodyPr wrap="none" anchor="ctr"/>
            <a:lstStyle/>
            <a:p>
              <a:endParaRPr lang="zh-CN" altLang="en-US"/>
            </a:p>
          </p:txBody>
        </p:sp>
        <p:sp>
          <p:nvSpPr>
            <p:cNvPr id="14" name="Rectangle 25"/>
            <p:cNvSpPr>
              <a:spLocks noChangeArrowheads="1"/>
            </p:cNvSpPr>
            <p:nvPr/>
          </p:nvSpPr>
          <p:spPr bwMode="auto">
            <a:xfrm>
              <a:off x="4670698" y="5445944"/>
              <a:ext cx="2138363" cy="396875"/>
            </a:xfrm>
            <a:prstGeom prst="rect">
              <a:avLst/>
            </a:prstGeom>
            <a:noFill/>
            <a:ln w="9525" algn="ctr">
              <a:noFill/>
              <a:miter lim="800000"/>
              <a:headEnd/>
              <a:tailEnd/>
            </a:ln>
            <a:effectLst/>
          </p:spPr>
          <p:txBody>
            <a:bodyPr lIns="92075" tIns="46038" rIns="92075" bIns="46038">
              <a:spAutoFit/>
            </a:bodyPr>
            <a:lstStyle/>
            <a:p>
              <a:pPr algn="l" eaLnBrk="0" hangingPunct="0"/>
              <a:r>
                <a:rPr lang="en-US" altLang="zh-CN" sz="2000" b="1" dirty="0">
                  <a:solidFill>
                    <a:srgbClr val="FF66FF"/>
                  </a:solidFill>
                </a:rPr>
                <a:t>1  1  1  0  1  1  1 </a:t>
              </a:r>
            </a:p>
          </p:txBody>
        </p:sp>
        <p:grpSp>
          <p:nvGrpSpPr>
            <p:cNvPr id="4" name="Group 27"/>
            <p:cNvGrpSpPr>
              <a:grpSpLocks/>
            </p:cNvGrpSpPr>
            <p:nvPr/>
          </p:nvGrpSpPr>
          <p:grpSpPr bwMode="auto">
            <a:xfrm>
              <a:off x="6274526" y="5128446"/>
              <a:ext cx="1566863" cy="1042988"/>
              <a:chOff x="3787" y="2783"/>
              <a:chExt cx="1521" cy="1055"/>
            </a:xfrm>
          </p:grpSpPr>
          <p:sp>
            <p:nvSpPr>
              <p:cNvPr id="16" name="Freeform 28"/>
              <p:cNvSpPr>
                <a:spLocks/>
              </p:cNvSpPr>
              <p:nvPr/>
            </p:nvSpPr>
            <p:spPr bwMode="auto">
              <a:xfrm>
                <a:off x="4672" y="3402"/>
                <a:ext cx="350" cy="406"/>
              </a:xfrm>
              <a:custGeom>
                <a:avLst/>
                <a:gdLst/>
                <a:ahLst/>
                <a:cxnLst>
                  <a:cxn ang="0">
                    <a:pos x="21" y="31"/>
                  </a:cxn>
                  <a:cxn ang="0">
                    <a:pos x="12" y="77"/>
                  </a:cxn>
                  <a:cxn ang="0">
                    <a:pos x="7" y="106"/>
                  </a:cxn>
                  <a:cxn ang="0">
                    <a:pos x="2" y="148"/>
                  </a:cxn>
                  <a:cxn ang="0">
                    <a:pos x="0" y="181"/>
                  </a:cxn>
                  <a:cxn ang="0">
                    <a:pos x="2" y="216"/>
                  </a:cxn>
                  <a:cxn ang="0">
                    <a:pos x="9" y="252"/>
                  </a:cxn>
                  <a:cxn ang="0">
                    <a:pos x="17" y="295"/>
                  </a:cxn>
                  <a:cxn ang="0">
                    <a:pos x="23" y="324"/>
                  </a:cxn>
                  <a:cxn ang="0">
                    <a:pos x="33" y="354"/>
                  </a:cxn>
                  <a:cxn ang="0">
                    <a:pos x="33" y="375"/>
                  </a:cxn>
                  <a:cxn ang="0">
                    <a:pos x="33" y="392"/>
                  </a:cxn>
                  <a:cxn ang="0">
                    <a:pos x="41" y="400"/>
                  </a:cxn>
                  <a:cxn ang="0">
                    <a:pos x="52" y="404"/>
                  </a:cxn>
                  <a:cxn ang="0">
                    <a:pos x="68" y="405"/>
                  </a:cxn>
                  <a:cxn ang="0">
                    <a:pos x="80" y="401"/>
                  </a:cxn>
                  <a:cxn ang="0">
                    <a:pos x="95" y="394"/>
                  </a:cxn>
                  <a:cxn ang="0">
                    <a:pos x="111" y="384"/>
                  </a:cxn>
                  <a:cxn ang="0">
                    <a:pos x="122" y="367"/>
                  </a:cxn>
                  <a:cxn ang="0">
                    <a:pos x="128" y="352"/>
                  </a:cxn>
                  <a:cxn ang="0">
                    <a:pos x="126" y="339"/>
                  </a:cxn>
                  <a:cxn ang="0">
                    <a:pos x="118" y="326"/>
                  </a:cxn>
                  <a:cxn ang="0">
                    <a:pos x="111" y="300"/>
                  </a:cxn>
                  <a:cxn ang="0">
                    <a:pos x="113" y="273"/>
                  </a:cxn>
                  <a:cxn ang="0">
                    <a:pos x="114" y="245"/>
                  </a:cxn>
                  <a:cxn ang="0">
                    <a:pos x="121" y="216"/>
                  </a:cxn>
                  <a:cxn ang="0">
                    <a:pos x="131" y="194"/>
                  </a:cxn>
                  <a:cxn ang="0">
                    <a:pos x="142" y="184"/>
                  </a:cxn>
                  <a:cxn ang="0">
                    <a:pos x="152" y="176"/>
                  </a:cxn>
                  <a:cxn ang="0">
                    <a:pos x="166" y="171"/>
                  </a:cxn>
                  <a:cxn ang="0">
                    <a:pos x="190" y="171"/>
                  </a:cxn>
                  <a:cxn ang="0">
                    <a:pos x="206" y="177"/>
                  </a:cxn>
                  <a:cxn ang="0">
                    <a:pos x="217" y="189"/>
                  </a:cxn>
                  <a:cxn ang="0">
                    <a:pos x="225" y="205"/>
                  </a:cxn>
                  <a:cxn ang="0">
                    <a:pos x="228" y="228"/>
                  </a:cxn>
                  <a:cxn ang="0">
                    <a:pos x="230" y="269"/>
                  </a:cxn>
                  <a:cxn ang="0">
                    <a:pos x="225" y="305"/>
                  </a:cxn>
                  <a:cxn ang="0">
                    <a:pos x="219" y="328"/>
                  </a:cxn>
                  <a:cxn ang="0">
                    <a:pos x="217" y="344"/>
                  </a:cxn>
                  <a:cxn ang="0">
                    <a:pos x="218" y="355"/>
                  </a:cxn>
                  <a:cxn ang="0">
                    <a:pos x="222" y="362"/>
                  </a:cxn>
                  <a:cxn ang="0">
                    <a:pos x="228" y="371"/>
                  </a:cxn>
                  <a:cxn ang="0">
                    <a:pos x="237" y="376"/>
                  </a:cxn>
                  <a:cxn ang="0">
                    <a:pos x="248" y="380"/>
                  </a:cxn>
                  <a:cxn ang="0">
                    <a:pos x="261" y="380"/>
                  </a:cxn>
                  <a:cxn ang="0">
                    <a:pos x="291" y="378"/>
                  </a:cxn>
                  <a:cxn ang="0">
                    <a:pos x="301" y="375"/>
                  </a:cxn>
                  <a:cxn ang="0">
                    <a:pos x="309" y="371"/>
                  </a:cxn>
                  <a:cxn ang="0">
                    <a:pos x="314" y="352"/>
                  </a:cxn>
                  <a:cxn ang="0">
                    <a:pos x="312" y="335"/>
                  </a:cxn>
                  <a:cxn ang="0">
                    <a:pos x="317" y="292"/>
                  </a:cxn>
                  <a:cxn ang="0">
                    <a:pos x="327" y="249"/>
                  </a:cxn>
                  <a:cxn ang="0">
                    <a:pos x="341" y="186"/>
                  </a:cxn>
                  <a:cxn ang="0">
                    <a:pos x="349" y="134"/>
                  </a:cxn>
                  <a:cxn ang="0">
                    <a:pos x="349" y="79"/>
                  </a:cxn>
                  <a:cxn ang="0">
                    <a:pos x="338" y="31"/>
                  </a:cxn>
                  <a:cxn ang="0">
                    <a:pos x="331" y="0"/>
                  </a:cxn>
                  <a:cxn ang="0">
                    <a:pos x="21" y="31"/>
                  </a:cxn>
                </a:cxnLst>
                <a:rect l="0" t="0" r="r" b="b"/>
                <a:pathLst>
                  <a:path w="350" h="406">
                    <a:moveTo>
                      <a:pt x="21" y="31"/>
                    </a:moveTo>
                    <a:lnTo>
                      <a:pt x="12" y="77"/>
                    </a:lnTo>
                    <a:lnTo>
                      <a:pt x="7" y="106"/>
                    </a:lnTo>
                    <a:lnTo>
                      <a:pt x="2" y="148"/>
                    </a:lnTo>
                    <a:lnTo>
                      <a:pt x="0" y="181"/>
                    </a:lnTo>
                    <a:lnTo>
                      <a:pt x="2" y="216"/>
                    </a:lnTo>
                    <a:lnTo>
                      <a:pt x="9" y="252"/>
                    </a:lnTo>
                    <a:lnTo>
                      <a:pt x="17" y="295"/>
                    </a:lnTo>
                    <a:lnTo>
                      <a:pt x="23" y="324"/>
                    </a:lnTo>
                    <a:lnTo>
                      <a:pt x="33" y="354"/>
                    </a:lnTo>
                    <a:lnTo>
                      <a:pt x="33" y="375"/>
                    </a:lnTo>
                    <a:lnTo>
                      <a:pt x="33" y="392"/>
                    </a:lnTo>
                    <a:lnTo>
                      <a:pt x="41" y="400"/>
                    </a:lnTo>
                    <a:lnTo>
                      <a:pt x="52" y="404"/>
                    </a:lnTo>
                    <a:lnTo>
                      <a:pt x="68" y="405"/>
                    </a:lnTo>
                    <a:lnTo>
                      <a:pt x="80" y="401"/>
                    </a:lnTo>
                    <a:lnTo>
                      <a:pt x="95" y="394"/>
                    </a:lnTo>
                    <a:lnTo>
                      <a:pt x="111" y="384"/>
                    </a:lnTo>
                    <a:lnTo>
                      <a:pt x="122" y="367"/>
                    </a:lnTo>
                    <a:lnTo>
                      <a:pt x="128" y="352"/>
                    </a:lnTo>
                    <a:lnTo>
                      <a:pt x="126" y="339"/>
                    </a:lnTo>
                    <a:lnTo>
                      <a:pt x="118" y="326"/>
                    </a:lnTo>
                    <a:lnTo>
                      <a:pt x="111" y="300"/>
                    </a:lnTo>
                    <a:lnTo>
                      <a:pt x="113" y="273"/>
                    </a:lnTo>
                    <a:lnTo>
                      <a:pt x="114" y="245"/>
                    </a:lnTo>
                    <a:lnTo>
                      <a:pt x="121" y="216"/>
                    </a:lnTo>
                    <a:lnTo>
                      <a:pt x="131" y="194"/>
                    </a:lnTo>
                    <a:lnTo>
                      <a:pt x="142" y="184"/>
                    </a:lnTo>
                    <a:lnTo>
                      <a:pt x="152" y="176"/>
                    </a:lnTo>
                    <a:lnTo>
                      <a:pt x="166" y="171"/>
                    </a:lnTo>
                    <a:lnTo>
                      <a:pt x="190" y="171"/>
                    </a:lnTo>
                    <a:lnTo>
                      <a:pt x="206" y="177"/>
                    </a:lnTo>
                    <a:lnTo>
                      <a:pt x="217" y="189"/>
                    </a:lnTo>
                    <a:lnTo>
                      <a:pt x="225" y="205"/>
                    </a:lnTo>
                    <a:lnTo>
                      <a:pt x="228" y="228"/>
                    </a:lnTo>
                    <a:lnTo>
                      <a:pt x="230" y="269"/>
                    </a:lnTo>
                    <a:lnTo>
                      <a:pt x="225" y="305"/>
                    </a:lnTo>
                    <a:lnTo>
                      <a:pt x="219" y="328"/>
                    </a:lnTo>
                    <a:lnTo>
                      <a:pt x="217" y="344"/>
                    </a:lnTo>
                    <a:lnTo>
                      <a:pt x="218" y="355"/>
                    </a:lnTo>
                    <a:lnTo>
                      <a:pt x="222" y="362"/>
                    </a:lnTo>
                    <a:lnTo>
                      <a:pt x="228" y="371"/>
                    </a:lnTo>
                    <a:lnTo>
                      <a:pt x="237" y="376"/>
                    </a:lnTo>
                    <a:lnTo>
                      <a:pt x="248" y="380"/>
                    </a:lnTo>
                    <a:lnTo>
                      <a:pt x="261" y="380"/>
                    </a:lnTo>
                    <a:lnTo>
                      <a:pt x="291" y="378"/>
                    </a:lnTo>
                    <a:lnTo>
                      <a:pt x="301" y="375"/>
                    </a:lnTo>
                    <a:lnTo>
                      <a:pt x="309" y="371"/>
                    </a:lnTo>
                    <a:lnTo>
                      <a:pt x="314" y="352"/>
                    </a:lnTo>
                    <a:lnTo>
                      <a:pt x="312" y="335"/>
                    </a:lnTo>
                    <a:lnTo>
                      <a:pt x="317" y="292"/>
                    </a:lnTo>
                    <a:lnTo>
                      <a:pt x="327" y="249"/>
                    </a:lnTo>
                    <a:lnTo>
                      <a:pt x="341" y="186"/>
                    </a:lnTo>
                    <a:lnTo>
                      <a:pt x="349" y="134"/>
                    </a:lnTo>
                    <a:lnTo>
                      <a:pt x="349" y="79"/>
                    </a:lnTo>
                    <a:lnTo>
                      <a:pt x="338" y="31"/>
                    </a:lnTo>
                    <a:lnTo>
                      <a:pt x="331" y="0"/>
                    </a:lnTo>
                    <a:lnTo>
                      <a:pt x="21" y="31"/>
                    </a:lnTo>
                  </a:path>
                </a:pathLst>
              </a:custGeom>
              <a:solidFill>
                <a:srgbClr val="5F5F5F"/>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17" name="Freeform 29"/>
              <p:cNvSpPr>
                <a:spLocks/>
              </p:cNvSpPr>
              <p:nvPr/>
            </p:nvSpPr>
            <p:spPr bwMode="auto">
              <a:xfrm>
                <a:off x="4631" y="3060"/>
                <a:ext cx="460" cy="778"/>
              </a:xfrm>
              <a:custGeom>
                <a:avLst/>
                <a:gdLst/>
                <a:ahLst/>
                <a:cxnLst>
                  <a:cxn ang="0">
                    <a:pos x="8" y="158"/>
                  </a:cxn>
                  <a:cxn ang="0">
                    <a:pos x="0" y="224"/>
                  </a:cxn>
                  <a:cxn ang="0">
                    <a:pos x="6" y="297"/>
                  </a:cxn>
                  <a:cxn ang="0">
                    <a:pos x="24" y="364"/>
                  </a:cxn>
                  <a:cxn ang="0">
                    <a:pos x="62" y="431"/>
                  </a:cxn>
                  <a:cxn ang="0">
                    <a:pos x="91" y="495"/>
                  </a:cxn>
                  <a:cxn ang="0">
                    <a:pos x="110" y="594"/>
                  </a:cxn>
                  <a:cxn ang="0">
                    <a:pos x="115" y="696"/>
                  </a:cxn>
                  <a:cxn ang="0">
                    <a:pos x="112" y="763"/>
                  </a:cxn>
                  <a:cxn ang="0">
                    <a:pos x="142" y="776"/>
                  </a:cxn>
                  <a:cxn ang="0">
                    <a:pos x="172" y="774"/>
                  </a:cxn>
                  <a:cxn ang="0">
                    <a:pos x="199" y="763"/>
                  </a:cxn>
                  <a:cxn ang="0">
                    <a:pos x="222" y="744"/>
                  </a:cxn>
                  <a:cxn ang="0">
                    <a:pos x="215" y="704"/>
                  </a:cxn>
                  <a:cxn ang="0">
                    <a:pos x="193" y="618"/>
                  </a:cxn>
                  <a:cxn ang="0">
                    <a:pos x="201" y="514"/>
                  </a:cxn>
                  <a:cxn ang="0">
                    <a:pos x="215" y="481"/>
                  </a:cxn>
                  <a:cxn ang="0">
                    <a:pos x="253" y="457"/>
                  </a:cxn>
                  <a:cxn ang="0">
                    <a:pos x="290" y="454"/>
                  </a:cxn>
                  <a:cxn ang="0">
                    <a:pos x="320" y="472"/>
                  </a:cxn>
                  <a:cxn ang="0">
                    <a:pos x="340" y="522"/>
                  </a:cxn>
                  <a:cxn ang="0">
                    <a:pos x="340" y="605"/>
                  </a:cxn>
                  <a:cxn ang="0">
                    <a:pos x="311" y="685"/>
                  </a:cxn>
                  <a:cxn ang="0">
                    <a:pos x="289" y="723"/>
                  </a:cxn>
                  <a:cxn ang="0">
                    <a:pos x="295" y="744"/>
                  </a:cxn>
                  <a:cxn ang="0">
                    <a:pos x="310" y="757"/>
                  </a:cxn>
                  <a:cxn ang="0">
                    <a:pos x="337" y="766"/>
                  </a:cxn>
                  <a:cxn ang="0">
                    <a:pos x="359" y="766"/>
                  </a:cxn>
                  <a:cxn ang="0">
                    <a:pos x="386" y="760"/>
                  </a:cxn>
                  <a:cxn ang="0">
                    <a:pos x="412" y="734"/>
                  </a:cxn>
                  <a:cxn ang="0">
                    <a:pos x="430" y="693"/>
                  </a:cxn>
                  <a:cxn ang="0">
                    <a:pos x="437" y="627"/>
                  </a:cxn>
                  <a:cxn ang="0">
                    <a:pos x="432" y="487"/>
                  </a:cxn>
                  <a:cxn ang="0">
                    <a:pos x="429" y="356"/>
                  </a:cxn>
                  <a:cxn ang="0">
                    <a:pos x="450" y="265"/>
                  </a:cxn>
                  <a:cxn ang="0">
                    <a:pos x="445" y="144"/>
                  </a:cxn>
                  <a:cxn ang="0">
                    <a:pos x="402" y="66"/>
                  </a:cxn>
                  <a:cxn ang="0">
                    <a:pos x="324" y="16"/>
                  </a:cxn>
                  <a:cxn ang="0">
                    <a:pos x="212" y="13"/>
                  </a:cxn>
                  <a:cxn ang="0">
                    <a:pos x="107" y="48"/>
                  </a:cxn>
                  <a:cxn ang="0">
                    <a:pos x="19" y="117"/>
                  </a:cxn>
                </a:cxnLst>
                <a:rect l="0" t="0" r="r" b="b"/>
                <a:pathLst>
                  <a:path w="460" h="778">
                    <a:moveTo>
                      <a:pt x="19" y="117"/>
                    </a:moveTo>
                    <a:lnTo>
                      <a:pt x="8" y="158"/>
                    </a:lnTo>
                    <a:lnTo>
                      <a:pt x="2" y="190"/>
                    </a:lnTo>
                    <a:lnTo>
                      <a:pt x="0" y="224"/>
                    </a:lnTo>
                    <a:lnTo>
                      <a:pt x="0" y="254"/>
                    </a:lnTo>
                    <a:lnTo>
                      <a:pt x="6" y="297"/>
                    </a:lnTo>
                    <a:lnTo>
                      <a:pt x="16" y="332"/>
                    </a:lnTo>
                    <a:lnTo>
                      <a:pt x="24" y="364"/>
                    </a:lnTo>
                    <a:lnTo>
                      <a:pt x="40" y="401"/>
                    </a:lnTo>
                    <a:lnTo>
                      <a:pt x="62" y="431"/>
                    </a:lnTo>
                    <a:lnTo>
                      <a:pt x="72" y="460"/>
                    </a:lnTo>
                    <a:lnTo>
                      <a:pt x="91" y="495"/>
                    </a:lnTo>
                    <a:lnTo>
                      <a:pt x="99" y="533"/>
                    </a:lnTo>
                    <a:lnTo>
                      <a:pt x="110" y="594"/>
                    </a:lnTo>
                    <a:lnTo>
                      <a:pt x="112" y="656"/>
                    </a:lnTo>
                    <a:lnTo>
                      <a:pt x="115" y="696"/>
                    </a:lnTo>
                    <a:lnTo>
                      <a:pt x="110" y="731"/>
                    </a:lnTo>
                    <a:lnTo>
                      <a:pt x="112" y="763"/>
                    </a:lnTo>
                    <a:lnTo>
                      <a:pt x="126" y="774"/>
                    </a:lnTo>
                    <a:lnTo>
                      <a:pt x="142" y="776"/>
                    </a:lnTo>
                    <a:lnTo>
                      <a:pt x="156" y="777"/>
                    </a:lnTo>
                    <a:lnTo>
                      <a:pt x="172" y="774"/>
                    </a:lnTo>
                    <a:lnTo>
                      <a:pt x="186" y="770"/>
                    </a:lnTo>
                    <a:lnTo>
                      <a:pt x="199" y="763"/>
                    </a:lnTo>
                    <a:lnTo>
                      <a:pt x="215" y="752"/>
                    </a:lnTo>
                    <a:lnTo>
                      <a:pt x="222" y="744"/>
                    </a:lnTo>
                    <a:lnTo>
                      <a:pt x="225" y="734"/>
                    </a:lnTo>
                    <a:lnTo>
                      <a:pt x="215" y="704"/>
                    </a:lnTo>
                    <a:lnTo>
                      <a:pt x="199" y="675"/>
                    </a:lnTo>
                    <a:lnTo>
                      <a:pt x="193" y="618"/>
                    </a:lnTo>
                    <a:lnTo>
                      <a:pt x="196" y="560"/>
                    </a:lnTo>
                    <a:lnTo>
                      <a:pt x="201" y="514"/>
                    </a:lnTo>
                    <a:lnTo>
                      <a:pt x="207" y="497"/>
                    </a:lnTo>
                    <a:lnTo>
                      <a:pt x="215" y="481"/>
                    </a:lnTo>
                    <a:lnTo>
                      <a:pt x="236" y="463"/>
                    </a:lnTo>
                    <a:lnTo>
                      <a:pt x="253" y="457"/>
                    </a:lnTo>
                    <a:lnTo>
                      <a:pt x="272" y="453"/>
                    </a:lnTo>
                    <a:lnTo>
                      <a:pt x="290" y="454"/>
                    </a:lnTo>
                    <a:lnTo>
                      <a:pt x="309" y="461"/>
                    </a:lnTo>
                    <a:lnTo>
                      <a:pt x="320" y="472"/>
                    </a:lnTo>
                    <a:lnTo>
                      <a:pt x="327" y="484"/>
                    </a:lnTo>
                    <a:lnTo>
                      <a:pt x="340" y="522"/>
                    </a:lnTo>
                    <a:lnTo>
                      <a:pt x="348" y="562"/>
                    </a:lnTo>
                    <a:lnTo>
                      <a:pt x="340" y="605"/>
                    </a:lnTo>
                    <a:lnTo>
                      <a:pt x="322" y="648"/>
                    </a:lnTo>
                    <a:lnTo>
                      <a:pt x="311" y="685"/>
                    </a:lnTo>
                    <a:lnTo>
                      <a:pt x="292" y="707"/>
                    </a:lnTo>
                    <a:lnTo>
                      <a:pt x="289" y="723"/>
                    </a:lnTo>
                    <a:lnTo>
                      <a:pt x="290" y="734"/>
                    </a:lnTo>
                    <a:lnTo>
                      <a:pt x="295" y="744"/>
                    </a:lnTo>
                    <a:lnTo>
                      <a:pt x="302" y="751"/>
                    </a:lnTo>
                    <a:lnTo>
                      <a:pt x="310" y="757"/>
                    </a:lnTo>
                    <a:lnTo>
                      <a:pt x="324" y="763"/>
                    </a:lnTo>
                    <a:lnTo>
                      <a:pt x="337" y="766"/>
                    </a:lnTo>
                    <a:lnTo>
                      <a:pt x="349" y="767"/>
                    </a:lnTo>
                    <a:lnTo>
                      <a:pt x="359" y="766"/>
                    </a:lnTo>
                    <a:lnTo>
                      <a:pt x="375" y="763"/>
                    </a:lnTo>
                    <a:lnTo>
                      <a:pt x="386" y="760"/>
                    </a:lnTo>
                    <a:lnTo>
                      <a:pt x="396" y="755"/>
                    </a:lnTo>
                    <a:lnTo>
                      <a:pt x="412" y="734"/>
                    </a:lnTo>
                    <a:lnTo>
                      <a:pt x="425" y="708"/>
                    </a:lnTo>
                    <a:lnTo>
                      <a:pt x="430" y="693"/>
                    </a:lnTo>
                    <a:lnTo>
                      <a:pt x="434" y="677"/>
                    </a:lnTo>
                    <a:lnTo>
                      <a:pt x="437" y="627"/>
                    </a:lnTo>
                    <a:lnTo>
                      <a:pt x="434" y="570"/>
                    </a:lnTo>
                    <a:lnTo>
                      <a:pt x="432" y="487"/>
                    </a:lnTo>
                    <a:lnTo>
                      <a:pt x="429" y="425"/>
                    </a:lnTo>
                    <a:lnTo>
                      <a:pt x="429" y="356"/>
                    </a:lnTo>
                    <a:lnTo>
                      <a:pt x="434" y="315"/>
                    </a:lnTo>
                    <a:lnTo>
                      <a:pt x="450" y="265"/>
                    </a:lnTo>
                    <a:lnTo>
                      <a:pt x="459" y="222"/>
                    </a:lnTo>
                    <a:lnTo>
                      <a:pt x="445" y="144"/>
                    </a:lnTo>
                    <a:lnTo>
                      <a:pt x="429" y="99"/>
                    </a:lnTo>
                    <a:lnTo>
                      <a:pt x="402" y="66"/>
                    </a:lnTo>
                    <a:lnTo>
                      <a:pt x="367" y="37"/>
                    </a:lnTo>
                    <a:lnTo>
                      <a:pt x="324" y="16"/>
                    </a:lnTo>
                    <a:lnTo>
                      <a:pt x="255" y="0"/>
                    </a:lnTo>
                    <a:lnTo>
                      <a:pt x="212" y="13"/>
                    </a:lnTo>
                    <a:lnTo>
                      <a:pt x="155" y="24"/>
                    </a:lnTo>
                    <a:lnTo>
                      <a:pt x="107" y="48"/>
                    </a:lnTo>
                    <a:lnTo>
                      <a:pt x="56" y="80"/>
                    </a:lnTo>
                    <a:lnTo>
                      <a:pt x="19" y="117"/>
                    </a:lnTo>
                  </a:path>
                </a:pathLst>
              </a:custGeom>
              <a:solidFill>
                <a:srgbClr val="3B3B3B"/>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18" name="Freeform 30"/>
              <p:cNvSpPr>
                <a:spLocks/>
              </p:cNvSpPr>
              <p:nvPr/>
            </p:nvSpPr>
            <p:spPr bwMode="auto">
              <a:xfrm>
                <a:off x="4648" y="3151"/>
                <a:ext cx="353" cy="393"/>
              </a:xfrm>
              <a:custGeom>
                <a:avLst/>
                <a:gdLst/>
                <a:ahLst/>
                <a:cxnLst>
                  <a:cxn ang="0">
                    <a:pos x="0" y="42"/>
                  </a:cxn>
                  <a:cxn ang="0">
                    <a:pos x="37" y="65"/>
                  </a:cxn>
                  <a:cxn ang="0">
                    <a:pos x="79" y="75"/>
                  </a:cxn>
                  <a:cxn ang="0">
                    <a:pos x="129" y="75"/>
                  </a:cxn>
                  <a:cxn ang="0">
                    <a:pos x="167" y="91"/>
                  </a:cxn>
                  <a:cxn ang="0">
                    <a:pos x="185" y="136"/>
                  </a:cxn>
                  <a:cxn ang="0">
                    <a:pos x="207" y="171"/>
                  </a:cxn>
                  <a:cxn ang="0">
                    <a:pos x="236" y="210"/>
                  </a:cxn>
                  <a:cxn ang="0">
                    <a:pos x="251" y="257"/>
                  </a:cxn>
                  <a:cxn ang="0">
                    <a:pos x="264" y="306"/>
                  </a:cxn>
                  <a:cxn ang="0">
                    <a:pos x="265" y="337"/>
                  </a:cxn>
                  <a:cxn ang="0">
                    <a:pos x="256" y="361"/>
                  </a:cxn>
                  <a:cxn ang="0">
                    <a:pos x="238" y="369"/>
                  </a:cxn>
                  <a:cxn ang="0">
                    <a:pos x="219" y="360"/>
                  </a:cxn>
                  <a:cxn ang="0">
                    <a:pos x="209" y="348"/>
                  </a:cxn>
                  <a:cxn ang="0">
                    <a:pos x="209" y="328"/>
                  </a:cxn>
                  <a:cxn ang="0">
                    <a:pos x="192" y="302"/>
                  </a:cxn>
                  <a:cxn ang="0">
                    <a:pos x="181" y="318"/>
                  </a:cxn>
                  <a:cxn ang="0">
                    <a:pos x="174" y="337"/>
                  </a:cxn>
                  <a:cxn ang="0">
                    <a:pos x="174" y="365"/>
                  </a:cxn>
                  <a:cxn ang="0">
                    <a:pos x="181" y="381"/>
                  </a:cxn>
                  <a:cxn ang="0">
                    <a:pos x="195" y="392"/>
                  </a:cxn>
                  <a:cxn ang="0">
                    <a:pos x="214" y="375"/>
                  </a:cxn>
                  <a:cxn ang="0">
                    <a:pos x="257" y="372"/>
                  </a:cxn>
                  <a:cxn ang="0">
                    <a:pos x="296" y="374"/>
                  </a:cxn>
                  <a:cxn ang="0">
                    <a:pos x="312" y="392"/>
                  </a:cxn>
                  <a:cxn ang="0">
                    <a:pos x="336" y="366"/>
                  </a:cxn>
                  <a:cxn ang="0">
                    <a:pos x="347" y="332"/>
                  </a:cxn>
                  <a:cxn ang="0">
                    <a:pos x="349" y="259"/>
                  </a:cxn>
                  <a:cxn ang="0">
                    <a:pos x="336" y="195"/>
                  </a:cxn>
                  <a:cxn ang="0">
                    <a:pos x="330" y="164"/>
                  </a:cxn>
                  <a:cxn ang="0">
                    <a:pos x="322" y="120"/>
                  </a:cxn>
                  <a:cxn ang="0">
                    <a:pos x="318" y="69"/>
                  </a:cxn>
                  <a:cxn ang="0">
                    <a:pos x="328" y="30"/>
                  </a:cxn>
                  <a:cxn ang="0">
                    <a:pos x="336" y="4"/>
                  </a:cxn>
                </a:cxnLst>
                <a:rect l="0" t="0" r="r" b="b"/>
                <a:pathLst>
                  <a:path w="353" h="393">
                    <a:moveTo>
                      <a:pt x="13" y="0"/>
                    </a:moveTo>
                    <a:lnTo>
                      <a:pt x="0" y="42"/>
                    </a:lnTo>
                    <a:lnTo>
                      <a:pt x="13" y="57"/>
                    </a:lnTo>
                    <a:lnTo>
                      <a:pt x="37" y="65"/>
                    </a:lnTo>
                    <a:lnTo>
                      <a:pt x="57" y="71"/>
                    </a:lnTo>
                    <a:lnTo>
                      <a:pt x="79" y="75"/>
                    </a:lnTo>
                    <a:lnTo>
                      <a:pt x="104" y="76"/>
                    </a:lnTo>
                    <a:lnTo>
                      <a:pt x="129" y="75"/>
                    </a:lnTo>
                    <a:lnTo>
                      <a:pt x="159" y="71"/>
                    </a:lnTo>
                    <a:lnTo>
                      <a:pt x="167" y="91"/>
                    </a:lnTo>
                    <a:lnTo>
                      <a:pt x="176" y="115"/>
                    </a:lnTo>
                    <a:lnTo>
                      <a:pt x="185" y="136"/>
                    </a:lnTo>
                    <a:lnTo>
                      <a:pt x="195" y="155"/>
                    </a:lnTo>
                    <a:lnTo>
                      <a:pt x="207" y="171"/>
                    </a:lnTo>
                    <a:lnTo>
                      <a:pt x="227" y="195"/>
                    </a:lnTo>
                    <a:lnTo>
                      <a:pt x="236" y="210"/>
                    </a:lnTo>
                    <a:lnTo>
                      <a:pt x="243" y="231"/>
                    </a:lnTo>
                    <a:lnTo>
                      <a:pt x="251" y="257"/>
                    </a:lnTo>
                    <a:lnTo>
                      <a:pt x="259" y="281"/>
                    </a:lnTo>
                    <a:lnTo>
                      <a:pt x="264" y="306"/>
                    </a:lnTo>
                    <a:lnTo>
                      <a:pt x="265" y="321"/>
                    </a:lnTo>
                    <a:lnTo>
                      <a:pt x="265" y="337"/>
                    </a:lnTo>
                    <a:lnTo>
                      <a:pt x="263" y="350"/>
                    </a:lnTo>
                    <a:lnTo>
                      <a:pt x="256" y="361"/>
                    </a:lnTo>
                    <a:lnTo>
                      <a:pt x="248" y="368"/>
                    </a:lnTo>
                    <a:lnTo>
                      <a:pt x="238" y="369"/>
                    </a:lnTo>
                    <a:lnTo>
                      <a:pt x="227" y="365"/>
                    </a:lnTo>
                    <a:lnTo>
                      <a:pt x="219" y="360"/>
                    </a:lnTo>
                    <a:lnTo>
                      <a:pt x="214" y="355"/>
                    </a:lnTo>
                    <a:lnTo>
                      <a:pt x="209" y="348"/>
                    </a:lnTo>
                    <a:lnTo>
                      <a:pt x="208" y="338"/>
                    </a:lnTo>
                    <a:lnTo>
                      <a:pt x="209" y="328"/>
                    </a:lnTo>
                    <a:lnTo>
                      <a:pt x="212" y="320"/>
                    </a:lnTo>
                    <a:lnTo>
                      <a:pt x="192" y="302"/>
                    </a:lnTo>
                    <a:lnTo>
                      <a:pt x="185" y="310"/>
                    </a:lnTo>
                    <a:lnTo>
                      <a:pt x="181" y="318"/>
                    </a:lnTo>
                    <a:lnTo>
                      <a:pt x="177" y="326"/>
                    </a:lnTo>
                    <a:lnTo>
                      <a:pt x="174" y="337"/>
                    </a:lnTo>
                    <a:lnTo>
                      <a:pt x="172" y="350"/>
                    </a:lnTo>
                    <a:lnTo>
                      <a:pt x="174" y="365"/>
                    </a:lnTo>
                    <a:lnTo>
                      <a:pt x="176" y="372"/>
                    </a:lnTo>
                    <a:lnTo>
                      <a:pt x="181" y="381"/>
                    </a:lnTo>
                    <a:lnTo>
                      <a:pt x="189" y="388"/>
                    </a:lnTo>
                    <a:lnTo>
                      <a:pt x="195" y="392"/>
                    </a:lnTo>
                    <a:lnTo>
                      <a:pt x="201" y="384"/>
                    </a:lnTo>
                    <a:lnTo>
                      <a:pt x="214" y="375"/>
                    </a:lnTo>
                    <a:lnTo>
                      <a:pt x="232" y="372"/>
                    </a:lnTo>
                    <a:lnTo>
                      <a:pt x="257" y="372"/>
                    </a:lnTo>
                    <a:lnTo>
                      <a:pt x="276" y="371"/>
                    </a:lnTo>
                    <a:lnTo>
                      <a:pt x="296" y="374"/>
                    </a:lnTo>
                    <a:lnTo>
                      <a:pt x="305" y="381"/>
                    </a:lnTo>
                    <a:lnTo>
                      <a:pt x="312" y="392"/>
                    </a:lnTo>
                    <a:lnTo>
                      <a:pt x="329" y="378"/>
                    </a:lnTo>
                    <a:lnTo>
                      <a:pt x="336" y="366"/>
                    </a:lnTo>
                    <a:lnTo>
                      <a:pt x="344" y="349"/>
                    </a:lnTo>
                    <a:lnTo>
                      <a:pt x="347" y="332"/>
                    </a:lnTo>
                    <a:lnTo>
                      <a:pt x="352" y="297"/>
                    </a:lnTo>
                    <a:lnTo>
                      <a:pt x="349" y="259"/>
                    </a:lnTo>
                    <a:lnTo>
                      <a:pt x="344" y="226"/>
                    </a:lnTo>
                    <a:lnTo>
                      <a:pt x="336" y="195"/>
                    </a:lnTo>
                    <a:lnTo>
                      <a:pt x="333" y="179"/>
                    </a:lnTo>
                    <a:lnTo>
                      <a:pt x="330" y="164"/>
                    </a:lnTo>
                    <a:lnTo>
                      <a:pt x="326" y="146"/>
                    </a:lnTo>
                    <a:lnTo>
                      <a:pt x="322" y="120"/>
                    </a:lnTo>
                    <a:lnTo>
                      <a:pt x="320" y="95"/>
                    </a:lnTo>
                    <a:lnTo>
                      <a:pt x="318" y="69"/>
                    </a:lnTo>
                    <a:lnTo>
                      <a:pt x="320" y="48"/>
                    </a:lnTo>
                    <a:lnTo>
                      <a:pt x="328" y="30"/>
                    </a:lnTo>
                    <a:lnTo>
                      <a:pt x="338" y="20"/>
                    </a:lnTo>
                    <a:lnTo>
                      <a:pt x="336" y="4"/>
                    </a:lnTo>
                    <a:lnTo>
                      <a:pt x="13" y="0"/>
                    </a:lnTo>
                  </a:path>
                </a:pathLst>
              </a:custGeom>
              <a:solidFill>
                <a:srgbClr val="7F7F7F"/>
              </a:solidFill>
              <a:ln w="9525" cap="rnd">
                <a:noFill/>
                <a:round/>
                <a:headEnd type="none" w="sm" len="sm"/>
                <a:tailEnd type="none" w="sm" len="sm"/>
              </a:ln>
              <a:effectLst/>
            </p:spPr>
            <p:txBody>
              <a:bodyPr/>
              <a:lstStyle/>
              <a:p>
                <a:endParaRPr lang="zh-CN" altLang="en-US"/>
              </a:p>
            </p:txBody>
          </p:sp>
          <p:sp>
            <p:nvSpPr>
              <p:cNvPr id="19" name="Freeform 31"/>
              <p:cNvSpPr>
                <a:spLocks/>
              </p:cNvSpPr>
              <p:nvPr/>
            </p:nvSpPr>
            <p:spPr bwMode="auto">
              <a:xfrm>
                <a:off x="4413" y="2783"/>
                <a:ext cx="895" cy="768"/>
              </a:xfrm>
              <a:custGeom>
                <a:avLst/>
                <a:gdLst/>
                <a:ahLst/>
                <a:cxnLst>
                  <a:cxn ang="0">
                    <a:pos x="307" y="15"/>
                  </a:cxn>
                  <a:cxn ang="0">
                    <a:pos x="243" y="23"/>
                  </a:cxn>
                  <a:cxn ang="0">
                    <a:pos x="175" y="42"/>
                  </a:cxn>
                  <a:cxn ang="0">
                    <a:pos x="88" y="77"/>
                  </a:cxn>
                  <a:cxn ang="0">
                    <a:pos x="34" y="129"/>
                  </a:cxn>
                  <a:cxn ang="0">
                    <a:pos x="5" y="188"/>
                  </a:cxn>
                  <a:cxn ang="0">
                    <a:pos x="2" y="259"/>
                  </a:cxn>
                  <a:cxn ang="0">
                    <a:pos x="26" y="314"/>
                  </a:cxn>
                  <a:cxn ang="0">
                    <a:pos x="93" y="333"/>
                  </a:cxn>
                  <a:cxn ang="0">
                    <a:pos x="229" y="400"/>
                  </a:cxn>
                  <a:cxn ang="0">
                    <a:pos x="300" y="425"/>
                  </a:cxn>
                  <a:cxn ang="0">
                    <a:pos x="372" y="429"/>
                  </a:cxn>
                  <a:cxn ang="0">
                    <a:pos x="419" y="469"/>
                  </a:cxn>
                  <a:cxn ang="0">
                    <a:pos x="450" y="526"/>
                  </a:cxn>
                  <a:cxn ang="0">
                    <a:pos x="486" y="586"/>
                  </a:cxn>
                  <a:cxn ang="0">
                    <a:pos x="507" y="661"/>
                  </a:cxn>
                  <a:cxn ang="0">
                    <a:pos x="506" y="705"/>
                  </a:cxn>
                  <a:cxn ang="0">
                    <a:pos x="481" y="724"/>
                  </a:cxn>
                  <a:cxn ang="0">
                    <a:pos x="457" y="710"/>
                  </a:cxn>
                  <a:cxn ang="0">
                    <a:pos x="452" y="683"/>
                  </a:cxn>
                  <a:cxn ang="0">
                    <a:pos x="428" y="665"/>
                  </a:cxn>
                  <a:cxn ang="0">
                    <a:pos x="417" y="692"/>
                  </a:cxn>
                  <a:cxn ang="0">
                    <a:pos x="419" y="727"/>
                  </a:cxn>
                  <a:cxn ang="0">
                    <a:pos x="441" y="750"/>
                  </a:cxn>
                  <a:cxn ang="0">
                    <a:pos x="491" y="767"/>
                  </a:cxn>
                  <a:cxn ang="0">
                    <a:pos x="539" y="758"/>
                  </a:cxn>
                  <a:cxn ang="0">
                    <a:pos x="572" y="733"/>
                  </a:cxn>
                  <a:cxn ang="0">
                    <a:pos x="590" y="686"/>
                  </a:cxn>
                  <a:cxn ang="0">
                    <a:pos x="587" y="580"/>
                  </a:cxn>
                  <a:cxn ang="0">
                    <a:pos x="573" y="519"/>
                  </a:cxn>
                  <a:cxn ang="0">
                    <a:pos x="563" y="449"/>
                  </a:cxn>
                  <a:cxn ang="0">
                    <a:pos x="568" y="393"/>
                  </a:cxn>
                  <a:cxn ang="0">
                    <a:pos x="620" y="394"/>
                  </a:cxn>
                  <a:cxn ang="0">
                    <a:pos x="694" y="402"/>
                  </a:cxn>
                  <a:cxn ang="0">
                    <a:pos x="740" y="360"/>
                  </a:cxn>
                  <a:cxn ang="0">
                    <a:pos x="781" y="323"/>
                  </a:cxn>
                  <a:cxn ang="0">
                    <a:pos x="826" y="286"/>
                  </a:cxn>
                  <a:cxn ang="0">
                    <a:pos x="863" y="257"/>
                  </a:cxn>
                  <a:cxn ang="0">
                    <a:pos x="886" y="230"/>
                  </a:cxn>
                  <a:cxn ang="0">
                    <a:pos x="894" y="191"/>
                  </a:cxn>
                  <a:cxn ang="0">
                    <a:pos x="884" y="145"/>
                  </a:cxn>
                  <a:cxn ang="0">
                    <a:pos x="860" y="107"/>
                  </a:cxn>
                  <a:cxn ang="0">
                    <a:pos x="822" y="63"/>
                  </a:cxn>
                  <a:cxn ang="0">
                    <a:pos x="767" y="27"/>
                  </a:cxn>
                  <a:cxn ang="0">
                    <a:pos x="709" y="7"/>
                  </a:cxn>
                  <a:cxn ang="0">
                    <a:pos x="628" y="1"/>
                  </a:cxn>
                  <a:cxn ang="0">
                    <a:pos x="573" y="5"/>
                  </a:cxn>
                  <a:cxn ang="0">
                    <a:pos x="543" y="17"/>
                  </a:cxn>
                  <a:cxn ang="0">
                    <a:pos x="493" y="9"/>
                  </a:cxn>
                  <a:cxn ang="0">
                    <a:pos x="437" y="8"/>
                  </a:cxn>
                  <a:cxn ang="0">
                    <a:pos x="377" y="24"/>
                  </a:cxn>
                </a:cxnLst>
                <a:rect l="0" t="0" r="r" b="b"/>
                <a:pathLst>
                  <a:path w="895" h="768">
                    <a:moveTo>
                      <a:pt x="354" y="32"/>
                    </a:moveTo>
                    <a:lnTo>
                      <a:pt x="323" y="18"/>
                    </a:lnTo>
                    <a:lnTo>
                      <a:pt x="307" y="15"/>
                    </a:lnTo>
                    <a:lnTo>
                      <a:pt x="290" y="16"/>
                    </a:lnTo>
                    <a:lnTo>
                      <a:pt x="263" y="19"/>
                    </a:lnTo>
                    <a:lnTo>
                      <a:pt x="243" y="23"/>
                    </a:lnTo>
                    <a:lnTo>
                      <a:pt x="211" y="30"/>
                    </a:lnTo>
                    <a:lnTo>
                      <a:pt x="191" y="36"/>
                    </a:lnTo>
                    <a:lnTo>
                      <a:pt x="175" y="42"/>
                    </a:lnTo>
                    <a:lnTo>
                      <a:pt x="148" y="51"/>
                    </a:lnTo>
                    <a:lnTo>
                      <a:pt x="111" y="65"/>
                    </a:lnTo>
                    <a:lnTo>
                      <a:pt x="88" y="77"/>
                    </a:lnTo>
                    <a:lnTo>
                      <a:pt x="72" y="89"/>
                    </a:lnTo>
                    <a:lnTo>
                      <a:pt x="52" y="109"/>
                    </a:lnTo>
                    <a:lnTo>
                      <a:pt x="34" y="129"/>
                    </a:lnTo>
                    <a:lnTo>
                      <a:pt x="18" y="153"/>
                    </a:lnTo>
                    <a:lnTo>
                      <a:pt x="12" y="169"/>
                    </a:lnTo>
                    <a:lnTo>
                      <a:pt x="5" y="188"/>
                    </a:lnTo>
                    <a:lnTo>
                      <a:pt x="0" y="213"/>
                    </a:lnTo>
                    <a:lnTo>
                      <a:pt x="0" y="236"/>
                    </a:lnTo>
                    <a:lnTo>
                      <a:pt x="2" y="259"/>
                    </a:lnTo>
                    <a:lnTo>
                      <a:pt x="8" y="278"/>
                    </a:lnTo>
                    <a:lnTo>
                      <a:pt x="16" y="297"/>
                    </a:lnTo>
                    <a:lnTo>
                      <a:pt x="26" y="314"/>
                    </a:lnTo>
                    <a:lnTo>
                      <a:pt x="48" y="318"/>
                    </a:lnTo>
                    <a:lnTo>
                      <a:pt x="73" y="325"/>
                    </a:lnTo>
                    <a:lnTo>
                      <a:pt x="93" y="333"/>
                    </a:lnTo>
                    <a:lnTo>
                      <a:pt x="127" y="346"/>
                    </a:lnTo>
                    <a:lnTo>
                      <a:pt x="177" y="373"/>
                    </a:lnTo>
                    <a:lnTo>
                      <a:pt x="229" y="400"/>
                    </a:lnTo>
                    <a:lnTo>
                      <a:pt x="256" y="412"/>
                    </a:lnTo>
                    <a:lnTo>
                      <a:pt x="280" y="420"/>
                    </a:lnTo>
                    <a:lnTo>
                      <a:pt x="300" y="425"/>
                    </a:lnTo>
                    <a:lnTo>
                      <a:pt x="322" y="429"/>
                    </a:lnTo>
                    <a:lnTo>
                      <a:pt x="346" y="431"/>
                    </a:lnTo>
                    <a:lnTo>
                      <a:pt x="372" y="429"/>
                    </a:lnTo>
                    <a:lnTo>
                      <a:pt x="402" y="425"/>
                    </a:lnTo>
                    <a:lnTo>
                      <a:pt x="410" y="445"/>
                    </a:lnTo>
                    <a:lnTo>
                      <a:pt x="419" y="469"/>
                    </a:lnTo>
                    <a:lnTo>
                      <a:pt x="428" y="491"/>
                    </a:lnTo>
                    <a:lnTo>
                      <a:pt x="438" y="509"/>
                    </a:lnTo>
                    <a:lnTo>
                      <a:pt x="450" y="526"/>
                    </a:lnTo>
                    <a:lnTo>
                      <a:pt x="470" y="550"/>
                    </a:lnTo>
                    <a:lnTo>
                      <a:pt x="479" y="564"/>
                    </a:lnTo>
                    <a:lnTo>
                      <a:pt x="486" y="586"/>
                    </a:lnTo>
                    <a:lnTo>
                      <a:pt x="494" y="611"/>
                    </a:lnTo>
                    <a:lnTo>
                      <a:pt x="502" y="635"/>
                    </a:lnTo>
                    <a:lnTo>
                      <a:pt x="507" y="661"/>
                    </a:lnTo>
                    <a:lnTo>
                      <a:pt x="508" y="675"/>
                    </a:lnTo>
                    <a:lnTo>
                      <a:pt x="508" y="692"/>
                    </a:lnTo>
                    <a:lnTo>
                      <a:pt x="506" y="705"/>
                    </a:lnTo>
                    <a:lnTo>
                      <a:pt x="499" y="716"/>
                    </a:lnTo>
                    <a:lnTo>
                      <a:pt x="491" y="722"/>
                    </a:lnTo>
                    <a:lnTo>
                      <a:pt x="481" y="724"/>
                    </a:lnTo>
                    <a:lnTo>
                      <a:pt x="470" y="720"/>
                    </a:lnTo>
                    <a:lnTo>
                      <a:pt x="462" y="715"/>
                    </a:lnTo>
                    <a:lnTo>
                      <a:pt x="457" y="710"/>
                    </a:lnTo>
                    <a:lnTo>
                      <a:pt x="452" y="702"/>
                    </a:lnTo>
                    <a:lnTo>
                      <a:pt x="451" y="693"/>
                    </a:lnTo>
                    <a:lnTo>
                      <a:pt x="452" y="683"/>
                    </a:lnTo>
                    <a:lnTo>
                      <a:pt x="455" y="674"/>
                    </a:lnTo>
                    <a:lnTo>
                      <a:pt x="434" y="657"/>
                    </a:lnTo>
                    <a:lnTo>
                      <a:pt x="428" y="665"/>
                    </a:lnTo>
                    <a:lnTo>
                      <a:pt x="424" y="673"/>
                    </a:lnTo>
                    <a:lnTo>
                      <a:pt x="420" y="680"/>
                    </a:lnTo>
                    <a:lnTo>
                      <a:pt x="417" y="692"/>
                    </a:lnTo>
                    <a:lnTo>
                      <a:pt x="415" y="705"/>
                    </a:lnTo>
                    <a:lnTo>
                      <a:pt x="417" y="720"/>
                    </a:lnTo>
                    <a:lnTo>
                      <a:pt x="419" y="727"/>
                    </a:lnTo>
                    <a:lnTo>
                      <a:pt x="424" y="735"/>
                    </a:lnTo>
                    <a:lnTo>
                      <a:pt x="432" y="743"/>
                    </a:lnTo>
                    <a:lnTo>
                      <a:pt x="441" y="750"/>
                    </a:lnTo>
                    <a:lnTo>
                      <a:pt x="456" y="759"/>
                    </a:lnTo>
                    <a:lnTo>
                      <a:pt x="471" y="765"/>
                    </a:lnTo>
                    <a:lnTo>
                      <a:pt x="491" y="767"/>
                    </a:lnTo>
                    <a:lnTo>
                      <a:pt x="505" y="766"/>
                    </a:lnTo>
                    <a:lnTo>
                      <a:pt x="523" y="763"/>
                    </a:lnTo>
                    <a:lnTo>
                      <a:pt x="539" y="758"/>
                    </a:lnTo>
                    <a:lnTo>
                      <a:pt x="552" y="753"/>
                    </a:lnTo>
                    <a:lnTo>
                      <a:pt x="563" y="744"/>
                    </a:lnTo>
                    <a:lnTo>
                      <a:pt x="572" y="733"/>
                    </a:lnTo>
                    <a:lnTo>
                      <a:pt x="579" y="721"/>
                    </a:lnTo>
                    <a:lnTo>
                      <a:pt x="587" y="703"/>
                    </a:lnTo>
                    <a:lnTo>
                      <a:pt x="590" y="686"/>
                    </a:lnTo>
                    <a:lnTo>
                      <a:pt x="595" y="651"/>
                    </a:lnTo>
                    <a:lnTo>
                      <a:pt x="592" y="614"/>
                    </a:lnTo>
                    <a:lnTo>
                      <a:pt x="587" y="580"/>
                    </a:lnTo>
                    <a:lnTo>
                      <a:pt x="579" y="550"/>
                    </a:lnTo>
                    <a:lnTo>
                      <a:pt x="576" y="534"/>
                    </a:lnTo>
                    <a:lnTo>
                      <a:pt x="573" y="519"/>
                    </a:lnTo>
                    <a:lnTo>
                      <a:pt x="569" y="500"/>
                    </a:lnTo>
                    <a:lnTo>
                      <a:pt x="565" y="475"/>
                    </a:lnTo>
                    <a:lnTo>
                      <a:pt x="563" y="449"/>
                    </a:lnTo>
                    <a:lnTo>
                      <a:pt x="561" y="424"/>
                    </a:lnTo>
                    <a:lnTo>
                      <a:pt x="563" y="402"/>
                    </a:lnTo>
                    <a:lnTo>
                      <a:pt x="568" y="393"/>
                    </a:lnTo>
                    <a:lnTo>
                      <a:pt x="581" y="374"/>
                    </a:lnTo>
                    <a:lnTo>
                      <a:pt x="579" y="358"/>
                    </a:lnTo>
                    <a:lnTo>
                      <a:pt x="620" y="394"/>
                    </a:lnTo>
                    <a:lnTo>
                      <a:pt x="665" y="425"/>
                    </a:lnTo>
                    <a:lnTo>
                      <a:pt x="684" y="411"/>
                    </a:lnTo>
                    <a:lnTo>
                      <a:pt x="694" y="402"/>
                    </a:lnTo>
                    <a:lnTo>
                      <a:pt x="709" y="389"/>
                    </a:lnTo>
                    <a:lnTo>
                      <a:pt x="724" y="374"/>
                    </a:lnTo>
                    <a:lnTo>
                      <a:pt x="740" y="360"/>
                    </a:lnTo>
                    <a:lnTo>
                      <a:pt x="752" y="350"/>
                    </a:lnTo>
                    <a:lnTo>
                      <a:pt x="766" y="336"/>
                    </a:lnTo>
                    <a:lnTo>
                      <a:pt x="781" y="323"/>
                    </a:lnTo>
                    <a:lnTo>
                      <a:pt x="798" y="310"/>
                    </a:lnTo>
                    <a:lnTo>
                      <a:pt x="812" y="298"/>
                    </a:lnTo>
                    <a:lnTo>
                      <a:pt x="826" y="286"/>
                    </a:lnTo>
                    <a:lnTo>
                      <a:pt x="838" y="276"/>
                    </a:lnTo>
                    <a:lnTo>
                      <a:pt x="853" y="265"/>
                    </a:lnTo>
                    <a:lnTo>
                      <a:pt x="863" y="257"/>
                    </a:lnTo>
                    <a:lnTo>
                      <a:pt x="870" y="250"/>
                    </a:lnTo>
                    <a:lnTo>
                      <a:pt x="878" y="242"/>
                    </a:lnTo>
                    <a:lnTo>
                      <a:pt x="886" y="230"/>
                    </a:lnTo>
                    <a:lnTo>
                      <a:pt x="890" y="217"/>
                    </a:lnTo>
                    <a:lnTo>
                      <a:pt x="892" y="206"/>
                    </a:lnTo>
                    <a:lnTo>
                      <a:pt x="894" y="191"/>
                    </a:lnTo>
                    <a:lnTo>
                      <a:pt x="892" y="172"/>
                    </a:lnTo>
                    <a:lnTo>
                      <a:pt x="887" y="156"/>
                    </a:lnTo>
                    <a:lnTo>
                      <a:pt x="884" y="145"/>
                    </a:lnTo>
                    <a:lnTo>
                      <a:pt x="878" y="136"/>
                    </a:lnTo>
                    <a:lnTo>
                      <a:pt x="869" y="118"/>
                    </a:lnTo>
                    <a:lnTo>
                      <a:pt x="860" y="107"/>
                    </a:lnTo>
                    <a:lnTo>
                      <a:pt x="845" y="89"/>
                    </a:lnTo>
                    <a:lnTo>
                      <a:pt x="835" y="77"/>
                    </a:lnTo>
                    <a:lnTo>
                      <a:pt x="822" y="63"/>
                    </a:lnTo>
                    <a:lnTo>
                      <a:pt x="808" y="52"/>
                    </a:lnTo>
                    <a:lnTo>
                      <a:pt x="789" y="38"/>
                    </a:lnTo>
                    <a:lnTo>
                      <a:pt x="767" y="27"/>
                    </a:lnTo>
                    <a:lnTo>
                      <a:pt x="749" y="20"/>
                    </a:lnTo>
                    <a:lnTo>
                      <a:pt x="727" y="12"/>
                    </a:lnTo>
                    <a:lnTo>
                      <a:pt x="709" y="7"/>
                    </a:lnTo>
                    <a:lnTo>
                      <a:pt x="684" y="2"/>
                    </a:lnTo>
                    <a:lnTo>
                      <a:pt x="653" y="0"/>
                    </a:lnTo>
                    <a:lnTo>
                      <a:pt x="628" y="1"/>
                    </a:lnTo>
                    <a:lnTo>
                      <a:pt x="605" y="1"/>
                    </a:lnTo>
                    <a:lnTo>
                      <a:pt x="590" y="3"/>
                    </a:lnTo>
                    <a:lnTo>
                      <a:pt x="573" y="5"/>
                    </a:lnTo>
                    <a:lnTo>
                      <a:pt x="557" y="9"/>
                    </a:lnTo>
                    <a:lnTo>
                      <a:pt x="548" y="13"/>
                    </a:lnTo>
                    <a:lnTo>
                      <a:pt x="543" y="17"/>
                    </a:lnTo>
                    <a:lnTo>
                      <a:pt x="531" y="14"/>
                    </a:lnTo>
                    <a:lnTo>
                      <a:pt x="511" y="11"/>
                    </a:lnTo>
                    <a:lnTo>
                      <a:pt x="493" y="9"/>
                    </a:lnTo>
                    <a:lnTo>
                      <a:pt x="473" y="7"/>
                    </a:lnTo>
                    <a:lnTo>
                      <a:pt x="454" y="7"/>
                    </a:lnTo>
                    <a:lnTo>
                      <a:pt x="437" y="8"/>
                    </a:lnTo>
                    <a:lnTo>
                      <a:pt x="418" y="11"/>
                    </a:lnTo>
                    <a:lnTo>
                      <a:pt x="400" y="16"/>
                    </a:lnTo>
                    <a:lnTo>
                      <a:pt x="377" y="24"/>
                    </a:lnTo>
                    <a:lnTo>
                      <a:pt x="354" y="32"/>
                    </a:lnTo>
                  </a:path>
                </a:pathLst>
              </a:custGeom>
              <a:solidFill>
                <a:srgbClr val="3B3B3B"/>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20" name="Freeform 32"/>
              <p:cNvSpPr>
                <a:spLocks/>
              </p:cNvSpPr>
              <p:nvPr/>
            </p:nvSpPr>
            <p:spPr bwMode="auto">
              <a:xfrm>
                <a:off x="4834" y="3229"/>
                <a:ext cx="129" cy="20"/>
              </a:xfrm>
              <a:custGeom>
                <a:avLst/>
                <a:gdLst/>
                <a:ahLst/>
                <a:cxnLst>
                  <a:cxn ang="0">
                    <a:pos x="0" y="0"/>
                  </a:cxn>
                  <a:cxn ang="0">
                    <a:pos x="12" y="5"/>
                  </a:cxn>
                  <a:cxn ang="0">
                    <a:pos x="24" y="10"/>
                  </a:cxn>
                  <a:cxn ang="0">
                    <a:pos x="33" y="13"/>
                  </a:cxn>
                  <a:cxn ang="0">
                    <a:pos x="47" y="16"/>
                  </a:cxn>
                  <a:cxn ang="0">
                    <a:pos x="62" y="18"/>
                  </a:cxn>
                  <a:cxn ang="0">
                    <a:pos x="75" y="19"/>
                  </a:cxn>
                  <a:cxn ang="0">
                    <a:pos x="90" y="19"/>
                  </a:cxn>
                  <a:cxn ang="0">
                    <a:pos x="105" y="16"/>
                  </a:cxn>
                  <a:cxn ang="0">
                    <a:pos x="115" y="11"/>
                  </a:cxn>
                  <a:cxn ang="0">
                    <a:pos x="125" y="5"/>
                  </a:cxn>
                  <a:cxn ang="0">
                    <a:pos x="128" y="2"/>
                  </a:cxn>
                </a:cxnLst>
                <a:rect l="0" t="0" r="r" b="b"/>
                <a:pathLst>
                  <a:path w="129" h="20">
                    <a:moveTo>
                      <a:pt x="0" y="0"/>
                    </a:moveTo>
                    <a:lnTo>
                      <a:pt x="12" y="5"/>
                    </a:lnTo>
                    <a:lnTo>
                      <a:pt x="24" y="10"/>
                    </a:lnTo>
                    <a:lnTo>
                      <a:pt x="33" y="13"/>
                    </a:lnTo>
                    <a:lnTo>
                      <a:pt x="47" y="16"/>
                    </a:lnTo>
                    <a:lnTo>
                      <a:pt x="62" y="18"/>
                    </a:lnTo>
                    <a:lnTo>
                      <a:pt x="75" y="19"/>
                    </a:lnTo>
                    <a:lnTo>
                      <a:pt x="90" y="19"/>
                    </a:lnTo>
                    <a:lnTo>
                      <a:pt x="105" y="16"/>
                    </a:lnTo>
                    <a:lnTo>
                      <a:pt x="115" y="11"/>
                    </a:lnTo>
                    <a:lnTo>
                      <a:pt x="125" y="5"/>
                    </a:lnTo>
                    <a:lnTo>
                      <a:pt x="128" y="2"/>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21" name="Freeform 33"/>
              <p:cNvSpPr>
                <a:spLocks/>
              </p:cNvSpPr>
              <p:nvPr/>
            </p:nvSpPr>
            <p:spPr bwMode="auto">
              <a:xfrm>
                <a:off x="4835" y="3216"/>
                <a:ext cx="130" cy="17"/>
              </a:xfrm>
              <a:custGeom>
                <a:avLst/>
                <a:gdLst/>
                <a:ahLst/>
                <a:cxnLst>
                  <a:cxn ang="0">
                    <a:pos x="0" y="4"/>
                  </a:cxn>
                  <a:cxn ang="0">
                    <a:pos x="13" y="9"/>
                  </a:cxn>
                  <a:cxn ang="0">
                    <a:pos x="29" y="11"/>
                  </a:cxn>
                  <a:cxn ang="0">
                    <a:pos x="41" y="13"/>
                  </a:cxn>
                  <a:cxn ang="0">
                    <a:pos x="54" y="14"/>
                  </a:cxn>
                  <a:cxn ang="0">
                    <a:pos x="72" y="16"/>
                  </a:cxn>
                  <a:cxn ang="0">
                    <a:pos x="86" y="14"/>
                  </a:cxn>
                  <a:cxn ang="0">
                    <a:pos x="100" y="12"/>
                  </a:cxn>
                  <a:cxn ang="0">
                    <a:pos x="113" y="9"/>
                  </a:cxn>
                  <a:cxn ang="0">
                    <a:pos x="124" y="4"/>
                  </a:cxn>
                  <a:cxn ang="0">
                    <a:pos x="129" y="0"/>
                  </a:cxn>
                </a:cxnLst>
                <a:rect l="0" t="0" r="r" b="b"/>
                <a:pathLst>
                  <a:path w="130" h="17">
                    <a:moveTo>
                      <a:pt x="0" y="4"/>
                    </a:moveTo>
                    <a:lnTo>
                      <a:pt x="13" y="9"/>
                    </a:lnTo>
                    <a:lnTo>
                      <a:pt x="29" y="11"/>
                    </a:lnTo>
                    <a:lnTo>
                      <a:pt x="41" y="13"/>
                    </a:lnTo>
                    <a:lnTo>
                      <a:pt x="54" y="14"/>
                    </a:lnTo>
                    <a:lnTo>
                      <a:pt x="72" y="16"/>
                    </a:lnTo>
                    <a:lnTo>
                      <a:pt x="86" y="14"/>
                    </a:lnTo>
                    <a:lnTo>
                      <a:pt x="100" y="12"/>
                    </a:lnTo>
                    <a:lnTo>
                      <a:pt x="113" y="9"/>
                    </a:lnTo>
                    <a:lnTo>
                      <a:pt x="124" y="4"/>
                    </a:lnTo>
                    <a:lnTo>
                      <a:pt x="129" y="0"/>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22" name="Freeform 34"/>
              <p:cNvSpPr>
                <a:spLocks/>
              </p:cNvSpPr>
              <p:nvPr/>
            </p:nvSpPr>
            <p:spPr bwMode="auto">
              <a:xfrm>
                <a:off x="4848" y="3163"/>
                <a:ext cx="119" cy="17"/>
              </a:xfrm>
              <a:custGeom>
                <a:avLst/>
                <a:gdLst/>
                <a:ahLst/>
                <a:cxnLst>
                  <a:cxn ang="0">
                    <a:pos x="0" y="16"/>
                  </a:cxn>
                  <a:cxn ang="0">
                    <a:pos x="14" y="8"/>
                  </a:cxn>
                  <a:cxn ang="0">
                    <a:pos x="27" y="4"/>
                  </a:cxn>
                  <a:cxn ang="0">
                    <a:pos x="42" y="0"/>
                  </a:cxn>
                  <a:cxn ang="0">
                    <a:pos x="60" y="0"/>
                  </a:cxn>
                  <a:cxn ang="0">
                    <a:pos x="73" y="0"/>
                  </a:cxn>
                  <a:cxn ang="0">
                    <a:pos x="91" y="0"/>
                  </a:cxn>
                  <a:cxn ang="0">
                    <a:pos x="106" y="2"/>
                  </a:cxn>
                  <a:cxn ang="0">
                    <a:pos x="118" y="8"/>
                  </a:cxn>
                </a:cxnLst>
                <a:rect l="0" t="0" r="r" b="b"/>
                <a:pathLst>
                  <a:path w="119" h="17">
                    <a:moveTo>
                      <a:pt x="0" y="16"/>
                    </a:moveTo>
                    <a:lnTo>
                      <a:pt x="14" y="8"/>
                    </a:lnTo>
                    <a:lnTo>
                      <a:pt x="27" y="4"/>
                    </a:lnTo>
                    <a:lnTo>
                      <a:pt x="42" y="0"/>
                    </a:lnTo>
                    <a:lnTo>
                      <a:pt x="60" y="0"/>
                    </a:lnTo>
                    <a:lnTo>
                      <a:pt x="73" y="0"/>
                    </a:lnTo>
                    <a:lnTo>
                      <a:pt x="91" y="0"/>
                    </a:lnTo>
                    <a:lnTo>
                      <a:pt x="106" y="2"/>
                    </a:lnTo>
                    <a:lnTo>
                      <a:pt x="118" y="8"/>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23" name="Freeform 35"/>
              <p:cNvSpPr>
                <a:spLocks/>
              </p:cNvSpPr>
              <p:nvPr/>
            </p:nvSpPr>
            <p:spPr bwMode="auto">
              <a:xfrm>
                <a:off x="4822" y="3111"/>
                <a:ext cx="147" cy="17"/>
              </a:xfrm>
              <a:custGeom>
                <a:avLst/>
                <a:gdLst/>
                <a:ahLst/>
                <a:cxnLst>
                  <a:cxn ang="0">
                    <a:pos x="0" y="16"/>
                  </a:cxn>
                  <a:cxn ang="0">
                    <a:pos x="9" y="11"/>
                  </a:cxn>
                  <a:cxn ang="0">
                    <a:pos x="23" y="7"/>
                  </a:cxn>
                  <a:cxn ang="0">
                    <a:pos x="36" y="4"/>
                  </a:cxn>
                  <a:cxn ang="0">
                    <a:pos x="47" y="2"/>
                  </a:cxn>
                  <a:cxn ang="0">
                    <a:pos x="60" y="1"/>
                  </a:cxn>
                  <a:cxn ang="0">
                    <a:pos x="75" y="0"/>
                  </a:cxn>
                  <a:cxn ang="0">
                    <a:pos x="89" y="1"/>
                  </a:cxn>
                  <a:cxn ang="0">
                    <a:pos x="105" y="3"/>
                  </a:cxn>
                  <a:cxn ang="0">
                    <a:pos x="123" y="5"/>
                  </a:cxn>
                  <a:cxn ang="0">
                    <a:pos x="137" y="8"/>
                  </a:cxn>
                  <a:cxn ang="0">
                    <a:pos x="146" y="11"/>
                  </a:cxn>
                </a:cxnLst>
                <a:rect l="0" t="0" r="r" b="b"/>
                <a:pathLst>
                  <a:path w="147" h="17">
                    <a:moveTo>
                      <a:pt x="0" y="16"/>
                    </a:moveTo>
                    <a:lnTo>
                      <a:pt x="9" y="11"/>
                    </a:lnTo>
                    <a:lnTo>
                      <a:pt x="23" y="7"/>
                    </a:lnTo>
                    <a:lnTo>
                      <a:pt x="36" y="4"/>
                    </a:lnTo>
                    <a:lnTo>
                      <a:pt x="47" y="2"/>
                    </a:lnTo>
                    <a:lnTo>
                      <a:pt x="60" y="1"/>
                    </a:lnTo>
                    <a:lnTo>
                      <a:pt x="75" y="0"/>
                    </a:lnTo>
                    <a:lnTo>
                      <a:pt x="89" y="1"/>
                    </a:lnTo>
                    <a:lnTo>
                      <a:pt x="105" y="3"/>
                    </a:lnTo>
                    <a:lnTo>
                      <a:pt x="123" y="5"/>
                    </a:lnTo>
                    <a:lnTo>
                      <a:pt x="137" y="8"/>
                    </a:lnTo>
                    <a:lnTo>
                      <a:pt x="146" y="11"/>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24" name="Freeform 36"/>
              <p:cNvSpPr>
                <a:spLocks/>
              </p:cNvSpPr>
              <p:nvPr/>
            </p:nvSpPr>
            <p:spPr bwMode="auto">
              <a:xfrm>
                <a:off x="4780" y="3039"/>
                <a:ext cx="194" cy="63"/>
              </a:xfrm>
              <a:custGeom>
                <a:avLst/>
                <a:gdLst/>
                <a:ahLst/>
                <a:cxnLst>
                  <a:cxn ang="0">
                    <a:pos x="0" y="62"/>
                  </a:cxn>
                  <a:cxn ang="0">
                    <a:pos x="6" y="54"/>
                  </a:cxn>
                  <a:cxn ang="0">
                    <a:pos x="15" y="43"/>
                  </a:cxn>
                  <a:cxn ang="0">
                    <a:pos x="26" y="31"/>
                  </a:cxn>
                  <a:cxn ang="0">
                    <a:pos x="34" y="25"/>
                  </a:cxn>
                  <a:cxn ang="0">
                    <a:pos x="46" y="16"/>
                  </a:cxn>
                  <a:cxn ang="0">
                    <a:pos x="54" y="11"/>
                  </a:cxn>
                  <a:cxn ang="0">
                    <a:pos x="61" y="8"/>
                  </a:cxn>
                  <a:cxn ang="0">
                    <a:pos x="71" y="4"/>
                  </a:cxn>
                  <a:cxn ang="0">
                    <a:pos x="84" y="1"/>
                  </a:cxn>
                  <a:cxn ang="0">
                    <a:pos x="94" y="0"/>
                  </a:cxn>
                  <a:cxn ang="0">
                    <a:pos x="108" y="0"/>
                  </a:cxn>
                  <a:cxn ang="0">
                    <a:pos x="123" y="1"/>
                  </a:cxn>
                  <a:cxn ang="0">
                    <a:pos x="138" y="4"/>
                  </a:cxn>
                  <a:cxn ang="0">
                    <a:pos x="149" y="8"/>
                  </a:cxn>
                  <a:cxn ang="0">
                    <a:pos x="163" y="15"/>
                  </a:cxn>
                  <a:cxn ang="0">
                    <a:pos x="173" y="21"/>
                  </a:cxn>
                  <a:cxn ang="0">
                    <a:pos x="181" y="29"/>
                  </a:cxn>
                  <a:cxn ang="0">
                    <a:pos x="188" y="38"/>
                  </a:cxn>
                  <a:cxn ang="0">
                    <a:pos x="193" y="50"/>
                  </a:cxn>
                </a:cxnLst>
                <a:rect l="0" t="0" r="r" b="b"/>
                <a:pathLst>
                  <a:path w="194" h="63">
                    <a:moveTo>
                      <a:pt x="0" y="62"/>
                    </a:moveTo>
                    <a:lnTo>
                      <a:pt x="6" y="54"/>
                    </a:lnTo>
                    <a:lnTo>
                      <a:pt x="15" y="43"/>
                    </a:lnTo>
                    <a:lnTo>
                      <a:pt x="26" y="31"/>
                    </a:lnTo>
                    <a:lnTo>
                      <a:pt x="34" y="25"/>
                    </a:lnTo>
                    <a:lnTo>
                      <a:pt x="46" y="16"/>
                    </a:lnTo>
                    <a:lnTo>
                      <a:pt x="54" y="11"/>
                    </a:lnTo>
                    <a:lnTo>
                      <a:pt x="61" y="8"/>
                    </a:lnTo>
                    <a:lnTo>
                      <a:pt x="71" y="4"/>
                    </a:lnTo>
                    <a:lnTo>
                      <a:pt x="84" y="1"/>
                    </a:lnTo>
                    <a:lnTo>
                      <a:pt x="94" y="0"/>
                    </a:lnTo>
                    <a:lnTo>
                      <a:pt x="108" y="0"/>
                    </a:lnTo>
                    <a:lnTo>
                      <a:pt x="123" y="1"/>
                    </a:lnTo>
                    <a:lnTo>
                      <a:pt x="138" y="4"/>
                    </a:lnTo>
                    <a:lnTo>
                      <a:pt x="149" y="8"/>
                    </a:lnTo>
                    <a:lnTo>
                      <a:pt x="163" y="15"/>
                    </a:lnTo>
                    <a:lnTo>
                      <a:pt x="173" y="21"/>
                    </a:lnTo>
                    <a:lnTo>
                      <a:pt x="181" y="29"/>
                    </a:lnTo>
                    <a:lnTo>
                      <a:pt x="188" y="38"/>
                    </a:lnTo>
                    <a:lnTo>
                      <a:pt x="193" y="50"/>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25" name="Freeform 37"/>
              <p:cNvSpPr>
                <a:spLocks/>
              </p:cNvSpPr>
              <p:nvPr/>
            </p:nvSpPr>
            <p:spPr bwMode="auto">
              <a:xfrm>
                <a:off x="4811" y="2981"/>
                <a:ext cx="139" cy="32"/>
              </a:xfrm>
              <a:custGeom>
                <a:avLst/>
                <a:gdLst/>
                <a:ahLst/>
                <a:cxnLst>
                  <a:cxn ang="0">
                    <a:pos x="0" y="31"/>
                  </a:cxn>
                  <a:cxn ang="0">
                    <a:pos x="9" y="22"/>
                  </a:cxn>
                  <a:cxn ang="0">
                    <a:pos x="21" y="15"/>
                  </a:cxn>
                  <a:cxn ang="0">
                    <a:pos x="31" y="9"/>
                  </a:cxn>
                  <a:cxn ang="0">
                    <a:pos x="40" y="5"/>
                  </a:cxn>
                  <a:cxn ang="0">
                    <a:pos x="50" y="3"/>
                  </a:cxn>
                  <a:cxn ang="0">
                    <a:pos x="58" y="1"/>
                  </a:cxn>
                  <a:cxn ang="0">
                    <a:pos x="69" y="0"/>
                  </a:cxn>
                  <a:cxn ang="0">
                    <a:pos x="84" y="0"/>
                  </a:cxn>
                  <a:cxn ang="0">
                    <a:pos x="97" y="3"/>
                  </a:cxn>
                  <a:cxn ang="0">
                    <a:pos x="105" y="7"/>
                  </a:cxn>
                  <a:cxn ang="0">
                    <a:pos x="115" y="13"/>
                  </a:cxn>
                  <a:cxn ang="0">
                    <a:pos x="126" y="19"/>
                  </a:cxn>
                  <a:cxn ang="0">
                    <a:pos x="138" y="29"/>
                  </a:cxn>
                </a:cxnLst>
                <a:rect l="0" t="0" r="r" b="b"/>
                <a:pathLst>
                  <a:path w="139" h="32">
                    <a:moveTo>
                      <a:pt x="0" y="31"/>
                    </a:moveTo>
                    <a:lnTo>
                      <a:pt x="9" y="22"/>
                    </a:lnTo>
                    <a:lnTo>
                      <a:pt x="21" y="15"/>
                    </a:lnTo>
                    <a:lnTo>
                      <a:pt x="31" y="9"/>
                    </a:lnTo>
                    <a:lnTo>
                      <a:pt x="40" y="5"/>
                    </a:lnTo>
                    <a:lnTo>
                      <a:pt x="50" y="3"/>
                    </a:lnTo>
                    <a:lnTo>
                      <a:pt x="58" y="1"/>
                    </a:lnTo>
                    <a:lnTo>
                      <a:pt x="69" y="0"/>
                    </a:lnTo>
                    <a:lnTo>
                      <a:pt x="84" y="0"/>
                    </a:lnTo>
                    <a:lnTo>
                      <a:pt x="97" y="3"/>
                    </a:lnTo>
                    <a:lnTo>
                      <a:pt x="105" y="7"/>
                    </a:lnTo>
                    <a:lnTo>
                      <a:pt x="115" y="13"/>
                    </a:lnTo>
                    <a:lnTo>
                      <a:pt x="126" y="19"/>
                    </a:lnTo>
                    <a:lnTo>
                      <a:pt x="138" y="29"/>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26" name="Freeform 38"/>
              <p:cNvSpPr>
                <a:spLocks/>
              </p:cNvSpPr>
              <p:nvPr/>
            </p:nvSpPr>
            <p:spPr bwMode="auto">
              <a:xfrm>
                <a:off x="4819" y="2940"/>
                <a:ext cx="133" cy="21"/>
              </a:xfrm>
              <a:custGeom>
                <a:avLst/>
                <a:gdLst/>
                <a:ahLst/>
                <a:cxnLst>
                  <a:cxn ang="0">
                    <a:pos x="0" y="20"/>
                  </a:cxn>
                  <a:cxn ang="0">
                    <a:pos x="10" y="13"/>
                  </a:cxn>
                  <a:cxn ang="0">
                    <a:pos x="21" y="9"/>
                  </a:cxn>
                  <a:cxn ang="0">
                    <a:pos x="37" y="5"/>
                  </a:cxn>
                  <a:cxn ang="0">
                    <a:pos x="50" y="2"/>
                  </a:cxn>
                  <a:cxn ang="0">
                    <a:pos x="61" y="1"/>
                  </a:cxn>
                  <a:cxn ang="0">
                    <a:pos x="77" y="0"/>
                  </a:cxn>
                  <a:cxn ang="0">
                    <a:pos x="91" y="1"/>
                  </a:cxn>
                  <a:cxn ang="0">
                    <a:pos x="101" y="2"/>
                  </a:cxn>
                  <a:cxn ang="0">
                    <a:pos x="114" y="7"/>
                  </a:cxn>
                  <a:cxn ang="0">
                    <a:pos x="126" y="13"/>
                  </a:cxn>
                  <a:cxn ang="0">
                    <a:pos x="132" y="16"/>
                  </a:cxn>
                </a:cxnLst>
                <a:rect l="0" t="0" r="r" b="b"/>
                <a:pathLst>
                  <a:path w="133" h="21">
                    <a:moveTo>
                      <a:pt x="0" y="20"/>
                    </a:moveTo>
                    <a:lnTo>
                      <a:pt x="10" y="13"/>
                    </a:lnTo>
                    <a:lnTo>
                      <a:pt x="21" y="9"/>
                    </a:lnTo>
                    <a:lnTo>
                      <a:pt x="37" y="5"/>
                    </a:lnTo>
                    <a:lnTo>
                      <a:pt x="50" y="2"/>
                    </a:lnTo>
                    <a:lnTo>
                      <a:pt x="61" y="1"/>
                    </a:lnTo>
                    <a:lnTo>
                      <a:pt x="77" y="0"/>
                    </a:lnTo>
                    <a:lnTo>
                      <a:pt x="91" y="1"/>
                    </a:lnTo>
                    <a:lnTo>
                      <a:pt x="101" y="2"/>
                    </a:lnTo>
                    <a:lnTo>
                      <a:pt x="114" y="7"/>
                    </a:lnTo>
                    <a:lnTo>
                      <a:pt x="126" y="13"/>
                    </a:lnTo>
                    <a:lnTo>
                      <a:pt x="132" y="16"/>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grpSp>
            <p:nvGrpSpPr>
              <p:cNvPr id="5" name="Group 39"/>
              <p:cNvGrpSpPr>
                <a:grpSpLocks/>
              </p:cNvGrpSpPr>
              <p:nvPr/>
            </p:nvGrpSpPr>
            <p:grpSpPr bwMode="auto">
              <a:xfrm>
                <a:off x="4758" y="3127"/>
                <a:ext cx="79" cy="102"/>
                <a:chOff x="4758" y="3127"/>
                <a:chExt cx="79" cy="102"/>
              </a:xfrm>
            </p:grpSpPr>
            <p:sp>
              <p:nvSpPr>
                <p:cNvPr id="63" name="Freeform 40"/>
                <p:cNvSpPr>
                  <a:spLocks/>
                </p:cNvSpPr>
                <p:nvPr/>
              </p:nvSpPr>
              <p:spPr bwMode="auto">
                <a:xfrm>
                  <a:off x="4758" y="3127"/>
                  <a:ext cx="79" cy="102"/>
                </a:xfrm>
                <a:custGeom>
                  <a:avLst/>
                  <a:gdLst/>
                  <a:ahLst/>
                  <a:cxnLst>
                    <a:cxn ang="0">
                      <a:pos x="18" y="0"/>
                    </a:cxn>
                    <a:cxn ang="0">
                      <a:pos x="34" y="2"/>
                    </a:cxn>
                    <a:cxn ang="0">
                      <a:pos x="42" y="4"/>
                    </a:cxn>
                    <a:cxn ang="0">
                      <a:pos x="50" y="8"/>
                    </a:cxn>
                    <a:cxn ang="0">
                      <a:pos x="54" y="13"/>
                    </a:cxn>
                    <a:cxn ang="0">
                      <a:pos x="58" y="19"/>
                    </a:cxn>
                    <a:cxn ang="0">
                      <a:pos x="60" y="27"/>
                    </a:cxn>
                    <a:cxn ang="0">
                      <a:pos x="62" y="34"/>
                    </a:cxn>
                    <a:cxn ang="0">
                      <a:pos x="63" y="39"/>
                    </a:cxn>
                    <a:cxn ang="0">
                      <a:pos x="69" y="38"/>
                    </a:cxn>
                    <a:cxn ang="0">
                      <a:pos x="75" y="38"/>
                    </a:cxn>
                    <a:cxn ang="0">
                      <a:pos x="78" y="43"/>
                    </a:cxn>
                    <a:cxn ang="0">
                      <a:pos x="78" y="49"/>
                    </a:cxn>
                    <a:cxn ang="0">
                      <a:pos x="74" y="59"/>
                    </a:cxn>
                    <a:cxn ang="0">
                      <a:pos x="66" y="72"/>
                    </a:cxn>
                    <a:cxn ang="0">
                      <a:pos x="59" y="82"/>
                    </a:cxn>
                    <a:cxn ang="0">
                      <a:pos x="53" y="89"/>
                    </a:cxn>
                    <a:cxn ang="0">
                      <a:pos x="48" y="95"/>
                    </a:cxn>
                    <a:cxn ang="0">
                      <a:pos x="42" y="99"/>
                    </a:cxn>
                    <a:cxn ang="0">
                      <a:pos x="33" y="101"/>
                    </a:cxn>
                    <a:cxn ang="0">
                      <a:pos x="25" y="100"/>
                    </a:cxn>
                    <a:cxn ang="0">
                      <a:pos x="18" y="98"/>
                    </a:cxn>
                    <a:cxn ang="0">
                      <a:pos x="14" y="93"/>
                    </a:cxn>
                    <a:cxn ang="0">
                      <a:pos x="9" y="88"/>
                    </a:cxn>
                    <a:cxn ang="0">
                      <a:pos x="5" y="82"/>
                    </a:cxn>
                    <a:cxn ang="0">
                      <a:pos x="2" y="74"/>
                    </a:cxn>
                    <a:cxn ang="0">
                      <a:pos x="0" y="65"/>
                    </a:cxn>
                    <a:cxn ang="0">
                      <a:pos x="0" y="53"/>
                    </a:cxn>
                    <a:cxn ang="0">
                      <a:pos x="3" y="43"/>
                    </a:cxn>
                    <a:cxn ang="0">
                      <a:pos x="8" y="29"/>
                    </a:cxn>
                    <a:cxn ang="0">
                      <a:pos x="10" y="18"/>
                    </a:cxn>
                    <a:cxn ang="0">
                      <a:pos x="15" y="8"/>
                    </a:cxn>
                    <a:cxn ang="0">
                      <a:pos x="18" y="0"/>
                    </a:cxn>
                  </a:cxnLst>
                  <a:rect l="0" t="0" r="r" b="b"/>
                  <a:pathLst>
                    <a:path w="79" h="102">
                      <a:moveTo>
                        <a:pt x="18" y="0"/>
                      </a:moveTo>
                      <a:lnTo>
                        <a:pt x="34" y="2"/>
                      </a:lnTo>
                      <a:lnTo>
                        <a:pt x="42" y="4"/>
                      </a:lnTo>
                      <a:lnTo>
                        <a:pt x="50" y="8"/>
                      </a:lnTo>
                      <a:lnTo>
                        <a:pt x="54" y="13"/>
                      </a:lnTo>
                      <a:lnTo>
                        <a:pt x="58" y="19"/>
                      </a:lnTo>
                      <a:lnTo>
                        <a:pt x="60" y="27"/>
                      </a:lnTo>
                      <a:lnTo>
                        <a:pt x="62" y="34"/>
                      </a:lnTo>
                      <a:lnTo>
                        <a:pt x="63" y="39"/>
                      </a:lnTo>
                      <a:lnTo>
                        <a:pt x="69" y="38"/>
                      </a:lnTo>
                      <a:lnTo>
                        <a:pt x="75" y="38"/>
                      </a:lnTo>
                      <a:lnTo>
                        <a:pt x="78" y="43"/>
                      </a:lnTo>
                      <a:lnTo>
                        <a:pt x="78" y="49"/>
                      </a:lnTo>
                      <a:lnTo>
                        <a:pt x="74" y="59"/>
                      </a:lnTo>
                      <a:lnTo>
                        <a:pt x="66" y="72"/>
                      </a:lnTo>
                      <a:lnTo>
                        <a:pt x="59" y="82"/>
                      </a:lnTo>
                      <a:lnTo>
                        <a:pt x="53" y="89"/>
                      </a:lnTo>
                      <a:lnTo>
                        <a:pt x="48" y="95"/>
                      </a:lnTo>
                      <a:lnTo>
                        <a:pt x="42" y="99"/>
                      </a:lnTo>
                      <a:lnTo>
                        <a:pt x="33" y="101"/>
                      </a:lnTo>
                      <a:lnTo>
                        <a:pt x="25" y="100"/>
                      </a:lnTo>
                      <a:lnTo>
                        <a:pt x="18" y="98"/>
                      </a:lnTo>
                      <a:lnTo>
                        <a:pt x="14" y="93"/>
                      </a:lnTo>
                      <a:lnTo>
                        <a:pt x="9" y="88"/>
                      </a:lnTo>
                      <a:lnTo>
                        <a:pt x="5" y="82"/>
                      </a:lnTo>
                      <a:lnTo>
                        <a:pt x="2" y="74"/>
                      </a:lnTo>
                      <a:lnTo>
                        <a:pt x="0" y="65"/>
                      </a:lnTo>
                      <a:lnTo>
                        <a:pt x="0" y="53"/>
                      </a:lnTo>
                      <a:lnTo>
                        <a:pt x="3" y="43"/>
                      </a:lnTo>
                      <a:lnTo>
                        <a:pt x="8" y="29"/>
                      </a:lnTo>
                      <a:lnTo>
                        <a:pt x="10" y="18"/>
                      </a:lnTo>
                      <a:lnTo>
                        <a:pt x="15" y="8"/>
                      </a:lnTo>
                      <a:lnTo>
                        <a:pt x="18" y="0"/>
                      </a:lnTo>
                    </a:path>
                  </a:pathLst>
                </a:custGeom>
                <a:solidFill>
                  <a:srgbClr val="FFFFFF"/>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64" name="Freeform 41"/>
                <p:cNvSpPr>
                  <a:spLocks/>
                </p:cNvSpPr>
                <p:nvPr/>
              </p:nvSpPr>
              <p:spPr bwMode="auto">
                <a:xfrm>
                  <a:off x="4787" y="3169"/>
                  <a:ext cx="33" cy="23"/>
                </a:xfrm>
                <a:custGeom>
                  <a:avLst/>
                  <a:gdLst/>
                  <a:ahLst/>
                  <a:cxnLst>
                    <a:cxn ang="0">
                      <a:pos x="32" y="0"/>
                    </a:cxn>
                    <a:cxn ang="0">
                      <a:pos x="26" y="5"/>
                    </a:cxn>
                    <a:cxn ang="0">
                      <a:pos x="21" y="10"/>
                    </a:cxn>
                    <a:cxn ang="0">
                      <a:pos x="16" y="15"/>
                    </a:cxn>
                    <a:cxn ang="0">
                      <a:pos x="8" y="20"/>
                    </a:cxn>
                    <a:cxn ang="0">
                      <a:pos x="3" y="22"/>
                    </a:cxn>
                    <a:cxn ang="0">
                      <a:pos x="0" y="20"/>
                    </a:cxn>
                    <a:cxn ang="0">
                      <a:pos x="0" y="15"/>
                    </a:cxn>
                  </a:cxnLst>
                  <a:rect l="0" t="0" r="r" b="b"/>
                  <a:pathLst>
                    <a:path w="33" h="23">
                      <a:moveTo>
                        <a:pt x="32" y="0"/>
                      </a:moveTo>
                      <a:lnTo>
                        <a:pt x="26" y="5"/>
                      </a:lnTo>
                      <a:lnTo>
                        <a:pt x="21" y="10"/>
                      </a:lnTo>
                      <a:lnTo>
                        <a:pt x="16" y="15"/>
                      </a:lnTo>
                      <a:lnTo>
                        <a:pt x="8" y="20"/>
                      </a:lnTo>
                      <a:lnTo>
                        <a:pt x="3" y="22"/>
                      </a:lnTo>
                      <a:lnTo>
                        <a:pt x="0" y="20"/>
                      </a:lnTo>
                      <a:lnTo>
                        <a:pt x="0" y="15"/>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grpSp>
          <p:sp>
            <p:nvSpPr>
              <p:cNvPr id="28" name="Freeform 42"/>
              <p:cNvSpPr>
                <a:spLocks/>
              </p:cNvSpPr>
              <p:nvPr/>
            </p:nvSpPr>
            <p:spPr bwMode="auto">
              <a:xfrm>
                <a:off x="4740" y="2956"/>
                <a:ext cx="56" cy="199"/>
              </a:xfrm>
              <a:custGeom>
                <a:avLst/>
                <a:gdLst/>
                <a:ahLst/>
                <a:cxnLst>
                  <a:cxn ang="0">
                    <a:pos x="0" y="2"/>
                  </a:cxn>
                  <a:cxn ang="0">
                    <a:pos x="10" y="0"/>
                  </a:cxn>
                  <a:cxn ang="0">
                    <a:pos x="22" y="1"/>
                  </a:cxn>
                  <a:cxn ang="0">
                    <a:pos x="33" y="4"/>
                  </a:cxn>
                  <a:cxn ang="0">
                    <a:pos x="43" y="10"/>
                  </a:cxn>
                  <a:cxn ang="0">
                    <a:pos x="48" y="17"/>
                  </a:cxn>
                  <a:cxn ang="0">
                    <a:pos x="52" y="27"/>
                  </a:cxn>
                  <a:cxn ang="0">
                    <a:pos x="54" y="35"/>
                  </a:cxn>
                  <a:cxn ang="0">
                    <a:pos x="55" y="48"/>
                  </a:cxn>
                  <a:cxn ang="0">
                    <a:pos x="54" y="59"/>
                  </a:cxn>
                  <a:cxn ang="0">
                    <a:pos x="51" y="72"/>
                  </a:cxn>
                  <a:cxn ang="0">
                    <a:pos x="48" y="84"/>
                  </a:cxn>
                  <a:cxn ang="0">
                    <a:pos x="45" y="95"/>
                  </a:cxn>
                  <a:cxn ang="0">
                    <a:pos x="40" y="107"/>
                  </a:cxn>
                  <a:cxn ang="0">
                    <a:pos x="33" y="120"/>
                  </a:cxn>
                  <a:cxn ang="0">
                    <a:pos x="27" y="129"/>
                  </a:cxn>
                  <a:cxn ang="0">
                    <a:pos x="24" y="139"/>
                  </a:cxn>
                  <a:cxn ang="0">
                    <a:pos x="19" y="157"/>
                  </a:cxn>
                  <a:cxn ang="0">
                    <a:pos x="18" y="170"/>
                  </a:cxn>
                  <a:cxn ang="0">
                    <a:pos x="19" y="183"/>
                  </a:cxn>
                  <a:cxn ang="0">
                    <a:pos x="24" y="193"/>
                  </a:cxn>
                  <a:cxn ang="0">
                    <a:pos x="27" y="198"/>
                  </a:cxn>
                </a:cxnLst>
                <a:rect l="0" t="0" r="r" b="b"/>
                <a:pathLst>
                  <a:path w="56" h="199">
                    <a:moveTo>
                      <a:pt x="0" y="2"/>
                    </a:moveTo>
                    <a:lnTo>
                      <a:pt x="10" y="0"/>
                    </a:lnTo>
                    <a:lnTo>
                      <a:pt x="22" y="1"/>
                    </a:lnTo>
                    <a:lnTo>
                      <a:pt x="33" y="4"/>
                    </a:lnTo>
                    <a:lnTo>
                      <a:pt x="43" y="10"/>
                    </a:lnTo>
                    <a:lnTo>
                      <a:pt x="48" y="17"/>
                    </a:lnTo>
                    <a:lnTo>
                      <a:pt x="52" y="27"/>
                    </a:lnTo>
                    <a:lnTo>
                      <a:pt x="54" y="35"/>
                    </a:lnTo>
                    <a:lnTo>
                      <a:pt x="55" y="48"/>
                    </a:lnTo>
                    <a:lnTo>
                      <a:pt x="54" y="59"/>
                    </a:lnTo>
                    <a:lnTo>
                      <a:pt x="51" y="72"/>
                    </a:lnTo>
                    <a:lnTo>
                      <a:pt x="48" y="84"/>
                    </a:lnTo>
                    <a:lnTo>
                      <a:pt x="45" y="95"/>
                    </a:lnTo>
                    <a:lnTo>
                      <a:pt x="40" y="107"/>
                    </a:lnTo>
                    <a:lnTo>
                      <a:pt x="33" y="120"/>
                    </a:lnTo>
                    <a:lnTo>
                      <a:pt x="27" y="129"/>
                    </a:lnTo>
                    <a:lnTo>
                      <a:pt x="24" y="139"/>
                    </a:lnTo>
                    <a:lnTo>
                      <a:pt x="19" y="157"/>
                    </a:lnTo>
                    <a:lnTo>
                      <a:pt x="18" y="170"/>
                    </a:lnTo>
                    <a:lnTo>
                      <a:pt x="19" y="183"/>
                    </a:lnTo>
                    <a:lnTo>
                      <a:pt x="24" y="193"/>
                    </a:lnTo>
                    <a:lnTo>
                      <a:pt x="27" y="198"/>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29" name="Freeform 43"/>
              <p:cNvSpPr>
                <a:spLocks/>
              </p:cNvSpPr>
              <p:nvPr/>
            </p:nvSpPr>
            <p:spPr bwMode="auto">
              <a:xfrm>
                <a:off x="4707" y="2815"/>
                <a:ext cx="67" cy="264"/>
              </a:xfrm>
              <a:custGeom>
                <a:avLst/>
                <a:gdLst/>
                <a:ahLst/>
                <a:cxnLst>
                  <a:cxn ang="0">
                    <a:pos x="62" y="0"/>
                  </a:cxn>
                  <a:cxn ang="0">
                    <a:pos x="48" y="10"/>
                  </a:cxn>
                  <a:cxn ang="0">
                    <a:pos x="36" y="19"/>
                  </a:cxn>
                  <a:cxn ang="0">
                    <a:pos x="26" y="28"/>
                  </a:cxn>
                  <a:cxn ang="0">
                    <a:pos x="16" y="40"/>
                  </a:cxn>
                  <a:cxn ang="0">
                    <a:pos x="7" y="53"/>
                  </a:cxn>
                  <a:cxn ang="0">
                    <a:pos x="2" y="66"/>
                  </a:cxn>
                  <a:cxn ang="0">
                    <a:pos x="0" y="76"/>
                  </a:cxn>
                  <a:cxn ang="0">
                    <a:pos x="0" y="87"/>
                  </a:cxn>
                  <a:cxn ang="0">
                    <a:pos x="4" y="97"/>
                  </a:cxn>
                  <a:cxn ang="0">
                    <a:pos x="9" y="104"/>
                  </a:cxn>
                  <a:cxn ang="0">
                    <a:pos x="14" y="112"/>
                  </a:cxn>
                  <a:cxn ang="0">
                    <a:pos x="20" y="119"/>
                  </a:cxn>
                  <a:cxn ang="0">
                    <a:pos x="14" y="123"/>
                  </a:cxn>
                  <a:cxn ang="0">
                    <a:pos x="9" y="130"/>
                  </a:cxn>
                  <a:cxn ang="0">
                    <a:pos x="7" y="135"/>
                  </a:cxn>
                  <a:cxn ang="0">
                    <a:pos x="4" y="144"/>
                  </a:cxn>
                  <a:cxn ang="0">
                    <a:pos x="4" y="152"/>
                  </a:cxn>
                  <a:cxn ang="0">
                    <a:pos x="6" y="160"/>
                  </a:cxn>
                  <a:cxn ang="0">
                    <a:pos x="12" y="167"/>
                  </a:cxn>
                  <a:cxn ang="0">
                    <a:pos x="19" y="173"/>
                  </a:cxn>
                  <a:cxn ang="0">
                    <a:pos x="28" y="180"/>
                  </a:cxn>
                  <a:cxn ang="0">
                    <a:pos x="36" y="191"/>
                  </a:cxn>
                  <a:cxn ang="0">
                    <a:pos x="46" y="203"/>
                  </a:cxn>
                  <a:cxn ang="0">
                    <a:pos x="53" y="215"/>
                  </a:cxn>
                  <a:cxn ang="0">
                    <a:pos x="59" y="231"/>
                  </a:cxn>
                  <a:cxn ang="0">
                    <a:pos x="63" y="249"/>
                  </a:cxn>
                  <a:cxn ang="0">
                    <a:pos x="66" y="263"/>
                  </a:cxn>
                </a:cxnLst>
                <a:rect l="0" t="0" r="r" b="b"/>
                <a:pathLst>
                  <a:path w="67" h="264">
                    <a:moveTo>
                      <a:pt x="62" y="0"/>
                    </a:moveTo>
                    <a:lnTo>
                      <a:pt x="48" y="10"/>
                    </a:lnTo>
                    <a:lnTo>
                      <a:pt x="36" y="19"/>
                    </a:lnTo>
                    <a:lnTo>
                      <a:pt x="26" y="28"/>
                    </a:lnTo>
                    <a:lnTo>
                      <a:pt x="16" y="40"/>
                    </a:lnTo>
                    <a:lnTo>
                      <a:pt x="7" y="53"/>
                    </a:lnTo>
                    <a:lnTo>
                      <a:pt x="2" y="66"/>
                    </a:lnTo>
                    <a:lnTo>
                      <a:pt x="0" y="76"/>
                    </a:lnTo>
                    <a:lnTo>
                      <a:pt x="0" y="87"/>
                    </a:lnTo>
                    <a:lnTo>
                      <a:pt x="4" y="97"/>
                    </a:lnTo>
                    <a:lnTo>
                      <a:pt x="9" y="104"/>
                    </a:lnTo>
                    <a:lnTo>
                      <a:pt x="14" y="112"/>
                    </a:lnTo>
                    <a:lnTo>
                      <a:pt x="20" y="119"/>
                    </a:lnTo>
                    <a:lnTo>
                      <a:pt x="14" y="123"/>
                    </a:lnTo>
                    <a:lnTo>
                      <a:pt x="9" y="130"/>
                    </a:lnTo>
                    <a:lnTo>
                      <a:pt x="7" y="135"/>
                    </a:lnTo>
                    <a:lnTo>
                      <a:pt x="4" y="144"/>
                    </a:lnTo>
                    <a:lnTo>
                      <a:pt x="4" y="152"/>
                    </a:lnTo>
                    <a:lnTo>
                      <a:pt x="6" y="160"/>
                    </a:lnTo>
                    <a:lnTo>
                      <a:pt x="12" y="167"/>
                    </a:lnTo>
                    <a:lnTo>
                      <a:pt x="19" y="173"/>
                    </a:lnTo>
                    <a:lnTo>
                      <a:pt x="28" y="180"/>
                    </a:lnTo>
                    <a:lnTo>
                      <a:pt x="36" y="191"/>
                    </a:lnTo>
                    <a:lnTo>
                      <a:pt x="46" y="203"/>
                    </a:lnTo>
                    <a:lnTo>
                      <a:pt x="53" y="215"/>
                    </a:lnTo>
                    <a:lnTo>
                      <a:pt x="59" y="231"/>
                    </a:lnTo>
                    <a:lnTo>
                      <a:pt x="63" y="249"/>
                    </a:lnTo>
                    <a:lnTo>
                      <a:pt x="66" y="263"/>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30" name="Freeform 44"/>
              <p:cNvSpPr>
                <a:spLocks/>
              </p:cNvSpPr>
              <p:nvPr/>
            </p:nvSpPr>
            <p:spPr bwMode="auto">
              <a:xfrm>
                <a:off x="4984" y="2835"/>
                <a:ext cx="213" cy="59"/>
              </a:xfrm>
              <a:custGeom>
                <a:avLst/>
                <a:gdLst/>
                <a:ahLst/>
                <a:cxnLst>
                  <a:cxn ang="0">
                    <a:pos x="0" y="58"/>
                  </a:cxn>
                  <a:cxn ang="0">
                    <a:pos x="19" y="55"/>
                  </a:cxn>
                  <a:cxn ang="0">
                    <a:pos x="40" y="50"/>
                  </a:cxn>
                  <a:cxn ang="0">
                    <a:pos x="56" y="39"/>
                  </a:cxn>
                  <a:cxn ang="0">
                    <a:pos x="69" y="27"/>
                  </a:cxn>
                  <a:cxn ang="0">
                    <a:pos x="82" y="15"/>
                  </a:cxn>
                  <a:cxn ang="0">
                    <a:pos x="90" y="5"/>
                  </a:cxn>
                  <a:cxn ang="0">
                    <a:pos x="100" y="3"/>
                  </a:cxn>
                  <a:cxn ang="0">
                    <a:pos x="119" y="0"/>
                  </a:cxn>
                  <a:cxn ang="0">
                    <a:pos x="139" y="0"/>
                  </a:cxn>
                  <a:cxn ang="0">
                    <a:pos x="153" y="0"/>
                  </a:cxn>
                  <a:cxn ang="0">
                    <a:pos x="171" y="7"/>
                  </a:cxn>
                  <a:cxn ang="0">
                    <a:pos x="190" y="12"/>
                  </a:cxn>
                  <a:cxn ang="0">
                    <a:pos x="212" y="22"/>
                  </a:cxn>
                  <a:cxn ang="0">
                    <a:pos x="198" y="24"/>
                  </a:cxn>
                  <a:cxn ang="0">
                    <a:pos x="188" y="28"/>
                  </a:cxn>
                  <a:cxn ang="0">
                    <a:pos x="182" y="35"/>
                  </a:cxn>
                  <a:cxn ang="0">
                    <a:pos x="180" y="42"/>
                  </a:cxn>
                </a:cxnLst>
                <a:rect l="0" t="0" r="r" b="b"/>
                <a:pathLst>
                  <a:path w="213" h="59">
                    <a:moveTo>
                      <a:pt x="0" y="58"/>
                    </a:moveTo>
                    <a:lnTo>
                      <a:pt x="19" y="55"/>
                    </a:lnTo>
                    <a:lnTo>
                      <a:pt x="40" y="50"/>
                    </a:lnTo>
                    <a:lnTo>
                      <a:pt x="56" y="39"/>
                    </a:lnTo>
                    <a:lnTo>
                      <a:pt x="69" y="27"/>
                    </a:lnTo>
                    <a:lnTo>
                      <a:pt x="82" y="15"/>
                    </a:lnTo>
                    <a:lnTo>
                      <a:pt x="90" y="5"/>
                    </a:lnTo>
                    <a:lnTo>
                      <a:pt x="100" y="3"/>
                    </a:lnTo>
                    <a:lnTo>
                      <a:pt x="119" y="0"/>
                    </a:lnTo>
                    <a:lnTo>
                      <a:pt x="139" y="0"/>
                    </a:lnTo>
                    <a:lnTo>
                      <a:pt x="153" y="0"/>
                    </a:lnTo>
                    <a:lnTo>
                      <a:pt x="171" y="7"/>
                    </a:lnTo>
                    <a:lnTo>
                      <a:pt x="190" y="12"/>
                    </a:lnTo>
                    <a:lnTo>
                      <a:pt x="212" y="22"/>
                    </a:lnTo>
                    <a:lnTo>
                      <a:pt x="198" y="24"/>
                    </a:lnTo>
                    <a:lnTo>
                      <a:pt x="188" y="28"/>
                    </a:lnTo>
                    <a:lnTo>
                      <a:pt x="182" y="35"/>
                    </a:lnTo>
                    <a:lnTo>
                      <a:pt x="180" y="42"/>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31" name="Freeform 45"/>
              <p:cNvSpPr>
                <a:spLocks/>
              </p:cNvSpPr>
              <p:nvPr/>
            </p:nvSpPr>
            <p:spPr bwMode="auto">
              <a:xfrm>
                <a:off x="5184" y="2874"/>
                <a:ext cx="81" cy="117"/>
              </a:xfrm>
              <a:custGeom>
                <a:avLst/>
                <a:gdLst/>
                <a:ahLst/>
                <a:cxnLst>
                  <a:cxn ang="0">
                    <a:pos x="35" y="0"/>
                  </a:cxn>
                  <a:cxn ang="0">
                    <a:pos x="22" y="3"/>
                  </a:cxn>
                  <a:cxn ang="0">
                    <a:pos x="10" y="12"/>
                  </a:cxn>
                  <a:cxn ang="0">
                    <a:pos x="3" y="23"/>
                  </a:cxn>
                  <a:cxn ang="0">
                    <a:pos x="0" y="35"/>
                  </a:cxn>
                  <a:cxn ang="0">
                    <a:pos x="26" y="35"/>
                  </a:cxn>
                  <a:cxn ang="0">
                    <a:pos x="46" y="37"/>
                  </a:cxn>
                  <a:cxn ang="0">
                    <a:pos x="61" y="44"/>
                  </a:cxn>
                  <a:cxn ang="0">
                    <a:pos x="72" y="53"/>
                  </a:cxn>
                  <a:cxn ang="0">
                    <a:pos x="78" y="64"/>
                  </a:cxn>
                  <a:cxn ang="0">
                    <a:pos x="80" y="74"/>
                  </a:cxn>
                  <a:cxn ang="0">
                    <a:pos x="80" y="88"/>
                  </a:cxn>
                  <a:cxn ang="0">
                    <a:pos x="75" y="104"/>
                  </a:cxn>
                  <a:cxn ang="0">
                    <a:pos x="70" y="116"/>
                  </a:cxn>
                </a:cxnLst>
                <a:rect l="0" t="0" r="r" b="b"/>
                <a:pathLst>
                  <a:path w="81" h="117">
                    <a:moveTo>
                      <a:pt x="35" y="0"/>
                    </a:moveTo>
                    <a:lnTo>
                      <a:pt x="22" y="3"/>
                    </a:lnTo>
                    <a:lnTo>
                      <a:pt x="10" y="12"/>
                    </a:lnTo>
                    <a:lnTo>
                      <a:pt x="3" y="23"/>
                    </a:lnTo>
                    <a:lnTo>
                      <a:pt x="0" y="35"/>
                    </a:lnTo>
                    <a:lnTo>
                      <a:pt x="26" y="35"/>
                    </a:lnTo>
                    <a:lnTo>
                      <a:pt x="46" y="37"/>
                    </a:lnTo>
                    <a:lnTo>
                      <a:pt x="61" y="44"/>
                    </a:lnTo>
                    <a:lnTo>
                      <a:pt x="72" y="53"/>
                    </a:lnTo>
                    <a:lnTo>
                      <a:pt x="78" y="64"/>
                    </a:lnTo>
                    <a:lnTo>
                      <a:pt x="80" y="74"/>
                    </a:lnTo>
                    <a:lnTo>
                      <a:pt x="80" y="88"/>
                    </a:lnTo>
                    <a:lnTo>
                      <a:pt x="75" y="104"/>
                    </a:lnTo>
                    <a:lnTo>
                      <a:pt x="70" y="116"/>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32" name="Freeform 46"/>
              <p:cNvSpPr>
                <a:spLocks/>
              </p:cNvSpPr>
              <p:nvPr/>
            </p:nvSpPr>
            <p:spPr bwMode="auto">
              <a:xfrm>
                <a:off x="4456" y="2875"/>
                <a:ext cx="238" cy="62"/>
              </a:xfrm>
              <a:custGeom>
                <a:avLst/>
                <a:gdLst/>
                <a:ahLst/>
                <a:cxnLst>
                  <a:cxn ang="0">
                    <a:pos x="0" y="61"/>
                  </a:cxn>
                  <a:cxn ang="0">
                    <a:pos x="15" y="58"/>
                  </a:cxn>
                  <a:cxn ang="0">
                    <a:pos x="31" y="50"/>
                  </a:cxn>
                  <a:cxn ang="0">
                    <a:pos x="47" y="40"/>
                  </a:cxn>
                  <a:cxn ang="0">
                    <a:pos x="52" y="31"/>
                  </a:cxn>
                  <a:cxn ang="0">
                    <a:pos x="50" y="18"/>
                  </a:cxn>
                  <a:cxn ang="0">
                    <a:pos x="68" y="12"/>
                  </a:cxn>
                  <a:cxn ang="0">
                    <a:pos x="69" y="12"/>
                  </a:cxn>
                  <a:cxn ang="0">
                    <a:pos x="84" y="10"/>
                  </a:cxn>
                  <a:cxn ang="0">
                    <a:pos x="86" y="10"/>
                  </a:cxn>
                  <a:cxn ang="0">
                    <a:pos x="104" y="7"/>
                  </a:cxn>
                  <a:cxn ang="0">
                    <a:pos x="128" y="3"/>
                  </a:cxn>
                  <a:cxn ang="0">
                    <a:pos x="129" y="4"/>
                  </a:cxn>
                  <a:cxn ang="0">
                    <a:pos x="150" y="3"/>
                  </a:cxn>
                  <a:cxn ang="0">
                    <a:pos x="173" y="3"/>
                  </a:cxn>
                  <a:cxn ang="0">
                    <a:pos x="199" y="3"/>
                  </a:cxn>
                  <a:cxn ang="0">
                    <a:pos x="233" y="3"/>
                  </a:cxn>
                  <a:cxn ang="0">
                    <a:pos x="233" y="2"/>
                  </a:cxn>
                  <a:cxn ang="0">
                    <a:pos x="231" y="0"/>
                  </a:cxn>
                  <a:cxn ang="0">
                    <a:pos x="237" y="2"/>
                  </a:cxn>
                </a:cxnLst>
                <a:rect l="0" t="0" r="r" b="b"/>
                <a:pathLst>
                  <a:path w="238" h="62">
                    <a:moveTo>
                      <a:pt x="0" y="61"/>
                    </a:moveTo>
                    <a:lnTo>
                      <a:pt x="15" y="58"/>
                    </a:lnTo>
                    <a:lnTo>
                      <a:pt x="31" y="50"/>
                    </a:lnTo>
                    <a:lnTo>
                      <a:pt x="47" y="40"/>
                    </a:lnTo>
                    <a:lnTo>
                      <a:pt x="52" y="31"/>
                    </a:lnTo>
                    <a:lnTo>
                      <a:pt x="50" y="18"/>
                    </a:lnTo>
                    <a:lnTo>
                      <a:pt x="68" y="12"/>
                    </a:lnTo>
                    <a:lnTo>
                      <a:pt x="69" y="12"/>
                    </a:lnTo>
                    <a:lnTo>
                      <a:pt x="84" y="10"/>
                    </a:lnTo>
                    <a:lnTo>
                      <a:pt x="86" y="10"/>
                    </a:lnTo>
                    <a:lnTo>
                      <a:pt x="104" y="7"/>
                    </a:lnTo>
                    <a:lnTo>
                      <a:pt x="128" y="3"/>
                    </a:lnTo>
                    <a:lnTo>
                      <a:pt x="129" y="4"/>
                    </a:lnTo>
                    <a:lnTo>
                      <a:pt x="150" y="3"/>
                    </a:lnTo>
                    <a:lnTo>
                      <a:pt x="173" y="3"/>
                    </a:lnTo>
                    <a:lnTo>
                      <a:pt x="199" y="3"/>
                    </a:lnTo>
                    <a:lnTo>
                      <a:pt x="233" y="3"/>
                    </a:lnTo>
                    <a:lnTo>
                      <a:pt x="233" y="2"/>
                    </a:lnTo>
                    <a:lnTo>
                      <a:pt x="231" y="0"/>
                    </a:lnTo>
                    <a:lnTo>
                      <a:pt x="237" y="2"/>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33" name="Freeform 47"/>
              <p:cNvSpPr>
                <a:spLocks/>
              </p:cNvSpPr>
              <p:nvPr/>
            </p:nvSpPr>
            <p:spPr bwMode="auto">
              <a:xfrm>
                <a:off x="4990" y="2915"/>
                <a:ext cx="30" cy="156"/>
              </a:xfrm>
              <a:custGeom>
                <a:avLst/>
                <a:gdLst/>
                <a:ahLst/>
                <a:cxnLst>
                  <a:cxn ang="0">
                    <a:pos x="2" y="0"/>
                  </a:cxn>
                  <a:cxn ang="0">
                    <a:pos x="9" y="0"/>
                  </a:cxn>
                  <a:cxn ang="0">
                    <a:pos x="13" y="1"/>
                  </a:cxn>
                  <a:cxn ang="0">
                    <a:pos x="19" y="5"/>
                  </a:cxn>
                  <a:cxn ang="0">
                    <a:pos x="23" y="10"/>
                  </a:cxn>
                  <a:cxn ang="0">
                    <a:pos x="26" y="16"/>
                  </a:cxn>
                  <a:cxn ang="0">
                    <a:pos x="28" y="23"/>
                  </a:cxn>
                  <a:cxn ang="0">
                    <a:pos x="29" y="31"/>
                  </a:cxn>
                  <a:cxn ang="0">
                    <a:pos x="29" y="38"/>
                  </a:cxn>
                  <a:cxn ang="0">
                    <a:pos x="28" y="46"/>
                  </a:cxn>
                  <a:cxn ang="0">
                    <a:pos x="27" y="53"/>
                  </a:cxn>
                  <a:cxn ang="0">
                    <a:pos x="26" y="62"/>
                  </a:cxn>
                  <a:cxn ang="0">
                    <a:pos x="24" y="69"/>
                  </a:cxn>
                  <a:cxn ang="0">
                    <a:pos x="21" y="82"/>
                  </a:cxn>
                  <a:cxn ang="0">
                    <a:pos x="19" y="91"/>
                  </a:cxn>
                  <a:cxn ang="0">
                    <a:pos x="16" y="99"/>
                  </a:cxn>
                  <a:cxn ang="0">
                    <a:pos x="12" y="108"/>
                  </a:cxn>
                  <a:cxn ang="0">
                    <a:pos x="9" y="116"/>
                  </a:cxn>
                  <a:cxn ang="0">
                    <a:pos x="6" y="123"/>
                  </a:cxn>
                  <a:cxn ang="0">
                    <a:pos x="2" y="131"/>
                  </a:cxn>
                  <a:cxn ang="0">
                    <a:pos x="0" y="145"/>
                  </a:cxn>
                  <a:cxn ang="0">
                    <a:pos x="0" y="155"/>
                  </a:cxn>
                </a:cxnLst>
                <a:rect l="0" t="0" r="r" b="b"/>
                <a:pathLst>
                  <a:path w="30" h="156">
                    <a:moveTo>
                      <a:pt x="2" y="0"/>
                    </a:moveTo>
                    <a:lnTo>
                      <a:pt x="9" y="0"/>
                    </a:lnTo>
                    <a:lnTo>
                      <a:pt x="13" y="1"/>
                    </a:lnTo>
                    <a:lnTo>
                      <a:pt x="19" y="5"/>
                    </a:lnTo>
                    <a:lnTo>
                      <a:pt x="23" y="10"/>
                    </a:lnTo>
                    <a:lnTo>
                      <a:pt x="26" y="16"/>
                    </a:lnTo>
                    <a:lnTo>
                      <a:pt x="28" y="23"/>
                    </a:lnTo>
                    <a:lnTo>
                      <a:pt x="29" y="31"/>
                    </a:lnTo>
                    <a:lnTo>
                      <a:pt x="29" y="38"/>
                    </a:lnTo>
                    <a:lnTo>
                      <a:pt x="28" y="46"/>
                    </a:lnTo>
                    <a:lnTo>
                      <a:pt x="27" y="53"/>
                    </a:lnTo>
                    <a:lnTo>
                      <a:pt x="26" y="62"/>
                    </a:lnTo>
                    <a:lnTo>
                      <a:pt x="24" y="69"/>
                    </a:lnTo>
                    <a:lnTo>
                      <a:pt x="21" y="82"/>
                    </a:lnTo>
                    <a:lnTo>
                      <a:pt x="19" y="91"/>
                    </a:lnTo>
                    <a:lnTo>
                      <a:pt x="16" y="99"/>
                    </a:lnTo>
                    <a:lnTo>
                      <a:pt x="12" y="108"/>
                    </a:lnTo>
                    <a:lnTo>
                      <a:pt x="9" y="116"/>
                    </a:lnTo>
                    <a:lnTo>
                      <a:pt x="6" y="123"/>
                    </a:lnTo>
                    <a:lnTo>
                      <a:pt x="2" y="131"/>
                    </a:lnTo>
                    <a:lnTo>
                      <a:pt x="0" y="145"/>
                    </a:lnTo>
                    <a:lnTo>
                      <a:pt x="0" y="155"/>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grpSp>
            <p:nvGrpSpPr>
              <p:cNvPr id="6" name="Group 48"/>
              <p:cNvGrpSpPr>
                <a:grpSpLocks/>
              </p:cNvGrpSpPr>
              <p:nvPr/>
            </p:nvGrpSpPr>
            <p:grpSpPr bwMode="auto">
              <a:xfrm>
                <a:off x="4746" y="2961"/>
                <a:ext cx="261" cy="42"/>
                <a:chOff x="4746" y="2961"/>
                <a:chExt cx="261" cy="42"/>
              </a:xfrm>
            </p:grpSpPr>
            <p:grpSp>
              <p:nvGrpSpPr>
                <p:cNvPr id="7" name="Group 49"/>
                <p:cNvGrpSpPr>
                  <a:grpSpLocks/>
                </p:cNvGrpSpPr>
                <p:nvPr/>
              </p:nvGrpSpPr>
              <p:grpSpPr bwMode="auto">
                <a:xfrm>
                  <a:off x="4973" y="2961"/>
                  <a:ext cx="34" cy="34"/>
                  <a:chOff x="4973" y="2961"/>
                  <a:chExt cx="34" cy="34"/>
                </a:xfrm>
              </p:grpSpPr>
              <p:sp>
                <p:nvSpPr>
                  <p:cNvPr id="58" name="Oval 50"/>
                  <p:cNvSpPr>
                    <a:spLocks noChangeArrowheads="1"/>
                  </p:cNvSpPr>
                  <p:nvPr/>
                </p:nvSpPr>
                <p:spPr bwMode="auto">
                  <a:xfrm>
                    <a:off x="4973" y="2962"/>
                    <a:ext cx="34" cy="33"/>
                  </a:xfrm>
                  <a:prstGeom prst="ellipse">
                    <a:avLst/>
                  </a:prstGeom>
                  <a:solidFill>
                    <a:srgbClr val="9F9F9F"/>
                  </a:solidFill>
                  <a:ln w="9525">
                    <a:noFill/>
                    <a:round/>
                    <a:headEnd/>
                    <a:tailEnd/>
                  </a:ln>
                  <a:effectLst/>
                </p:spPr>
                <p:txBody>
                  <a:bodyPr wrap="none" anchor="ctr"/>
                  <a:lstStyle/>
                  <a:p>
                    <a:endParaRPr lang="zh-CN" altLang="en-US"/>
                  </a:p>
                </p:txBody>
              </p:sp>
              <p:sp>
                <p:nvSpPr>
                  <p:cNvPr id="59" name="Oval 51"/>
                  <p:cNvSpPr>
                    <a:spLocks noChangeArrowheads="1"/>
                  </p:cNvSpPr>
                  <p:nvPr/>
                </p:nvSpPr>
                <p:spPr bwMode="auto">
                  <a:xfrm>
                    <a:off x="4975" y="2961"/>
                    <a:ext cx="30" cy="30"/>
                  </a:xfrm>
                  <a:prstGeom prst="ellipse">
                    <a:avLst/>
                  </a:prstGeom>
                  <a:solidFill>
                    <a:srgbClr val="7F7F7F"/>
                  </a:solidFill>
                  <a:ln w="9525">
                    <a:noFill/>
                    <a:round/>
                    <a:headEnd/>
                    <a:tailEnd/>
                  </a:ln>
                  <a:effectLst/>
                </p:spPr>
                <p:txBody>
                  <a:bodyPr wrap="none" anchor="ctr"/>
                  <a:lstStyle/>
                  <a:p>
                    <a:endParaRPr lang="zh-CN" altLang="en-US"/>
                  </a:p>
                </p:txBody>
              </p:sp>
              <p:sp>
                <p:nvSpPr>
                  <p:cNvPr id="60" name="Oval 52"/>
                  <p:cNvSpPr>
                    <a:spLocks noChangeArrowheads="1"/>
                  </p:cNvSpPr>
                  <p:nvPr/>
                </p:nvSpPr>
                <p:spPr bwMode="auto">
                  <a:xfrm>
                    <a:off x="4982" y="2968"/>
                    <a:ext cx="17" cy="16"/>
                  </a:xfrm>
                  <a:prstGeom prst="ellipse">
                    <a:avLst/>
                  </a:prstGeom>
                  <a:solidFill>
                    <a:srgbClr val="3F3F3F"/>
                  </a:solidFill>
                  <a:ln w="12700">
                    <a:solidFill>
                      <a:srgbClr val="5F5F5F"/>
                    </a:solidFill>
                    <a:round/>
                    <a:headEnd/>
                    <a:tailEnd/>
                  </a:ln>
                  <a:effectLst/>
                </p:spPr>
                <p:txBody>
                  <a:bodyPr wrap="none" anchor="ctr"/>
                  <a:lstStyle/>
                  <a:p>
                    <a:endParaRPr lang="zh-CN" altLang="en-US"/>
                  </a:p>
                </p:txBody>
              </p:sp>
              <p:sp>
                <p:nvSpPr>
                  <p:cNvPr id="61" name="Oval 53"/>
                  <p:cNvSpPr>
                    <a:spLocks noChangeArrowheads="1"/>
                  </p:cNvSpPr>
                  <p:nvPr/>
                </p:nvSpPr>
                <p:spPr bwMode="auto">
                  <a:xfrm>
                    <a:off x="4985" y="2969"/>
                    <a:ext cx="16" cy="16"/>
                  </a:xfrm>
                  <a:prstGeom prst="ellipse">
                    <a:avLst/>
                  </a:prstGeom>
                  <a:solidFill>
                    <a:srgbClr val="DFDFDF"/>
                  </a:solidFill>
                  <a:ln w="9525">
                    <a:noFill/>
                    <a:round/>
                    <a:headEnd/>
                    <a:tailEnd/>
                  </a:ln>
                  <a:effectLst/>
                </p:spPr>
                <p:txBody>
                  <a:bodyPr wrap="none" anchor="ctr"/>
                  <a:lstStyle/>
                  <a:p>
                    <a:endParaRPr lang="zh-CN" altLang="en-US"/>
                  </a:p>
                </p:txBody>
              </p:sp>
              <p:sp>
                <p:nvSpPr>
                  <p:cNvPr id="62" name="Oval 54"/>
                  <p:cNvSpPr>
                    <a:spLocks noChangeArrowheads="1"/>
                  </p:cNvSpPr>
                  <p:nvPr/>
                </p:nvSpPr>
                <p:spPr bwMode="auto">
                  <a:xfrm>
                    <a:off x="4988" y="2971"/>
                    <a:ext cx="16" cy="16"/>
                  </a:xfrm>
                  <a:prstGeom prst="ellipse">
                    <a:avLst/>
                  </a:prstGeom>
                  <a:solidFill>
                    <a:srgbClr val="DFDFDF"/>
                  </a:solidFill>
                  <a:ln w="9525">
                    <a:noFill/>
                    <a:round/>
                    <a:headEnd/>
                    <a:tailEnd/>
                  </a:ln>
                  <a:effectLst/>
                </p:spPr>
                <p:txBody>
                  <a:bodyPr wrap="none" anchor="ctr"/>
                  <a:lstStyle/>
                  <a:p>
                    <a:endParaRPr lang="zh-CN" altLang="en-US"/>
                  </a:p>
                </p:txBody>
              </p:sp>
            </p:grpSp>
            <p:grpSp>
              <p:nvGrpSpPr>
                <p:cNvPr id="11" name="Group 55"/>
                <p:cNvGrpSpPr>
                  <a:grpSpLocks/>
                </p:cNvGrpSpPr>
                <p:nvPr/>
              </p:nvGrpSpPr>
              <p:grpSpPr bwMode="auto">
                <a:xfrm>
                  <a:off x="4746" y="2969"/>
                  <a:ext cx="34" cy="34"/>
                  <a:chOff x="4746" y="2969"/>
                  <a:chExt cx="34" cy="34"/>
                </a:xfrm>
              </p:grpSpPr>
              <p:sp>
                <p:nvSpPr>
                  <p:cNvPr id="53" name="Oval 56"/>
                  <p:cNvSpPr>
                    <a:spLocks noChangeArrowheads="1"/>
                  </p:cNvSpPr>
                  <p:nvPr/>
                </p:nvSpPr>
                <p:spPr bwMode="auto">
                  <a:xfrm>
                    <a:off x="4746" y="2970"/>
                    <a:ext cx="34" cy="33"/>
                  </a:xfrm>
                  <a:prstGeom prst="ellipse">
                    <a:avLst/>
                  </a:prstGeom>
                  <a:solidFill>
                    <a:srgbClr val="9F9F9F"/>
                  </a:solidFill>
                  <a:ln w="9525">
                    <a:noFill/>
                    <a:round/>
                    <a:headEnd/>
                    <a:tailEnd/>
                  </a:ln>
                  <a:effectLst/>
                </p:spPr>
                <p:txBody>
                  <a:bodyPr wrap="none" anchor="ctr"/>
                  <a:lstStyle/>
                  <a:p>
                    <a:endParaRPr lang="zh-CN" altLang="en-US"/>
                  </a:p>
                </p:txBody>
              </p:sp>
              <p:sp>
                <p:nvSpPr>
                  <p:cNvPr id="54" name="Oval 57"/>
                  <p:cNvSpPr>
                    <a:spLocks noChangeArrowheads="1"/>
                  </p:cNvSpPr>
                  <p:nvPr/>
                </p:nvSpPr>
                <p:spPr bwMode="auto">
                  <a:xfrm>
                    <a:off x="4748" y="2969"/>
                    <a:ext cx="30" cy="30"/>
                  </a:xfrm>
                  <a:prstGeom prst="ellipse">
                    <a:avLst/>
                  </a:prstGeom>
                  <a:solidFill>
                    <a:srgbClr val="7F7F7F"/>
                  </a:solidFill>
                  <a:ln w="9525">
                    <a:noFill/>
                    <a:round/>
                    <a:headEnd/>
                    <a:tailEnd/>
                  </a:ln>
                  <a:effectLst/>
                </p:spPr>
                <p:txBody>
                  <a:bodyPr wrap="none" anchor="ctr"/>
                  <a:lstStyle/>
                  <a:p>
                    <a:endParaRPr lang="zh-CN" altLang="en-US"/>
                  </a:p>
                </p:txBody>
              </p:sp>
              <p:sp>
                <p:nvSpPr>
                  <p:cNvPr id="55" name="Oval 58"/>
                  <p:cNvSpPr>
                    <a:spLocks noChangeArrowheads="1"/>
                  </p:cNvSpPr>
                  <p:nvPr/>
                </p:nvSpPr>
                <p:spPr bwMode="auto">
                  <a:xfrm>
                    <a:off x="4754" y="2976"/>
                    <a:ext cx="17" cy="16"/>
                  </a:xfrm>
                  <a:prstGeom prst="ellipse">
                    <a:avLst/>
                  </a:prstGeom>
                  <a:solidFill>
                    <a:srgbClr val="3F3F3F"/>
                  </a:solidFill>
                  <a:ln w="12700">
                    <a:solidFill>
                      <a:srgbClr val="5F5F5F"/>
                    </a:solidFill>
                    <a:round/>
                    <a:headEnd/>
                    <a:tailEnd/>
                  </a:ln>
                  <a:effectLst/>
                </p:spPr>
                <p:txBody>
                  <a:bodyPr wrap="none" anchor="ctr"/>
                  <a:lstStyle/>
                  <a:p>
                    <a:endParaRPr lang="zh-CN" altLang="en-US"/>
                  </a:p>
                </p:txBody>
              </p:sp>
              <p:sp>
                <p:nvSpPr>
                  <p:cNvPr id="56" name="Oval 59"/>
                  <p:cNvSpPr>
                    <a:spLocks noChangeArrowheads="1"/>
                  </p:cNvSpPr>
                  <p:nvPr/>
                </p:nvSpPr>
                <p:spPr bwMode="auto">
                  <a:xfrm>
                    <a:off x="4757" y="2977"/>
                    <a:ext cx="16" cy="16"/>
                  </a:xfrm>
                  <a:prstGeom prst="ellipse">
                    <a:avLst/>
                  </a:prstGeom>
                  <a:solidFill>
                    <a:srgbClr val="DFDFDF"/>
                  </a:solidFill>
                  <a:ln w="9525">
                    <a:noFill/>
                    <a:round/>
                    <a:headEnd/>
                    <a:tailEnd/>
                  </a:ln>
                  <a:effectLst/>
                </p:spPr>
                <p:txBody>
                  <a:bodyPr wrap="none" anchor="ctr"/>
                  <a:lstStyle/>
                  <a:p>
                    <a:endParaRPr lang="zh-CN" altLang="en-US"/>
                  </a:p>
                </p:txBody>
              </p:sp>
              <p:sp>
                <p:nvSpPr>
                  <p:cNvPr id="57" name="Oval 60"/>
                  <p:cNvSpPr>
                    <a:spLocks noChangeArrowheads="1"/>
                  </p:cNvSpPr>
                  <p:nvPr/>
                </p:nvSpPr>
                <p:spPr bwMode="auto">
                  <a:xfrm>
                    <a:off x="4761" y="2979"/>
                    <a:ext cx="16" cy="16"/>
                  </a:xfrm>
                  <a:prstGeom prst="ellipse">
                    <a:avLst/>
                  </a:prstGeom>
                  <a:solidFill>
                    <a:srgbClr val="DFDFDF"/>
                  </a:solidFill>
                  <a:ln w="9525">
                    <a:noFill/>
                    <a:round/>
                    <a:headEnd/>
                    <a:tailEnd/>
                  </a:ln>
                  <a:effectLst/>
                </p:spPr>
                <p:txBody>
                  <a:bodyPr wrap="none" anchor="ctr"/>
                  <a:lstStyle/>
                  <a:p>
                    <a:endParaRPr lang="zh-CN" altLang="en-US"/>
                  </a:p>
                </p:txBody>
              </p:sp>
            </p:grpSp>
          </p:grpSp>
          <p:sp>
            <p:nvSpPr>
              <p:cNvPr id="35" name="Freeform 61"/>
              <p:cNvSpPr>
                <a:spLocks/>
              </p:cNvSpPr>
              <p:nvPr/>
            </p:nvSpPr>
            <p:spPr bwMode="auto">
              <a:xfrm>
                <a:off x="4983" y="3129"/>
                <a:ext cx="104" cy="124"/>
              </a:xfrm>
              <a:custGeom>
                <a:avLst/>
                <a:gdLst/>
                <a:ahLst/>
                <a:cxnLst>
                  <a:cxn ang="0">
                    <a:pos x="21" y="0"/>
                  </a:cxn>
                  <a:cxn ang="0">
                    <a:pos x="14" y="5"/>
                  </a:cxn>
                  <a:cxn ang="0">
                    <a:pos x="12" y="12"/>
                  </a:cxn>
                  <a:cxn ang="0">
                    <a:pos x="10" y="19"/>
                  </a:cxn>
                  <a:cxn ang="0">
                    <a:pos x="10" y="25"/>
                  </a:cxn>
                  <a:cxn ang="0">
                    <a:pos x="9" y="30"/>
                  </a:cxn>
                  <a:cxn ang="0">
                    <a:pos x="7" y="38"/>
                  </a:cxn>
                  <a:cxn ang="0">
                    <a:pos x="4" y="41"/>
                  </a:cxn>
                  <a:cxn ang="0">
                    <a:pos x="0" y="47"/>
                  </a:cxn>
                  <a:cxn ang="0">
                    <a:pos x="23" y="72"/>
                  </a:cxn>
                  <a:cxn ang="0">
                    <a:pos x="41" y="89"/>
                  </a:cxn>
                  <a:cxn ang="0">
                    <a:pos x="55" y="100"/>
                  </a:cxn>
                  <a:cxn ang="0">
                    <a:pos x="69" y="110"/>
                  </a:cxn>
                  <a:cxn ang="0">
                    <a:pos x="87" y="119"/>
                  </a:cxn>
                  <a:cxn ang="0">
                    <a:pos x="95" y="122"/>
                  </a:cxn>
                  <a:cxn ang="0">
                    <a:pos x="102" y="123"/>
                  </a:cxn>
                  <a:cxn ang="0">
                    <a:pos x="101" y="114"/>
                  </a:cxn>
                  <a:cxn ang="0">
                    <a:pos x="103" y="81"/>
                  </a:cxn>
                  <a:cxn ang="0">
                    <a:pos x="89" y="64"/>
                  </a:cxn>
                  <a:cxn ang="0">
                    <a:pos x="73" y="47"/>
                  </a:cxn>
                  <a:cxn ang="0">
                    <a:pos x="51" y="26"/>
                  </a:cxn>
                  <a:cxn ang="0">
                    <a:pos x="34" y="9"/>
                  </a:cxn>
                  <a:cxn ang="0">
                    <a:pos x="21" y="0"/>
                  </a:cxn>
                </a:cxnLst>
                <a:rect l="0" t="0" r="r" b="b"/>
                <a:pathLst>
                  <a:path w="104" h="124">
                    <a:moveTo>
                      <a:pt x="21" y="0"/>
                    </a:moveTo>
                    <a:lnTo>
                      <a:pt x="14" y="5"/>
                    </a:lnTo>
                    <a:lnTo>
                      <a:pt x="12" y="12"/>
                    </a:lnTo>
                    <a:lnTo>
                      <a:pt x="10" y="19"/>
                    </a:lnTo>
                    <a:lnTo>
                      <a:pt x="10" y="25"/>
                    </a:lnTo>
                    <a:lnTo>
                      <a:pt x="9" y="30"/>
                    </a:lnTo>
                    <a:lnTo>
                      <a:pt x="7" y="38"/>
                    </a:lnTo>
                    <a:lnTo>
                      <a:pt x="4" y="41"/>
                    </a:lnTo>
                    <a:lnTo>
                      <a:pt x="0" y="47"/>
                    </a:lnTo>
                    <a:lnTo>
                      <a:pt x="23" y="72"/>
                    </a:lnTo>
                    <a:lnTo>
                      <a:pt x="41" y="89"/>
                    </a:lnTo>
                    <a:lnTo>
                      <a:pt x="55" y="100"/>
                    </a:lnTo>
                    <a:lnTo>
                      <a:pt x="69" y="110"/>
                    </a:lnTo>
                    <a:lnTo>
                      <a:pt x="87" y="119"/>
                    </a:lnTo>
                    <a:lnTo>
                      <a:pt x="95" y="122"/>
                    </a:lnTo>
                    <a:lnTo>
                      <a:pt x="102" y="123"/>
                    </a:lnTo>
                    <a:lnTo>
                      <a:pt x="101" y="114"/>
                    </a:lnTo>
                    <a:lnTo>
                      <a:pt x="103" y="81"/>
                    </a:lnTo>
                    <a:lnTo>
                      <a:pt x="89" y="64"/>
                    </a:lnTo>
                    <a:lnTo>
                      <a:pt x="73" y="47"/>
                    </a:lnTo>
                    <a:lnTo>
                      <a:pt x="51" y="26"/>
                    </a:lnTo>
                    <a:lnTo>
                      <a:pt x="34" y="9"/>
                    </a:lnTo>
                    <a:lnTo>
                      <a:pt x="21" y="0"/>
                    </a:lnTo>
                  </a:path>
                </a:pathLst>
              </a:custGeom>
              <a:solidFill>
                <a:srgbClr val="7F7F7F"/>
              </a:solidFill>
              <a:ln w="9525" cap="rnd">
                <a:noFill/>
                <a:round/>
                <a:headEnd type="none" w="sm" len="sm"/>
                <a:tailEnd type="none" w="sm" len="sm"/>
              </a:ln>
              <a:effectLst/>
            </p:spPr>
            <p:txBody>
              <a:bodyPr/>
              <a:lstStyle/>
              <a:p>
                <a:endParaRPr lang="zh-CN" altLang="en-US"/>
              </a:p>
            </p:txBody>
          </p:sp>
          <p:grpSp>
            <p:nvGrpSpPr>
              <p:cNvPr id="15" name="Group 62"/>
              <p:cNvGrpSpPr>
                <a:grpSpLocks/>
              </p:cNvGrpSpPr>
              <p:nvPr/>
            </p:nvGrpSpPr>
            <p:grpSpPr bwMode="auto">
              <a:xfrm>
                <a:off x="4988" y="3121"/>
                <a:ext cx="125" cy="126"/>
                <a:chOff x="4988" y="3121"/>
                <a:chExt cx="125" cy="126"/>
              </a:xfrm>
            </p:grpSpPr>
            <p:sp>
              <p:nvSpPr>
                <p:cNvPr id="49" name="Freeform 63"/>
                <p:cNvSpPr>
                  <a:spLocks/>
                </p:cNvSpPr>
                <p:nvPr/>
              </p:nvSpPr>
              <p:spPr bwMode="auto">
                <a:xfrm>
                  <a:off x="4988" y="3121"/>
                  <a:ext cx="125" cy="126"/>
                </a:xfrm>
                <a:custGeom>
                  <a:avLst/>
                  <a:gdLst/>
                  <a:ahLst/>
                  <a:cxnLst>
                    <a:cxn ang="0">
                      <a:pos x="24" y="0"/>
                    </a:cxn>
                    <a:cxn ang="0">
                      <a:pos x="16" y="5"/>
                    </a:cxn>
                    <a:cxn ang="0">
                      <a:pos x="10" y="10"/>
                    </a:cxn>
                    <a:cxn ang="0">
                      <a:pos x="8" y="15"/>
                    </a:cxn>
                    <a:cxn ang="0">
                      <a:pos x="6" y="20"/>
                    </a:cxn>
                    <a:cxn ang="0">
                      <a:pos x="5" y="27"/>
                    </a:cxn>
                    <a:cxn ang="0">
                      <a:pos x="4" y="35"/>
                    </a:cxn>
                    <a:cxn ang="0">
                      <a:pos x="3" y="43"/>
                    </a:cxn>
                    <a:cxn ang="0">
                      <a:pos x="0" y="46"/>
                    </a:cxn>
                    <a:cxn ang="0">
                      <a:pos x="26" y="72"/>
                    </a:cxn>
                    <a:cxn ang="0">
                      <a:pos x="44" y="88"/>
                    </a:cxn>
                    <a:cxn ang="0">
                      <a:pos x="58" y="100"/>
                    </a:cxn>
                    <a:cxn ang="0">
                      <a:pos x="73" y="110"/>
                    </a:cxn>
                    <a:cxn ang="0">
                      <a:pos x="90" y="119"/>
                    </a:cxn>
                    <a:cxn ang="0">
                      <a:pos x="99" y="122"/>
                    </a:cxn>
                    <a:cxn ang="0">
                      <a:pos x="109" y="125"/>
                    </a:cxn>
                    <a:cxn ang="0">
                      <a:pos x="116" y="123"/>
                    </a:cxn>
                    <a:cxn ang="0">
                      <a:pos x="121" y="120"/>
                    </a:cxn>
                    <a:cxn ang="0">
                      <a:pos x="124" y="114"/>
                    </a:cxn>
                    <a:cxn ang="0">
                      <a:pos x="124" y="108"/>
                    </a:cxn>
                    <a:cxn ang="0">
                      <a:pos x="120" y="102"/>
                    </a:cxn>
                    <a:cxn ang="0">
                      <a:pos x="115" y="94"/>
                    </a:cxn>
                    <a:cxn ang="0">
                      <a:pos x="106" y="81"/>
                    </a:cxn>
                    <a:cxn ang="0">
                      <a:pos x="92" y="64"/>
                    </a:cxn>
                    <a:cxn ang="0">
                      <a:pos x="76" y="47"/>
                    </a:cxn>
                    <a:cxn ang="0">
                      <a:pos x="54" y="26"/>
                    </a:cxn>
                    <a:cxn ang="0">
                      <a:pos x="37" y="9"/>
                    </a:cxn>
                    <a:cxn ang="0">
                      <a:pos x="24" y="0"/>
                    </a:cxn>
                  </a:cxnLst>
                  <a:rect l="0" t="0" r="r" b="b"/>
                  <a:pathLst>
                    <a:path w="125" h="126">
                      <a:moveTo>
                        <a:pt x="24" y="0"/>
                      </a:moveTo>
                      <a:lnTo>
                        <a:pt x="16" y="5"/>
                      </a:lnTo>
                      <a:lnTo>
                        <a:pt x="10" y="10"/>
                      </a:lnTo>
                      <a:lnTo>
                        <a:pt x="8" y="15"/>
                      </a:lnTo>
                      <a:lnTo>
                        <a:pt x="6" y="20"/>
                      </a:lnTo>
                      <a:lnTo>
                        <a:pt x="5" y="27"/>
                      </a:lnTo>
                      <a:lnTo>
                        <a:pt x="4" y="35"/>
                      </a:lnTo>
                      <a:lnTo>
                        <a:pt x="3" y="43"/>
                      </a:lnTo>
                      <a:lnTo>
                        <a:pt x="0" y="46"/>
                      </a:lnTo>
                      <a:lnTo>
                        <a:pt x="26" y="72"/>
                      </a:lnTo>
                      <a:lnTo>
                        <a:pt x="44" y="88"/>
                      </a:lnTo>
                      <a:lnTo>
                        <a:pt x="58" y="100"/>
                      </a:lnTo>
                      <a:lnTo>
                        <a:pt x="73" y="110"/>
                      </a:lnTo>
                      <a:lnTo>
                        <a:pt x="90" y="119"/>
                      </a:lnTo>
                      <a:lnTo>
                        <a:pt x="99" y="122"/>
                      </a:lnTo>
                      <a:lnTo>
                        <a:pt x="109" y="125"/>
                      </a:lnTo>
                      <a:lnTo>
                        <a:pt x="116" y="123"/>
                      </a:lnTo>
                      <a:lnTo>
                        <a:pt x="121" y="120"/>
                      </a:lnTo>
                      <a:lnTo>
                        <a:pt x="124" y="114"/>
                      </a:lnTo>
                      <a:lnTo>
                        <a:pt x="124" y="108"/>
                      </a:lnTo>
                      <a:lnTo>
                        <a:pt x="120" y="102"/>
                      </a:lnTo>
                      <a:lnTo>
                        <a:pt x="115" y="94"/>
                      </a:lnTo>
                      <a:lnTo>
                        <a:pt x="106" y="81"/>
                      </a:lnTo>
                      <a:lnTo>
                        <a:pt x="92" y="64"/>
                      </a:lnTo>
                      <a:lnTo>
                        <a:pt x="76" y="47"/>
                      </a:lnTo>
                      <a:lnTo>
                        <a:pt x="54" y="26"/>
                      </a:lnTo>
                      <a:lnTo>
                        <a:pt x="37" y="9"/>
                      </a:lnTo>
                      <a:lnTo>
                        <a:pt x="24" y="0"/>
                      </a:lnTo>
                    </a:path>
                  </a:pathLst>
                </a:custGeom>
                <a:solidFill>
                  <a:srgbClr val="FFFFFF"/>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50" name="Freeform 64"/>
                <p:cNvSpPr>
                  <a:spLocks/>
                </p:cNvSpPr>
                <p:nvPr/>
              </p:nvSpPr>
              <p:spPr bwMode="auto">
                <a:xfrm>
                  <a:off x="5052" y="3200"/>
                  <a:ext cx="57" cy="27"/>
                </a:xfrm>
                <a:custGeom>
                  <a:avLst/>
                  <a:gdLst/>
                  <a:ahLst/>
                  <a:cxnLst>
                    <a:cxn ang="0">
                      <a:pos x="0" y="26"/>
                    </a:cxn>
                    <a:cxn ang="0">
                      <a:pos x="27" y="26"/>
                    </a:cxn>
                    <a:cxn ang="0">
                      <a:pos x="24" y="20"/>
                    </a:cxn>
                    <a:cxn ang="0">
                      <a:pos x="20" y="13"/>
                    </a:cxn>
                    <a:cxn ang="0">
                      <a:pos x="14" y="6"/>
                    </a:cxn>
                    <a:cxn ang="0">
                      <a:pos x="10" y="0"/>
                    </a:cxn>
                    <a:cxn ang="0">
                      <a:pos x="18" y="0"/>
                    </a:cxn>
                    <a:cxn ang="0">
                      <a:pos x="28" y="4"/>
                    </a:cxn>
                    <a:cxn ang="0">
                      <a:pos x="38" y="10"/>
                    </a:cxn>
                    <a:cxn ang="0">
                      <a:pos x="46" y="16"/>
                    </a:cxn>
                    <a:cxn ang="0">
                      <a:pos x="52" y="20"/>
                    </a:cxn>
                    <a:cxn ang="0">
                      <a:pos x="56" y="22"/>
                    </a:cxn>
                  </a:cxnLst>
                  <a:rect l="0" t="0" r="r" b="b"/>
                  <a:pathLst>
                    <a:path w="57" h="27">
                      <a:moveTo>
                        <a:pt x="0" y="26"/>
                      </a:moveTo>
                      <a:lnTo>
                        <a:pt x="27" y="26"/>
                      </a:lnTo>
                      <a:lnTo>
                        <a:pt x="24" y="20"/>
                      </a:lnTo>
                      <a:lnTo>
                        <a:pt x="20" y="13"/>
                      </a:lnTo>
                      <a:lnTo>
                        <a:pt x="14" y="6"/>
                      </a:lnTo>
                      <a:lnTo>
                        <a:pt x="10" y="0"/>
                      </a:lnTo>
                      <a:lnTo>
                        <a:pt x="18" y="0"/>
                      </a:lnTo>
                      <a:lnTo>
                        <a:pt x="28" y="4"/>
                      </a:lnTo>
                      <a:lnTo>
                        <a:pt x="38" y="10"/>
                      </a:lnTo>
                      <a:lnTo>
                        <a:pt x="46" y="16"/>
                      </a:lnTo>
                      <a:lnTo>
                        <a:pt x="52" y="20"/>
                      </a:lnTo>
                      <a:lnTo>
                        <a:pt x="56" y="22"/>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grpSp>
          <p:sp>
            <p:nvSpPr>
              <p:cNvPr id="37" name="Freeform 65"/>
              <p:cNvSpPr>
                <a:spLocks/>
              </p:cNvSpPr>
              <p:nvPr/>
            </p:nvSpPr>
            <p:spPr bwMode="auto">
              <a:xfrm>
                <a:off x="4961" y="2945"/>
                <a:ext cx="60" cy="221"/>
              </a:xfrm>
              <a:custGeom>
                <a:avLst/>
                <a:gdLst/>
                <a:ahLst/>
                <a:cxnLst>
                  <a:cxn ang="0">
                    <a:pos x="29" y="0"/>
                  </a:cxn>
                  <a:cxn ang="0">
                    <a:pos x="21" y="1"/>
                  </a:cxn>
                  <a:cxn ang="0">
                    <a:pos x="14" y="4"/>
                  </a:cxn>
                  <a:cxn ang="0">
                    <a:pos x="9" y="8"/>
                  </a:cxn>
                  <a:cxn ang="0">
                    <a:pos x="5" y="13"/>
                  </a:cxn>
                  <a:cxn ang="0">
                    <a:pos x="2" y="20"/>
                  </a:cxn>
                  <a:cxn ang="0">
                    <a:pos x="0" y="26"/>
                  </a:cxn>
                  <a:cxn ang="0">
                    <a:pos x="0" y="32"/>
                  </a:cxn>
                  <a:cxn ang="0">
                    <a:pos x="0" y="39"/>
                  </a:cxn>
                  <a:cxn ang="0">
                    <a:pos x="0" y="47"/>
                  </a:cxn>
                  <a:cxn ang="0">
                    <a:pos x="1" y="67"/>
                  </a:cxn>
                  <a:cxn ang="0">
                    <a:pos x="4" y="86"/>
                  </a:cxn>
                  <a:cxn ang="0">
                    <a:pos x="7" y="98"/>
                  </a:cxn>
                  <a:cxn ang="0">
                    <a:pos x="17" y="109"/>
                  </a:cxn>
                  <a:cxn ang="0">
                    <a:pos x="26" y="122"/>
                  </a:cxn>
                  <a:cxn ang="0">
                    <a:pos x="36" y="133"/>
                  </a:cxn>
                  <a:cxn ang="0">
                    <a:pos x="47" y="144"/>
                  </a:cxn>
                  <a:cxn ang="0">
                    <a:pos x="53" y="150"/>
                  </a:cxn>
                  <a:cxn ang="0">
                    <a:pos x="57" y="158"/>
                  </a:cxn>
                  <a:cxn ang="0">
                    <a:pos x="59" y="163"/>
                  </a:cxn>
                  <a:cxn ang="0">
                    <a:pos x="59" y="170"/>
                  </a:cxn>
                  <a:cxn ang="0">
                    <a:pos x="53" y="177"/>
                  </a:cxn>
                  <a:cxn ang="0">
                    <a:pos x="44" y="180"/>
                  </a:cxn>
                  <a:cxn ang="0">
                    <a:pos x="39" y="185"/>
                  </a:cxn>
                  <a:cxn ang="0">
                    <a:pos x="34" y="192"/>
                  </a:cxn>
                  <a:cxn ang="0">
                    <a:pos x="32" y="201"/>
                  </a:cxn>
                  <a:cxn ang="0">
                    <a:pos x="31" y="212"/>
                  </a:cxn>
                  <a:cxn ang="0">
                    <a:pos x="29" y="220"/>
                  </a:cxn>
                </a:cxnLst>
                <a:rect l="0" t="0" r="r" b="b"/>
                <a:pathLst>
                  <a:path w="60" h="221">
                    <a:moveTo>
                      <a:pt x="29" y="0"/>
                    </a:moveTo>
                    <a:lnTo>
                      <a:pt x="21" y="1"/>
                    </a:lnTo>
                    <a:lnTo>
                      <a:pt x="14" y="4"/>
                    </a:lnTo>
                    <a:lnTo>
                      <a:pt x="9" y="8"/>
                    </a:lnTo>
                    <a:lnTo>
                      <a:pt x="5" y="13"/>
                    </a:lnTo>
                    <a:lnTo>
                      <a:pt x="2" y="20"/>
                    </a:lnTo>
                    <a:lnTo>
                      <a:pt x="0" y="26"/>
                    </a:lnTo>
                    <a:lnTo>
                      <a:pt x="0" y="32"/>
                    </a:lnTo>
                    <a:lnTo>
                      <a:pt x="0" y="39"/>
                    </a:lnTo>
                    <a:lnTo>
                      <a:pt x="0" y="47"/>
                    </a:lnTo>
                    <a:lnTo>
                      <a:pt x="1" y="67"/>
                    </a:lnTo>
                    <a:lnTo>
                      <a:pt x="4" y="86"/>
                    </a:lnTo>
                    <a:lnTo>
                      <a:pt x="7" y="98"/>
                    </a:lnTo>
                    <a:lnTo>
                      <a:pt x="17" y="109"/>
                    </a:lnTo>
                    <a:lnTo>
                      <a:pt x="26" y="122"/>
                    </a:lnTo>
                    <a:lnTo>
                      <a:pt x="36" y="133"/>
                    </a:lnTo>
                    <a:lnTo>
                      <a:pt x="47" y="144"/>
                    </a:lnTo>
                    <a:lnTo>
                      <a:pt x="53" y="150"/>
                    </a:lnTo>
                    <a:lnTo>
                      <a:pt x="57" y="158"/>
                    </a:lnTo>
                    <a:lnTo>
                      <a:pt x="59" y="163"/>
                    </a:lnTo>
                    <a:lnTo>
                      <a:pt x="59" y="170"/>
                    </a:lnTo>
                    <a:lnTo>
                      <a:pt x="53" y="177"/>
                    </a:lnTo>
                    <a:lnTo>
                      <a:pt x="44" y="180"/>
                    </a:lnTo>
                    <a:lnTo>
                      <a:pt x="39" y="185"/>
                    </a:lnTo>
                    <a:lnTo>
                      <a:pt x="34" y="192"/>
                    </a:lnTo>
                    <a:lnTo>
                      <a:pt x="32" y="201"/>
                    </a:lnTo>
                    <a:lnTo>
                      <a:pt x="31" y="212"/>
                    </a:lnTo>
                    <a:lnTo>
                      <a:pt x="29" y="220"/>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grpSp>
            <p:nvGrpSpPr>
              <p:cNvPr id="27" name="Group 66"/>
              <p:cNvGrpSpPr>
                <a:grpSpLocks/>
              </p:cNvGrpSpPr>
              <p:nvPr/>
            </p:nvGrpSpPr>
            <p:grpSpPr bwMode="auto">
              <a:xfrm>
                <a:off x="4750" y="3775"/>
                <a:ext cx="107" cy="58"/>
                <a:chOff x="4750" y="3775"/>
                <a:chExt cx="107" cy="58"/>
              </a:xfrm>
            </p:grpSpPr>
            <p:sp>
              <p:nvSpPr>
                <p:cNvPr id="45" name="Freeform 67"/>
                <p:cNvSpPr>
                  <a:spLocks/>
                </p:cNvSpPr>
                <p:nvPr/>
              </p:nvSpPr>
              <p:spPr bwMode="auto">
                <a:xfrm>
                  <a:off x="4750" y="3798"/>
                  <a:ext cx="25" cy="34"/>
                </a:xfrm>
                <a:custGeom>
                  <a:avLst/>
                  <a:gdLst/>
                  <a:ahLst/>
                  <a:cxnLst>
                    <a:cxn ang="0">
                      <a:pos x="0" y="23"/>
                    </a:cxn>
                    <a:cxn ang="0">
                      <a:pos x="0" y="10"/>
                    </a:cxn>
                    <a:cxn ang="0">
                      <a:pos x="2" y="2"/>
                    </a:cxn>
                    <a:cxn ang="0">
                      <a:pos x="8" y="0"/>
                    </a:cxn>
                    <a:cxn ang="0">
                      <a:pos x="14" y="1"/>
                    </a:cxn>
                    <a:cxn ang="0">
                      <a:pos x="18" y="7"/>
                    </a:cxn>
                    <a:cxn ang="0">
                      <a:pos x="22" y="20"/>
                    </a:cxn>
                    <a:cxn ang="0">
                      <a:pos x="24" y="28"/>
                    </a:cxn>
                    <a:cxn ang="0">
                      <a:pos x="24" y="33"/>
                    </a:cxn>
                    <a:cxn ang="0">
                      <a:pos x="16" y="33"/>
                    </a:cxn>
                    <a:cxn ang="0">
                      <a:pos x="6" y="29"/>
                    </a:cxn>
                    <a:cxn ang="0">
                      <a:pos x="0" y="23"/>
                    </a:cxn>
                  </a:cxnLst>
                  <a:rect l="0" t="0" r="r" b="b"/>
                  <a:pathLst>
                    <a:path w="25" h="34">
                      <a:moveTo>
                        <a:pt x="0" y="23"/>
                      </a:moveTo>
                      <a:lnTo>
                        <a:pt x="0" y="10"/>
                      </a:lnTo>
                      <a:lnTo>
                        <a:pt x="2" y="2"/>
                      </a:lnTo>
                      <a:lnTo>
                        <a:pt x="8" y="0"/>
                      </a:lnTo>
                      <a:lnTo>
                        <a:pt x="14" y="1"/>
                      </a:lnTo>
                      <a:lnTo>
                        <a:pt x="18" y="7"/>
                      </a:lnTo>
                      <a:lnTo>
                        <a:pt x="22" y="20"/>
                      </a:lnTo>
                      <a:lnTo>
                        <a:pt x="24" y="28"/>
                      </a:lnTo>
                      <a:lnTo>
                        <a:pt x="24" y="33"/>
                      </a:lnTo>
                      <a:lnTo>
                        <a:pt x="16" y="33"/>
                      </a:lnTo>
                      <a:lnTo>
                        <a:pt x="6" y="29"/>
                      </a:lnTo>
                      <a:lnTo>
                        <a:pt x="0" y="23"/>
                      </a:lnTo>
                    </a:path>
                  </a:pathLst>
                </a:custGeom>
                <a:solidFill>
                  <a:srgbClr val="3B3B3B"/>
                </a:solidFill>
                <a:ln w="9525" cap="rnd">
                  <a:noFill/>
                  <a:round/>
                  <a:headEnd type="none" w="sm" len="sm"/>
                  <a:tailEnd type="none" w="sm" len="sm"/>
                </a:ln>
                <a:effectLst/>
              </p:spPr>
              <p:txBody>
                <a:bodyPr/>
                <a:lstStyle/>
                <a:p>
                  <a:endParaRPr lang="zh-CN" altLang="en-US"/>
                </a:p>
              </p:txBody>
            </p:sp>
            <p:sp>
              <p:nvSpPr>
                <p:cNvPr id="46" name="Freeform 68"/>
                <p:cNvSpPr>
                  <a:spLocks/>
                </p:cNvSpPr>
                <p:nvPr/>
              </p:nvSpPr>
              <p:spPr bwMode="auto">
                <a:xfrm>
                  <a:off x="4779" y="3798"/>
                  <a:ext cx="29" cy="35"/>
                </a:xfrm>
                <a:custGeom>
                  <a:avLst/>
                  <a:gdLst/>
                  <a:ahLst/>
                  <a:cxnLst>
                    <a:cxn ang="0">
                      <a:pos x="0" y="33"/>
                    </a:cxn>
                    <a:cxn ang="0">
                      <a:pos x="0" y="21"/>
                    </a:cxn>
                    <a:cxn ang="0">
                      <a:pos x="2" y="8"/>
                    </a:cxn>
                    <a:cxn ang="0">
                      <a:pos x="5" y="1"/>
                    </a:cxn>
                    <a:cxn ang="0">
                      <a:pos x="9" y="0"/>
                    </a:cxn>
                    <a:cxn ang="0">
                      <a:pos x="15" y="0"/>
                    </a:cxn>
                    <a:cxn ang="0">
                      <a:pos x="21" y="5"/>
                    </a:cxn>
                    <a:cxn ang="0">
                      <a:pos x="25" y="14"/>
                    </a:cxn>
                    <a:cxn ang="0">
                      <a:pos x="28" y="23"/>
                    </a:cxn>
                    <a:cxn ang="0">
                      <a:pos x="28" y="29"/>
                    </a:cxn>
                    <a:cxn ang="0">
                      <a:pos x="19" y="31"/>
                    </a:cxn>
                    <a:cxn ang="0">
                      <a:pos x="8" y="34"/>
                    </a:cxn>
                    <a:cxn ang="0">
                      <a:pos x="0" y="33"/>
                    </a:cxn>
                  </a:cxnLst>
                  <a:rect l="0" t="0" r="r" b="b"/>
                  <a:pathLst>
                    <a:path w="29" h="35">
                      <a:moveTo>
                        <a:pt x="0" y="33"/>
                      </a:moveTo>
                      <a:lnTo>
                        <a:pt x="0" y="21"/>
                      </a:lnTo>
                      <a:lnTo>
                        <a:pt x="2" y="8"/>
                      </a:lnTo>
                      <a:lnTo>
                        <a:pt x="5" y="1"/>
                      </a:lnTo>
                      <a:lnTo>
                        <a:pt x="9" y="0"/>
                      </a:lnTo>
                      <a:lnTo>
                        <a:pt x="15" y="0"/>
                      </a:lnTo>
                      <a:lnTo>
                        <a:pt x="21" y="5"/>
                      </a:lnTo>
                      <a:lnTo>
                        <a:pt x="25" y="14"/>
                      </a:lnTo>
                      <a:lnTo>
                        <a:pt x="28" y="23"/>
                      </a:lnTo>
                      <a:lnTo>
                        <a:pt x="28" y="29"/>
                      </a:lnTo>
                      <a:lnTo>
                        <a:pt x="19" y="31"/>
                      </a:lnTo>
                      <a:lnTo>
                        <a:pt x="8" y="34"/>
                      </a:lnTo>
                      <a:lnTo>
                        <a:pt x="0" y="33"/>
                      </a:lnTo>
                    </a:path>
                  </a:pathLst>
                </a:custGeom>
                <a:solidFill>
                  <a:srgbClr val="3B3B3B"/>
                </a:solidFill>
                <a:ln w="9525" cap="rnd">
                  <a:noFill/>
                  <a:round/>
                  <a:headEnd type="none" w="sm" len="sm"/>
                  <a:tailEnd type="none" w="sm" len="sm"/>
                </a:ln>
                <a:effectLst/>
              </p:spPr>
              <p:txBody>
                <a:bodyPr/>
                <a:lstStyle/>
                <a:p>
                  <a:endParaRPr lang="zh-CN" altLang="en-US"/>
                </a:p>
              </p:txBody>
            </p:sp>
            <p:sp>
              <p:nvSpPr>
                <p:cNvPr id="47" name="Freeform 69"/>
                <p:cNvSpPr>
                  <a:spLocks/>
                </p:cNvSpPr>
                <p:nvPr/>
              </p:nvSpPr>
              <p:spPr bwMode="auto">
                <a:xfrm>
                  <a:off x="4811" y="3790"/>
                  <a:ext cx="26" cy="35"/>
                </a:xfrm>
                <a:custGeom>
                  <a:avLst/>
                  <a:gdLst/>
                  <a:ahLst/>
                  <a:cxnLst>
                    <a:cxn ang="0">
                      <a:pos x="1" y="34"/>
                    </a:cxn>
                    <a:cxn ang="0">
                      <a:pos x="0" y="28"/>
                    </a:cxn>
                    <a:cxn ang="0">
                      <a:pos x="0" y="18"/>
                    </a:cxn>
                    <a:cxn ang="0">
                      <a:pos x="0" y="10"/>
                    </a:cxn>
                    <a:cxn ang="0">
                      <a:pos x="2" y="6"/>
                    </a:cxn>
                    <a:cxn ang="0">
                      <a:pos x="6" y="2"/>
                    </a:cxn>
                    <a:cxn ang="0">
                      <a:pos x="12" y="0"/>
                    </a:cxn>
                    <a:cxn ang="0">
                      <a:pos x="18" y="4"/>
                    </a:cxn>
                    <a:cxn ang="0">
                      <a:pos x="21" y="9"/>
                    </a:cxn>
                    <a:cxn ang="0">
                      <a:pos x="23" y="15"/>
                    </a:cxn>
                    <a:cxn ang="0">
                      <a:pos x="25" y="23"/>
                    </a:cxn>
                    <a:cxn ang="0">
                      <a:pos x="19" y="28"/>
                    </a:cxn>
                    <a:cxn ang="0">
                      <a:pos x="11" y="32"/>
                    </a:cxn>
                    <a:cxn ang="0">
                      <a:pos x="1" y="34"/>
                    </a:cxn>
                  </a:cxnLst>
                  <a:rect l="0" t="0" r="r" b="b"/>
                  <a:pathLst>
                    <a:path w="26" h="35">
                      <a:moveTo>
                        <a:pt x="1" y="34"/>
                      </a:moveTo>
                      <a:lnTo>
                        <a:pt x="0" y="28"/>
                      </a:lnTo>
                      <a:lnTo>
                        <a:pt x="0" y="18"/>
                      </a:lnTo>
                      <a:lnTo>
                        <a:pt x="0" y="10"/>
                      </a:lnTo>
                      <a:lnTo>
                        <a:pt x="2" y="6"/>
                      </a:lnTo>
                      <a:lnTo>
                        <a:pt x="6" y="2"/>
                      </a:lnTo>
                      <a:lnTo>
                        <a:pt x="12" y="0"/>
                      </a:lnTo>
                      <a:lnTo>
                        <a:pt x="18" y="4"/>
                      </a:lnTo>
                      <a:lnTo>
                        <a:pt x="21" y="9"/>
                      </a:lnTo>
                      <a:lnTo>
                        <a:pt x="23" y="15"/>
                      </a:lnTo>
                      <a:lnTo>
                        <a:pt x="25" y="23"/>
                      </a:lnTo>
                      <a:lnTo>
                        <a:pt x="19" y="28"/>
                      </a:lnTo>
                      <a:lnTo>
                        <a:pt x="11" y="32"/>
                      </a:lnTo>
                      <a:lnTo>
                        <a:pt x="1" y="34"/>
                      </a:lnTo>
                    </a:path>
                  </a:pathLst>
                </a:custGeom>
                <a:solidFill>
                  <a:srgbClr val="3B3B3B"/>
                </a:solidFill>
                <a:ln w="9525" cap="rnd">
                  <a:noFill/>
                  <a:round/>
                  <a:headEnd type="none" w="sm" len="sm"/>
                  <a:tailEnd type="none" w="sm" len="sm"/>
                </a:ln>
                <a:effectLst/>
              </p:spPr>
              <p:txBody>
                <a:bodyPr/>
                <a:lstStyle/>
                <a:p>
                  <a:endParaRPr lang="zh-CN" altLang="en-US"/>
                </a:p>
              </p:txBody>
            </p:sp>
            <p:sp>
              <p:nvSpPr>
                <p:cNvPr id="48" name="Freeform 70"/>
                <p:cNvSpPr>
                  <a:spLocks/>
                </p:cNvSpPr>
                <p:nvPr/>
              </p:nvSpPr>
              <p:spPr bwMode="auto">
                <a:xfrm>
                  <a:off x="4840" y="3775"/>
                  <a:ext cx="17" cy="37"/>
                </a:xfrm>
                <a:custGeom>
                  <a:avLst/>
                  <a:gdLst/>
                  <a:ahLst/>
                  <a:cxnLst>
                    <a:cxn ang="0">
                      <a:pos x="3" y="0"/>
                    </a:cxn>
                    <a:cxn ang="0">
                      <a:pos x="1" y="5"/>
                    </a:cxn>
                    <a:cxn ang="0">
                      <a:pos x="0" y="11"/>
                    </a:cxn>
                    <a:cxn ang="0">
                      <a:pos x="0" y="15"/>
                    </a:cxn>
                    <a:cxn ang="0">
                      <a:pos x="0" y="22"/>
                    </a:cxn>
                    <a:cxn ang="0">
                      <a:pos x="0" y="28"/>
                    </a:cxn>
                    <a:cxn ang="0">
                      <a:pos x="2" y="36"/>
                    </a:cxn>
                    <a:cxn ang="0">
                      <a:pos x="9" y="29"/>
                    </a:cxn>
                    <a:cxn ang="0">
                      <a:pos x="14" y="22"/>
                    </a:cxn>
                    <a:cxn ang="0">
                      <a:pos x="16" y="19"/>
                    </a:cxn>
                    <a:cxn ang="0">
                      <a:pos x="10" y="9"/>
                    </a:cxn>
                    <a:cxn ang="0">
                      <a:pos x="3" y="0"/>
                    </a:cxn>
                  </a:cxnLst>
                  <a:rect l="0" t="0" r="r" b="b"/>
                  <a:pathLst>
                    <a:path w="17" h="37">
                      <a:moveTo>
                        <a:pt x="3" y="0"/>
                      </a:moveTo>
                      <a:lnTo>
                        <a:pt x="1" y="5"/>
                      </a:lnTo>
                      <a:lnTo>
                        <a:pt x="0" y="11"/>
                      </a:lnTo>
                      <a:lnTo>
                        <a:pt x="0" y="15"/>
                      </a:lnTo>
                      <a:lnTo>
                        <a:pt x="0" y="22"/>
                      </a:lnTo>
                      <a:lnTo>
                        <a:pt x="0" y="28"/>
                      </a:lnTo>
                      <a:lnTo>
                        <a:pt x="2" y="36"/>
                      </a:lnTo>
                      <a:lnTo>
                        <a:pt x="9" y="29"/>
                      </a:lnTo>
                      <a:lnTo>
                        <a:pt x="14" y="22"/>
                      </a:lnTo>
                      <a:lnTo>
                        <a:pt x="16" y="19"/>
                      </a:lnTo>
                      <a:lnTo>
                        <a:pt x="10" y="9"/>
                      </a:lnTo>
                      <a:lnTo>
                        <a:pt x="3" y="0"/>
                      </a:lnTo>
                    </a:path>
                  </a:pathLst>
                </a:custGeom>
                <a:solidFill>
                  <a:srgbClr val="3B3B3B"/>
                </a:solidFill>
                <a:ln w="9525" cap="rnd">
                  <a:noFill/>
                  <a:round/>
                  <a:headEnd type="none" w="sm" len="sm"/>
                  <a:tailEnd type="none" w="sm" len="sm"/>
                </a:ln>
                <a:effectLst/>
              </p:spPr>
              <p:txBody>
                <a:bodyPr/>
                <a:lstStyle/>
                <a:p>
                  <a:endParaRPr lang="zh-CN" altLang="en-US"/>
                </a:p>
              </p:txBody>
            </p:sp>
          </p:grpSp>
          <p:grpSp>
            <p:nvGrpSpPr>
              <p:cNvPr id="34" name="Group 71"/>
              <p:cNvGrpSpPr>
                <a:grpSpLocks/>
              </p:cNvGrpSpPr>
              <p:nvPr/>
            </p:nvGrpSpPr>
            <p:grpSpPr bwMode="auto">
              <a:xfrm>
                <a:off x="4926" y="3762"/>
                <a:ext cx="104" cy="61"/>
                <a:chOff x="4926" y="3762"/>
                <a:chExt cx="104" cy="61"/>
              </a:xfrm>
            </p:grpSpPr>
            <p:sp>
              <p:nvSpPr>
                <p:cNvPr id="41" name="Freeform 72"/>
                <p:cNvSpPr>
                  <a:spLocks/>
                </p:cNvSpPr>
                <p:nvPr/>
              </p:nvSpPr>
              <p:spPr bwMode="auto">
                <a:xfrm>
                  <a:off x="4926" y="3762"/>
                  <a:ext cx="26" cy="38"/>
                </a:xfrm>
                <a:custGeom>
                  <a:avLst/>
                  <a:gdLst/>
                  <a:ahLst/>
                  <a:cxnLst>
                    <a:cxn ang="0">
                      <a:pos x="0" y="7"/>
                    </a:cxn>
                    <a:cxn ang="0">
                      <a:pos x="6" y="3"/>
                    </a:cxn>
                    <a:cxn ang="0">
                      <a:pos x="12" y="0"/>
                    </a:cxn>
                    <a:cxn ang="0">
                      <a:pos x="17" y="0"/>
                    </a:cxn>
                    <a:cxn ang="0">
                      <a:pos x="22" y="2"/>
                    </a:cxn>
                    <a:cxn ang="0">
                      <a:pos x="25" y="7"/>
                    </a:cxn>
                    <a:cxn ang="0">
                      <a:pos x="24" y="13"/>
                    </a:cxn>
                    <a:cxn ang="0">
                      <a:pos x="20" y="20"/>
                    </a:cxn>
                    <a:cxn ang="0">
                      <a:pos x="16" y="27"/>
                    </a:cxn>
                    <a:cxn ang="0">
                      <a:pos x="11" y="32"/>
                    </a:cxn>
                    <a:cxn ang="0">
                      <a:pos x="6" y="37"/>
                    </a:cxn>
                    <a:cxn ang="0">
                      <a:pos x="1" y="33"/>
                    </a:cxn>
                    <a:cxn ang="0">
                      <a:pos x="0" y="24"/>
                    </a:cxn>
                    <a:cxn ang="0">
                      <a:pos x="0" y="16"/>
                    </a:cxn>
                    <a:cxn ang="0">
                      <a:pos x="0" y="7"/>
                    </a:cxn>
                  </a:cxnLst>
                  <a:rect l="0" t="0" r="r" b="b"/>
                  <a:pathLst>
                    <a:path w="26" h="38">
                      <a:moveTo>
                        <a:pt x="0" y="7"/>
                      </a:moveTo>
                      <a:lnTo>
                        <a:pt x="6" y="3"/>
                      </a:lnTo>
                      <a:lnTo>
                        <a:pt x="12" y="0"/>
                      </a:lnTo>
                      <a:lnTo>
                        <a:pt x="17" y="0"/>
                      </a:lnTo>
                      <a:lnTo>
                        <a:pt x="22" y="2"/>
                      </a:lnTo>
                      <a:lnTo>
                        <a:pt x="25" y="7"/>
                      </a:lnTo>
                      <a:lnTo>
                        <a:pt x="24" y="13"/>
                      </a:lnTo>
                      <a:lnTo>
                        <a:pt x="20" y="20"/>
                      </a:lnTo>
                      <a:lnTo>
                        <a:pt x="16" y="27"/>
                      </a:lnTo>
                      <a:lnTo>
                        <a:pt x="11" y="32"/>
                      </a:lnTo>
                      <a:lnTo>
                        <a:pt x="6" y="37"/>
                      </a:lnTo>
                      <a:lnTo>
                        <a:pt x="1" y="33"/>
                      </a:lnTo>
                      <a:lnTo>
                        <a:pt x="0" y="24"/>
                      </a:lnTo>
                      <a:lnTo>
                        <a:pt x="0" y="16"/>
                      </a:lnTo>
                      <a:lnTo>
                        <a:pt x="0" y="7"/>
                      </a:lnTo>
                    </a:path>
                  </a:pathLst>
                </a:custGeom>
                <a:solidFill>
                  <a:srgbClr val="DFDFDF"/>
                </a:solidFill>
                <a:ln w="9525" cap="rnd">
                  <a:noFill/>
                  <a:round/>
                  <a:headEnd type="none" w="sm" len="sm"/>
                  <a:tailEnd type="none" w="sm" len="sm"/>
                </a:ln>
                <a:effectLst/>
              </p:spPr>
              <p:txBody>
                <a:bodyPr/>
                <a:lstStyle/>
                <a:p>
                  <a:endParaRPr lang="zh-CN" altLang="en-US"/>
                </a:p>
              </p:txBody>
            </p:sp>
            <p:sp>
              <p:nvSpPr>
                <p:cNvPr id="42" name="Freeform 73"/>
                <p:cNvSpPr>
                  <a:spLocks/>
                </p:cNvSpPr>
                <p:nvPr/>
              </p:nvSpPr>
              <p:spPr bwMode="auto">
                <a:xfrm>
                  <a:off x="4939" y="3779"/>
                  <a:ext cx="34" cy="41"/>
                </a:xfrm>
                <a:custGeom>
                  <a:avLst/>
                  <a:gdLst/>
                  <a:ahLst/>
                  <a:cxnLst>
                    <a:cxn ang="0">
                      <a:pos x="0" y="26"/>
                    </a:cxn>
                    <a:cxn ang="0">
                      <a:pos x="2" y="19"/>
                    </a:cxn>
                    <a:cxn ang="0">
                      <a:pos x="5" y="12"/>
                    </a:cxn>
                    <a:cxn ang="0">
                      <a:pos x="11" y="4"/>
                    </a:cxn>
                    <a:cxn ang="0">
                      <a:pos x="18" y="0"/>
                    </a:cxn>
                    <a:cxn ang="0">
                      <a:pos x="25" y="0"/>
                    </a:cxn>
                    <a:cxn ang="0">
                      <a:pos x="30" y="5"/>
                    </a:cxn>
                    <a:cxn ang="0">
                      <a:pos x="33" y="12"/>
                    </a:cxn>
                    <a:cxn ang="0">
                      <a:pos x="32" y="21"/>
                    </a:cxn>
                    <a:cxn ang="0">
                      <a:pos x="31" y="31"/>
                    </a:cxn>
                    <a:cxn ang="0">
                      <a:pos x="26" y="40"/>
                    </a:cxn>
                    <a:cxn ang="0">
                      <a:pos x="16" y="38"/>
                    </a:cxn>
                    <a:cxn ang="0">
                      <a:pos x="7" y="34"/>
                    </a:cxn>
                    <a:cxn ang="0">
                      <a:pos x="0" y="26"/>
                    </a:cxn>
                  </a:cxnLst>
                  <a:rect l="0" t="0" r="r" b="b"/>
                  <a:pathLst>
                    <a:path w="34" h="41">
                      <a:moveTo>
                        <a:pt x="0" y="26"/>
                      </a:moveTo>
                      <a:lnTo>
                        <a:pt x="2" y="19"/>
                      </a:lnTo>
                      <a:lnTo>
                        <a:pt x="5" y="12"/>
                      </a:lnTo>
                      <a:lnTo>
                        <a:pt x="11" y="4"/>
                      </a:lnTo>
                      <a:lnTo>
                        <a:pt x="18" y="0"/>
                      </a:lnTo>
                      <a:lnTo>
                        <a:pt x="25" y="0"/>
                      </a:lnTo>
                      <a:lnTo>
                        <a:pt x="30" y="5"/>
                      </a:lnTo>
                      <a:lnTo>
                        <a:pt x="33" y="12"/>
                      </a:lnTo>
                      <a:lnTo>
                        <a:pt x="32" y="21"/>
                      </a:lnTo>
                      <a:lnTo>
                        <a:pt x="31" y="31"/>
                      </a:lnTo>
                      <a:lnTo>
                        <a:pt x="26" y="40"/>
                      </a:lnTo>
                      <a:lnTo>
                        <a:pt x="16" y="38"/>
                      </a:lnTo>
                      <a:lnTo>
                        <a:pt x="7" y="34"/>
                      </a:lnTo>
                      <a:lnTo>
                        <a:pt x="0" y="26"/>
                      </a:lnTo>
                    </a:path>
                  </a:pathLst>
                </a:custGeom>
                <a:solidFill>
                  <a:srgbClr val="DFDFDF"/>
                </a:solidFill>
                <a:ln w="9525" cap="rnd">
                  <a:noFill/>
                  <a:round/>
                  <a:headEnd type="none" w="sm" len="sm"/>
                  <a:tailEnd type="none" w="sm" len="sm"/>
                </a:ln>
                <a:effectLst/>
              </p:spPr>
              <p:txBody>
                <a:bodyPr/>
                <a:lstStyle/>
                <a:p>
                  <a:endParaRPr lang="zh-CN" altLang="en-US"/>
                </a:p>
              </p:txBody>
            </p:sp>
            <p:sp>
              <p:nvSpPr>
                <p:cNvPr id="43" name="Freeform 74"/>
                <p:cNvSpPr>
                  <a:spLocks/>
                </p:cNvSpPr>
                <p:nvPr/>
              </p:nvSpPr>
              <p:spPr bwMode="auto">
                <a:xfrm>
                  <a:off x="4972" y="3789"/>
                  <a:ext cx="31" cy="34"/>
                </a:xfrm>
                <a:custGeom>
                  <a:avLst/>
                  <a:gdLst/>
                  <a:ahLst/>
                  <a:cxnLst>
                    <a:cxn ang="0">
                      <a:pos x="0" y="30"/>
                    </a:cxn>
                    <a:cxn ang="0">
                      <a:pos x="2" y="20"/>
                    </a:cxn>
                    <a:cxn ang="0">
                      <a:pos x="5" y="12"/>
                    </a:cxn>
                    <a:cxn ang="0">
                      <a:pos x="8" y="6"/>
                    </a:cxn>
                    <a:cxn ang="0">
                      <a:pos x="10" y="3"/>
                    </a:cxn>
                    <a:cxn ang="0">
                      <a:pos x="14" y="0"/>
                    </a:cxn>
                    <a:cxn ang="0">
                      <a:pos x="20" y="0"/>
                    </a:cxn>
                    <a:cxn ang="0">
                      <a:pos x="27" y="5"/>
                    </a:cxn>
                    <a:cxn ang="0">
                      <a:pos x="29" y="12"/>
                    </a:cxn>
                    <a:cxn ang="0">
                      <a:pos x="30" y="20"/>
                    </a:cxn>
                    <a:cxn ang="0">
                      <a:pos x="29" y="30"/>
                    </a:cxn>
                    <a:cxn ang="0">
                      <a:pos x="21" y="32"/>
                    </a:cxn>
                    <a:cxn ang="0">
                      <a:pos x="15" y="33"/>
                    </a:cxn>
                    <a:cxn ang="0">
                      <a:pos x="8" y="32"/>
                    </a:cxn>
                    <a:cxn ang="0">
                      <a:pos x="0" y="30"/>
                    </a:cxn>
                  </a:cxnLst>
                  <a:rect l="0" t="0" r="r" b="b"/>
                  <a:pathLst>
                    <a:path w="31" h="34">
                      <a:moveTo>
                        <a:pt x="0" y="30"/>
                      </a:moveTo>
                      <a:lnTo>
                        <a:pt x="2" y="20"/>
                      </a:lnTo>
                      <a:lnTo>
                        <a:pt x="5" y="12"/>
                      </a:lnTo>
                      <a:lnTo>
                        <a:pt x="8" y="6"/>
                      </a:lnTo>
                      <a:lnTo>
                        <a:pt x="10" y="3"/>
                      </a:lnTo>
                      <a:lnTo>
                        <a:pt x="14" y="0"/>
                      </a:lnTo>
                      <a:lnTo>
                        <a:pt x="20" y="0"/>
                      </a:lnTo>
                      <a:lnTo>
                        <a:pt x="27" y="5"/>
                      </a:lnTo>
                      <a:lnTo>
                        <a:pt x="29" y="12"/>
                      </a:lnTo>
                      <a:lnTo>
                        <a:pt x="30" y="20"/>
                      </a:lnTo>
                      <a:lnTo>
                        <a:pt x="29" y="30"/>
                      </a:lnTo>
                      <a:lnTo>
                        <a:pt x="21" y="32"/>
                      </a:lnTo>
                      <a:lnTo>
                        <a:pt x="15" y="33"/>
                      </a:lnTo>
                      <a:lnTo>
                        <a:pt x="8" y="32"/>
                      </a:lnTo>
                      <a:lnTo>
                        <a:pt x="0" y="30"/>
                      </a:lnTo>
                    </a:path>
                  </a:pathLst>
                </a:custGeom>
                <a:solidFill>
                  <a:srgbClr val="DFDFDF"/>
                </a:solidFill>
                <a:ln w="9525" cap="rnd">
                  <a:noFill/>
                  <a:round/>
                  <a:headEnd type="none" w="sm" len="sm"/>
                  <a:tailEnd type="none" w="sm" len="sm"/>
                </a:ln>
                <a:effectLst/>
              </p:spPr>
              <p:txBody>
                <a:bodyPr/>
                <a:lstStyle/>
                <a:p>
                  <a:endParaRPr lang="zh-CN" altLang="en-US"/>
                </a:p>
              </p:txBody>
            </p:sp>
            <p:sp>
              <p:nvSpPr>
                <p:cNvPr id="44" name="Freeform 75"/>
                <p:cNvSpPr>
                  <a:spLocks/>
                </p:cNvSpPr>
                <p:nvPr/>
              </p:nvSpPr>
              <p:spPr bwMode="auto">
                <a:xfrm>
                  <a:off x="5005" y="3790"/>
                  <a:ext cx="25" cy="29"/>
                </a:xfrm>
                <a:custGeom>
                  <a:avLst/>
                  <a:gdLst/>
                  <a:ahLst/>
                  <a:cxnLst>
                    <a:cxn ang="0">
                      <a:pos x="0" y="28"/>
                    </a:cxn>
                    <a:cxn ang="0">
                      <a:pos x="1" y="16"/>
                    </a:cxn>
                    <a:cxn ang="0">
                      <a:pos x="4" y="8"/>
                    </a:cxn>
                    <a:cxn ang="0">
                      <a:pos x="7" y="3"/>
                    </a:cxn>
                    <a:cxn ang="0">
                      <a:pos x="12" y="0"/>
                    </a:cxn>
                    <a:cxn ang="0">
                      <a:pos x="17" y="0"/>
                    </a:cxn>
                    <a:cxn ang="0">
                      <a:pos x="23" y="4"/>
                    </a:cxn>
                    <a:cxn ang="0">
                      <a:pos x="24" y="13"/>
                    </a:cxn>
                    <a:cxn ang="0">
                      <a:pos x="23" y="19"/>
                    </a:cxn>
                    <a:cxn ang="0">
                      <a:pos x="17" y="23"/>
                    </a:cxn>
                    <a:cxn ang="0">
                      <a:pos x="8" y="26"/>
                    </a:cxn>
                    <a:cxn ang="0">
                      <a:pos x="0" y="28"/>
                    </a:cxn>
                  </a:cxnLst>
                  <a:rect l="0" t="0" r="r" b="b"/>
                  <a:pathLst>
                    <a:path w="25" h="29">
                      <a:moveTo>
                        <a:pt x="0" y="28"/>
                      </a:moveTo>
                      <a:lnTo>
                        <a:pt x="1" y="16"/>
                      </a:lnTo>
                      <a:lnTo>
                        <a:pt x="4" y="8"/>
                      </a:lnTo>
                      <a:lnTo>
                        <a:pt x="7" y="3"/>
                      </a:lnTo>
                      <a:lnTo>
                        <a:pt x="12" y="0"/>
                      </a:lnTo>
                      <a:lnTo>
                        <a:pt x="17" y="0"/>
                      </a:lnTo>
                      <a:lnTo>
                        <a:pt x="23" y="4"/>
                      </a:lnTo>
                      <a:lnTo>
                        <a:pt x="24" y="13"/>
                      </a:lnTo>
                      <a:lnTo>
                        <a:pt x="23" y="19"/>
                      </a:lnTo>
                      <a:lnTo>
                        <a:pt x="17" y="23"/>
                      </a:lnTo>
                      <a:lnTo>
                        <a:pt x="8" y="26"/>
                      </a:lnTo>
                      <a:lnTo>
                        <a:pt x="0" y="28"/>
                      </a:lnTo>
                    </a:path>
                  </a:pathLst>
                </a:custGeom>
                <a:solidFill>
                  <a:srgbClr val="DFDFDF"/>
                </a:solidFill>
                <a:ln w="9525" cap="rnd">
                  <a:noFill/>
                  <a:round/>
                  <a:headEnd type="none" w="sm" len="sm"/>
                  <a:tailEnd type="none" w="sm" len="sm"/>
                </a:ln>
                <a:effectLst/>
              </p:spPr>
              <p:txBody>
                <a:bodyPr/>
                <a:lstStyle/>
                <a:p>
                  <a:endParaRPr lang="zh-CN" altLang="en-US"/>
                </a:p>
              </p:txBody>
            </p:sp>
          </p:grpSp>
          <p:sp>
            <p:nvSpPr>
              <p:cNvPr id="40" name="Rectangle 76"/>
              <p:cNvSpPr>
                <a:spLocks noChangeArrowheads="1"/>
              </p:cNvSpPr>
              <p:nvPr/>
            </p:nvSpPr>
            <p:spPr bwMode="auto">
              <a:xfrm>
                <a:off x="3787" y="3111"/>
                <a:ext cx="179" cy="462"/>
              </a:xfrm>
              <a:prstGeom prst="rect">
                <a:avLst/>
              </a:prstGeom>
              <a:noFill/>
              <a:ln w="9525">
                <a:noFill/>
                <a:miter lim="800000"/>
                <a:headEnd/>
                <a:tailEnd/>
              </a:ln>
              <a:effectLst/>
            </p:spPr>
            <p:txBody>
              <a:bodyPr wrap="none" lIns="92075" tIns="46038" rIns="92075" bIns="46038">
                <a:spAutoFit/>
              </a:bodyPr>
              <a:lstStyle/>
              <a:p>
                <a:pPr algn="l" eaLnBrk="0" hangingPunct="0"/>
                <a:endParaRPr lang="en-AU" sz="2400" b="1">
                  <a:solidFill>
                    <a:schemeClr val="accent2"/>
                  </a:solidFill>
                </a:endParaRPr>
              </a:p>
            </p:txBody>
          </p:sp>
        </p:gr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56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mn-ea"/>
              </a:rPr>
              <a:t>GA</a:t>
            </a:r>
            <a:r>
              <a:rPr lang="zh-CN" altLang="en-US" b="1" dirty="0" smtClean="0">
                <a:latin typeface="+mn-ea"/>
              </a:rPr>
              <a:t>的生物学原理</a:t>
            </a:r>
            <a:endParaRPr lang="en-US" altLang="zh-CN" b="1" dirty="0" smtClean="0">
              <a:latin typeface="+mn-ea"/>
            </a:endParaRPr>
          </a:p>
          <a:p>
            <a:pPr marL="1009650" lvl="1" indent="-609600" eaLnBrk="1" hangingPunct="1">
              <a:buClr>
                <a:schemeClr val="tx1"/>
              </a:buClr>
              <a:buSzPct val="100000"/>
              <a:buFont typeface="Wingdings" pitchFamily="2" charset="2"/>
              <a:buChar char="Ø"/>
              <a:defRPr/>
            </a:pPr>
            <a:r>
              <a:rPr lang="zh-CN" altLang="en-US" b="1" dirty="0" smtClean="0">
                <a:latin typeface="+mn-ea"/>
              </a:rPr>
              <a:t>遗传学的基本术语</a:t>
            </a:r>
            <a:endParaRPr lang="en-US" altLang="zh-CN" b="1" dirty="0" smtClean="0">
              <a:latin typeface="+mn-ea"/>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进化（</a:t>
            </a:r>
            <a:r>
              <a:rPr lang="en-US" altLang="zh-CN" sz="2800" b="1" dirty="0" smtClean="0">
                <a:latin typeface="Times New Roman" pitchFamily="18" charset="0"/>
                <a:ea typeface="楷体_GB2312" pitchFamily="49" charset="-122"/>
                <a:cs typeface="Times New Roman" pitchFamily="18" charset="0"/>
              </a:rPr>
              <a:t>evolution</a:t>
            </a:r>
            <a:r>
              <a:rPr lang="zh-CN" altLang="en-US" sz="2800" b="1" dirty="0" smtClean="0">
                <a:latin typeface="Times New Roman" pitchFamily="18" charset="0"/>
                <a:ea typeface="楷体_GB2312" pitchFamily="49" charset="-122"/>
                <a:cs typeface="Times New Roman" pitchFamily="18" charset="0"/>
              </a:rPr>
              <a:t>）：生物在其延续生存的过程中，逐渐适应其生存环境，使得其品质不断得到改良，这种生命现象称为进化</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适应度（</a:t>
            </a:r>
            <a:r>
              <a:rPr lang="en-US" altLang="zh-CN" sz="2800" b="1" dirty="0" smtClean="0">
                <a:latin typeface="Times New Roman" pitchFamily="18" charset="0"/>
                <a:ea typeface="楷体_GB2312" pitchFamily="49" charset="-122"/>
                <a:cs typeface="Times New Roman" pitchFamily="18" charset="0"/>
              </a:rPr>
              <a:t>fitness</a:t>
            </a:r>
            <a:r>
              <a:rPr lang="zh-CN" altLang="en-US" sz="2800" b="1" dirty="0" smtClean="0">
                <a:latin typeface="Times New Roman" pitchFamily="18" charset="0"/>
                <a:ea typeface="楷体_GB2312" pitchFamily="49" charset="-122"/>
                <a:cs typeface="Times New Roman" pitchFamily="18" charset="0"/>
              </a:rPr>
              <a:t>）：度量某个物种对于生存环境的适应程度。对生存环境适应程度较高的物种将获得更多的繁殖机会，而对生存环境适应程度较低的物种，其繁殖机会就会相对较少，甚至逐渐灭绝</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pic>
        <p:nvPicPr>
          <p:cNvPr id="128002" name="Picture 2" descr="进化"/>
          <p:cNvPicPr>
            <a:picLocks noChangeAspect="1" noChangeArrowheads="1"/>
          </p:cNvPicPr>
          <p:nvPr/>
        </p:nvPicPr>
        <p:blipFill>
          <a:blip r:embed="rId2" cstate="print"/>
          <a:srcRect/>
          <a:stretch>
            <a:fillRect/>
          </a:stretch>
        </p:blipFill>
        <p:spPr bwMode="auto">
          <a:xfrm>
            <a:off x="6148908" y="5517232"/>
            <a:ext cx="2095500" cy="12573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57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mn-ea"/>
              </a:rPr>
              <a:t>GA</a:t>
            </a:r>
            <a:r>
              <a:rPr lang="zh-CN" altLang="en-US" b="1" dirty="0" smtClean="0">
                <a:latin typeface="+mn-ea"/>
              </a:rPr>
              <a:t>的生物学原理</a:t>
            </a:r>
            <a:endParaRPr lang="en-US" altLang="zh-CN" b="1" dirty="0" smtClean="0">
              <a:latin typeface="+mn-ea"/>
            </a:endParaRPr>
          </a:p>
          <a:p>
            <a:pPr marL="1009650" lvl="1" indent="-609600" eaLnBrk="1" hangingPunct="1">
              <a:buClr>
                <a:schemeClr val="tx1"/>
              </a:buClr>
              <a:buSzPct val="100000"/>
              <a:buFont typeface="Wingdings" pitchFamily="2" charset="2"/>
              <a:buChar char="Ø"/>
              <a:defRPr/>
            </a:pPr>
            <a:r>
              <a:rPr lang="zh-CN" altLang="en-US" b="1" dirty="0" smtClean="0">
                <a:latin typeface="+mn-ea"/>
              </a:rPr>
              <a:t>遗传学的基本术语</a:t>
            </a:r>
            <a:endParaRPr lang="en-US" altLang="zh-CN" b="1" dirty="0" smtClean="0">
              <a:latin typeface="+mn-ea"/>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复制（</a:t>
            </a:r>
            <a:r>
              <a:rPr lang="en-US" altLang="zh-CN" sz="2800" b="1" dirty="0" smtClean="0">
                <a:latin typeface="Times New Roman" pitchFamily="18" charset="0"/>
                <a:ea typeface="楷体_GB2312" pitchFamily="49" charset="-122"/>
                <a:cs typeface="Times New Roman" pitchFamily="18" charset="0"/>
              </a:rPr>
              <a:t>reproduction</a:t>
            </a:r>
            <a:r>
              <a:rPr lang="zh-CN" altLang="en-US" sz="2800" b="1" dirty="0" smtClean="0">
                <a:latin typeface="Times New Roman" pitchFamily="18" charset="0"/>
                <a:ea typeface="楷体_GB2312" pitchFamily="49" charset="-122"/>
                <a:cs typeface="Times New Roman" pitchFamily="18" charset="0"/>
              </a:rPr>
              <a:t>）：细胞在分裂时，遗传物质</a:t>
            </a:r>
            <a:r>
              <a:rPr lang="en-US" altLang="zh-CN" sz="2800" b="1" dirty="0" smtClean="0">
                <a:latin typeface="Times New Roman" pitchFamily="18" charset="0"/>
                <a:ea typeface="楷体_GB2312" pitchFamily="49" charset="-122"/>
                <a:cs typeface="Times New Roman" pitchFamily="18" charset="0"/>
              </a:rPr>
              <a:t>DNA</a:t>
            </a:r>
            <a:r>
              <a:rPr lang="zh-CN" altLang="en-US" sz="2800" b="1" dirty="0" smtClean="0">
                <a:latin typeface="Times New Roman" pitchFamily="18" charset="0"/>
                <a:ea typeface="楷体_GB2312" pitchFamily="49" charset="-122"/>
                <a:cs typeface="Times New Roman" pitchFamily="18" charset="0"/>
              </a:rPr>
              <a:t>通过复制而转移到新产生的细胞中，新的细胞就继承了旧细胞的基因</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交叉（</a:t>
            </a:r>
            <a:r>
              <a:rPr lang="en-US" altLang="zh-CN" sz="2800" b="1" dirty="0" smtClean="0">
                <a:latin typeface="Times New Roman" pitchFamily="18" charset="0"/>
                <a:ea typeface="楷体_GB2312" pitchFamily="49" charset="-122"/>
                <a:cs typeface="Times New Roman" pitchFamily="18" charset="0"/>
              </a:rPr>
              <a:t>crossover</a:t>
            </a:r>
            <a:r>
              <a:rPr lang="zh-CN" altLang="en-US" sz="2800" b="1" dirty="0" smtClean="0">
                <a:latin typeface="Times New Roman" pitchFamily="18" charset="0"/>
                <a:ea typeface="楷体_GB2312" pitchFamily="49" charset="-122"/>
                <a:cs typeface="Times New Roman" pitchFamily="18" charset="0"/>
              </a:rPr>
              <a:t>）：在两个染色体的某一相同位置处</a:t>
            </a:r>
            <a:r>
              <a:rPr lang="en-US" altLang="zh-CN" sz="2800" b="1" dirty="0" smtClean="0">
                <a:latin typeface="Times New Roman" pitchFamily="18" charset="0"/>
                <a:ea typeface="楷体_GB2312" pitchFamily="49" charset="-122"/>
                <a:cs typeface="Times New Roman" pitchFamily="18" charset="0"/>
              </a:rPr>
              <a:t>DNA</a:t>
            </a:r>
            <a:r>
              <a:rPr lang="zh-CN" altLang="en-US" sz="2800" b="1" dirty="0" smtClean="0">
                <a:latin typeface="Times New Roman" pitchFamily="18" charset="0"/>
                <a:ea typeface="楷体_GB2312" pitchFamily="49" charset="-122"/>
                <a:cs typeface="Times New Roman" pitchFamily="18" charset="0"/>
              </a:rPr>
              <a:t>被切断，其前后两串分别交叉组合形成两个新的染色体。又称基因重组，俗称“杂交”</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58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en-US" altLang="zh-CN" b="1" dirty="0" smtClean="0">
                <a:latin typeface="+mn-ea"/>
              </a:rPr>
              <a:t>GA</a:t>
            </a:r>
            <a:r>
              <a:rPr lang="zh-CN" altLang="en-US" b="1" dirty="0" smtClean="0">
                <a:latin typeface="+mn-ea"/>
              </a:rPr>
              <a:t>的生物学原理</a:t>
            </a:r>
            <a:endParaRPr lang="en-US" altLang="zh-CN" b="1" dirty="0" smtClean="0">
              <a:latin typeface="+mn-ea"/>
            </a:endParaRPr>
          </a:p>
          <a:p>
            <a:pPr marL="1009650" lvl="1" indent="-609600" eaLnBrk="1" hangingPunct="1">
              <a:buClr>
                <a:schemeClr val="tx1"/>
              </a:buClr>
              <a:buSzPct val="100000"/>
              <a:buFont typeface="Wingdings" pitchFamily="2" charset="2"/>
              <a:buChar char="Ø"/>
              <a:defRPr/>
            </a:pPr>
            <a:r>
              <a:rPr lang="zh-CN" altLang="en-US" b="1" dirty="0" smtClean="0">
                <a:latin typeface="+mn-ea"/>
              </a:rPr>
              <a:t>遗传学的基本术语</a:t>
            </a:r>
            <a:endParaRPr lang="en-US" altLang="zh-CN" b="1" dirty="0" smtClean="0">
              <a:latin typeface="+mn-ea"/>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变异（</a:t>
            </a:r>
            <a:r>
              <a:rPr lang="en-US" altLang="zh-CN" sz="2800" b="1" dirty="0" smtClean="0">
                <a:latin typeface="Times New Roman" pitchFamily="18" charset="0"/>
                <a:ea typeface="楷体_GB2312" pitchFamily="49" charset="-122"/>
                <a:cs typeface="Times New Roman" pitchFamily="18" charset="0"/>
              </a:rPr>
              <a:t>mutation</a:t>
            </a:r>
            <a:r>
              <a:rPr lang="zh-CN" altLang="en-US" sz="2800" b="1" dirty="0" smtClean="0">
                <a:latin typeface="Times New Roman" pitchFamily="18" charset="0"/>
                <a:ea typeface="楷体_GB2312" pitchFamily="49" charset="-122"/>
                <a:cs typeface="Times New Roman" pitchFamily="18" charset="0"/>
              </a:rPr>
              <a:t>）：在细胞进行复制时可能以很小的概率产生某些复制差错，从而使</a:t>
            </a:r>
            <a:r>
              <a:rPr lang="en-US" altLang="zh-CN" sz="2800" b="1" dirty="0" smtClean="0">
                <a:latin typeface="Times New Roman" pitchFamily="18" charset="0"/>
                <a:ea typeface="楷体_GB2312" pitchFamily="49" charset="-122"/>
                <a:cs typeface="Times New Roman" pitchFamily="18" charset="0"/>
              </a:rPr>
              <a:t>DNA</a:t>
            </a:r>
            <a:r>
              <a:rPr lang="zh-CN" altLang="en-US" sz="2800" b="1" dirty="0" smtClean="0">
                <a:latin typeface="Times New Roman" pitchFamily="18" charset="0"/>
                <a:ea typeface="楷体_GB2312" pitchFamily="49" charset="-122"/>
                <a:cs typeface="Times New Roman" pitchFamily="18" charset="0"/>
              </a:rPr>
              <a:t>发生某种变异，产生出新的染色体，这些新的染色体表现出新的性状</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前言</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59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mn-ea"/>
              </a:rPr>
              <a:t>基本思想</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根据问题的数学模型，构造个体及适值函数</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产生一个初始种群</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根据种群中个体适值函数的好坏，不断选择繁殖，更新种群</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若干代后，种群中适应值最大的个体即最优解</a:t>
            </a:r>
            <a:endParaRPr lang="en-US" altLang="zh-CN"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
        <p:nvSpPr>
          <p:cNvPr id="5" name="TextBox 4"/>
          <p:cNvSpPr txBox="1"/>
          <p:nvPr/>
        </p:nvSpPr>
        <p:spPr>
          <a:xfrm>
            <a:off x="0" y="4869160"/>
            <a:ext cx="9144000" cy="540725"/>
          </a:xfrm>
          <a:prstGeom prst="rect">
            <a:avLst/>
          </a:prstGeom>
          <a:noFill/>
        </p:spPr>
        <p:txBody>
          <a:bodyPr wrap="square" rtlCol="0">
            <a:spAutoFit/>
          </a:bodyPr>
          <a:lstStyle/>
          <a:p>
            <a:pPr algn="ctr"/>
            <a:r>
              <a:rPr lang="zh-CN" altLang="en-US" sz="2800" dirty="0" smtClean="0">
                <a:latin typeface="楷体_GB2312" pitchFamily="49" charset="-122"/>
                <a:ea typeface="楷体_GB2312" pitchFamily="49" charset="-122"/>
              </a:rPr>
              <a:t>遗传算法是一种基于种群的、基于迭代的随机优化算法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32A5C0E-86EF-43B7-975C-EF727E77A439}" type="slidenum">
              <a:rPr lang="en-US" altLang="zh-CN"/>
              <a:pPr>
                <a:defRPr/>
              </a:pPr>
              <a:t>6</a:t>
            </a:fld>
            <a:endParaRPr lang="en-US" altLang="zh-CN"/>
          </a:p>
        </p:txBody>
      </p:sp>
      <p:sp>
        <p:nvSpPr>
          <p:cNvPr id="834562" name="Rectangle 2"/>
          <p:cNvSpPr>
            <a:spLocks noGrp="1" noChangeArrowheads="1"/>
          </p:cNvSpPr>
          <p:nvPr>
            <p:ph type="body" idx="1"/>
          </p:nvPr>
        </p:nvSpPr>
        <p:spPr>
          <a:xfrm>
            <a:off x="250825" y="1341438"/>
            <a:ext cx="8642350" cy="5111750"/>
          </a:xfrm>
        </p:spPr>
        <p:txBody>
          <a:bodyPr/>
          <a:lstStyle/>
          <a:p>
            <a:pPr marL="609600" indent="-609600" eaLnBrk="1" hangingPunct="1">
              <a:lnSpc>
                <a:spcPct val="80000"/>
              </a:lnSpc>
              <a:buFont typeface="Wingdings" pitchFamily="2" charset="2"/>
              <a:buNone/>
              <a:defRPr/>
            </a:pPr>
            <a:endParaRPr lang="en-US" altLang="zh-CN" b="1" dirty="0" smtClean="0">
              <a:latin typeface="宋体" pitchFamily="2" charset="-122"/>
            </a:endParaRPr>
          </a:p>
          <a:p>
            <a:pPr marL="609600" indent="-609600" eaLnBrk="1" hangingPunct="1">
              <a:lnSpc>
                <a:spcPct val="120000"/>
              </a:lnSpc>
              <a:buClr>
                <a:schemeClr val="tx1"/>
              </a:buClr>
              <a:buSzTx/>
              <a:buFont typeface="Wingdings" pitchFamily="2" charset="2"/>
              <a:buAutoNum type="arabicPeriod" startAt="2"/>
              <a:defRPr/>
            </a:pPr>
            <a:r>
              <a:rPr lang="zh-CN" altLang="en-US" b="1" dirty="0" smtClean="0">
                <a:latin typeface="宋体" pitchFamily="2" charset="-122"/>
              </a:rPr>
              <a:t>一切学科都是建模与优化在某个特定领域中的应用</a:t>
            </a:r>
          </a:p>
          <a:p>
            <a:pPr marL="609600" indent="-609600" eaLnBrk="1" hangingPunct="1">
              <a:lnSpc>
                <a:spcPct val="120000"/>
              </a:lnSpc>
              <a:buClr>
                <a:schemeClr val="tx2"/>
              </a:buClr>
              <a:buFont typeface="Wingdings" pitchFamily="2" charset="2"/>
              <a:buNone/>
              <a:defRPr/>
            </a:pPr>
            <a:endParaRPr lang="zh-CN" altLang="en-US" sz="1000" b="1" dirty="0" smtClean="0">
              <a:latin typeface="宋体" pitchFamily="2" charset="-122"/>
            </a:endParaRPr>
          </a:p>
          <a:p>
            <a:pPr marL="609600" indent="-609600" eaLnBrk="1" hangingPunct="1">
              <a:lnSpc>
                <a:spcPct val="120000"/>
              </a:lnSpc>
              <a:buClr>
                <a:schemeClr val="tx2"/>
              </a:buClr>
              <a:buFont typeface="Wingdings" pitchFamily="2" charset="2"/>
              <a:buNone/>
              <a:defRPr/>
            </a:pPr>
            <a:r>
              <a:rPr lang="zh-CN" altLang="en-US" b="1" dirty="0" smtClean="0">
                <a:latin typeface="宋体" pitchFamily="2" charset="-122"/>
              </a:rPr>
              <a:t>	概念模型</a:t>
            </a:r>
            <a:r>
              <a:rPr lang="en-US" altLang="zh-CN" b="1" dirty="0" smtClean="0">
                <a:latin typeface="宋体" pitchFamily="2" charset="-122"/>
              </a:rPr>
              <a:t>(</a:t>
            </a:r>
            <a:r>
              <a:rPr lang="zh-CN" altLang="en-US" b="1" dirty="0" smtClean="0">
                <a:latin typeface="宋体" pitchFamily="2" charset="-122"/>
              </a:rPr>
              <a:t>定性</a:t>
            </a:r>
            <a:r>
              <a:rPr lang="en-US" altLang="zh-CN" b="1" dirty="0" smtClean="0">
                <a:latin typeface="宋体" pitchFamily="2" charset="-122"/>
              </a:rPr>
              <a:t>)  →  </a:t>
            </a:r>
            <a:r>
              <a:rPr lang="zh-CN" altLang="en-US" b="1" dirty="0" smtClean="0">
                <a:latin typeface="宋体" pitchFamily="2" charset="-122"/>
              </a:rPr>
              <a:t>结构模型</a:t>
            </a:r>
            <a:r>
              <a:rPr lang="en-US" altLang="zh-CN" b="1" dirty="0" smtClean="0">
                <a:latin typeface="宋体" pitchFamily="2" charset="-122"/>
              </a:rPr>
              <a:t>(</a:t>
            </a:r>
            <a:r>
              <a:rPr lang="zh-CN" altLang="en-US" b="1" dirty="0" smtClean="0">
                <a:latin typeface="宋体" pitchFamily="2" charset="-122"/>
              </a:rPr>
              <a:t>图</a:t>
            </a:r>
            <a:r>
              <a:rPr lang="en-US" altLang="zh-CN" b="1" dirty="0" smtClean="0">
                <a:latin typeface="宋体" pitchFamily="2" charset="-122"/>
              </a:rPr>
              <a:t>)</a:t>
            </a:r>
          </a:p>
          <a:p>
            <a:pPr marL="609600" indent="-609600" eaLnBrk="1" hangingPunct="1">
              <a:lnSpc>
                <a:spcPct val="120000"/>
              </a:lnSpc>
              <a:buClr>
                <a:schemeClr val="tx2"/>
              </a:buClr>
              <a:buFont typeface="Wingdings" pitchFamily="2" charset="2"/>
              <a:buNone/>
              <a:defRPr/>
            </a:pPr>
            <a:r>
              <a:rPr lang="en-US" altLang="zh-CN" b="1" dirty="0" smtClean="0">
                <a:latin typeface="宋体" pitchFamily="2" charset="-122"/>
              </a:rPr>
              <a:t>	 →  </a:t>
            </a:r>
            <a:r>
              <a:rPr lang="zh-CN" altLang="en-US" b="1" dirty="0" smtClean="0">
                <a:latin typeface="宋体" pitchFamily="2" charset="-122"/>
              </a:rPr>
              <a:t>数学模型   →  智能模型</a:t>
            </a:r>
            <a:endParaRPr lang="zh-CN" altLang="en-US" sz="4400" b="1" dirty="0" smtClean="0">
              <a:latin typeface="宋体" pitchFamily="2" charset="-122"/>
            </a:endParaRPr>
          </a:p>
          <a:p>
            <a:pPr marL="609600" indent="-609600" eaLnBrk="1" hangingPunct="1">
              <a:lnSpc>
                <a:spcPct val="80000"/>
              </a:lnSpc>
              <a:buFont typeface="Wingdings" pitchFamily="2" charset="2"/>
              <a:buNone/>
              <a:defRPr/>
            </a:pPr>
            <a:r>
              <a:rPr lang="zh-CN" altLang="en-US" b="1" dirty="0" smtClean="0">
                <a:latin typeface="宋体" pitchFamily="2" charset="-122"/>
              </a:rPr>
              <a:t>		</a:t>
            </a:r>
          </a:p>
        </p:txBody>
      </p:sp>
      <p:sp>
        <p:nvSpPr>
          <p:cNvPr id="834563" name="Rectangle 3"/>
          <p:cNvSpPr>
            <a:spLocks noGrp="1" noChangeArrowheads="1"/>
          </p:cNvSpPr>
          <p:nvPr>
            <p:ph type="title"/>
          </p:nvPr>
        </p:nvSpPr>
        <p:spPr>
          <a:xfrm>
            <a:off x="206375" y="188913"/>
            <a:ext cx="8613775" cy="647700"/>
          </a:xfrm>
        </p:spPr>
        <p:txBody>
          <a:bodyPr anchorCtr="0"/>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最优化的重要性（</a:t>
            </a:r>
            <a:r>
              <a:rPr lang="en-US" altLang="zh-CN" sz="3600" b="1" dirty="0" smtClean="0">
                <a:solidFill>
                  <a:schemeClr val="tx1"/>
                </a:solidFill>
                <a:latin typeface="华文新魏" pitchFamily="2" charset="-122"/>
                <a:ea typeface="华文新魏" pitchFamily="2" charset="-122"/>
              </a:rPr>
              <a:t>1</a:t>
            </a:r>
            <a:r>
              <a:rPr lang="zh-CN" altLang="en-US" sz="3600" b="1" dirty="0" smtClean="0">
                <a:solidFill>
                  <a:schemeClr val="tx1"/>
                </a:solidFill>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n-ea"/>
              </a:rPr>
              <a:t>构成要素</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个体</a:t>
            </a:r>
            <a:endParaRPr lang="en-US" altLang="zh-CN" b="1" dirty="0" smtClean="0">
              <a:latin typeface="+mn-ea"/>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楷体_GB2312" pitchFamily="49" charset="-122"/>
                <a:ea typeface="楷体_GB2312" pitchFamily="49" charset="-122"/>
                <a:cs typeface="Times New Roman" pitchFamily="18" charset="0"/>
              </a:rPr>
              <a:t>编码方法：</a:t>
            </a:r>
            <a:r>
              <a:rPr lang="zh-CN" altLang="en-US" sz="2800" b="1" dirty="0" smtClean="0">
                <a:solidFill>
                  <a:srgbClr val="FFFFFF"/>
                </a:solidFill>
                <a:latin typeface="楷体_GB2312" pitchFamily="49" charset="-122"/>
                <a:ea typeface="楷体_GB2312" pitchFamily="49" charset="-122"/>
                <a:cs typeface="Times New Roman" pitchFamily="18" charset="0"/>
              </a:rPr>
              <a:t>二进制</a:t>
            </a:r>
            <a:r>
              <a:rPr lang="zh-CN" altLang="en-US" sz="2800" b="1" dirty="0" smtClean="0">
                <a:latin typeface="楷体_GB2312" pitchFamily="49" charset="-122"/>
                <a:ea typeface="楷体_GB2312" pitchFamily="49" charset="-122"/>
                <a:cs typeface="Times New Roman" pitchFamily="18" charset="0"/>
              </a:rPr>
              <a:t>、整数编码、顺序编码、实数编码等，问题依赖的</a:t>
            </a:r>
            <a:endParaRPr lang="en-US" altLang="zh-CN" sz="2800" b="1" dirty="0" smtClean="0">
              <a:latin typeface="楷体_GB2312" pitchFamily="49" charset="-122"/>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楷体_GB2312" pitchFamily="49" charset="-122"/>
                <a:ea typeface="楷体_GB2312" pitchFamily="49" charset="-122"/>
                <a:cs typeface="Times New Roman" pitchFamily="18" charset="0"/>
              </a:rPr>
              <a:t>适值函数：根据目标函数设计（适值函数的标定，</a:t>
            </a:r>
            <a:r>
              <a:rPr lang="en-US" altLang="zh-CN" sz="2800" b="1" dirty="0" smtClean="0">
                <a:latin typeface="Times New Roman" pitchFamily="18" charset="0"/>
                <a:ea typeface="楷体_GB2312" pitchFamily="49" charset="-122"/>
                <a:cs typeface="Times New Roman" pitchFamily="18" charset="0"/>
              </a:rPr>
              <a:t>fitness scaling</a:t>
            </a:r>
            <a:r>
              <a:rPr lang="zh-CN" altLang="en-US" sz="2800" b="1" dirty="0" smtClean="0">
                <a:latin typeface="楷体_GB2312" pitchFamily="49" charset="-122"/>
                <a:ea typeface="楷体_GB2312" pitchFamily="49" charset="-122"/>
                <a:cs typeface="Times New Roman" pitchFamily="18" charset="0"/>
              </a:rPr>
              <a:t>），可以直接将目标函数作为适值函数</a:t>
            </a:r>
            <a:endParaRPr lang="en-US" altLang="zh-CN" sz="2800"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n-ea"/>
              </a:rPr>
              <a:t>构成要素</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种群</a:t>
            </a:r>
            <a:endParaRPr lang="en-US" altLang="zh-CN" b="1" dirty="0" smtClean="0">
              <a:latin typeface="+mn-ea"/>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种群大小：依赖于计算机的计算能力和计算复杂度，通常设为常数</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楷体_GB2312" pitchFamily="49" charset="-122"/>
                <a:ea typeface="楷体_GB2312" pitchFamily="49" charset="-122"/>
                <a:cs typeface="Times New Roman" pitchFamily="18" charset="0"/>
              </a:rPr>
              <a:t>初始种群的产生：依赖于编码方法，随机或者依据一定的启发式产生</a:t>
            </a:r>
            <a:endParaRPr lang="en-US" altLang="zh-CN" sz="2800"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n-ea"/>
              </a:rPr>
              <a:t>构成要素</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选择</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选择概率的计算方法：按比例的适应度函数（</a:t>
            </a:r>
            <a:r>
              <a:rPr lang="sq-AL" altLang="zh-CN" sz="2800" b="1" dirty="0" smtClean="0">
                <a:latin typeface="Times New Roman" pitchFamily="18" charset="0"/>
                <a:ea typeface="楷体_GB2312" pitchFamily="49" charset="-122"/>
                <a:cs typeface="Times New Roman" pitchFamily="18" charset="0"/>
              </a:rPr>
              <a:t>proportional fitness assignment</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、基于排序的适应度计算（</a:t>
            </a:r>
            <a:r>
              <a:rPr lang="en-US" altLang="zh-CN" sz="2800" b="1" dirty="0" smtClean="0">
                <a:latin typeface="Times New Roman" pitchFamily="18" charset="0"/>
                <a:ea typeface="楷体_GB2312" pitchFamily="49" charset="-122"/>
                <a:cs typeface="Times New Roman" pitchFamily="18" charset="0"/>
              </a:rPr>
              <a:t>r</a:t>
            </a:r>
            <a:r>
              <a:rPr lang="sq-AL" altLang="zh-CN" sz="2800" b="1" dirty="0" smtClean="0">
                <a:latin typeface="Times New Roman" pitchFamily="18" charset="0"/>
                <a:ea typeface="楷体_GB2312" pitchFamily="49" charset="-122"/>
                <a:cs typeface="Times New Roman" pitchFamily="18" charset="0"/>
              </a:rPr>
              <a:t>ank-based fitness assignment</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等</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选择算法：轮盘赌选择（</a:t>
            </a:r>
            <a:r>
              <a:rPr lang="sq-AL" altLang="zh-CN" sz="2800" b="1" dirty="0" smtClean="0">
                <a:latin typeface="Times New Roman" pitchFamily="18" charset="0"/>
                <a:ea typeface="楷体_GB2312" pitchFamily="49" charset="-122"/>
                <a:cs typeface="Times New Roman" pitchFamily="18" charset="0"/>
              </a:rPr>
              <a:t>roulette wheel selection</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、随机遍历抽样（</a:t>
            </a:r>
            <a:r>
              <a:rPr lang="sq-AL" altLang="zh-CN" sz="2800" b="1" dirty="0" smtClean="0">
                <a:latin typeface="Times New Roman" pitchFamily="18" charset="0"/>
                <a:ea typeface="楷体_GB2312" pitchFamily="49" charset="-122"/>
                <a:cs typeface="Times New Roman" pitchFamily="18" charset="0"/>
              </a:rPr>
              <a:t>stochastic universal selection</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、截断选择（</a:t>
            </a:r>
            <a:r>
              <a:rPr lang="sq-AL" altLang="zh-CN" sz="2800" b="1" dirty="0" smtClean="0">
                <a:latin typeface="Times New Roman" pitchFamily="18" charset="0"/>
                <a:ea typeface="楷体_GB2312" pitchFamily="49" charset="-122"/>
                <a:cs typeface="Times New Roman" pitchFamily="18" charset="0"/>
              </a:rPr>
              <a:t>truncation selection</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、锦标赛选择（</a:t>
            </a:r>
            <a:r>
              <a:rPr lang="sq-AL" altLang="zh-CN" sz="2800" b="1" dirty="0" smtClean="0">
                <a:latin typeface="Times New Roman" pitchFamily="18" charset="0"/>
                <a:ea typeface="楷体_GB2312" pitchFamily="49" charset="-122"/>
                <a:cs typeface="Times New Roman" pitchFamily="18" charset="0"/>
              </a:rPr>
              <a:t>tournament selection</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等</a:t>
            </a:r>
            <a:endParaRPr lang="zh-CN" altLang="sq-AL"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en-US" altLang="zh-CN" sz="2800"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n-ea"/>
              </a:rPr>
              <a:t>构成要素</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交叉</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交叉率：一对父代个体进行交叉的概率，用</a:t>
            </a:r>
            <a:r>
              <a:rPr lang="en-US" altLang="zh-CN" sz="2800" b="1" dirty="0" smtClean="0">
                <a:latin typeface="Times New Roman" pitchFamily="18" charset="0"/>
                <a:ea typeface="楷体_GB2312" pitchFamily="49" charset="-122"/>
                <a:cs typeface="Times New Roman" pitchFamily="18" charset="0"/>
              </a:rPr>
              <a:t>Pc</a:t>
            </a:r>
            <a:r>
              <a:rPr lang="zh-CN" altLang="en-US" sz="2800" b="1" dirty="0" smtClean="0">
                <a:latin typeface="Times New Roman" pitchFamily="18" charset="0"/>
                <a:ea typeface="楷体_GB2312" pitchFamily="49" charset="-122"/>
                <a:cs typeface="Times New Roman" pitchFamily="18" charset="0"/>
              </a:rPr>
              <a:t>表示，通常设为</a:t>
            </a:r>
            <a:r>
              <a:rPr lang="en-US" altLang="zh-CN" sz="2800" b="1" dirty="0" smtClean="0">
                <a:latin typeface="Times New Roman" pitchFamily="18" charset="0"/>
                <a:ea typeface="楷体_GB2312" pitchFamily="49" charset="-122"/>
                <a:cs typeface="Times New Roman" pitchFamily="18" charset="0"/>
              </a:rPr>
              <a:t>0.8-0.9</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二进制及整数编码：单切点交叉（</a:t>
            </a:r>
            <a:r>
              <a:rPr lang="sq-AL" altLang="zh-CN" sz="2800" b="1" dirty="0" smtClean="0">
                <a:latin typeface="Times New Roman" pitchFamily="18" charset="0"/>
                <a:ea typeface="楷体_GB2312" pitchFamily="49" charset="-122"/>
                <a:cs typeface="Times New Roman" pitchFamily="18" charset="0"/>
              </a:rPr>
              <a:t>single-point crossover</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、双切点交叉（</a:t>
            </a:r>
            <a:r>
              <a:rPr lang="en-US" altLang="zh-CN" sz="2800" b="1" dirty="0" smtClean="0">
                <a:latin typeface="Times New Roman" pitchFamily="18" charset="0"/>
                <a:ea typeface="楷体_GB2312" pitchFamily="49" charset="-122"/>
                <a:cs typeface="Times New Roman" pitchFamily="18" charset="0"/>
              </a:rPr>
              <a:t>double</a:t>
            </a:r>
            <a:r>
              <a:rPr lang="sq-AL" altLang="zh-CN" sz="2800" b="1" dirty="0" smtClean="0">
                <a:latin typeface="Times New Roman" pitchFamily="18" charset="0"/>
                <a:ea typeface="楷体_GB2312" pitchFamily="49" charset="-122"/>
                <a:cs typeface="Times New Roman" pitchFamily="18" charset="0"/>
              </a:rPr>
              <a:t>-point crossover</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、均匀交叉（</a:t>
            </a:r>
            <a:r>
              <a:rPr lang="sq-AL" altLang="zh-CN" sz="2800" b="1" dirty="0" smtClean="0">
                <a:latin typeface="Times New Roman" pitchFamily="18" charset="0"/>
                <a:ea typeface="楷体_GB2312" pitchFamily="49" charset="-122"/>
                <a:cs typeface="Times New Roman" pitchFamily="18" charset="0"/>
              </a:rPr>
              <a:t>uniform crossover</a:t>
            </a:r>
            <a:r>
              <a:rPr lang="zh-CN" altLang="sq-AL" sz="2800" b="1" dirty="0" smtClean="0">
                <a:latin typeface="Times New Roman" pitchFamily="18" charset="0"/>
                <a:ea typeface="楷体_GB2312" pitchFamily="49" charset="-122"/>
                <a:cs typeface="Times New Roman" pitchFamily="18" charset="0"/>
              </a:rPr>
              <a:t>）</a:t>
            </a:r>
          </a:p>
          <a:p>
            <a:pPr marL="1409700" lvl="2" indent="-609600" eaLnBrk="1" hangingPunct="1">
              <a:buClr>
                <a:schemeClr val="tx1"/>
              </a:buClr>
              <a:buSzPct val="100000"/>
              <a:buFont typeface="Arial" pitchFamily="34" charset="0"/>
              <a:buChar char="•"/>
              <a:defRPr/>
            </a:pPr>
            <a:r>
              <a:rPr lang="zh-CN" altLang="en-US" sz="2800" b="1" dirty="0" smtClean="0">
                <a:latin typeface="楷体_GB2312" pitchFamily="49" charset="-122"/>
                <a:ea typeface="楷体_GB2312" pitchFamily="49" charset="-122"/>
                <a:cs typeface="Times New Roman" pitchFamily="18" charset="0"/>
              </a:rPr>
              <a:t>顺序编码：</a:t>
            </a:r>
            <a:r>
              <a:rPr lang="zh-CN" altLang="en-US" sz="2800" b="1" dirty="0" smtClean="0">
                <a:latin typeface="Times New Roman" pitchFamily="18" charset="0"/>
                <a:ea typeface="楷体_GB2312" pitchFamily="49" charset="-122"/>
                <a:cs typeface="Times New Roman" pitchFamily="18" charset="0"/>
              </a:rPr>
              <a:t>部分映射交叉</a:t>
            </a:r>
            <a:r>
              <a:rPr lang="en-US" altLang="zh-CN" sz="2800" b="1" dirty="0" smtClean="0">
                <a:latin typeface="Times New Roman" pitchFamily="18" charset="0"/>
                <a:ea typeface="楷体_GB2312" pitchFamily="49" charset="-122"/>
                <a:cs typeface="Times New Roman" pitchFamily="18" charset="0"/>
              </a:rPr>
              <a:t> </a:t>
            </a:r>
            <a:r>
              <a:rPr lang="zh-CN" altLang="en-US" sz="2800" b="1" dirty="0" smtClean="0">
                <a:latin typeface="Times New Roman" pitchFamily="18" charset="0"/>
                <a:ea typeface="楷体_GB2312" pitchFamily="49" charset="-122"/>
                <a:cs typeface="Times New Roman" pitchFamily="18" charset="0"/>
              </a:rPr>
              <a:t>（</a:t>
            </a:r>
            <a:r>
              <a:rPr lang="en-US" altLang="zh-CN" sz="2800" b="1" dirty="0" smtClean="0">
                <a:latin typeface="Times New Roman" pitchFamily="18" charset="0"/>
                <a:ea typeface="楷体_GB2312" pitchFamily="49" charset="-122"/>
                <a:cs typeface="Times New Roman" pitchFamily="18" charset="0"/>
              </a:rPr>
              <a:t>partially mapped crossover)</a:t>
            </a:r>
            <a:r>
              <a:rPr lang="zh-CN" altLang="en-US" sz="2800" b="1" dirty="0" smtClean="0">
                <a:latin typeface="Times New Roman" pitchFamily="18" charset="0"/>
                <a:ea typeface="楷体_GB2312" pitchFamily="49" charset="-122"/>
                <a:cs typeface="Times New Roman" pitchFamily="18" charset="0"/>
              </a:rPr>
              <a:t>、顺序交叉</a:t>
            </a:r>
            <a:r>
              <a:rPr lang="en-US" altLang="zh-CN" sz="2800" b="1" dirty="0" smtClean="0">
                <a:latin typeface="Times New Roman" pitchFamily="18" charset="0"/>
                <a:ea typeface="楷体_GB2312" pitchFamily="49" charset="-122"/>
                <a:cs typeface="Times New Roman" pitchFamily="18" charset="0"/>
              </a:rPr>
              <a:t>(o</a:t>
            </a:r>
            <a:r>
              <a:rPr lang="sq-AL" altLang="zh-CN" sz="2800" b="1" dirty="0" smtClean="0">
                <a:latin typeface="Times New Roman" pitchFamily="18" charset="0"/>
                <a:ea typeface="楷体_GB2312" pitchFamily="49" charset="-122"/>
                <a:cs typeface="Times New Roman" pitchFamily="18" charset="0"/>
              </a:rPr>
              <a:t>rder </a:t>
            </a:r>
            <a:r>
              <a:rPr lang="en-US" altLang="zh-CN" sz="2800" b="1" dirty="0" smtClean="0">
                <a:latin typeface="Times New Roman" pitchFamily="18" charset="0"/>
                <a:ea typeface="楷体_GB2312" pitchFamily="49" charset="-122"/>
                <a:cs typeface="Times New Roman" pitchFamily="18" charset="0"/>
              </a:rPr>
              <a:t>c</a:t>
            </a:r>
            <a:r>
              <a:rPr lang="sq-AL" altLang="zh-CN" sz="2800" b="1" dirty="0" smtClean="0">
                <a:latin typeface="Times New Roman" pitchFamily="18" charset="0"/>
                <a:ea typeface="楷体_GB2312" pitchFamily="49" charset="-122"/>
                <a:cs typeface="Times New Roman" pitchFamily="18" charset="0"/>
              </a:rPr>
              <a:t>rossover)</a:t>
            </a:r>
            <a:r>
              <a:rPr lang="zh-CN" altLang="en-US" sz="2800" b="1" dirty="0" smtClean="0">
                <a:latin typeface="Times New Roman" pitchFamily="18" charset="0"/>
                <a:ea typeface="楷体_GB2312" pitchFamily="49" charset="-122"/>
                <a:cs typeface="Times New Roman" pitchFamily="18" charset="0"/>
              </a:rPr>
              <a:t>、循环交叉</a:t>
            </a:r>
            <a:r>
              <a:rPr lang="en-US" altLang="zh-CN" sz="2800" b="1" dirty="0" smtClean="0">
                <a:latin typeface="Times New Roman" pitchFamily="18" charset="0"/>
                <a:ea typeface="楷体_GB2312" pitchFamily="49" charset="-122"/>
                <a:cs typeface="Times New Roman" pitchFamily="18" charset="0"/>
              </a:rPr>
              <a:t>(c</a:t>
            </a:r>
            <a:r>
              <a:rPr lang="sq-AL" altLang="zh-CN" sz="2800" b="1" dirty="0" smtClean="0">
                <a:latin typeface="Times New Roman" pitchFamily="18" charset="0"/>
                <a:ea typeface="楷体_GB2312" pitchFamily="49" charset="-122"/>
                <a:cs typeface="Times New Roman" pitchFamily="18" charset="0"/>
              </a:rPr>
              <a:t>ycle </a:t>
            </a:r>
            <a:r>
              <a:rPr lang="en-US" altLang="zh-CN" sz="2800" b="1" dirty="0" smtClean="0">
                <a:latin typeface="Times New Roman" pitchFamily="18" charset="0"/>
                <a:ea typeface="楷体_GB2312" pitchFamily="49" charset="-122"/>
                <a:cs typeface="Times New Roman" pitchFamily="18" charset="0"/>
              </a:rPr>
              <a:t>c</a:t>
            </a:r>
            <a:r>
              <a:rPr lang="sq-AL" altLang="zh-CN" sz="2800" b="1" dirty="0" smtClean="0">
                <a:latin typeface="Times New Roman" pitchFamily="18" charset="0"/>
                <a:ea typeface="楷体_GB2312" pitchFamily="49" charset="-122"/>
                <a:cs typeface="Times New Roman" pitchFamily="18" charset="0"/>
              </a:rPr>
              <a:t>rossover)</a:t>
            </a:r>
          </a:p>
          <a:p>
            <a:pPr marL="1409700" lvl="2" indent="-609600" eaLnBrk="1" hangingPunct="1">
              <a:buClr>
                <a:schemeClr val="tx1"/>
              </a:buClr>
              <a:buSzPct val="100000"/>
              <a:buFont typeface="Arial" pitchFamily="34" charset="0"/>
              <a:buChar char="•"/>
              <a:defRPr/>
            </a:pPr>
            <a:endParaRPr lang="sq-AL" altLang="zh-CN" sz="2800" b="1" dirty="0" smtClean="0">
              <a:latin typeface="楷体_GB2312" pitchFamily="49" charset="-122"/>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en-US" altLang="zh-CN" sz="2800" b="1" dirty="0" smtClean="0">
              <a:latin typeface="楷体_GB2312" pitchFamily="49" charset="-122"/>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en-US" altLang="zh-CN" sz="2800"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n-ea"/>
              </a:rPr>
              <a:t>构成要素</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交叉</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实数编码：离散重组（</a:t>
            </a:r>
            <a:r>
              <a:rPr lang="sq-AL" altLang="zh-CN" sz="2800" b="1" dirty="0" smtClean="0">
                <a:latin typeface="Times New Roman" pitchFamily="18" charset="0"/>
                <a:ea typeface="楷体_GB2312" pitchFamily="49" charset="-122"/>
                <a:cs typeface="Times New Roman" pitchFamily="18" charset="0"/>
              </a:rPr>
              <a:t>discrete recombination</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、中间重组（</a:t>
            </a:r>
            <a:r>
              <a:rPr lang="sq-AL" altLang="zh-CN" sz="2800" b="1" dirty="0" smtClean="0">
                <a:latin typeface="Times New Roman" pitchFamily="18" charset="0"/>
                <a:ea typeface="楷体_GB2312" pitchFamily="49" charset="-122"/>
                <a:cs typeface="Times New Roman" pitchFamily="18" charset="0"/>
              </a:rPr>
              <a:t>intermediate recombination</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线性重组（</a:t>
            </a:r>
            <a:r>
              <a:rPr lang="sq-AL" altLang="zh-CN" sz="2800" b="1" dirty="0" smtClean="0">
                <a:latin typeface="Times New Roman" pitchFamily="18" charset="0"/>
                <a:ea typeface="楷体_GB2312" pitchFamily="49" charset="-122"/>
                <a:cs typeface="Times New Roman" pitchFamily="18" charset="0"/>
              </a:rPr>
              <a:t>linear recombination</a:t>
            </a:r>
            <a:r>
              <a:rPr lang="zh-CN" altLang="sq-AL" sz="2800" b="1" dirty="0" smtClean="0">
                <a:latin typeface="Times New Roman" pitchFamily="18" charset="0"/>
                <a:ea typeface="楷体_GB2312" pitchFamily="49" charset="-122"/>
                <a:cs typeface="Times New Roman" pitchFamily="18" charset="0"/>
              </a:rPr>
              <a:t>）</a:t>
            </a:r>
            <a:endParaRPr lang="sq-AL" altLang="zh-CN" sz="2800" b="1" dirty="0" smtClean="0">
              <a:latin typeface="楷体_GB2312" pitchFamily="49" charset="-122"/>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en-US" altLang="zh-CN" sz="2800" b="1" dirty="0" smtClean="0">
              <a:latin typeface="楷体_GB2312" pitchFamily="49" charset="-122"/>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en-US" altLang="zh-CN" sz="2800"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n-ea"/>
              </a:rPr>
              <a:t>构成要素</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变异</a:t>
            </a: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变异率：染色体上基因发生变异的概率，用</a:t>
            </a:r>
            <a:r>
              <a:rPr lang="en-US" altLang="zh-CN" sz="2800" b="1" dirty="0" smtClean="0">
                <a:latin typeface="Times New Roman" pitchFamily="18" charset="0"/>
                <a:ea typeface="楷体_GB2312" pitchFamily="49" charset="-122"/>
                <a:cs typeface="Times New Roman" pitchFamily="18" charset="0"/>
              </a:rPr>
              <a:t>Pm</a:t>
            </a:r>
            <a:r>
              <a:rPr lang="zh-CN" altLang="en-US" sz="2800" b="1" dirty="0" smtClean="0">
                <a:latin typeface="Times New Roman" pitchFamily="18" charset="0"/>
                <a:ea typeface="楷体_GB2312" pitchFamily="49" charset="-122"/>
                <a:cs typeface="Times New Roman" pitchFamily="18" charset="0"/>
              </a:rPr>
              <a:t>表示，一般设定得比较小，在</a:t>
            </a:r>
            <a:r>
              <a:rPr lang="en-US" altLang="zh-CN" sz="2800" b="1" dirty="0" smtClean="0">
                <a:latin typeface="Times New Roman" pitchFamily="18" charset="0"/>
                <a:ea typeface="楷体_GB2312" pitchFamily="49" charset="-122"/>
                <a:cs typeface="Times New Roman" pitchFamily="18" charset="0"/>
              </a:rPr>
              <a:t>0.05</a:t>
            </a:r>
            <a:r>
              <a:rPr lang="zh-CN" altLang="en-US" sz="2800" b="1" dirty="0" smtClean="0">
                <a:latin typeface="Times New Roman" pitchFamily="18" charset="0"/>
                <a:ea typeface="楷体_GB2312" pitchFamily="49" charset="-122"/>
                <a:cs typeface="Times New Roman" pitchFamily="18" charset="0"/>
              </a:rPr>
              <a:t>以下</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二进制及整数编码：位变异</a:t>
            </a:r>
            <a:endParaRPr lang="zh-CN" altLang="sq-AL"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楷体_GB2312" pitchFamily="49" charset="-122"/>
                <a:ea typeface="楷体_GB2312" pitchFamily="49" charset="-122"/>
                <a:cs typeface="Times New Roman" pitchFamily="18" charset="0"/>
              </a:rPr>
              <a:t>顺序编码：</a:t>
            </a:r>
            <a:r>
              <a:rPr lang="en-US" altLang="zh-CN" sz="2800" b="1" dirty="0" smtClean="0">
                <a:latin typeface="Times New Roman" pitchFamily="18" charset="0"/>
                <a:ea typeface="楷体_GB2312" pitchFamily="49" charset="-122"/>
                <a:cs typeface="Times New Roman" pitchFamily="18" charset="0"/>
              </a:rPr>
              <a:t>2-opt</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实数编码：实值变异</a:t>
            </a:r>
            <a:endParaRPr lang="en-US" altLang="zh-CN" sz="2800"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n-ea"/>
              </a:rPr>
              <a:t>基本流程</a:t>
            </a:r>
            <a:endParaRPr lang="en-US" altLang="zh-CN" b="1" dirty="0" smtClean="0">
              <a:latin typeface="+mn-ea"/>
            </a:endParaRPr>
          </a:p>
          <a:p>
            <a:pPr marL="609600" indent="-609600" eaLnBrk="1" hangingPunct="1">
              <a:lnSpc>
                <a:spcPct val="80000"/>
              </a:lnSpc>
              <a:buClr>
                <a:schemeClr val="tx1"/>
              </a:buClr>
              <a:buSzPct val="100000"/>
              <a:buNone/>
              <a:defRPr/>
            </a:pPr>
            <a:endParaRPr lang="en-US" altLang="zh-CN" sz="2800" b="1" dirty="0" smtClean="0">
              <a:latin typeface="楷体_GB2312" pitchFamily="49" charset="-122"/>
              <a:ea typeface="楷体_GB2312" pitchFamily="49" charset="-122"/>
            </a:endParaRPr>
          </a:p>
          <a:p>
            <a:pPr marL="609600" indent="-609600" algn="ctr" eaLnBrk="1" hangingPunct="1">
              <a:lnSpc>
                <a:spcPct val="80000"/>
              </a:lnSpc>
              <a:buClr>
                <a:schemeClr val="tx1"/>
              </a:buClr>
              <a:buSzPct val="100000"/>
              <a:buNone/>
              <a:defRPr/>
            </a:pP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endParaRPr lang="en-US" altLang="zh-CN"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
        <p:nvSpPr>
          <p:cNvPr id="6" name="AutoShape 48"/>
          <p:cNvSpPr>
            <a:spLocks/>
          </p:cNvSpPr>
          <p:nvPr/>
        </p:nvSpPr>
        <p:spPr bwMode="auto">
          <a:xfrm>
            <a:off x="5798170" y="3452590"/>
            <a:ext cx="2158206" cy="388937"/>
          </a:xfrm>
          <a:prstGeom prst="accentCallout1">
            <a:avLst>
              <a:gd name="adj1" fmla="val 31718"/>
              <a:gd name="adj2" fmla="val -2944"/>
              <a:gd name="adj3" fmla="val 111894"/>
              <a:gd name="adj4" fmla="val -27958"/>
            </a:avLst>
          </a:prstGeom>
          <a:solidFill>
            <a:schemeClr val="accent1"/>
          </a:solidFill>
          <a:ln w="9525">
            <a:solidFill>
              <a:srgbClr val="FF0000"/>
            </a:solidFill>
            <a:miter lim="800000"/>
            <a:headEnd/>
            <a:tailEnd/>
          </a:ln>
          <a:effectLst/>
        </p:spPr>
        <p:txBody>
          <a:bodyPr/>
          <a:lstStyle/>
          <a:p>
            <a:pPr marL="609600" indent="-609600">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评估</a:t>
            </a:r>
            <a:r>
              <a:rPr lang="en-US" altLang="zh-CN" sz="2000" dirty="0">
                <a:effectLst>
                  <a:outerShdw blurRad="38100" dist="38100" dir="2700000" algn="tl">
                    <a:srgbClr val="000000"/>
                  </a:outerShdw>
                </a:effectLst>
              </a:rPr>
              <a:t>(</a:t>
            </a:r>
            <a:r>
              <a:rPr lang="zh-CN" altLang="en-US" sz="2000" dirty="0">
                <a:effectLst>
                  <a:outerShdw blurRad="38100" dist="38100" dir="2700000" algn="tl">
                    <a:srgbClr val="000000"/>
                  </a:outerShdw>
                </a:effectLst>
              </a:rPr>
              <a:t>在解空间</a:t>
            </a:r>
            <a:r>
              <a:rPr lang="zh-CN" altLang="en-US" sz="2000" dirty="0" smtClean="0">
                <a:effectLst>
                  <a:outerShdw blurRad="38100" dist="38100" dir="2700000" algn="tl">
                    <a:srgbClr val="000000"/>
                  </a:outerShdw>
                </a:effectLst>
              </a:rPr>
              <a:t>做</a:t>
            </a:r>
            <a:r>
              <a:rPr lang="en-US" altLang="zh-CN" sz="2000" dirty="0" smtClean="0">
                <a:effectLst>
                  <a:outerShdw blurRad="38100" dist="38100" dir="2700000" algn="tl">
                    <a:srgbClr val="000000"/>
                  </a:outerShdw>
                </a:effectLst>
              </a:rPr>
              <a:t>)</a:t>
            </a:r>
            <a:endParaRPr lang="en-US" altLang="zh-CN" sz="2000" dirty="0">
              <a:effectLst>
                <a:outerShdw blurRad="38100" dist="38100" dir="2700000" algn="tl">
                  <a:srgbClr val="000000"/>
                </a:outerShdw>
              </a:effectLst>
            </a:endParaRPr>
          </a:p>
        </p:txBody>
      </p:sp>
      <p:grpSp>
        <p:nvGrpSpPr>
          <p:cNvPr id="7" name="Group 52"/>
          <p:cNvGrpSpPr>
            <a:grpSpLocks/>
          </p:cNvGrpSpPr>
          <p:nvPr/>
        </p:nvGrpSpPr>
        <p:grpSpPr bwMode="auto">
          <a:xfrm>
            <a:off x="4852021" y="4463827"/>
            <a:ext cx="2965450" cy="2020888"/>
            <a:chOff x="2149" y="2584"/>
            <a:chExt cx="1868" cy="1273"/>
          </a:xfrm>
        </p:grpSpPr>
        <p:sp>
          <p:nvSpPr>
            <p:cNvPr id="8" name="AutoShape 49"/>
            <p:cNvSpPr>
              <a:spLocks/>
            </p:cNvSpPr>
            <p:nvPr/>
          </p:nvSpPr>
          <p:spPr bwMode="auto">
            <a:xfrm>
              <a:off x="2149" y="2584"/>
              <a:ext cx="198" cy="1273"/>
            </a:xfrm>
            <a:prstGeom prst="rightBrace">
              <a:avLst>
                <a:gd name="adj1" fmla="val 53577"/>
                <a:gd name="adj2" fmla="val 50000"/>
              </a:avLst>
            </a:prstGeom>
            <a:noFill/>
            <a:ln w="952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 name="AutoShape 50"/>
            <p:cNvSpPr>
              <a:spLocks/>
            </p:cNvSpPr>
            <p:nvPr/>
          </p:nvSpPr>
          <p:spPr bwMode="auto">
            <a:xfrm>
              <a:off x="2608" y="2839"/>
              <a:ext cx="1409" cy="476"/>
            </a:xfrm>
            <a:prstGeom prst="accentCallout1">
              <a:avLst>
                <a:gd name="adj1" fmla="val 28569"/>
                <a:gd name="adj2" fmla="val -1861"/>
                <a:gd name="adj3" fmla="val 82144"/>
                <a:gd name="adj4" fmla="val -13981"/>
              </a:avLst>
            </a:prstGeom>
            <a:solidFill>
              <a:schemeClr val="accent1"/>
            </a:solidFill>
            <a:ln w="9525">
              <a:solidFill>
                <a:srgbClr val="FF0000"/>
              </a:solidFill>
              <a:miter lim="800000"/>
              <a:headEnd/>
              <a:tailEnd/>
            </a:ln>
            <a:effectLst/>
          </p:spPr>
          <p:txBody>
            <a:bodyPr/>
            <a:lstStyle/>
            <a:p>
              <a:pPr marL="609600" indent="-609600">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向改进方向</a:t>
              </a:r>
              <a:r>
                <a:rPr lang="zh-CN" altLang="en-US" sz="2000" dirty="0" smtClean="0">
                  <a:effectLst>
                    <a:outerShdw blurRad="38100" dist="38100" dir="2700000" algn="tl">
                      <a:srgbClr val="000000"/>
                    </a:outerShdw>
                  </a:effectLst>
                </a:rPr>
                <a:t>移动</a:t>
              </a:r>
              <a:endParaRPr lang="en-US" altLang="zh-CN" sz="2000" dirty="0" smtClean="0">
                <a:effectLst>
                  <a:outerShdw blurRad="38100" dist="38100" dir="2700000" algn="tl">
                    <a:srgbClr val="000000"/>
                  </a:outerShdw>
                </a:effectLst>
              </a:endParaRPr>
            </a:p>
            <a:p>
              <a:pPr marL="609600" indent="-609600">
                <a:lnSpc>
                  <a:spcPct val="90000"/>
                </a:lnSpc>
                <a:buClr>
                  <a:schemeClr val="hlink"/>
                </a:buClr>
                <a:buSzPct val="90000"/>
                <a:buFont typeface="Wingdings" pitchFamily="2" charset="2"/>
                <a:buNone/>
                <a:defRPr/>
              </a:pPr>
              <a:r>
                <a:rPr lang="en-US" altLang="zh-CN" sz="2000" dirty="0" smtClean="0">
                  <a:effectLst>
                    <a:outerShdw blurRad="38100" dist="38100" dir="2700000" algn="tl">
                      <a:srgbClr val="000000"/>
                    </a:outerShdw>
                  </a:effectLst>
                </a:rPr>
                <a:t>(</a:t>
              </a:r>
              <a:r>
                <a:rPr lang="zh-CN" altLang="en-US" sz="2000" dirty="0">
                  <a:effectLst>
                    <a:outerShdw blurRad="38100" dist="38100" dir="2700000" algn="tl">
                      <a:srgbClr val="000000"/>
                    </a:outerShdw>
                  </a:effectLst>
                </a:rPr>
                <a:t>在编码空间做</a:t>
              </a:r>
              <a:r>
                <a:rPr lang="en-US" altLang="zh-CN" sz="2000" dirty="0">
                  <a:effectLst>
                    <a:outerShdw blurRad="38100" dist="38100" dir="2700000" algn="tl">
                      <a:srgbClr val="000000"/>
                    </a:outerShdw>
                  </a:effectLst>
                </a:rPr>
                <a:t>)</a:t>
              </a:r>
            </a:p>
          </p:txBody>
        </p:sp>
      </p:grpSp>
      <p:grpSp>
        <p:nvGrpSpPr>
          <p:cNvPr id="10" name="组合 50"/>
          <p:cNvGrpSpPr/>
          <p:nvPr/>
        </p:nvGrpSpPr>
        <p:grpSpPr>
          <a:xfrm>
            <a:off x="2812082" y="1196752"/>
            <a:ext cx="5392738" cy="5445125"/>
            <a:chOff x="827584" y="1196752"/>
            <a:chExt cx="5392738" cy="5445125"/>
          </a:xfrm>
        </p:grpSpPr>
        <p:grpSp>
          <p:nvGrpSpPr>
            <p:cNvPr id="11" name="Group 51"/>
            <p:cNvGrpSpPr>
              <a:grpSpLocks/>
            </p:cNvGrpSpPr>
            <p:nvPr/>
          </p:nvGrpSpPr>
          <p:grpSpPr bwMode="auto">
            <a:xfrm>
              <a:off x="827584" y="1196752"/>
              <a:ext cx="5392738" cy="5445125"/>
              <a:chOff x="864" y="526"/>
              <a:chExt cx="3397" cy="3430"/>
            </a:xfrm>
          </p:grpSpPr>
          <p:grpSp>
            <p:nvGrpSpPr>
              <p:cNvPr id="14" name="Group 7"/>
              <p:cNvGrpSpPr>
                <a:grpSpLocks/>
              </p:cNvGrpSpPr>
              <p:nvPr/>
            </p:nvGrpSpPr>
            <p:grpSpPr bwMode="auto">
              <a:xfrm>
                <a:off x="1062" y="1015"/>
                <a:ext cx="1187" cy="294"/>
                <a:chOff x="1837" y="799"/>
                <a:chExt cx="1088" cy="272"/>
              </a:xfrm>
            </p:grpSpPr>
            <p:sp>
              <p:nvSpPr>
                <p:cNvPr id="49" name="AutoShape 8"/>
                <p:cNvSpPr>
                  <a:spLocks noChangeArrowheads="1"/>
                </p:cNvSpPr>
                <p:nvPr/>
              </p:nvSpPr>
              <p:spPr bwMode="auto">
                <a:xfrm>
                  <a:off x="1837" y="799"/>
                  <a:ext cx="1088" cy="272"/>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 name="Text Box 9"/>
                <p:cNvSpPr txBox="1">
                  <a:spLocks noChangeArrowheads="1"/>
                </p:cNvSpPr>
                <p:nvPr/>
              </p:nvSpPr>
              <p:spPr bwMode="auto">
                <a:xfrm>
                  <a:off x="1887" y="828"/>
                  <a:ext cx="992" cy="214"/>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产生初始种群</a:t>
                  </a:r>
                </a:p>
              </p:txBody>
            </p:sp>
          </p:grpSp>
          <p:grpSp>
            <p:nvGrpSpPr>
              <p:cNvPr id="15" name="Group 10"/>
              <p:cNvGrpSpPr>
                <a:grpSpLocks/>
              </p:cNvGrpSpPr>
              <p:nvPr/>
            </p:nvGrpSpPr>
            <p:grpSpPr bwMode="auto">
              <a:xfrm>
                <a:off x="1309" y="526"/>
                <a:ext cx="643" cy="256"/>
                <a:chOff x="1292" y="1616"/>
                <a:chExt cx="590" cy="237"/>
              </a:xfrm>
            </p:grpSpPr>
            <p:sp>
              <p:nvSpPr>
                <p:cNvPr id="47" name="Text Box 11"/>
                <p:cNvSpPr txBox="1">
                  <a:spLocks noChangeArrowheads="1"/>
                </p:cNvSpPr>
                <p:nvPr/>
              </p:nvSpPr>
              <p:spPr bwMode="auto">
                <a:xfrm>
                  <a:off x="1412" y="1624"/>
                  <a:ext cx="403" cy="214"/>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开始</a:t>
                  </a:r>
                </a:p>
              </p:txBody>
            </p:sp>
            <p:sp>
              <p:nvSpPr>
                <p:cNvPr id="48" name="AutoShape 12"/>
                <p:cNvSpPr>
                  <a:spLocks noChangeArrowheads="1"/>
                </p:cNvSpPr>
                <p:nvPr/>
              </p:nvSpPr>
              <p:spPr bwMode="auto">
                <a:xfrm>
                  <a:off x="1292" y="1616"/>
                  <a:ext cx="590" cy="237"/>
                </a:xfrm>
                <a:prstGeom prst="flowChartTerminator">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6" name="Group 13"/>
              <p:cNvGrpSpPr>
                <a:grpSpLocks/>
              </p:cNvGrpSpPr>
              <p:nvPr/>
            </p:nvGrpSpPr>
            <p:grpSpPr bwMode="auto">
              <a:xfrm>
                <a:off x="864" y="1554"/>
                <a:ext cx="1533" cy="246"/>
                <a:chOff x="1655" y="1343"/>
                <a:chExt cx="1406" cy="227"/>
              </a:xfrm>
            </p:grpSpPr>
            <p:sp>
              <p:nvSpPr>
                <p:cNvPr id="45" name="AutoShape 14"/>
                <p:cNvSpPr>
                  <a:spLocks noChangeArrowheads="1"/>
                </p:cNvSpPr>
                <p:nvPr/>
              </p:nvSpPr>
              <p:spPr bwMode="auto">
                <a:xfrm>
                  <a:off x="1655" y="1343"/>
                  <a:ext cx="1406" cy="227"/>
                </a:xfrm>
                <a:prstGeom prst="flowChartPreparation">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 name="Text Box 15"/>
                <p:cNvSpPr txBox="1">
                  <a:spLocks noChangeArrowheads="1"/>
                </p:cNvSpPr>
                <p:nvPr/>
              </p:nvSpPr>
              <p:spPr bwMode="auto">
                <a:xfrm>
                  <a:off x="1896" y="1344"/>
                  <a:ext cx="992" cy="213"/>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判断停止条件</a:t>
                  </a:r>
                </a:p>
              </p:txBody>
            </p:sp>
          </p:grpSp>
          <p:grpSp>
            <p:nvGrpSpPr>
              <p:cNvPr id="17" name="Group 16"/>
              <p:cNvGrpSpPr>
                <a:grpSpLocks/>
              </p:cNvGrpSpPr>
              <p:nvPr/>
            </p:nvGrpSpPr>
            <p:grpSpPr bwMode="auto">
              <a:xfrm>
                <a:off x="2788" y="1506"/>
                <a:ext cx="447" cy="294"/>
                <a:chOff x="3334" y="799"/>
                <a:chExt cx="411" cy="272"/>
              </a:xfrm>
            </p:grpSpPr>
            <p:sp>
              <p:nvSpPr>
                <p:cNvPr id="43" name="AutoShape 17"/>
                <p:cNvSpPr>
                  <a:spLocks noChangeArrowheads="1"/>
                </p:cNvSpPr>
                <p:nvPr/>
              </p:nvSpPr>
              <p:spPr bwMode="auto">
                <a:xfrm>
                  <a:off x="3334" y="799"/>
                  <a:ext cx="408" cy="272"/>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 name="Text Box 18"/>
                <p:cNvSpPr txBox="1">
                  <a:spLocks noChangeArrowheads="1"/>
                </p:cNvSpPr>
                <p:nvPr/>
              </p:nvSpPr>
              <p:spPr bwMode="auto">
                <a:xfrm>
                  <a:off x="3343" y="833"/>
                  <a:ext cx="402" cy="215"/>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输出</a:t>
                  </a:r>
                </a:p>
              </p:txBody>
            </p:sp>
          </p:grpSp>
          <p:grpSp>
            <p:nvGrpSpPr>
              <p:cNvPr id="18" name="Group 19"/>
              <p:cNvGrpSpPr>
                <a:grpSpLocks/>
              </p:cNvGrpSpPr>
              <p:nvPr/>
            </p:nvGrpSpPr>
            <p:grpSpPr bwMode="auto">
              <a:xfrm>
                <a:off x="1055" y="2045"/>
                <a:ext cx="1212" cy="294"/>
                <a:chOff x="1830" y="1752"/>
                <a:chExt cx="1110" cy="272"/>
              </a:xfrm>
            </p:grpSpPr>
            <p:sp>
              <p:nvSpPr>
                <p:cNvPr id="41" name="AutoShape 20"/>
                <p:cNvSpPr>
                  <a:spLocks noChangeArrowheads="1"/>
                </p:cNvSpPr>
                <p:nvPr/>
              </p:nvSpPr>
              <p:spPr bwMode="auto">
                <a:xfrm>
                  <a:off x="1837" y="1752"/>
                  <a:ext cx="1089" cy="272"/>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 name="Text Box 21"/>
                <p:cNvSpPr txBox="1">
                  <a:spLocks noChangeArrowheads="1"/>
                </p:cNvSpPr>
                <p:nvPr/>
              </p:nvSpPr>
              <p:spPr bwMode="auto">
                <a:xfrm>
                  <a:off x="1830" y="1786"/>
                  <a:ext cx="1110" cy="214"/>
                </a:xfrm>
                <a:prstGeom prst="rect">
                  <a:avLst/>
                </a:prstGeom>
                <a:noFill/>
                <a:ln w="9525" algn="ctr">
                  <a:noFill/>
                  <a:miter lim="800000"/>
                  <a:headEnd/>
                  <a:tailEnd/>
                </a:ln>
                <a:effectLst/>
              </p:spPr>
              <p:txBody>
                <a:bodyPr>
                  <a:spAutoFit/>
                </a:bodyPr>
                <a:lstStyle/>
                <a:p>
                  <a:pPr marL="609600" indent="-609600" algn="ctr">
                    <a:lnSpc>
                      <a:spcPct val="90000"/>
                    </a:lnSpc>
                    <a:spcBef>
                      <a:spcPct val="50000"/>
                    </a:spcBef>
                    <a:buClr>
                      <a:schemeClr val="hlink"/>
                    </a:buClr>
                    <a:buSzPct val="90000"/>
                    <a:buFont typeface="Wingdings" pitchFamily="2" charset="2"/>
                    <a:buNone/>
                    <a:defRPr/>
                  </a:pPr>
                  <a:r>
                    <a:rPr lang="zh-CN" altLang="en-US" sz="2000" dirty="0">
                      <a:effectLst>
                        <a:outerShdw blurRad="38100" dist="38100" dir="2700000" algn="tl">
                          <a:srgbClr val="000000"/>
                        </a:outerShdw>
                      </a:effectLst>
                    </a:rPr>
                    <a:t>计算适值函数</a:t>
                  </a:r>
                </a:p>
              </p:txBody>
            </p:sp>
          </p:grpSp>
          <p:grpSp>
            <p:nvGrpSpPr>
              <p:cNvPr id="19" name="Group 22"/>
              <p:cNvGrpSpPr>
                <a:grpSpLocks/>
              </p:cNvGrpSpPr>
              <p:nvPr/>
            </p:nvGrpSpPr>
            <p:grpSpPr bwMode="auto">
              <a:xfrm>
                <a:off x="1436" y="2584"/>
                <a:ext cx="446" cy="294"/>
                <a:chOff x="3334" y="1752"/>
                <a:chExt cx="410" cy="272"/>
              </a:xfrm>
            </p:grpSpPr>
            <p:sp>
              <p:nvSpPr>
                <p:cNvPr id="39" name="AutoShape 23"/>
                <p:cNvSpPr>
                  <a:spLocks noChangeArrowheads="1"/>
                </p:cNvSpPr>
                <p:nvPr/>
              </p:nvSpPr>
              <p:spPr bwMode="auto">
                <a:xfrm>
                  <a:off x="3334" y="1752"/>
                  <a:ext cx="408" cy="272"/>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 name="Text Box 24"/>
                <p:cNvSpPr txBox="1">
                  <a:spLocks noChangeArrowheads="1"/>
                </p:cNvSpPr>
                <p:nvPr/>
              </p:nvSpPr>
              <p:spPr bwMode="auto">
                <a:xfrm>
                  <a:off x="3342" y="1780"/>
                  <a:ext cx="402" cy="214"/>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选择</a:t>
                  </a:r>
                </a:p>
              </p:txBody>
            </p:sp>
          </p:grpSp>
          <p:grpSp>
            <p:nvGrpSpPr>
              <p:cNvPr id="20" name="Group 25"/>
              <p:cNvGrpSpPr>
                <a:grpSpLocks/>
              </p:cNvGrpSpPr>
              <p:nvPr/>
            </p:nvGrpSpPr>
            <p:grpSpPr bwMode="auto">
              <a:xfrm>
                <a:off x="1211" y="3114"/>
                <a:ext cx="889" cy="294"/>
                <a:chOff x="3334" y="2251"/>
                <a:chExt cx="816" cy="272"/>
              </a:xfrm>
            </p:grpSpPr>
            <p:sp>
              <p:nvSpPr>
                <p:cNvPr id="37" name="AutoShape 26"/>
                <p:cNvSpPr>
                  <a:spLocks noChangeArrowheads="1"/>
                </p:cNvSpPr>
                <p:nvPr/>
              </p:nvSpPr>
              <p:spPr bwMode="auto">
                <a:xfrm>
                  <a:off x="3334" y="2251"/>
                  <a:ext cx="816" cy="272"/>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 name="Text Box 27"/>
                <p:cNvSpPr txBox="1">
                  <a:spLocks noChangeArrowheads="1"/>
                </p:cNvSpPr>
                <p:nvPr/>
              </p:nvSpPr>
              <p:spPr bwMode="auto">
                <a:xfrm>
                  <a:off x="3404" y="2292"/>
                  <a:ext cx="698" cy="214"/>
                </a:xfrm>
                <a:prstGeom prst="rect">
                  <a:avLst/>
                </a:prstGeom>
                <a:noFill/>
                <a:ln w="9525" algn="ctr">
                  <a:noFill/>
                  <a:miter lim="800000"/>
                  <a:headEnd/>
                  <a:tailEnd/>
                </a:ln>
                <a:effectLst/>
              </p:spPr>
              <p:txBody>
                <a:bodyPr wrap="none">
                  <a:spAutoFit/>
                </a:bodyPr>
                <a:lstStyle/>
                <a:p>
                  <a:pPr marL="609600" indent="-609600">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遗传运算</a:t>
                  </a:r>
                </a:p>
              </p:txBody>
            </p:sp>
          </p:grpSp>
          <p:grpSp>
            <p:nvGrpSpPr>
              <p:cNvPr id="21" name="Group 28"/>
              <p:cNvGrpSpPr>
                <a:grpSpLocks/>
              </p:cNvGrpSpPr>
              <p:nvPr/>
            </p:nvGrpSpPr>
            <p:grpSpPr bwMode="auto">
              <a:xfrm>
                <a:off x="1211" y="3662"/>
                <a:ext cx="889" cy="294"/>
                <a:chOff x="1565" y="3249"/>
                <a:chExt cx="816" cy="272"/>
              </a:xfrm>
            </p:grpSpPr>
            <p:sp>
              <p:nvSpPr>
                <p:cNvPr id="35" name="AutoShape 29"/>
                <p:cNvSpPr>
                  <a:spLocks noChangeArrowheads="1"/>
                </p:cNvSpPr>
                <p:nvPr/>
              </p:nvSpPr>
              <p:spPr bwMode="auto">
                <a:xfrm>
                  <a:off x="1565" y="3249"/>
                  <a:ext cx="816" cy="272"/>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 name="Text Box 30"/>
                <p:cNvSpPr txBox="1">
                  <a:spLocks noChangeArrowheads="1"/>
                </p:cNvSpPr>
                <p:nvPr/>
              </p:nvSpPr>
              <p:spPr bwMode="auto">
                <a:xfrm>
                  <a:off x="1627" y="3290"/>
                  <a:ext cx="698" cy="215"/>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更新种群</a:t>
                  </a:r>
                </a:p>
              </p:txBody>
            </p:sp>
          </p:grpSp>
          <p:grpSp>
            <p:nvGrpSpPr>
              <p:cNvPr id="22" name="Group 31"/>
              <p:cNvGrpSpPr>
                <a:grpSpLocks/>
              </p:cNvGrpSpPr>
              <p:nvPr/>
            </p:nvGrpSpPr>
            <p:grpSpPr bwMode="auto">
              <a:xfrm>
                <a:off x="3633" y="1556"/>
                <a:ext cx="628" cy="246"/>
                <a:chOff x="3892" y="1298"/>
                <a:chExt cx="576" cy="227"/>
              </a:xfrm>
            </p:grpSpPr>
            <p:sp>
              <p:nvSpPr>
                <p:cNvPr id="33" name="AutoShape 32"/>
                <p:cNvSpPr>
                  <a:spLocks noChangeArrowheads="1"/>
                </p:cNvSpPr>
                <p:nvPr/>
              </p:nvSpPr>
              <p:spPr bwMode="auto">
                <a:xfrm>
                  <a:off x="3892" y="1298"/>
                  <a:ext cx="576" cy="227"/>
                </a:xfrm>
                <a:prstGeom prst="flowChartTerminator">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4" name="Text Box 33"/>
                <p:cNvSpPr txBox="1">
                  <a:spLocks noChangeArrowheads="1"/>
                </p:cNvSpPr>
                <p:nvPr/>
              </p:nvSpPr>
              <p:spPr bwMode="auto">
                <a:xfrm>
                  <a:off x="3986" y="1301"/>
                  <a:ext cx="402" cy="213"/>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停止</a:t>
                  </a:r>
                </a:p>
              </p:txBody>
            </p:sp>
          </p:grpSp>
          <p:sp>
            <p:nvSpPr>
              <p:cNvPr id="23" name="Line 34"/>
              <p:cNvSpPr>
                <a:spLocks noChangeShapeType="1"/>
              </p:cNvSpPr>
              <p:nvPr/>
            </p:nvSpPr>
            <p:spPr bwMode="auto">
              <a:xfrm>
                <a:off x="1655" y="770"/>
                <a:ext cx="0" cy="24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5"/>
              <p:cNvSpPr>
                <a:spLocks noChangeShapeType="1"/>
              </p:cNvSpPr>
              <p:nvPr/>
            </p:nvSpPr>
            <p:spPr bwMode="auto">
              <a:xfrm>
                <a:off x="1655" y="1309"/>
                <a:ext cx="0" cy="24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6"/>
              <p:cNvSpPr>
                <a:spLocks noChangeShapeType="1"/>
              </p:cNvSpPr>
              <p:nvPr/>
            </p:nvSpPr>
            <p:spPr bwMode="auto">
              <a:xfrm>
                <a:off x="1655" y="1800"/>
                <a:ext cx="0" cy="24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7"/>
              <p:cNvSpPr>
                <a:spLocks noChangeShapeType="1"/>
              </p:cNvSpPr>
              <p:nvPr/>
            </p:nvSpPr>
            <p:spPr bwMode="auto">
              <a:xfrm>
                <a:off x="1655" y="2339"/>
                <a:ext cx="0" cy="24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8"/>
              <p:cNvSpPr>
                <a:spLocks noChangeShapeType="1"/>
              </p:cNvSpPr>
              <p:nvPr/>
            </p:nvSpPr>
            <p:spPr bwMode="auto">
              <a:xfrm>
                <a:off x="1655" y="2878"/>
                <a:ext cx="0" cy="24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 name="Line 39"/>
              <p:cNvSpPr>
                <a:spLocks noChangeShapeType="1"/>
              </p:cNvSpPr>
              <p:nvPr/>
            </p:nvSpPr>
            <p:spPr bwMode="auto">
              <a:xfrm>
                <a:off x="1655" y="3417"/>
                <a:ext cx="0" cy="24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 name="Line 40"/>
              <p:cNvSpPr>
                <a:spLocks noChangeShapeType="1"/>
              </p:cNvSpPr>
              <p:nvPr/>
            </p:nvSpPr>
            <p:spPr bwMode="auto">
              <a:xfrm>
                <a:off x="2397" y="1677"/>
                <a:ext cx="396"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 name="Line 41"/>
              <p:cNvSpPr>
                <a:spLocks noChangeShapeType="1"/>
              </p:cNvSpPr>
              <p:nvPr/>
            </p:nvSpPr>
            <p:spPr bwMode="auto">
              <a:xfrm>
                <a:off x="3237" y="1701"/>
                <a:ext cx="396"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1" name="Text Box 46"/>
              <p:cNvSpPr txBox="1">
                <a:spLocks noChangeArrowheads="1"/>
              </p:cNvSpPr>
              <p:nvPr/>
            </p:nvSpPr>
            <p:spPr bwMode="auto">
              <a:xfrm>
                <a:off x="2445" y="1422"/>
                <a:ext cx="233" cy="233"/>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en-US" altLang="zh-CN" sz="2000" b="0" dirty="0">
                    <a:effectLst>
                      <a:outerShdw blurRad="38100" dist="38100" dir="2700000" algn="tl">
                        <a:srgbClr val="000000"/>
                      </a:outerShdw>
                    </a:effectLst>
                    <a:latin typeface="Times New Roman" pitchFamily="18" charset="0"/>
                    <a:cs typeface="Times New Roman" pitchFamily="18" charset="0"/>
                  </a:rPr>
                  <a:t>Y</a:t>
                </a:r>
              </a:p>
            </p:txBody>
          </p:sp>
          <p:sp>
            <p:nvSpPr>
              <p:cNvPr id="32" name="Text Box 47"/>
              <p:cNvSpPr txBox="1">
                <a:spLocks noChangeArrowheads="1"/>
              </p:cNvSpPr>
              <p:nvPr/>
            </p:nvSpPr>
            <p:spPr bwMode="auto">
              <a:xfrm>
                <a:off x="1361" y="1800"/>
                <a:ext cx="232"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en-US" altLang="zh-CN" sz="2000" b="0" dirty="0">
                    <a:effectLst>
                      <a:outerShdw blurRad="38100" dist="38100" dir="2700000" algn="tl">
                        <a:srgbClr val="000000"/>
                      </a:outerShdw>
                    </a:effectLst>
                    <a:latin typeface="Times New Roman" pitchFamily="18" charset="0"/>
                    <a:cs typeface="Times New Roman" pitchFamily="18" charset="0"/>
                  </a:rPr>
                  <a:t>N</a:t>
                </a:r>
              </a:p>
            </p:txBody>
          </p:sp>
        </p:grpSp>
        <p:cxnSp>
          <p:nvCxnSpPr>
            <p:cNvPr id="12" name="形状 48"/>
            <p:cNvCxnSpPr>
              <a:stCxn id="35" idx="1"/>
              <a:endCxn id="45" idx="1"/>
            </p:cNvCxnSpPr>
            <p:nvPr/>
          </p:nvCxnSpPr>
          <p:spPr bwMode="auto">
            <a:xfrm rot="10800000">
              <a:off x="827585" y="3023965"/>
              <a:ext cx="550863" cy="3384550"/>
            </a:xfrm>
            <a:prstGeom prst="bentConnector3">
              <a:avLst>
                <a:gd name="adj1" fmla="val 141499"/>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n-ea"/>
              </a:rPr>
              <a:t>基本流程</a:t>
            </a:r>
            <a:endParaRPr lang="en-US" altLang="zh-CN" b="1" dirty="0" smtClean="0">
              <a:latin typeface="+mn-ea"/>
            </a:endParaRP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rPr>
              <a:t>解空间与编码空间的转换</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zh-CN" altLang="en-US" b="1" dirty="0" smtClean="0">
                <a:latin typeface="Times New Roman" pitchFamily="18" charset="0"/>
                <a:ea typeface="楷体_GB2312" pitchFamily="49" charset="-122"/>
                <a:cs typeface="Times New Roman" pitchFamily="18" charset="0"/>
              </a:rPr>
              <a:t>适值计算需要在解空间内进行，而遗传运算是对编</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zh-CN" altLang="en-US" b="1" dirty="0" smtClean="0">
                <a:latin typeface="Times New Roman" pitchFamily="18" charset="0"/>
                <a:ea typeface="楷体_GB2312" pitchFamily="49" charset="-122"/>
                <a:cs typeface="Times New Roman" pitchFamily="18" charset="0"/>
              </a:rPr>
              <a:t>码空间操作的，所以要进行两个空间的转换</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n-ea"/>
              </a:rPr>
              <a:t>基本流程</a:t>
            </a:r>
            <a:endParaRPr lang="en-US" altLang="zh-CN" b="1" dirty="0" smtClean="0">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grpSp>
        <p:nvGrpSpPr>
          <p:cNvPr id="2" name="组合 56"/>
          <p:cNvGrpSpPr/>
          <p:nvPr/>
        </p:nvGrpSpPr>
        <p:grpSpPr>
          <a:xfrm>
            <a:off x="539750" y="1555204"/>
            <a:ext cx="7993063" cy="4610100"/>
            <a:chOff x="539750" y="1555204"/>
            <a:chExt cx="7993063" cy="4610100"/>
          </a:xfrm>
        </p:grpSpPr>
        <p:grpSp>
          <p:nvGrpSpPr>
            <p:cNvPr id="3" name="Group 44"/>
            <p:cNvGrpSpPr>
              <a:grpSpLocks/>
            </p:cNvGrpSpPr>
            <p:nvPr/>
          </p:nvGrpSpPr>
          <p:grpSpPr bwMode="auto">
            <a:xfrm>
              <a:off x="539750" y="3128416"/>
              <a:ext cx="630238" cy="1576388"/>
              <a:chOff x="340" y="1790"/>
              <a:chExt cx="397" cy="993"/>
            </a:xfrm>
          </p:grpSpPr>
          <p:sp>
            <p:nvSpPr>
              <p:cNvPr id="6" name="AutoShape 6"/>
              <p:cNvSpPr>
                <a:spLocks noChangeArrowheads="1"/>
              </p:cNvSpPr>
              <p:nvPr/>
            </p:nvSpPr>
            <p:spPr bwMode="auto">
              <a:xfrm>
                <a:off x="340" y="1790"/>
                <a:ext cx="397" cy="993"/>
              </a:xfrm>
              <a:prstGeom prst="flowChartTerminator">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Text Box 12"/>
              <p:cNvSpPr txBox="1">
                <a:spLocks noChangeArrowheads="1"/>
              </p:cNvSpPr>
              <p:nvPr/>
            </p:nvSpPr>
            <p:spPr bwMode="auto">
              <a:xfrm>
                <a:off x="423" y="2030"/>
                <a:ext cx="289" cy="533"/>
              </a:xfrm>
              <a:prstGeom prst="rect">
                <a:avLst/>
              </a:prstGeom>
              <a:noFill/>
              <a:ln w="9525" algn="ctr">
                <a:noFill/>
                <a:miter lim="800000"/>
                <a:headEnd/>
                <a:tailEnd/>
              </a:ln>
              <a:effectLst/>
            </p:spPr>
            <p:txBody>
              <a:bodyPr vert="eaVert"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解空间</a:t>
                </a:r>
              </a:p>
            </p:txBody>
          </p:sp>
        </p:grpSp>
        <p:grpSp>
          <p:nvGrpSpPr>
            <p:cNvPr id="4" name="Group 45"/>
            <p:cNvGrpSpPr>
              <a:grpSpLocks/>
            </p:cNvGrpSpPr>
            <p:nvPr/>
          </p:nvGrpSpPr>
          <p:grpSpPr bwMode="auto">
            <a:xfrm>
              <a:off x="1169988" y="3363366"/>
              <a:ext cx="896937" cy="554038"/>
              <a:chOff x="737" y="1938"/>
              <a:chExt cx="565" cy="349"/>
            </a:xfrm>
          </p:grpSpPr>
          <p:sp>
            <p:nvSpPr>
              <p:cNvPr id="9" name="Line 7"/>
              <p:cNvSpPr>
                <a:spLocks noChangeShapeType="1"/>
              </p:cNvSpPr>
              <p:nvPr/>
            </p:nvSpPr>
            <p:spPr bwMode="auto">
              <a:xfrm>
                <a:off x="737" y="2287"/>
                <a:ext cx="565"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 name="Text Box 13"/>
              <p:cNvSpPr txBox="1">
                <a:spLocks noChangeArrowheads="1"/>
              </p:cNvSpPr>
              <p:nvPr/>
            </p:nvSpPr>
            <p:spPr bwMode="auto">
              <a:xfrm>
                <a:off x="754" y="1938"/>
                <a:ext cx="438"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编码</a:t>
                </a:r>
              </a:p>
            </p:txBody>
          </p:sp>
        </p:grpSp>
        <p:grpSp>
          <p:nvGrpSpPr>
            <p:cNvPr id="5" name="Group 59"/>
            <p:cNvGrpSpPr>
              <a:grpSpLocks/>
            </p:cNvGrpSpPr>
            <p:nvPr/>
          </p:nvGrpSpPr>
          <p:grpSpPr bwMode="auto">
            <a:xfrm>
              <a:off x="2066925" y="2218779"/>
              <a:ext cx="1617663" cy="2824162"/>
              <a:chOff x="1302" y="1217"/>
              <a:chExt cx="1019" cy="1779"/>
            </a:xfrm>
          </p:grpSpPr>
          <p:sp>
            <p:nvSpPr>
              <p:cNvPr id="12" name="Text Box 19"/>
              <p:cNvSpPr txBox="1">
                <a:spLocks noChangeArrowheads="1"/>
              </p:cNvSpPr>
              <p:nvPr/>
            </p:nvSpPr>
            <p:spPr bwMode="auto">
              <a:xfrm>
                <a:off x="1349" y="1602"/>
                <a:ext cx="917"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en-US" altLang="zh-CN" sz="2000" dirty="0">
                    <a:effectLst>
                      <a:outerShdw blurRad="38100" dist="38100" dir="2700000" algn="tl">
                        <a:srgbClr val="000000"/>
                      </a:outerShdw>
                    </a:effectLst>
                  </a:rPr>
                  <a:t>011001100</a:t>
                </a:r>
              </a:p>
            </p:txBody>
          </p:sp>
          <p:grpSp>
            <p:nvGrpSpPr>
              <p:cNvPr id="8" name="Group 58"/>
              <p:cNvGrpSpPr>
                <a:grpSpLocks/>
              </p:cNvGrpSpPr>
              <p:nvPr/>
            </p:nvGrpSpPr>
            <p:grpSpPr bwMode="auto">
              <a:xfrm>
                <a:off x="1302" y="1578"/>
                <a:ext cx="1019" cy="1418"/>
                <a:chOff x="1302" y="1578"/>
                <a:chExt cx="1019" cy="1418"/>
              </a:xfrm>
            </p:grpSpPr>
            <p:sp>
              <p:nvSpPr>
                <p:cNvPr id="17" name="Line 16"/>
                <p:cNvSpPr>
                  <a:spLocks noChangeShapeType="1"/>
                </p:cNvSpPr>
                <p:nvPr/>
              </p:nvSpPr>
              <p:spPr bwMode="auto">
                <a:xfrm>
                  <a:off x="1302" y="2144"/>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15"/>
                <p:cNvSpPr>
                  <a:spLocks noChangeShapeType="1"/>
                </p:cNvSpPr>
                <p:nvPr/>
              </p:nvSpPr>
              <p:spPr bwMode="auto">
                <a:xfrm>
                  <a:off x="1302" y="1863"/>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17"/>
                <p:cNvSpPr>
                  <a:spLocks noChangeShapeType="1"/>
                </p:cNvSpPr>
                <p:nvPr/>
              </p:nvSpPr>
              <p:spPr bwMode="auto">
                <a:xfrm>
                  <a:off x="1302" y="2429"/>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 name="Line 18"/>
                <p:cNvSpPr>
                  <a:spLocks noChangeShapeType="1"/>
                </p:cNvSpPr>
                <p:nvPr/>
              </p:nvSpPr>
              <p:spPr bwMode="auto">
                <a:xfrm>
                  <a:off x="1302" y="2712"/>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 name="AutoShape 8"/>
                <p:cNvSpPr>
                  <a:spLocks noChangeArrowheads="1"/>
                </p:cNvSpPr>
                <p:nvPr/>
              </p:nvSpPr>
              <p:spPr bwMode="auto">
                <a:xfrm>
                  <a:off x="1302" y="1578"/>
                  <a:ext cx="1019" cy="1418"/>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5" name="Text Box 14"/>
              <p:cNvSpPr txBox="1">
                <a:spLocks noChangeArrowheads="1"/>
              </p:cNvSpPr>
              <p:nvPr/>
            </p:nvSpPr>
            <p:spPr bwMode="auto">
              <a:xfrm>
                <a:off x="1411" y="1217"/>
                <a:ext cx="760"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a:effectLst>
                      <a:outerShdw blurRad="38100" dist="38100" dir="2700000" algn="tl">
                        <a:srgbClr val="000000"/>
                      </a:outerShdw>
                    </a:effectLst>
                  </a:rPr>
                  <a:t>编码空间</a:t>
                </a:r>
              </a:p>
            </p:txBody>
          </p:sp>
          <p:sp>
            <p:nvSpPr>
              <p:cNvPr id="16" name="Text Box 20"/>
              <p:cNvSpPr txBox="1">
                <a:spLocks noChangeArrowheads="1"/>
              </p:cNvSpPr>
              <p:nvPr/>
            </p:nvSpPr>
            <p:spPr bwMode="auto">
              <a:xfrm>
                <a:off x="1358" y="1884"/>
                <a:ext cx="917"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en-US" altLang="zh-CN" sz="2000">
                    <a:effectLst>
                      <a:outerShdw blurRad="38100" dist="38100" dir="2700000" algn="tl">
                        <a:srgbClr val="000000"/>
                      </a:outerShdw>
                    </a:effectLst>
                  </a:rPr>
                  <a:t>011110011</a:t>
                </a:r>
              </a:p>
            </p:txBody>
          </p:sp>
        </p:grpSp>
        <p:sp>
          <p:nvSpPr>
            <p:cNvPr id="22" name="Line 21"/>
            <p:cNvSpPr>
              <a:spLocks noChangeShapeType="1"/>
            </p:cNvSpPr>
            <p:nvPr/>
          </p:nvSpPr>
          <p:spPr bwMode="auto">
            <a:xfrm>
              <a:off x="3684588" y="3244304"/>
              <a:ext cx="896937"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11" name="Group 47"/>
            <p:cNvGrpSpPr>
              <a:grpSpLocks/>
            </p:cNvGrpSpPr>
            <p:nvPr/>
          </p:nvGrpSpPr>
          <p:grpSpPr bwMode="auto">
            <a:xfrm>
              <a:off x="4581527" y="2906166"/>
              <a:ext cx="1347788" cy="563563"/>
              <a:chOff x="2886" y="1650"/>
              <a:chExt cx="849" cy="355"/>
            </a:xfrm>
          </p:grpSpPr>
          <p:sp>
            <p:nvSpPr>
              <p:cNvPr id="24" name="AutoShape 9"/>
              <p:cNvSpPr>
                <a:spLocks noChangeArrowheads="1"/>
              </p:cNvSpPr>
              <p:nvPr/>
            </p:nvSpPr>
            <p:spPr bwMode="auto">
              <a:xfrm>
                <a:off x="2886" y="1650"/>
                <a:ext cx="849" cy="355"/>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 name="Text Box 22"/>
              <p:cNvSpPr txBox="1">
                <a:spLocks noChangeArrowheads="1"/>
              </p:cNvSpPr>
              <p:nvPr/>
            </p:nvSpPr>
            <p:spPr bwMode="auto">
              <a:xfrm>
                <a:off x="2930" y="1714"/>
                <a:ext cx="767" cy="233"/>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dirty="0" smtClean="0">
                    <a:effectLst>
                      <a:outerShdw blurRad="38100" dist="38100" dir="2700000" algn="tl">
                        <a:srgbClr val="000000"/>
                      </a:outerShdw>
                    </a:effectLst>
                  </a:rPr>
                  <a:t>遗传运算</a:t>
                </a:r>
                <a:endParaRPr lang="zh-CN" altLang="en-US" sz="2000" dirty="0">
                  <a:effectLst>
                    <a:outerShdw blurRad="38100" dist="38100" dir="2700000" algn="tl">
                      <a:srgbClr val="000000"/>
                    </a:outerShdw>
                  </a:effectLst>
                </a:endParaRPr>
              </a:p>
            </p:txBody>
          </p:sp>
        </p:grpSp>
        <p:grpSp>
          <p:nvGrpSpPr>
            <p:cNvPr id="14" name="Group 61"/>
            <p:cNvGrpSpPr>
              <a:grpSpLocks/>
            </p:cNvGrpSpPr>
            <p:nvPr/>
          </p:nvGrpSpPr>
          <p:grpSpPr bwMode="auto">
            <a:xfrm>
              <a:off x="6826250" y="1555204"/>
              <a:ext cx="1617663" cy="2822575"/>
              <a:chOff x="4300" y="799"/>
              <a:chExt cx="1019" cy="1778"/>
            </a:xfrm>
          </p:grpSpPr>
          <p:grpSp>
            <p:nvGrpSpPr>
              <p:cNvPr id="23" name="Group 60"/>
              <p:cNvGrpSpPr>
                <a:grpSpLocks/>
              </p:cNvGrpSpPr>
              <p:nvPr/>
            </p:nvGrpSpPr>
            <p:grpSpPr bwMode="auto">
              <a:xfrm>
                <a:off x="4300" y="1160"/>
                <a:ext cx="1019" cy="1417"/>
                <a:chOff x="4300" y="1160"/>
                <a:chExt cx="1019" cy="1417"/>
              </a:xfrm>
            </p:grpSpPr>
            <p:sp>
              <p:nvSpPr>
                <p:cNvPr id="31" name="Line 25"/>
                <p:cNvSpPr>
                  <a:spLocks noChangeShapeType="1"/>
                </p:cNvSpPr>
                <p:nvPr/>
              </p:nvSpPr>
              <p:spPr bwMode="auto">
                <a:xfrm>
                  <a:off x="4300" y="1443"/>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 name="Line 26"/>
                <p:cNvSpPr>
                  <a:spLocks noChangeShapeType="1"/>
                </p:cNvSpPr>
                <p:nvPr/>
              </p:nvSpPr>
              <p:spPr bwMode="auto">
                <a:xfrm>
                  <a:off x="4300" y="1726"/>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3" name="Line 27"/>
                <p:cNvSpPr>
                  <a:spLocks noChangeShapeType="1"/>
                </p:cNvSpPr>
                <p:nvPr/>
              </p:nvSpPr>
              <p:spPr bwMode="auto">
                <a:xfrm>
                  <a:off x="4300" y="2011"/>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4" name="Line 28"/>
                <p:cNvSpPr>
                  <a:spLocks noChangeShapeType="1"/>
                </p:cNvSpPr>
                <p:nvPr/>
              </p:nvSpPr>
              <p:spPr bwMode="auto">
                <a:xfrm>
                  <a:off x="4300" y="2294"/>
                  <a:ext cx="101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5" name="AutoShape 23"/>
                <p:cNvSpPr>
                  <a:spLocks noChangeArrowheads="1"/>
                </p:cNvSpPr>
                <p:nvPr/>
              </p:nvSpPr>
              <p:spPr bwMode="auto">
                <a:xfrm>
                  <a:off x="4300" y="1160"/>
                  <a:ext cx="1019" cy="1417"/>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8" name="Text Box 24"/>
              <p:cNvSpPr txBox="1">
                <a:spLocks noChangeArrowheads="1"/>
              </p:cNvSpPr>
              <p:nvPr/>
            </p:nvSpPr>
            <p:spPr bwMode="auto">
              <a:xfrm>
                <a:off x="4570" y="799"/>
                <a:ext cx="438" cy="232"/>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a:effectLst>
                      <a:outerShdw blurRad="38100" dist="38100" dir="2700000" algn="tl">
                        <a:srgbClr val="000000"/>
                      </a:outerShdw>
                    </a:effectLst>
                  </a:rPr>
                  <a:t>后代</a:t>
                </a:r>
              </a:p>
            </p:txBody>
          </p:sp>
          <p:sp>
            <p:nvSpPr>
              <p:cNvPr id="29" name="Text Box 29"/>
              <p:cNvSpPr txBox="1">
                <a:spLocks noChangeArrowheads="1"/>
              </p:cNvSpPr>
              <p:nvPr/>
            </p:nvSpPr>
            <p:spPr bwMode="auto">
              <a:xfrm>
                <a:off x="4356" y="1184"/>
                <a:ext cx="917" cy="232"/>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en-US" altLang="zh-CN" sz="2000">
                    <a:effectLst>
                      <a:outerShdw blurRad="38100" dist="38100" dir="2700000" algn="tl">
                        <a:srgbClr val="000000"/>
                      </a:outerShdw>
                    </a:effectLst>
                  </a:rPr>
                  <a:t>011000000</a:t>
                </a:r>
              </a:p>
            </p:txBody>
          </p:sp>
          <p:sp>
            <p:nvSpPr>
              <p:cNvPr id="30" name="Text Box 30"/>
              <p:cNvSpPr txBox="1">
                <a:spLocks noChangeArrowheads="1"/>
              </p:cNvSpPr>
              <p:nvPr/>
            </p:nvSpPr>
            <p:spPr bwMode="auto">
              <a:xfrm>
                <a:off x="4359" y="1466"/>
                <a:ext cx="917"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en-US" altLang="zh-CN" sz="2000">
                    <a:effectLst>
                      <a:outerShdw blurRad="38100" dist="38100" dir="2700000" algn="tl">
                        <a:srgbClr val="000000"/>
                      </a:outerShdw>
                    </a:effectLst>
                  </a:rPr>
                  <a:t>011110001</a:t>
                </a:r>
              </a:p>
            </p:txBody>
          </p:sp>
        </p:grpSp>
        <p:sp>
          <p:nvSpPr>
            <p:cNvPr id="36" name="Line 31"/>
            <p:cNvSpPr>
              <a:spLocks noChangeShapeType="1"/>
            </p:cNvSpPr>
            <p:nvPr/>
          </p:nvSpPr>
          <p:spPr bwMode="auto">
            <a:xfrm>
              <a:off x="5929313" y="3244304"/>
              <a:ext cx="896937"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26" name="Group 50"/>
            <p:cNvGrpSpPr>
              <a:grpSpLocks/>
            </p:cNvGrpSpPr>
            <p:nvPr/>
          </p:nvGrpSpPr>
          <p:grpSpPr bwMode="auto">
            <a:xfrm>
              <a:off x="7273925" y="5377904"/>
              <a:ext cx="1258888" cy="787400"/>
              <a:chOff x="4582" y="3207"/>
              <a:chExt cx="793" cy="496"/>
            </a:xfrm>
          </p:grpSpPr>
          <p:sp>
            <p:nvSpPr>
              <p:cNvPr id="38" name="AutoShape 32"/>
              <p:cNvSpPr>
                <a:spLocks noChangeArrowheads="1"/>
              </p:cNvSpPr>
              <p:nvPr/>
            </p:nvSpPr>
            <p:spPr bwMode="auto">
              <a:xfrm rot="5400000">
                <a:off x="4731" y="3059"/>
                <a:ext cx="496" cy="793"/>
              </a:xfrm>
              <a:prstGeom prst="flowChartTerminator">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 name="Text Box 33"/>
              <p:cNvSpPr txBox="1">
                <a:spLocks noChangeArrowheads="1"/>
              </p:cNvSpPr>
              <p:nvPr/>
            </p:nvSpPr>
            <p:spPr bwMode="auto">
              <a:xfrm>
                <a:off x="4673" y="3359"/>
                <a:ext cx="599"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a:effectLst>
                      <a:outerShdw blurRad="38100" dist="38100" dir="2700000" algn="tl">
                        <a:srgbClr val="000000"/>
                      </a:outerShdw>
                    </a:effectLst>
                  </a:rPr>
                  <a:t>解空间</a:t>
                </a:r>
              </a:p>
            </p:txBody>
          </p:sp>
        </p:grpSp>
        <p:grpSp>
          <p:nvGrpSpPr>
            <p:cNvPr id="27" name="Group 53"/>
            <p:cNvGrpSpPr>
              <a:grpSpLocks/>
            </p:cNvGrpSpPr>
            <p:nvPr/>
          </p:nvGrpSpPr>
          <p:grpSpPr bwMode="auto">
            <a:xfrm>
              <a:off x="4941888" y="4479379"/>
              <a:ext cx="806450" cy="563562"/>
              <a:chOff x="3113" y="2641"/>
              <a:chExt cx="508" cy="355"/>
            </a:xfrm>
          </p:grpSpPr>
          <p:sp>
            <p:nvSpPr>
              <p:cNvPr id="41" name="AutoShape 10"/>
              <p:cNvSpPr>
                <a:spLocks noChangeArrowheads="1"/>
              </p:cNvSpPr>
              <p:nvPr/>
            </p:nvSpPr>
            <p:spPr bwMode="auto">
              <a:xfrm>
                <a:off x="3113" y="2641"/>
                <a:ext cx="508" cy="355"/>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 name="Text Box 34"/>
              <p:cNvSpPr txBox="1">
                <a:spLocks noChangeArrowheads="1"/>
              </p:cNvSpPr>
              <p:nvPr/>
            </p:nvSpPr>
            <p:spPr bwMode="auto">
              <a:xfrm>
                <a:off x="3130" y="2691"/>
                <a:ext cx="436"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a:effectLst>
                      <a:outerShdw blurRad="38100" dist="38100" dir="2700000" algn="tl">
                        <a:srgbClr val="000000"/>
                      </a:outerShdw>
                    </a:effectLst>
                  </a:rPr>
                  <a:t>更新</a:t>
                </a:r>
              </a:p>
            </p:txBody>
          </p:sp>
        </p:grpSp>
        <p:sp>
          <p:nvSpPr>
            <p:cNvPr id="44" name="Line 36"/>
            <p:cNvSpPr>
              <a:spLocks noChangeShapeType="1"/>
            </p:cNvSpPr>
            <p:nvPr/>
          </p:nvSpPr>
          <p:spPr bwMode="auto">
            <a:xfrm>
              <a:off x="7275513" y="4366666"/>
              <a:ext cx="0" cy="33655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5" name="Line 37"/>
            <p:cNvSpPr>
              <a:spLocks noChangeShapeType="1"/>
            </p:cNvSpPr>
            <p:nvPr/>
          </p:nvSpPr>
          <p:spPr bwMode="auto">
            <a:xfrm flipH="1">
              <a:off x="5748338" y="4704804"/>
              <a:ext cx="1527175"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6" name="Line 38"/>
            <p:cNvSpPr>
              <a:spLocks noChangeShapeType="1"/>
            </p:cNvSpPr>
            <p:nvPr/>
          </p:nvSpPr>
          <p:spPr bwMode="auto">
            <a:xfrm flipH="1">
              <a:off x="3684588" y="4704804"/>
              <a:ext cx="1257300"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37" name="Group 49"/>
            <p:cNvGrpSpPr>
              <a:grpSpLocks/>
            </p:cNvGrpSpPr>
            <p:nvPr/>
          </p:nvGrpSpPr>
          <p:grpSpPr bwMode="auto">
            <a:xfrm>
              <a:off x="7905750" y="4366666"/>
              <a:ext cx="481013" cy="1012825"/>
              <a:chOff x="4980" y="2570"/>
              <a:chExt cx="303" cy="638"/>
            </a:xfrm>
          </p:grpSpPr>
          <p:sp>
            <p:nvSpPr>
              <p:cNvPr id="48" name="Line 35"/>
              <p:cNvSpPr>
                <a:spLocks noChangeShapeType="1"/>
              </p:cNvSpPr>
              <p:nvPr/>
            </p:nvSpPr>
            <p:spPr bwMode="auto">
              <a:xfrm>
                <a:off x="4980" y="2570"/>
                <a:ext cx="0" cy="638"/>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9" name="Text Box 39"/>
              <p:cNvSpPr txBox="1">
                <a:spLocks noChangeArrowheads="1"/>
              </p:cNvSpPr>
              <p:nvPr/>
            </p:nvSpPr>
            <p:spPr bwMode="auto">
              <a:xfrm>
                <a:off x="4994" y="2730"/>
                <a:ext cx="289" cy="374"/>
              </a:xfrm>
              <a:prstGeom prst="rect">
                <a:avLst/>
              </a:prstGeom>
              <a:noFill/>
              <a:ln w="9525" algn="ctr">
                <a:noFill/>
                <a:miter lim="800000"/>
                <a:headEnd/>
                <a:tailEnd/>
              </a:ln>
              <a:effectLst/>
            </p:spPr>
            <p:txBody>
              <a:bodyPr vert="eaVert" wrap="none">
                <a:spAutoFit/>
              </a:bodyPr>
              <a:lstStyle/>
              <a:p>
                <a:pPr marL="609600" indent="-609600" algn="ctr">
                  <a:lnSpc>
                    <a:spcPct val="90000"/>
                  </a:lnSpc>
                  <a:buClr>
                    <a:schemeClr val="hlink"/>
                  </a:buClr>
                  <a:buSzPct val="90000"/>
                  <a:buFont typeface="Wingdings" pitchFamily="2" charset="2"/>
                  <a:buNone/>
                  <a:defRPr/>
                </a:pPr>
                <a:r>
                  <a:rPr lang="zh-CN" altLang="en-US" sz="2000">
                    <a:effectLst>
                      <a:outerShdw blurRad="38100" dist="38100" dir="2700000" algn="tl">
                        <a:srgbClr val="000000"/>
                      </a:outerShdw>
                    </a:effectLst>
                  </a:rPr>
                  <a:t>解码</a:t>
                </a:r>
              </a:p>
            </p:txBody>
          </p:sp>
        </p:grpSp>
        <p:grpSp>
          <p:nvGrpSpPr>
            <p:cNvPr id="40" name="Group 52"/>
            <p:cNvGrpSpPr>
              <a:grpSpLocks/>
            </p:cNvGrpSpPr>
            <p:nvPr/>
          </p:nvGrpSpPr>
          <p:grpSpPr bwMode="auto">
            <a:xfrm>
              <a:off x="4097338" y="5490616"/>
              <a:ext cx="2425700" cy="563563"/>
              <a:chOff x="2581" y="3278"/>
              <a:chExt cx="1528" cy="355"/>
            </a:xfrm>
          </p:grpSpPr>
          <p:sp>
            <p:nvSpPr>
              <p:cNvPr id="51" name="AutoShape 11"/>
              <p:cNvSpPr>
                <a:spLocks noChangeArrowheads="1"/>
              </p:cNvSpPr>
              <p:nvPr/>
            </p:nvSpPr>
            <p:spPr bwMode="auto">
              <a:xfrm>
                <a:off x="2581" y="3278"/>
                <a:ext cx="1528" cy="355"/>
              </a:xfrm>
              <a:prstGeom prst="flowChart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 name="Text Box 40"/>
              <p:cNvSpPr txBox="1">
                <a:spLocks noChangeArrowheads="1"/>
              </p:cNvSpPr>
              <p:nvPr/>
            </p:nvSpPr>
            <p:spPr bwMode="auto">
              <a:xfrm>
                <a:off x="2959" y="3340"/>
                <a:ext cx="756"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a:effectLst>
                      <a:outerShdw blurRad="38100" dist="38100" dir="2700000" algn="tl">
                        <a:srgbClr val="000000"/>
                      </a:outerShdw>
                    </a:effectLst>
                  </a:rPr>
                  <a:t>计算适值</a:t>
                </a:r>
              </a:p>
            </p:txBody>
          </p:sp>
        </p:grpSp>
        <p:grpSp>
          <p:nvGrpSpPr>
            <p:cNvPr id="43" name="Group 51"/>
            <p:cNvGrpSpPr>
              <a:grpSpLocks/>
            </p:cNvGrpSpPr>
            <p:nvPr/>
          </p:nvGrpSpPr>
          <p:grpSpPr bwMode="auto">
            <a:xfrm>
              <a:off x="6556375" y="5265191"/>
              <a:ext cx="719138" cy="563563"/>
              <a:chOff x="4130" y="3136"/>
              <a:chExt cx="453" cy="355"/>
            </a:xfrm>
          </p:grpSpPr>
          <p:sp>
            <p:nvSpPr>
              <p:cNvPr id="54" name="Line 41"/>
              <p:cNvSpPr>
                <a:spLocks noChangeShapeType="1"/>
              </p:cNvSpPr>
              <p:nvPr/>
            </p:nvSpPr>
            <p:spPr bwMode="auto">
              <a:xfrm flipH="1">
                <a:off x="4130" y="3491"/>
                <a:ext cx="453"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5" name="Text Box 42"/>
              <p:cNvSpPr txBox="1">
                <a:spLocks noChangeArrowheads="1"/>
              </p:cNvSpPr>
              <p:nvPr/>
            </p:nvSpPr>
            <p:spPr bwMode="auto">
              <a:xfrm>
                <a:off x="4130" y="3136"/>
                <a:ext cx="436" cy="231"/>
              </a:xfrm>
              <a:prstGeom prst="rect">
                <a:avLst/>
              </a:prstGeom>
              <a:noFill/>
              <a:ln w="9525" algn="ctr">
                <a:noFill/>
                <a:miter lim="800000"/>
                <a:headEnd/>
                <a:tailEnd/>
              </a:ln>
              <a:effectLst/>
            </p:spPr>
            <p:txBody>
              <a:bodyPr wrap="none">
                <a:spAutoFit/>
              </a:bodyPr>
              <a:lstStyle/>
              <a:p>
                <a:pPr marL="609600" indent="-609600" algn="ctr">
                  <a:lnSpc>
                    <a:spcPct val="90000"/>
                  </a:lnSpc>
                  <a:buClr>
                    <a:schemeClr val="hlink"/>
                  </a:buClr>
                  <a:buSzPct val="90000"/>
                  <a:buFont typeface="Wingdings" pitchFamily="2" charset="2"/>
                  <a:buNone/>
                  <a:defRPr/>
                </a:pPr>
                <a:r>
                  <a:rPr lang="zh-CN" altLang="en-US" sz="2000">
                    <a:effectLst>
                      <a:outerShdw blurRad="38100" dist="38100" dir="2700000" algn="tl">
                        <a:srgbClr val="000000"/>
                      </a:outerShdw>
                    </a:effectLst>
                  </a:rPr>
                  <a:t>评估</a:t>
                </a:r>
              </a:p>
            </p:txBody>
          </p:sp>
        </p:grpSp>
        <p:sp>
          <p:nvSpPr>
            <p:cNvPr id="56" name="Line 43"/>
            <p:cNvSpPr>
              <a:spLocks noChangeShapeType="1"/>
            </p:cNvSpPr>
            <p:nvPr/>
          </p:nvSpPr>
          <p:spPr bwMode="auto">
            <a:xfrm flipV="1">
              <a:off x="5299075" y="5014366"/>
              <a:ext cx="0" cy="449263"/>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69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zh-CN" altLang="en-US" b="1" dirty="0" smtClean="0">
                <a:latin typeface="+mn-ea"/>
              </a:rPr>
              <a:t>计算举例</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产生初始种群</a:t>
            </a:r>
            <a:endParaRPr lang="en-US" altLang="zh-CN" b="1" dirty="0" smtClean="0">
              <a:latin typeface="楷体_GB2312" pitchFamily="49" charset="-122"/>
              <a:ea typeface="楷体_GB2312" pitchFamily="49" charset="-122"/>
              <a:cs typeface="Times New Roman" pitchFamily="18" charset="0"/>
            </a:endParaRPr>
          </a:p>
          <a:p>
            <a:pPr marL="1009650" lvl="1" indent="-609600" eaLnBrk="1" hangingPunct="1">
              <a:buClr>
                <a:schemeClr val="tx1"/>
              </a:buClr>
              <a:buSzPct val="100000"/>
              <a:buFont typeface="Wingdings" pitchFamily="2" charset="2"/>
              <a:buChar char="Ø"/>
              <a:defRPr/>
            </a:pPr>
            <a:endParaRPr lang="en-US" altLang="zh-CN" b="1" dirty="0" smtClean="0">
              <a:latin typeface="+mn-ea"/>
              <a:cs typeface="Times New Roman" pitchFamily="18" charset="0"/>
            </a:endParaRPr>
          </a:p>
          <a:p>
            <a:pPr marL="1009650" lvl="1" indent="-609600" eaLnBrk="1" hangingPunct="1">
              <a:buClr>
                <a:schemeClr val="tx1"/>
              </a:buClr>
              <a:buSzPct val="100000"/>
              <a:buFont typeface="Wingdings" pitchFamily="2" charset="2"/>
              <a:buChar char="Ø"/>
              <a:defRPr/>
            </a:pPr>
            <a:endParaRPr lang="en-US" altLang="zh-CN" b="1" dirty="0" smtClean="0">
              <a:latin typeface="+mn-ea"/>
              <a:cs typeface="Times New Roman" pitchFamily="18" charset="0"/>
            </a:endParaRPr>
          </a:p>
          <a:p>
            <a:pPr marL="1009650" lvl="1" indent="-609600" eaLnBrk="1" hangingPunct="1">
              <a:buClr>
                <a:schemeClr val="tx1"/>
              </a:buClr>
              <a:buSzPct val="100000"/>
              <a:buFont typeface="Wingdings" pitchFamily="2" charset="2"/>
              <a:buChar char="Ø"/>
              <a:defRPr/>
            </a:pPr>
            <a:endParaRPr lang="en-US" altLang="zh-CN" b="1" dirty="0" smtClean="0">
              <a:latin typeface="+mn-ea"/>
              <a:cs typeface="Times New Roman" pitchFamily="18" charset="0"/>
            </a:endParaRPr>
          </a:p>
          <a:p>
            <a:pPr marL="1009650" lvl="1" indent="-609600" eaLnBrk="1" hangingPunct="1">
              <a:buClr>
                <a:schemeClr val="tx1"/>
              </a:buClr>
              <a:buSzPct val="100000"/>
              <a:buFont typeface="Wingdings" pitchFamily="2" charset="2"/>
              <a:buChar char="Ø"/>
              <a:defRPr/>
            </a:pPr>
            <a:endParaRPr lang="en-US" altLang="zh-CN" b="1" dirty="0" smtClean="0">
              <a:latin typeface="+mn-ea"/>
              <a:cs typeface="Times New Roman" pitchFamily="18" charset="0"/>
            </a:endParaRPr>
          </a:p>
          <a:p>
            <a:pPr marL="1009650" lvl="1" indent="-609600" eaLnBrk="1" hangingPunct="1">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计算适值</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
        <p:nvSpPr>
          <p:cNvPr id="7" name="Text Box 9"/>
          <p:cNvSpPr txBox="1">
            <a:spLocks noChangeArrowheads="1"/>
          </p:cNvSpPr>
          <p:nvPr/>
        </p:nvSpPr>
        <p:spPr bwMode="auto">
          <a:xfrm>
            <a:off x="611560" y="2564904"/>
            <a:ext cx="7993063" cy="1643062"/>
          </a:xfrm>
          <a:prstGeom prst="rect">
            <a:avLst/>
          </a:prstGeom>
          <a:solidFill>
            <a:srgbClr val="E3EAF5"/>
          </a:solidFill>
          <a:ln w="38100" algn="ctr">
            <a:solidFill>
              <a:srgbClr val="FF99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0001100000    0101111001    0000000101    1001110100    1010101010</a:t>
            </a: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33"/>
              </a:solidFill>
              <a:effectLst/>
              <a:uLnTx/>
              <a:uFillTx/>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1110010110    1001011011    1100000001    1001110100    0001010011</a:t>
            </a: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33"/>
              </a:solidFill>
              <a:effectLst/>
              <a:uLnTx/>
              <a:uFillTx/>
            </a:endParaRPr>
          </a:p>
        </p:txBody>
      </p:sp>
      <p:sp>
        <p:nvSpPr>
          <p:cNvPr id="8" name="Text Box 10"/>
          <p:cNvSpPr txBox="1">
            <a:spLocks noChangeArrowheads="1"/>
          </p:cNvSpPr>
          <p:nvPr/>
        </p:nvSpPr>
        <p:spPr bwMode="auto">
          <a:xfrm>
            <a:off x="611560" y="2603004"/>
            <a:ext cx="7993063" cy="1615827"/>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lang="en-US" altLang="zh-CN" sz="1800" b="0" kern="0" dirty="0" smtClean="0">
              <a:solidFill>
                <a:sysClr val="windowText" lastClr="000000"/>
              </a:solidFill>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smtClean="0">
                <a:ln>
                  <a:noFill/>
                </a:ln>
                <a:solidFill>
                  <a:srgbClr val="FF00FF"/>
                </a:solidFill>
                <a:effectLst/>
                <a:uLnTx/>
                <a:uFillTx/>
              </a:rPr>
              <a:t>（</a:t>
            </a:r>
            <a:r>
              <a:rPr kumimoji="0" lang="en-US" altLang="zh-CN" sz="1800" b="0" i="0" u="none" strike="noStrike" kern="0" cap="none" spc="0" normalizeH="0" baseline="0" noProof="0" dirty="0" smtClean="0">
                <a:ln>
                  <a:noFill/>
                </a:ln>
                <a:solidFill>
                  <a:srgbClr val="FF00FF"/>
                </a:solidFill>
                <a:effectLst/>
                <a:uLnTx/>
                <a:uFillTx/>
              </a:rPr>
              <a:t>8</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5</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2</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10</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7</a:t>
            </a:r>
            <a:r>
              <a:rPr kumimoji="0" lang="zh-CN" altLang="en-US" sz="1800" b="0" i="0" u="none" strike="noStrike" kern="0" cap="none" spc="0" normalizeH="0" baseline="0" noProof="0" dirty="0" smtClean="0">
                <a:ln>
                  <a:noFill/>
                </a:ln>
                <a:solidFill>
                  <a:srgbClr val="FF00FF"/>
                </a:solidFill>
                <a:effectLst/>
                <a:uLnTx/>
                <a:uFillTx/>
              </a:rPr>
              <a:t>）</a:t>
            </a:r>
          </a:p>
          <a:p>
            <a:pPr marL="0" marR="0" lvl="0" indent="0" defTabSz="914400" eaLnBrk="1" fontAlgn="auto" latinLnBrk="0" hangingPunct="1">
              <a:lnSpc>
                <a:spcPct val="100000"/>
              </a:lnSpc>
              <a:spcBef>
                <a:spcPct val="50000"/>
              </a:spcBef>
              <a:spcAft>
                <a:spcPts val="0"/>
              </a:spcAft>
              <a:buClrTx/>
              <a:buSzTx/>
              <a:buFontTx/>
              <a:buNone/>
              <a:tabLst/>
              <a:defRPr/>
            </a:pPr>
            <a:endParaRPr lang="en-US" altLang="zh-CN" sz="1800" b="0" kern="0" dirty="0" smtClean="0">
              <a:solidFill>
                <a:srgbClr val="FF00FF"/>
              </a:solidFill>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smtClean="0">
                <a:ln>
                  <a:noFill/>
                </a:ln>
                <a:solidFill>
                  <a:srgbClr val="FF00FF"/>
                </a:solidFill>
                <a:effectLst/>
                <a:uLnTx/>
                <a:uFillTx/>
              </a:rPr>
              <a:t>（</a:t>
            </a:r>
            <a:r>
              <a:rPr kumimoji="0" lang="en-US" altLang="zh-CN" sz="1800" b="0" i="0" u="none" strike="noStrike" kern="0" cap="none" spc="0" normalizeH="0" baseline="0" noProof="0" dirty="0" smtClean="0">
                <a:ln>
                  <a:noFill/>
                </a:ln>
                <a:solidFill>
                  <a:srgbClr val="FF00FF"/>
                </a:solidFill>
                <a:effectLst/>
                <a:uLnTx/>
                <a:uFillTx/>
              </a:rPr>
              <a:t>12</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5</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19</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10</a:t>
            </a:r>
            <a:r>
              <a:rPr kumimoji="0" lang="zh-CN" altLang="en-US" sz="1800" b="0" i="0" u="none" strike="noStrike" kern="0" cap="none" spc="0" normalizeH="0" baseline="0" noProof="0" dirty="0" smtClean="0">
                <a:ln>
                  <a:noFill/>
                </a:ln>
                <a:solidFill>
                  <a:srgbClr val="FF00FF"/>
                </a:solidFill>
                <a:effectLst/>
                <a:uLnTx/>
                <a:uFillTx/>
              </a:rPr>
              <a:t>）              （</a:t>
            </a:r>
            <a:r>
              <a:rPr kumimoji="0" lang="en-US" altLang="zh-CN" sz="1800" b="0" i="0" u="none" strike="noStrike" kern="0" cap="none" spc="0" normalizeH="0" baseline="0" noProof="0" dirty="0" smtClean="0">
                <a:ln>
                  <a:noFill/>
                </a:ln>
                <a:solidFill>
                  <a:srgbClr val="FF00FF"/>
                </a:solidFill>
                <a:effectLst/>
                <a:uLnTx/>
                <a:uFillTx/>
              </a:rPr>
              <a:t>14</a:t>
            </a:r>
            <a:r>
              <a:rPr kumimoji="0" lang="zh-CN" altLang="en-US" sz="1800" b="0" i="0" u="none" strike="noStrike" kern="0" cap="none" spc="0" normalizeH="0" baseline="0" noProof="0" dirty="0" smtClean="0">
                <a:ln>
                  <a:noFill/>
                </a:ln>
                <a:solidFill>
                  <a:srgbClr val="FF00FF"/>
                </a:solidFill>
                <a:effectLst/>
                <a:uLnTx/>
                <a:uFillTx/>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9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615B97C-EE6E-4649-95FE-089EA4732A7F}" type="slidenum">
              <a:rPr lang="en-US" altLang="zh-CN"/>
              <a:pPr>
                <a:defRPr/>
              </a:pPr>
              <a:t>7</a:t>
            </a:fld>
            <a:endParaRPr lang="en-US" altLang="zh-CN"/>
          </a:p>
        </p:txBody>
      </p:sp>
      <p:sp>
        <p:nvSpPr>
          <p:cNvPr id="835586" name="Rectangle 2"/>
          <p:cNvSpPr>
            <a:spLocks noGrp="1" noChangeArrowheads="1"/>
          </p:cNvSpPr>
          <p:nvPr>
            <p:ph type="body" idx="1"/>
          </p:nvPr>
        </p:nvSpPr>
        <p:spPr>
          <a:xfrm>
            <a:off x="250825" y="1341438"/>
            <a:ext cx="8642350" cy="5111750"/>
          </a:xfrm>
        </p:spPr>
        <p:txBody>
          <a:bodyPr/>
          <a:lstStyle/>
          <a:p>
            <a:pPr marL="609600" indent="-609600" eaLnBrk="1" hangingPunct="1">
              <a:buClr>
                <a:schemeClr val="tx1"/>
              </a:buClr>
              <a:buSzTx/>
              <a:buFont typeface="Wingdings" pitchFamily="2" charset="2"/>
              <a:buAutoNum type="arabicPeriod" startAt="3"/>
              <a:defRPr/>
            </a:pPr>
            <a:r>
              <a:rPr lang="zh-CN" altLang="en-US" b="1" dirty="0" smtClean="0"/>
              <a:t>最优化理论的发展</a:t>
            </a:r>
          </a:p>
          <a:p>
            <a:pPr marL="609600" indent="-609600" eaLnBrk="1" hangingPunct="1">
              <a:lnSpc>
                <a:spcPct val="120000"/>
              </a:lnSpc>
              <a:buClr>
                <a:schemeClr val="tx1"/>
              </a:buClr>
              <a:buFont typeface="Wingdings" pitchFamily="2" charset="2"/>
              <a:buAutoNum type="circleNumDbPlain"/>
              <a:defRPr/>
            </a:pPr>
            <a:r>
              <a:rPr lang="zh-CN" altLang="en-US" b="1" dirty="0" smtClean="0"/>
              <a:t>极值理论</a:t>
            </a:r>
          </a:p>
          <a:p>
            <a:pPr marL="609600" indent="-609600" eaLnBrk="1" hangingPunct="1">
              <a:lnSpc>
                <a:spcPct val="120000"/>
              </a:lnSpc>
              <a:buClr>
                <a:schemeClr val="tx1"/>
              </a:buClr>
              <a:buFont typeface="Wingdings" pitchFamily="2" charset="2"/>
              <a:buAutoNum type="circleNumDbPlain" startAt="2"/>
              <a:defRPr/>
            </a:pPr>
            <a:r>
              <a:rPr lang="zh-CN" altLang="en-US" b="1" dirty="0" smtClean="0">
                <a:latin typeface="+mn-ea"/>
              </a:rPr>
              <a:t>运筹学的兴起</a:t>
            </a:r>
            <a:r>
              <a:rPr lang="en-US" altLang="zh-CN" b="1" dirty="0" smtClean="0">
                <a:latin typeface="+mn-ea"/>
              </a:rPr>
              <a:t>(OR)</a:t>
            </a:r>
            <a:endParaRPr lang="zh-CN" altLang="en-US" b="1" dirty="0" smtClean="0">
              <a:latin typeface="+mn-ea"/>
            </a:endParaRPr>
          </a:p>
          <a:p>
            <a:pPr marL="609600" indent="-609600" eaLnBrk="1" hangingPunct="1">
              <a:lnSpc>
                <a:spcPct val="120000"/>
              </a:lnSpc>
              <a:buClr>
                <a:schemeClr val="tx1"/>
              </a:buClr>
              <a:buFont typeface="Wingdings" pitchFamily="2" charset="2"/>
              <a:buAutoNum type="circleNumDbPlain" startAt="3"/>
              <a:defRPr/>
            </a:pPr>
            <a:r>
              <a:rPr lang="zh-CN" altLang="en-US" b="1" dirty="0" smtClean="0">
                <a:latin typeface="+mn-ea"/>
              </a:rPr>
              <a:t>数学规划：线性规划</a:t>
            </a:r>
            <a:r>
              <a:rPr lang="en-US" altLang="zh-CN" b="1" dirty="0" smtClean="0">
                <a:latin typeface="+mn-ea"/>
              </a:rPr>
              <a:t>(LP)</a:t>
            </a:r>
            <a:r>
              <a:rPr lang="zh-CN" altLang="en-US" b="1" dirty="0" smtClean="0">
                <a:latin typeface="+mn-ea"/>
              </a:rPr>
              <a:t>；非线性规划</a:t>
            </a:r>
            <a:r>
              <a:rPr lang="en-US" altLang="zh-CN" b="1" dirty="0" smtClean="0">
                <a:latin typeface="+mn-ea"/>
              </a:rPr>
              <a:t>(NLP)</a:t>
            </a:r>
            <a:r>
              <a:rPr lang="zh-CN" altLang="en-US" b="1" dirty="0" smtClean="0">
                <a:latin typeface="+mn-ea"/>
              </a:rPr>
              <a:t>；动态规划</a:t>
            </a:r>
            <a:r>
              <a:rPr lang="en-US" altLang="zh-CN" b="1" dirty="0" smtClean="0">
                <a:latin typeface="+mn-ea"/>
              </a:rPr>
              <a:t>(DP)</a:t>
            </a:r>
            <a:r>
              <a:rPr lang="zh-CN" altLang="en-US" b="1" dirty="0" smtClean="0">
                <a:latin typeface="+mn-ea"/>
              </a:rPr>
              <a:t>；马尔可夫规划</a:t>
            </a:r>
            <a:r>
              <a:rPr lang="en-US" altLang="zh-CN" b="1" dirty="0" smtClean="0">
                <a:latin typeface="+mn-ea"/>
              </a:rPr>
              <a:t>(MDP)</a:t>
            </a:r>
            <a:endParaRPr lang="zh-CN" altLang="en-US" b="1" dirty="0" smtClean="0">
              <a:latin typeface="+mn-ea"/>
            </a:endParaRPr>
          </a:p>
          <a:p>
            <a:pPr marL="609600" indent="-609600" eaLnBrk="1" hangingPunct="1">
              <a:lnSpc>
                <a:spcPct val="120000"/>
              </a:lnSpc>
              <a:buClr>
                <a:schemeClr val="tx1"/>
              </a:buClr>
              <a:buFont typeface="Wingdings" pitchFamily="2" charset="2"/>
              <a:buNone/>
              <a:defRPr/>
            </a:pPr>
            <a:endParaRPr lang="zh-CN" altLang="en-US" sz="1000" b="1" dirty="0" smtClean="0"/>
          </a:p>
        </p:txBody>
      </p:sp>
      <p:sp>
        <p:nvSpPr>
          <p:cNvPr id="835587" name="Rectangle 3"/>
          <p:cNvSpPr>
            <a:spLocks noGrp="1" noChangeArrowheads="1"/>
          </p:cNvSpPr>
          <p:nvPr>
            <p:ph type="title"/>
          </p:nvPr>
        </p:nvSpPr>
        <p:spPr>
          <a:xfrm>
            <a:off x="206375" y="188913"/>
            <a:ext cx="8613775" cy="647700"/>
          </a:xfrm>
        </p:spPr>
        <p:txBody>
          <a:bodyPr anchorCtr="0"/>
          <a:lstStyle/>
          <a:p>
            <a:pPr algn="l" eaLnBrk="1" hangingPunct="1">
              <a:defRPr/>
            </a:pPr>
            <a:r>
              <a:rPr lang="zh-CN" altLang="en-US" sz="3600" b="1" dirty="0" smtClean="0">
                <a:solidFill>
                  <a:schemeClr val="tx1"/>
                </a:solidFill>
                <a:latin typeface="华文新魏" pitchFamily="2" charset="-122"/>
                <a:ea typeface="华文新魏" pitchFamily="2" charset="-122"/>
              </a:rPr>
              <a:t>一</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最优化的重要性（</a:t>
            </a:r>
            <a:r>
              <a:rPr lang="en-US" altLang="zh-CN" sz="3600" b="1" dirty="0" smtClean="0">
                <a:solidFill>
                  <a:schemeClr val="tx1"/>
                </a:solidFill>
                <a:latin typeface="华文新魏" pitchFamily="2" charset="-122"/>
                <a:ea typeface="华文新魏" pitchFamily="2" charset="-122"/>
              </a:rPr>
              <a:t>1</a:t>
            </a:r>
            <a:r>
              <a:rPr lang="zh-CN" altLang="en-US" sz="3600" b="1" dirty="0" smtClean="0">
                <a:solidFill>
                  <a:schemeClr val="tx1"/>
                </a:solidFill>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zh-CN" altLang="en-US" b="1" dirty="0" smtClean="0">
                <a:latin typeface="+mn-ea"/>
              </a:rPr>
              <a:t>计算举例</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选择</a:t>
            </a:r>
            <a:endParaRPr lang="en-US" altLang="zh-CN"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graphicFrame>
        <p:nvGraphicFramePr>
          <p:cNvPr id="28" name="Group 117"/>
          <p:cNvGraphicFramePr>
            <a:graphicFrameLocks/>
          </p:cNvGraphicFramePr>
          <p:nvPr/>
        </p:nvGraphicFramePr>
        <p:xfrm>
          <a:off x="2771775" y="2205038"/>
          <a:ext cx="5975350" cy="4061464"/>
        </p:xfrm>
        <a:graphic>
          <a:graphicData uri="http://schemas.openxmlformats.org/drawingml/2006/table">
            <a:tbl>
              <a:tblPr/>
              <a:tblGrid>
                <a:gridCol w="792163"/>
                <a:gridCol w="1509712"/>
                <a:gridCol w="1009650"/>
                <a:gridCol w="1368425"/>
                <a:gridCol w="1295400"/>
              </a:tblGrid>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个体</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染色体</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适值</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选择概率</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累积概率</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925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0001100000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0101111001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3</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0000000101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4</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1001110100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830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1010101010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6</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1110010110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7</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1001011011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8</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1100000001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19</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830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9</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1001110100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0001010011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r>
            </a:tbl>
          </a:graphicData>
        </a:graphic>
      </p:graphicFrame>
      <p:grpSp>
        <p:nvGrpSpPr>
          <p:cNvPr id="2" name="Group 121"/>
          <p:cNvGrpSpPr>
            <a:grpSpLocks/>
          </p:cNvGrpSpPr>
          <p:nvPr/>
        </p:nvGrpSpPr>
        <p:grpSpPr bwMode="auto">
          <a:xfrm>
            <a:off x="1042988" y="4005263"/>
            <a:ext cx="4103687" cy="1008062"/>
            <a:chOff x="657" y="2523"/>
            <a:chExt cx="2585" cy="635"/>
          </a:xfrm>
        </p:grpSpPr>
        <p:sp>
          <p:nvSpPr>
            <p:cNvPr id="30" name="AutoShape 118"/>
            <p:cNvSpPr>
              <a:spLocks noChangeArrowheads="1"/>
            </p:cNvSpPr>
            <p:nvPr/>
          </p:nvSpPr>
          <p:spPr bwMode="auto">
            <a:xfrm flipH="1" flipV="1">
              <a:off x="793" y="2523"/>
              <a:ext cx="2314" cy="635"/>
            </a:xfrm>
            <a:prstGeom prst="wedgeRectCallout">
              <a:avLst>
                <a:gd name="adj1" fmla="val -86347"/>
                <a:gd name="adj2" fmla="val 155981"/>
              </a:avLst>
            </a:prstGeom>
            <a:solidFill>
              <a:srgbClr val="7499D0"/>
            </a:solidFill>
            <a:ln w="38100" algn="ctr">
              <a:solidFill>
                <a:srgbClr val="FF6600"/>
              </a:solidFill>
              <a:miter lim="800000"/>
              <a:headEnd/>
              <a:tailEnd/>
            </a:ln>
            <a:effectLst/>
          </p:spPr>
          <p:txBody>
            <a:bodyPr rot="10800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31" name="Text Box 119"/>
            <p:cNvSpPr txBox="1">
              <a:spLocks noChangeArrowheads="1"/>
            </p:cNvSpPr>
            <p:nvPr/>
          </p:nvSpPr>
          <p:spPr bwMode="auto">
            <a:xfrm>
              <a:off x="657" y="2614"/>
              <a:ext cx="2585" cy="44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dirty="0" smtClean="0">
                  <a:ln>
                    <a:noFill/>
                  </a:ln>
                  <a:solidFill>
                    <a:srgbClr val="FFFFFF"/>
                  </a:solidFill>
                  <a:effectLst/>
                  <a:uLnTx/>
                  <a:uFillTx/>
                </a:rPr>
                <a:t>8</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dirty="0" smtClean="0">
                  <a:ln>
                    <a:noFill/>
                  </a:ln>
                  <a:solidFill>
                    <a:srgbClr val="FFFFFF"/>
                  </a:solidFill>
                  <a:effectLst/>
                  <a:uLnTx/>
                  <a:uFillTx/>
                </a:rPr>
                <a:t>8</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5</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2</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10</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7</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12</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5</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19</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10</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14</a:t>
              </a:r>
            </a:p>
          </p:txBody>
        </p:sp>
        <p:sp>
          <p:nvSpPr>
            <p:cNvPr id="32" name="Line 120"/>
            <p:cNvSpPr>
              <a:spLocks noChangeShapeType="1"/>
            </p:cNvSpPr>
            <p:nvPr/>
          </p:nvSpPr>
          <p:spPr bwMode="auto">
            <a:xfrm>
              <a:off x="839" y="2840"/>
              <a:ext cx="2222" cy="0"/>
            </a:xfrm>
            <a:prstGeom prst="line">
              <a:avLst/>
            </a:prstGeom>
            <a:noFill/>
            <a:ln w="9525">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3" name="Text Box 122"/>
          <p:cNvSpPr txBox="1">
            <a:spLocks noChangeArrowheads="1"/>
          </p:cNvSpPr>
          <p:nvPr/>
        </p:nvSpPr>
        <p:spPr bwMode="auto">
          <a:xfrm>
            <a:off x="6084888" y="2565400"/>
            <a:ext cx="1366837"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0.086957</a:t>
            </a:r>
          </a:p>
        </p:txBody>
      </p:sp>
      <p:grpSp>
        <p:nvGrpSpPr>
          <p:cNvPr id="3" name="Group 123"/>
          <p:cNvGrpSpPr>
            <a:grpSpLocks/>
          </p:cNvGrpSpPr>
          <p:nvPr/>
        </p:nvGrpSpPr>
        <p:grpSpPr bwMode="auto">
          <a:xfrm>
            <a:off x="1043608" y="4293096"/>
            <a:ext cx="4103688" cy="1008063"/>
            <a:chOff x="657" y="2523"/>
            <a:chExt cx="2585" cy="635"/>
          </a:xfrm>
        </p:grpSpPr>
        <p:sp>
          <p:nvSpPr>
            <p:cNvPr id="35" name="AutoShape 124"/>
            <p:cNvSpPr>
              <a:spLocks noChangeArrowheads="1"/>
            </p:cNvSpPr>
            <p:nvPr/>
          </p:nvSpPr>
          <p:spPr bwMode="auto">
            <a:xfrm flipH="1" flipV="1">
              <a:off x="793" y="2523"/>
              <a:ext cx="2314" cy="635"/>
            </a:xfrm>
            <a:prstGeom prst="wedgeRectCallout">
              <a:avLst>
                <a:gd name="adj1" fmla="val -86347"/>
                <a:gd name="adj2" fmla="val 155981"/>
              </a:avLst>
            </a:prstGeom>
            <a:solidFill>
              <a:srgbClr val="7499D0"/>
            </a:solidFill>
            <a:ln w="38100" algn="ctr">
              <a:solidFill>
                <a:srgbClr val="FF6600"/>
              </a:solidFill>
              <a:miter lim="800000"/>
              <a:headEnd/>
              <a:tailEnd/>
            </a:ln>
            <a:effectLst/>
          </p:spPr>
          <p:txBody>
            <a:bodyPr rot="10800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36" name="Text Box 125"/>
            <p:cNvSpPr txBox="1">
              <a:spLocks noChangeArrowheads="1"/>
            </p:cNvSpPr>
            <p:nvPr/>
          </p:nvSpPr>
          <p:spPr bwMode="auto">
            <a:xfrm>
              <a:off x="657" y="2614"/>
              <a:ext cx="2585" cy="44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dirty="0" smtClean="0">
                  <a:ln>
                    <a:noFill/>
                  </a:ln>
                  <a:solidFill>
                    <a:srgbClr val="FFFFFF"/>
                  </a:solidFill>
                  <a:effectLst/>
                  <a:uLnTx/>
                  <a:uFillTx/>
                </a:rPr>
                <a:t>5</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dirty="0" smtClean="0">
                  <a:ln>
                    <a:noFill/>
                  </a:ln>
                  <a:solidFill>
                    <a:srgbClr val="FFFFFF"/>
                  </a:solidFill>
                  <a:effectLst/>
                  <a:uLnTx/>
                  <a:uFillTx/>
                </a:rPr>
                <a:t>8</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5</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2</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10</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7</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12</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5</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19</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10</a:t>
              </a:r>
              <a:r>
                <a:rPr kumimoji="0" lang="zh-CN" altLang="en-US" sz="1600" b="0" i="0" u="none" strike="noStrike" kern="0" cap="none" spc="0" normalizeH="0" baseline="0" noProof="0" dirty="0" smtClean="0">
                  <a:ln>
                    <a:noFill/>
                  </a:ln>
                  <a:solidFill>
                    <a:srgbClr val="FFFFFF"/>
                  </a:solidFill>
                  <a:effectLst/>
                  <a:uLnTx/>
                  <a:uFillTx/>
                </a:rPr>
                <a:t>＋</a:t>
              </a:r>
              <a:r>
                <a:rPr kumimoji="0" lang="en-US" altLang="zh-CN" sz="1600" b="0" i="0" u="none" strike="noStrike" kern="0" cap="none" spc="0" normalizeH="0" baseline="0" noProof="0" dirty="0" smtClean="0">
                  <a:ln>
                    <a:noFill/>
                  </a:ln>
                  <a:solidFill>
                    <a:srgbClr val="FFFFFF"/>
                  </a:solidFill>
                  <a:effectLst/>
                  <a:uLnTx/>
                  <a:uFillTx/>
                </a:rPr>
                <a:t>14</a:t>
              </a:r>
            </a:p>
          </p:txBody>
        </p:sp>
        <p:sp>
          <p:nvSpPr>
            <p:cNvPr id="37" name="Line 126"/>
            <p:cNvSpPr>
              <a:spLocks noChangeShapeType="1"/>
            </p:cNvSpPr>
            <p:nvPr/>
          </p:nvSpPr>
          <p:spPr bwMode="auto">
            <a:xfrm>
              <a:off x="839" y="2840"/>
              <a:ext cx="2222" cy="0"/>
            </a:xfrm>
            <a:prstGeom prst="line">
              <a:avLst/>
            </a:prstGeom>
            <a:noFill/>
            <a:ln w="9525">
              <a:solidFill>
                <a:srgbClr val="FFFFFF"/>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sp>
        <p:nvSpPr>
          <p:cNvPr id="38" name="Text Box 127"/>
          <p:cNvSpPr txBox="1">
            <a:spLocks noChangeArrowheads="1"/>
          </p:cNvSpPr>
          <p:nvPr/>
        </p:nvSpPr>
        <p:spPr bwMode="auto">
          <a:xfrm>
            <a:off x="6084888" y="2924175"/>
            <a:ext cx="1366837"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0.054348</a:t>
            </a:r>
          </a:p>
        </p:txBody>
      </p:sp>
      <p:sp>
        <p:nvSpPr>
          <p:cNvPr id="39" name="Text Box 128"/>
          <p:cNvSpPr txBox="1">
            <a:spLocks noChangeArrowheads="1"/>
          </p:cNvSpPr>
          <p:nvPr/>
        </p:nvSpPr>
        <p:spPr bwMode="auto">
          <a:xfrm>
            <a:off x="6084888" y="3298785"/>
            <a:ext cx="1366837" cy="2949575"/>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0.021739</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0.108696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0.076087</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0.130435</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0.054348</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0.206522</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0.108696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0.152174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p:bldP spid="3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zh-CN" altLang="en-US" b="1" dirty="0" smtClean="0">
                <a:latin typeface="+mn-ea"/>
              </a:rPr>
              <a:t>计算举例</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选择</a:t>
            </a:r>
            <a:endParaRPr lang="en-US" altLang="zh-CN"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graphicFrame>
        <p:nvGraphicFramePr>
          <p:cNvPr id="45" name="Group 9"/>
          <p:cNvGraphicFramePr>
            <a:graphicFrameLocks/>
          </p:cNvGraphicFramePr>
          <p:nvPr/>
        </p:nvGraphicFramePr>
        <p:xfrm>
          <a:off x="2771775" y="2205038"/>
          <a:ext cx="5975350" cy="4061464"/>
        </p:xfrm>
        <a:graphic>
          <a:graphicData uri="http://schemas.openxmlformats.org/drawingml/2006/table">
            <a:tbl>
              <a:tblPr/>
              <a:tblGrid>
                <a:gridCol w="792163"/>
                <a:gridCol w="1509712"/>
                <a:gridCol w="1009650"/>
                <a:gridCol w="1368425"/>
                <a:gridCol w="1295400"/>
              </a:tblGrid>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个体</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染色体</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适值</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选择概率</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累积概率</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925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0001100000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0101111001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3</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0000000101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4</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1001110100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830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1010101010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6</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1110010110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7</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1001011011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8</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1100000001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19</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830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9</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1001110100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0001010011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46" name="Text Box 87"/>
          <p:cNvSpPr txBox="1">
            <a:spLocks noChangeArrowheads="1"/>
          </p:cNvSpPr>
          <p:nvPr/>
        </p:nvSpPr>
        <p:spPr bwMode="auto">
          <a:xfrm>
            <a:off x="6084888" y="2565400"/>
            <a:ext cx="1366837"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0.086957</a:t>
            </a:r>
          </a:p>
        </p:txBody>
      </p:sp>
      <p:sp>
        <p:nvSpPr>
          <p:cNvPr id="47" name="Text Box 92"/>
          <p:cNvSpPr txBox="1">
            <a:spLocks noChangeArrowheads="1"/>
          </p:cNvSpPr>
          <p:nvPr/>
        </p:nvSpPr>
        <p:spPr bwMode="auto">
          <a:xfrm>
            <a:off x="6084888" y="2924175"/>
            <a:ext cx="1366837"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0.054348</a:t>
            </a:r>
          </a:p>
        </p:txBody>
      </p:sp>
      <p:sp>
        <p:nvSpPr>
          <p:cNvPr id="48" name="Text Box 93"/>
          <p:cNvSpPr txBox="1">
            <a:spLocks noChangeArrowheads="1"/>
          </p:cNvSpPr>
          <p:nvPr/>
        </p:nvSpPr>
        <p:spPr bwMode="auto">
          <a:xfrm>
            <a:off x="6084888" y="3303588"/>
            <a:ext cx="1366837" cy="2949575"/>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0.021739</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0.108696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0.076087</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0.130435</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0.054348</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0.206522</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0.108696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0.152174</a:t>
            </a:r>
          </a:p>
        </p:txBody>
      </p:sp>
      <p:pic>
        <p:nvPicPr>
          <p:cNvPr id="49" name="Picture 107"/>
          <p:cNvPicPr>
            <a:picLocks noChangeAspect="1" noChangeArrowheads="1"/>
          </p:cNvPicPr>
          <p:nvPr/>
        </p:nvPicPr>
        <p:blipFill>
          <a:blip r:embed="rId3" cstate="print"/>
          <a:srcRect/>
          <a:stretch>
            <a:fillRect/>
          </a:stretch>
        </p:blipFill>
        <p:spPr bwMode="auto">
          <a:xfrm>
            <a:off x="563563" y="4335463"/>
            <a:ext cx="1992312" cy="1973262"/>
          </a:xfrm>
          <a:prstGeom prst="rect">
            <a:avLst/>
          </a:prstGeom>
          <a:noFill/>
        </p:spPr>
      </p:pic>
      <p:sp>
        <p:nvSpPr>
          <p:cNvPr id="50" name="Line 108"/>
          <p:cNvSpPr>
            <a:spLocks noChangeShapeType="1"/>
          </p:cNvSpPr>
          <p:nvPr/>
        </p:nvSpPr>
        <p:spPr bwMode="auto">
          <a:xfrm>
            <a:off x="1908175" y="5876925"/>
            <a:ext cx="576263" cy="576263"/>
          </a:xfrm>
          <a:prstGeom prst="line">
            <a:avLst/>
          </a:prstGeom>
          <a:noFill/>
          <a:ln w="38100">
            <a:solidFill>
              <a:srgbClr val="00CC00"/>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109"/>
          <p:cNvSpPr>
            <a:spLocks noChangeShapeType="1"/>
          </p:cNvSpPr>
          <p:nvPr/>
        </p:nvSpPr>
        <p:spPr bwMode="auto">
          <a:xfrm>
            <a:off x="7308850" y="2781300"/>
            <a:ext cx="287338" cy="0"/>
          </a:xfrm>
          <a:prstGeom prst="line">
            <a:avLst/>
          </a:prstGeom>
          <a:noFill/>
          <a:ln w="38100">
            <a:solidFill>
              <a:srgbClr val="FF66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Text Box 110"/>
          <p:cNvSpPr txBox="1">
            <a:spLocks noChangeArrowheads="1"/>
          </p:cNvSpPr>
          <p:nvPr/>
        </p:nvSpPr>
        <p:spPr bwMode="auto">
          <a:xfrm>
            <a:off x="7451725" y="2565400"/>
            <a:ext cx="1296988"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0.086957</a:t>
            </a:r>
          </a:p>
        </p:txBody>
      </p:sp>
      <p:grpSp>
        <p:nvGrpSpPr>
          <p:cNvPr id="2" name="Group 111"/>
          <p:cNvGrpSpPr>
            <a:grpSpLocks/>
          </p:cNvGrpSpPr>
          <p:nvPr/>
        </p:nvGrpSpPr>
        <p:grpSpPr bwMode="auto">
          <a:xfrm>
            <a:off x="7308850" y="2781300"/>
            <a:ext cx="287338" cy="360363"/>
            <a:chOff x="4604" y="1752"/>
            <a:chExt cx="181" cy="227"/>
          </a:xfrm>
        </p:grpSpPr>
        <p:sp>
          <p:nvSpPr>
            <p:cNvPr id="54" name="Line 112"/>
            <p:cNvSpPr>
              <a:spLocks noChangeShapeType="1"/>
            </p:cNvSpPr>
            <p:nvPr/>
          </p:nvSpPr>
          <p:spPr bwMode="auto">
            <a:xfrm>
              <a:off x="4604" y="1752"/>
              <a:ext cx="181" cy="227"/>
            </a:xfrm>
            <a:prstGeom prst="line">
              <a:avLst/>
            </a:prstGeom>
            <a:noFill/>
            <a:ln w="38100">
              <a:solidFill>
                <a:srgbClr val="FF66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Line 113"/>
            <p:cNvSpPr>
              <a:spLocks noChangeShapeType="1"/>
            </p:cNvSpPr>
            <p:nvPr/>
          </p:nvSpPr>
          <p:spPr bwMode="auto">
            <a:xfrm>
              <a:off x="4604" y="1979"/>
              <a:ext cx="181" cy="0"/>
            </a:xfrm>
            <a:prstGeom prst="line">
              <a:avLst/>
            </a:prstGeom>
            <a:noFill/>
            <a:ln w="38100">
              <a:solidFill>
                <a:srgbClr val="FF66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 name="Group 114"/>
          <p:cNvGrpSpPr>
            <a:grpSpLocks/>
          </p:cNvGrpSpPr>
          <p:nvPr/>
        </p:nvGrpSpPr>
        <p:grpSpPr bwMode="auto">
          <a:xfrm>
            <a:off x="7308850" y="2781300"/>
            <a:ext cx="287338" cy="719138"/>
            <a:chOff x="4604" y="1752"/>
            <a:chExt cx="181" cy="453"/>
          </a:xfrm>
        </p:grpSpPr>
        <p:sp>
          <p:nvSpPr>
            <p:cNvPr id="57" name="Line 115"/>
            <p:cNvSpPr>
              <a:spLocks noChangeShapeType="1"/>
            </p:cNvSpPr>
            <p:nvPr/>
          </p:nvSpPr>
          <p:spPr bwMode="auto">
            <a:xfrm>
              <a:off x="4604" y="1752"/>
              <a:ext cx="181" cy="453"/>
            </a:xfrm>
            <a:prstGeom prst="line">
              <a:avLst/>
            </a:prstGeom>
            <a:noFill/>
            <a:ln w="38100">
              <a:solidFill>
                <a:srgbClr val="FF66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Line 116"/>
            <p:cNvSpPr>
              <a:spLocks noChangeShapeType="1"/>
            </p:cNvSpPr>
            <p:nvPr/>
          </p:nvSpPr>
          <p:spPr bwMode="auto">
            <a:xfrm>
              <a:off x="4604" y="1979"/>
              <a:ext cx="181" cy="226"/>
            </a:xfrm>
            <a:prstGeom prst="line">
              <a:avLst/>
            </a:prstGeom>
            <a:noFill/>
            <a:ln w="38100">
              <a:solidFill>
                <a:srgbClr val="FF66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117"/>
            <p:cNvSpPr>
              <a:spLocks noChangeShapeType="1"/>
            </p:cNvSpPr>
            <p:nvPr/>
          </p:nvSpPr>
          <p:spPr bwMode="auto">
            <a:xfrm>
              <a:off x="4604" y="2205"/>
              <a:ext cx="181" cy="0"/>
            </a:xfrm>
            <a:prstGeom prst="line">
              <a:avLst/>
            </a:prstGeom>
            <a:noFill/>
            <a:ln w="38100">
              <a:solidFill>
                <a:srgbClr val="FF66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0" name="Text Box 118"/>
          <p:cNvSpPr txBox="1">
            <a:spLocks noChangeArrowheads="1"/>
          </p:cNvSpPr>
          <p:nvPr/>
        </p:nvSpPr>
        <p:spPr bwMode="auto">
          <a:xfrm>
            <a:off x="7451725" y="2924175"/>
            <a:ext cx="1296988"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0.141304</a:t>
            </a:r>
          </a:p>
        </p:txBody>
      </p:sp>
      <p:sp>
        <p:nvSpPr>
          <p:cNvPr id="61" name="Text Box 119"/>
          <p:cNvSpPr txBox="1">
            <a:spLocks noChangeArrowheads="1"/>
          </p:cNvSpPr>
          <p:nvPr/>
        </p:nvSpPr>
        <p:spPr bwMode="auto">
          <a:xfrm>
            <a:off x="7451725" y="3284538"/>
            <a:ext cx="1296988" cy="366712"/>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0.163043</a:t>
            </a:r>
          </a:p>
        </p:txBody>
      </p:sp>
      <p:sp>
        <p:nvSpPr>
          <p:cNvPr id="62" name="Text Box 120"/>
          <p:cNvSpPr txBox="1">
            <a:spLocks noChangeArrowheads="1"/>
          </p:cNvSpPr>
          <p:nvPr/>
        </p:nvSpPr>
        <p:spPr bwMode="auto">
          <a:xfrm>
            <a:off x="7451725" y="3678832"/>
            <a:ext cx="1296988" cy="2592388"/>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0.271739</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0.347826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0.478261</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0.532609</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0.739130</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0.847826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1.000000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1"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endCondLst>
                                    <p:cond evt="onNext" delay="0">
                                      <p:tgtEl>
                                        <p:sldTgt/>
                                      </p:tgtEl>
                                    </p:cond>
                                  </p:endCondLst>
                                  <p:childTnLst>
                                    <p:set>
                                      <p:cBhvr>
                                        <p:cTn id="4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1" grpId="1" animBg="1"/>
      <p:bldP spid="52" grpId="0"/>
      <p:bldP spid="60" grpId="0"/>
      <p:bldP spid="61" grpId="0"/>
      <p:bldP spid="6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zh-CN" altLang="en-US" b="1" dirty="0" smtClean="0">
                <a:latin typeface="+mn-ea"/>
              </a:rPr>
              <a:t>计算举例</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选择</a:t>
            </a:r>
            <a:endParaRPr lang="en-US" altLang="zh-CN"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
        <p:nvSpPr>
          <p:cNvPr id="44" name="Rectangle 6"/>
          <p:cNvSpPr>
            <a:spLocks noRot="1" noChangeArrowheads="1"/>
          </p:cNvSpPr>
          <p:nvPr/>
        </p:nvSpPr>
        <p:spPr bwMode="auto">
          <a:xfrm>
            <a:off x="250825" y="1916113"/>
            <a:ext cx="8540750" cy="4752975"/>
          </a:xfrm>
          <a:prstGeom prst="rect">
            <a:avLst/>
          </a:prstGeom>
          <a:noFill/>
          <a:ln w="9525">
            <a:noFill/>
            <a:miter lim="800000"/>
            <a:headEnd/>
            <a:tailEnd/>
          </a:ln>
          <a:effectLst/>
        </p:spPr>
        <p:txBody>
          <a:bodyPr/>
          <a:lstStyle/>
          <a:p>
            <a:pPr marL="609600" marR="0" lvl="0" indent="-609600" algn="l" defTabSz="914400" eaLnBrk="1" fontAlgn="auto" latinLnBrk="0" hangingPunct="1">
              <a:lnSpc>
                <a:spcPct val="100000"/>
              </a:lnSpc>
              <a:spcBef>
                <a:spcPts val="0"/>
              </a:spcBef>
              <a:spcAft>
                <a:spcPts val="0"/>
              </a:spcAft>
              <a:buClr>
                <a:srgbClr val="FF00FF"/>
              </a:buClr>
              <a:buSzPct val="50000"/>
              <a:buFont typeface="Wingdings" pitchFamily="2" charset="2"/>
              <a:buNone/>
              <a:tabLst/>
              <a:defRPr/>
            </a:pPr>
            <a:endParaRPr kumimoji="0" lang="en-US" altLang="zh-CN" sz="2000" b="1" i="0" u="none" strike="noStrike" kern="0" cap="none" spc="0" normalizeH="0" baseline="0" noProof="0" dirty="0" smtClean="0">
              <a:ln>
                <a:noFill/>
              </a:ln>
              <a:solidFill>
                <a:srgbClr val="FFCCFF"/>
              </a:solidFill>
              <a:effectLst/>
              <a:uLnTx/>
              <a:uFillTx/>
              <a:latin typeface="Times New Roman" pitchFamily="18" charset="0"/>
              <a:ea typeface="楷体_GB2312" pitchFamily="49" charset="-122"/>
            </a:endParaRPr>
          </a:p>
          <a:p>
            <a:pPr marL="609600" marR="0" lvl="0" indent="-609600" algn="l" defTabSz="914400" eaLnBrk="1" fontAlgn="auto" latinLnBrk="0" hangingPunct="1">
              <a:lnSpc>
                <a:spcPct val="100000"/>
              </a:lnSpc>
              <a:spcBef>
                <a:spcPts val="0"/>
              </a:spcBef>
              <a:spcAft>
                <a:spcPts val="0"/>
              </a:spcAft>
              <a:buClr>
                <a:srgbClr val="FF00FF"/>
              </a:buClr>
              <a:buSzPct val="50000"/>
              <a:buFont typeface="Wingdings" pitchFamily="2" charset="2"/>
              <a:buNone/>
              <a:tabLst/>
              <a:defRPr/>
            </a:pPr>
            <a:endParaRPr lang="en-US" altLang="zh-CN" sz="2000" kern="0" dirty="0" smtClean="0">
              <a:solidFill>
                <a:srgbClr val="FFCCFF"/>
              </a:solidFill>
              <a:latin typeface="Times New Roman" pitchFamily="18" charset="0"/>
              <a:ea typeface="楷体_GB2312" pitchFamily="49" charset="-122"/>
            </a:endParaRPr>
          </a:p>
          <a:p>
            <a:pPr marL="609600" marR="0" lvl="0" indent="-609600" algn="l" defTabSz="914400" eaLnBrk="1" fontAlgn="auto" latinLnBrk="0" hangingPunct="1">
              <a:lnSpc>
                <a:spcPct val="100000"/>
              </a:lnSpc>
              <a:spcBef>
                <a:spcPts val="0"/>
              </a:spcBef>
              <a:spcAft>
                <a:spcPts val="0"/>
              </a:spcAft>
              <a:buClr>
                <a:srgbClr val="FF00FF"/>
              </a:buClr>
              <a:buSzPct val="50000"/>
              <a:buFont typeface="Wingdings" pitchFamily="2" charset="2"/>
              <a:buNone/>
              <a:tabLst/>
              <a:defRPr/>
            </a:pPr>
            <a:endParaRPr kumimoji="0" lang="en-US" altLang="zh-CN" sz="2000" b="1" i="0" u="none" strike="noStrike" kern="0" cap="none" spc="0" normalizeH="0" baseline="0" noProof="0" dirty="0" smtClean="0">
              <a:ln>
                <a:noFill/>
              </a:ln>
              <a:solidFill>
                <a:srgbClr val="FFCCFF"/>
              </a:solidFill>
              <a:effectLst/>
              <a:uLnTx/>
              <a:uFillTx/>
              <a:latin typeface="+mn-lt"/>
              <a:ea typeface="楷体_GB2312" pitchFamily="49" charset="-122"/>
              <a:cs typeface="Times New Roman" pitchFamily="18" charset="0"/>
            </a:endParaRPr>
          </a:p>
          <a:p>
            <a:pPr marL="609600" marR="0" lvl="0" indent="-609600" algn="l" defTabSz="914400" eaLnBrk="1" fontAlgn="auto" latinLnBrk="0" hangingPunct="1">
              <a:lnSpc>
                <a:spcPct val="100000"/>
              </a:lnSpc>
              <a:spcBef>
                <a:spcPts val="0"/>
              </a:spcBef>
              <a:spcAft>
                <a:spcPts val="0"/>
              </a:spcAft>
              <a:buClr>
                <a:srgbClr val="FF00FF"/>
              </a:buClr>
              <a:buSzPct val="50000"/>
              <a:buFont typeface="Wingdings" pitchFamily="2" charset="2"/>
              <a:buNone/>
              <a:tabLst/>
              <a:defRPr/>
            </a:pPr>
            <a:r>
              <a:rPr kumimoji="0" lang="zh-CN" altLang="en-US" sz="2000" b="1" i="0" u="none" strike="noStrike" kern="0" cap="none" spc="0" normalizeH="0" baseline="0" noProof="0" dirty="0" smtClean="0">
                <a:ln>
                  <a:noFill/>
                </a:ln>
                <a:solidFill>
                  <a:srgbClr val="FFCCFF"/>
                </a:solidFill>
                <a:effectLst/>
                <a:uLnTx/>
                <a:uFillTx/>
                <a:latin typeface="+mn-lt"/>
                <a:ea typeface="楷体_GB2312" pitchFamily="49" charset="-122"/>
                <a:cs typeface="Times New Roman" pitchFamily="18" charset="0"/>
              </a:rPr>
              <a:t>在</a:t>
            </a:r>
            <a:r>
              <a:rPr kumimoji="0" lang="en-US" altLang="zh-CN" sz="2000" b="1" i="0" u="none" strike="noStrike" kern="0" cap="none" spc="0" normalizeH="0" baseline="0" noProof="0" dirty="0" smtClean="0">
                <a:ln>
                  <a:noFill/>
                </a:ln>
                <a:solidFill>
                  <a:srgbClr val="FFCCFF"/>
                </a:solidFill>
                <a:effectLst/>
                <a:uLnTx/>
                <a:uFillTx/>
                <a:latin typeface="+mn-lt"/>
                <a:ea typeface="楷体_GB2312" pitchFamily="49" charset="-122"/>
                <a:cs typeface="Times New Roman" pitchFamily="18" charset="0"/>
              </a:rPr>
              <a:t>0-1</a:t>
            </a:r>
            <a:r>
              <a:rPr kumimoji="0" lang="zh-CN" altLang="en-US" sz="2000" b="1" i="0" u="none" strike="noStrike" kern="0" cap="none" spc="0" normalizeH="0" baseline="0" noProof="0" dirty="0" smtClean="0">
                <a:ln>
                  <a:noFill/>
                </a:ln>
                <a:solidFill>
                  <a:srgbClr val="FFCCFF"/>
                </a:solidFill>
                <a:effectLst/>
                <a:uLnTx/>
                <a:uFillTx/>
                <a:latin typeface="+mn-lt"/>
                <a:ea typeface="楷体_GB2312" pitchFamily="49" charset="-122"/>
                <a:cs typeface="Times New Roman" pitchFamily="18" charset="0"/>
              </a:rPr>
              <a:t>之间产生</a:t>
            </a:r>
            <a:r>
              <a:rPr kumimoji="0" lang="zh-CN" altLang="en-US" sz="2000" b="1" i="0" u="none" strike="noStrike" kern="0" cap="none" spc="0" normalizeH="0" baseline="0" noProof="0" dirty="0" smtClean="0">
                <a:ln>
                  <a:noFill/>
                </a:ln>
                <a:solidFill>
                  <a:srgbClr val="FFCCFF"/>
                </a:solidFill>
                <a:effectLst/>
                <a:uLnTx/>
                <a:uFillTx/>
                <a:latin typeface="Times New Roman" pitchFamily="18" charset="0"/>
                <a:ea typeface="楷体_GB2312" pitchFamily="49" charset="-122"/>
                <a:cs typeface="Times New Roman" pitchFamily="18" charset="0"/>
              </a:rPr>
              <a:t>随机数：</a:t>
            </a:r>
            <a:endParaRPr kumimoji="0" lang="zh-CN" altLang="en-US" sz="2800" b="1" i="0" u="none" strike="noStrike" kern="0" cap="none" spc="0" normalizeH="0" baseline="0" noProof="0" dirty="0" smtClean="0">
              <a:ln>
                <a:noFill/>
              </a:ln>
              <a:solidFill>
                <a:srgbClr val="FFCCFF"/>
              </a:solidFill>
              <a:effectLst/>
              <a:uLnTx/>
              <a:uFillTx/>
              <a:latin typeface="Times New Roman" pitchFamily="18" charset="0"/>
              <a:ea typeface="楷体_GB2312" pitchFamily="49" charset="-122"/>
              <a:cs typeface="Times New Roman" pitchFamily="18" charset="0"/>
            </a:endParaRPr>
          </a:p>
        </p:txBody>
      </p:sp>
      <p:graphicFrame>
        <p:nvGraphicFramePr>
          <p:cNvPr id="45" name="Group 9"/>
          <p:cNvGraphicFramePr>
            <a:graphicFrameLocks/>
          </p:cNvGraphicFramePr>
          <p:nvPr/>
        </p:nvGraphicFramePr>
        <p:xfrm>
          <a:off x="3059113" y="1916113"/>
          <a:ext cx="5975350" cy="4061464"/>
        </p:xfrm>
        <a:graphic>
          <a:graphicData uri="http://schemas.openxmlformats.org/drawingml/2006/table">
            <a:tbl>
              <a:tblPr/>
              <a:tblGrid>
                <a:gridCol w="792162"/>
                <a:gridCol w="1509713"/>
                <a:gridCol w="1009650"/>
                <a:gridCol w="1368425"/>
                <a:gridCol w="1295400"/>
              </a:tblGrid>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个体</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染色体</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适应度</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选择概率</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累积概率</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925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0001100000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0101111001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3</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0000000101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4</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1001110100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830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1010101010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6</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1110010110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7</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1001011011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8</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1100000001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19</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8300">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9</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1001110100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10</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0001010011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46" name="Text Box 87"/>
          <p:cNvSpPr txBox="1">
            <a:spLocks noChangeArrowheads="1"/>
          </p:cNvSpPr>
          <p:nvPr/>
        </p:nvSpPr>
        <p:spPr bwMode="auto">
          <a:xfrm>
            <a:off x="6372225" y="2276475"/>
            <a:ext cx="1366838"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0.086957</a:t>
            </a:r>
          </a:p>
        </p:txBody>
      </p:sp>
      <p:sp>
        <p:nvSpPr>
          <p:cNvPr id="47" name="Text Box 92"/>
          <p:cNvSpPr txBox="1">
            <a:spLocks noChangeArrowheads="1"/>
          </p:cNvSpPr>
          <p:nvPr/>
        </p:nvSpPr>
        <p:spPr bwMode="auto">
          <a:xfrm>
            <a:off x="6372225" y="2635250"/>
            <a:ext cx="1366838"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0.054348</a:t>
            </a:r>
          </a:p>
        </p:txBody>
      </p:sp>
      <p:sp>
        <p:nvSpPr>
          <p:cNvPr id="48" name="Text Box 93"/>
          <p:cNvSpPr txBox="1">
            <a:spLocks noChangeArrowheads="1"/>
          </p:cNvSpPr>
          <p:nvPr/>
        </p:nvSpPr>
        <p:spPr bwMode="auto">
          <a:xfrm>
            <a:off x="6372225" y="2995613"/>
            <a:ext cx="1366838" cy="2949575"/>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0.021739</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0.108696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0.076087</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0.130435</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0.054348</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0.206522</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0.108696</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0.152174</a:t>
            </a:r>
          </a:p>
        </p:txBody>
      </p:sp>
      <p:sp>
        <p:nvSpPr>
          <p:cNvPr id="49" name="Text Box 95"/>
          <p:cNvSpPr txBox="1">
            <a:spLocks noChangeArrowheads="1"/>
          </p:cNvSpPr>
          <p:nvPr/>
        </p:nvSpPr>
        <p:spPr bwMode="auto">
          <a:xfrm>
            <a:off x="7739063" y="2276475"/>
            <a:ext cx="1296987"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0.086957</a:t>
            </a:r>
          </a:p>
        </p:txBody>
      </p:sp>
      <p:sp>
        <p:nvSpPr>
          <p:cNvPr id="50" name="Text Box 103"/>
          <p:cNvSpPr txBox="1">
            <a:spLocks noChangeArrowheads="1"/>
          </p:cNvSpPr>
          <p:nvPr/>
        </p:nvSpPr>
        <p:spPr bwMode="auto">
          <a:xfrm>
            <a:off x="7739063" y="2635250"/>
            <a:ext cx="1296987"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0.141304</a:t>
            </a:r>
          </a:p>
        </p:txBody>
      </p:sp>
      <p:sp>
        <p:nvSpPr>
          <p:cNvPr id="51" name="Text Box 104"/>
          <p:cNvSpPr txBox="1">
            <a:spLocks noChangeArrowheads="1"/>
          </p:cNvSpPr>
          <p:nvPr/>
        </p:nvSpPr>
        <p:spPr bwMode="auto">
          <a:xfrm>
            <a:off x="7739063" y="2995613"/>
            <a:ext cx="1296987" cy="366712"/>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0.163043</a:t>
            </a:r>
          </a:p>
        </p:txBody>
      </p:sp>
      <p:sp>
        <p:nvSpPr>
          <p:cNvPr id="52" name="Text Box 105"/>
          <p:cNvSpPr txBox="1">
            <a:spLocks noChangeArrowheads="1"/>
          </p:cNvSpPr>
          <p:nvPr/>
        </p:nvSpPr>
        <p:spPr bwMode="auto">
          <a:xfrm>
            <a:off x="7739063" y="3355975"/>
            <a:ext cx="1296987" cy="2625725"/>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32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0.271739</a:t>
            </a:r>
          </a:p>
          <a:p>
            <a:pPr marL="0" marR="0" lvl="0" indent="0" algn="ctr" defTabSz="914400" eaLnBrk="1" fontAlgn="auto" latinLnBrk="0" hangingPunct="1">
              <a:lnSpc>
                <a:spcPct val="132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0.347826</a:t>
            </a:r>
          </a:p>
          <a:p>
            <a:pPr marL="0" marR="0" lvl="0" indent="0" algn="ctr" defTabSz="914400" eaLnBrk="1" fontAlgn="auto" latinLnBrk="0" hangingPunct="1">
              <a:lnSpc>
                <a:spcPct val="132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0.478261</a:t>
            </a:r>
          </a:p>
          <a:p>
            <a:pPr marL="0" marR="0" lvl="0" indent="0" algn="ctr" defTabSz="914400" eaLnBrk="1" fontAlgn="auto" latinLnBrk="0" hangingPunct="1">
              <a:lnSpc>
                <a:spcPct val="132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0.532609</a:t>
            </a:r>
          </a:p>
          <a:p>
            <a:pPr marL="0" marR="0" lvl="0" indent="0" algn="ctr" defTabSz="914400" eaLnBrk="1" fontAlgn="auto" latinLnBrk="0" hangingPunct="1">
              <a:lnSpc>
                <a:spcPct val="132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0.739130</a:t>
            </a:r>
          </a:p>
          <a:p>
            <a:pPr marL="0" marR="0" lvl="0" indent="0" algn="ctr" defTabSz="914400" eaLnBrk="1" fontAlgn="auto" latinLnBrk="0" hangingPunct="1">
              <a:lnSpc>
                <a:spcPct val="132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0.847826</a:t>
            </a:r>
          </a:p>
          <a:p>
            <a:pPr marL="0" marR="0" lvl="0" indent="0" algn="ctr" defTabSz="914400" eaLnBrk="1" fontAlgn="auto" latinLnBrk="0" hangingPunct="1">
              <a:lnSpc>
                <a:spcPct val="132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1.000000</a:t>
            </a:r>
          </a:p>
        </p:txBody>
      </p:sp>
      <p:sp>
        <p:nvSpPr>
          <p:cNvPr id="53" name="Rectangle 114"/>
          <p:cNvSpPr>
            <a:spLocks noChangeArrowheads="1"/>
          </p:cNvSpPr>
          <p:nvPr/>
        </p:nvSpPr>
        <p:spPr bwMode="auto">
          <a:xfrm>
            <a:off x="3059113" y="2291407"/>
            <a:ext cx="5976937" cy="360363"/>
          </a:xfrm>
          <a:prstGeom prst="rect">
            <a:avLst/>
          </a:prstGeom>
          <a:solidFill>
            <a:srgbClr val="FFCCFF">
              <a:alpha val="34000"/>
            </a:srgbClr>
          </a:solidFill>
          <a:ln w="38100" algn="ctr">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54" name="Rectangle 116"/>
          <p:cNvSpPr>
            <a:spLocks noChangeArrowheads="1"/>
          </p:cNvSpPr>
          <p:nvPr/>
        </p:nvSpPr>
        <p:spPr bwMode="auto">
          <a:xfrm>
            <a:off x="3059113" y="4868863"/>
            <a:ext cx="5976937" cy="360362"/>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Rectangle 118"/>
          <p:cNvSpPr>
            <a:spLocks noChangeArrowheads="1"/>
          </p:cNvSpPr>
          <p:nvPr/>
        </p:nvSpPr>
        <p:spPr bwMode="auto">
          <a:xfrm>
            <a:off x="3059113" y="5229225"/>
            <a:ext cx="5976937" cy="360363"/>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Rectangle 119"/>
          <p:cNvSpPr>
            <a:spLocks noChangeArrowheads="1"/>
          </p:cNvSpPr>
          <p:nvPr/>
        </p:nvSpPr>
        <p:spPr bwMode="auto">
          <a:xfrm>
            <a:off x="3059113" y="4148138"/>
            <a:ext cx="5976937" cy="360362"/>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57" name="Rectangle 120"/>
          <p:cNvSpPr>
            <a:spLocks noChangeArrowheads="1"/>
          </p:cNvSpPr>
          <p:nvPr/>
        </p:nvSpPr>
        <p:spPr bwMode="auto">
          <a:xfrm>
            <a:off x="3059113" y="4508500"/>
            <a:ext cx="5976937" cy="360363"/>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Rectangle 121"/>
          <p:cNvSpPr>
            <a:spLocks noChangeArrowheads="1"/>
          </p:cNvSpPr>
          <p:nvPr/>
        </p:nvSpPr>
        <p:spPr bwMode="auto">
          <a:xfrm>
            <a:off x="3059113" y="3789363"/>
            <a:ext cx="5976937" cy="360362"/>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Rectangle 122"/>
          <p:cNvSpPr>
            <a:spLocks noChangeArrowheads="1"/>
          </p:cNvSpPr>
          <p:nvPr/>
        </p:nvSpPr>
        <p:spPr bwMode="auto">
          <a:xfrm>
            <a:off x="3059113" y="3409627"/>
            <a:ext cx="5976937" cy="360363"/>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Rectangle 123"/>
          <p:cNvSpPr>
            <a:spLocks noChangeArrowheads="1"/>
          </p:cNvSpPr>
          <p:nvPr/>
        </p:nvSpPr>
        <p:spPr bwMode="auto">
          <a:xfrm>
            <a:off x="3059113" y="5589588"/>
            <a:ext cx="5976937" cy="360362"/>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Rectangle 124"/>
          <p:cNvSpPr>
            <a:spLocks noChangeArrowheads="1"/>
          </p:cNvSpPr>
          <p:nvPr/>
        </p:nvSpPr>
        <p:spPr bwMode="auto">
          <a:xfrm>
            <a:off x="3059113" y="4868863"/>
            <a:ext cx="5976937" cy="360362"/>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 name="Rectangle 125"/>
          <p:cNvSpPr>
            <a:spLocks noChangeArrowheads="1"/>
          </p:cNvSpPr>
          <p:nvPr/>
        </p:nvSpPr>
        <p:spPr bwMode="auto">
          <a:xfrm>
            <a:off x="3059113" y="4148138"/>
            <a:ext cx="5976937" cy="360362"/>
          </a:xfrm>
          <a:prstGeom prst="rect">
            <a:avLst/>
          </a:prstGeom>
          <a:solidFill>
            <a:srgbClr val="FFCCFF">
              <a:alpha val="34000"/>
            </a:srgbClr>
          </a:solidFill>
          <a:ln w="38100"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Text Box 126"/>
          <p:cNvSpPr txBox="1">
            <a:spLocks noChangeArrowheads="1"/>
          </p:cNvSpPr>
          <p:nvPr/>
        </p:nvSpPr>
        <p:spPr bwMode="auto">
          <a:xfrm>
            <a:off x="395288" y="3789363"/>
            <a:ext cx="1439862" cy="366712"/>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0.070221</a:t>
            </a:r>
          </a:p>
        </p:txBody>
      </p:sp>
      <p:sp>
        <p:nvSpPr>
          <p:cNvPr id="64" name="Text Box 136"/>
          <p:cNvSpPr txBox="1">
            <a:spLocks noChangeArrowheads="1"/>
          </p:cNvSpPr>
          <p:nvPr/>
        </p:nvSpPr>
        <p:spPr bwMode="auto">
          <a:xfrm>
            <a:off x="395288" y="4070350"/>
            <a:ext cx="1439862"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0.545929</a:t>
            </a:r>
          </a:p>
        </p:txBody>
      </p:sp>
      <p:sp>
        <p:nvSpPr>
          <p:cNvPr id="65" name="Text Box 137"/>
          <p:cNvSpPr txBox="1">
            <a:spLocks noChangeArrowheads="1"/>
          </p:cNvSpPr>
          <p:nvPr/>
        </p:nvSpPr>
        <p:spPr bwMode="auto">
          <a:xfrm>
            <a:off x="395288" y="4357688"/>
            <a:ext cx="1439862" cy="366712"/>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rPr>
              <a:t>0.784567</a:t>
            </a:r>
          </a:p>
        </p:txBody>
      </p:sp>
      <p:sp>
        <p:nvSpPr>
          <p:cNvPr id="66" name="Text Box 138"/>
          <p:cNvSpPr txBox="1">
            <a:spLocks noChangeArrowheads="1"/>
          </p:cNvSpPr>
          <p:nvPr/>
        </p:nvSpPr>
        <p:spPr bwMode="auto">
          <a:xfrm>
            <a:off x="395288" y="4646613"/>
            <a:ext cx="1439862" cy="366712"/>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0.446930</a:t>
            </a:r>
          </a:p>
        </p:txBody>
      </p:sp>
      <p:sp>
        <p:nvSpPr>
          <p:cNvPr id="67" name="Text Box 139"/>
          <p:cNvSpPr txBox="1">
            <a:spLocks noChangeArrowheads="1"/>
          </p:cNvSpPr>
          <p:nvPr/>
        </p:nvSpPr>
        <p:spPr bwMode="auto">
          <a:xfrm>
            <a:off x="395288" y="4933950"/>
            <a:ext cx="1439862"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rPr>
              <a:t>0.507893</a:t>
            </a:r>
          </a:p>
        </p:txBody>
      </p:sp>
      <p:sp>
        <p:nvSpPr>
          <p:cNvPr id="68" name="Text Box 140"/>
          <p:cNvSpPr txBox="1">
            <a:spLocks noChangeArrowheads="1"/>
          </p:cNvSpPr>
          <p:nvPr/>
        </p:nvSpPr>
        <p:spPr bwMode="auto">
          <a:xfrm>
            <a:off x="395288" y="5222875"/>
            <a:ext cx="1439862"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rPr>
              <a:t>0.291198</a:t>
            </a:r>
          </a:p>
        </p:txBody>
      </p:sp>
      <p:sp>
        <p:nvSpPr>
          <p:cNvPr id="69" name="Text Box 141"/>
          <p:cNvSpPr txBox="1">
            <a:spLocks noChangeArrowheads="1"/>
          </p:cNvSpPr>
          <p:nvPr/>
        </p:nvSpPr>
        <p:spPr bwMode="auto">
          <a:xfrm>
            <a:off x="395288" y="5510213"/>
            <a:ext cx="1439862" cy="366712"/>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rPr>
              <a:t>0.716340</a:t>
            </a:r>
          </a:p>
        </p:txBody>
      </p:sp>
      <p:sp>
        <p:nvSpPr>
          <p:cNvPr id="70" name="Text Box 142"/>
          <p:cNvSpPr txBox="1">
            <a:spLocks noChangeArrowheads="1"/>
          </p:cNvSpPr>
          <p:nvPr/>
        </p:nvSpPr>
        <p:spPr bwMode="auto">
          <a:xfrm>
            <a:off x="395288" y="5799138"/>
            <a:ext cx="1439862" cy="366712"/>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rPr>
              <a:t>0.270901</a:t>
            </a:r>
          </a:p>
        </p:txBody>
      </p:sp>
      <p:sp>
        <p:nvSpPr>
          <p:cNvPr id="71" name="Text Box 143"/>
          <p:cNvSpPr txBox="1">
            <a:spLocks noChangeArrowheads="1"/>
          </p:cNvSpPr>
          <p:nvPr/>
        </p:nvSpPr>
        <p:spPr bwMode="auto">
          <a:xfrm>
            <a:off x="395288" y="6086475"/>
            <a:ext cx="1439862"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rPr>
              <a:t>0.371435</a:t>
            </a:r>
          </a:p>
        </p:txBody>
      </p:sp>
      <p:sp>
        <p:nvSpPr>
          <p:cNvPr id="72" name="Text Box 144"/>
          <p:cNvSpPr txBox="1">
            <a:spLocks noChangeArrowheads="1"/>
          </p:cNvSpPr>
          <p:nvPr/>
        </p:nvSpPr>
        <p:spPr bwMode="auto">
          <a:xfrm>
            <a:off x="395288" y="6375400"/>
            <a:ext cx="1439862" cy="366713"/>
          </a:xfrm>
          <a:prstGeom prst="rect">
            <a:avLst/>
          </a:prstGeom>
          <a:noFill/>
          <a:ln w="38100"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rPr>
              <a:t>0.854641</a:t>
            </a:r>
          </a:p>
        </p:txBody>
      </p:sp>
      <p:grpSp>
        <p:nvGrpSpPr>
          <p:cNvPr id="2" name="Group 147"/>
          <p:cNvGrpSpPr>
            <a:grpSpLocks/>
          </p:cNvGrpSpPr>
          <p:nvPr/>
        </p:nvGrpSpPr>
        <p:grpSpPr bwMode="auto">
          <a:xfrm>
            <a:off x="1187450" y="2924945"/>
            <a:ext cx="1009650" cy="1154114"/>
            <a:chOff x="748" y="1661"/>
            <a:chExt cx="636" cy="727"/>
          </a:xfrm>
        </p:grpSpPr>
        <p:sp>
          <p:nvSpPr>
            <p:cNvPr id="74" name="AutoShape 145"/>
            <p:cNvSpPr>
              <a:spLocks noChangeArrowheads="1"/>
            </p:cNvSpPr>
            <p:nvPr/>
          </p:nvSpPr>
          <p:spPr bwMode="auto">
            <a:xfrm flipH="1" flipV="1">
              <a:off x="748" y="1979"/>
              <a:ext cx="636" cy="409"/>
            </a:xfrm>
            <a:prstGeom prst="wedgeRoundRectCallout">
              <a:avLst>
                <a:gd name="adj1" fmla="val -140727"/>
                <a:gd name="adj2" fmla="val 77139"/>
                <a:gd name="adj3" fmla="val 16667"/>
              </a:avLst>
            </a:prstGeom>
            <a:solidFill>
              <a:srgbClr val="7499D0"/>
            </a:solidFill>
            <a:ln w="38100" algn="ctr">
              <a:solidFill>
                <a:srgbClr val="FF6600"/>
              </a:solidFill>
              <a:miter lim="800000"/>
              <a:headEnd/>
              <a:tailEnd/>
            </a:ln>
            <a:effectLst/>
          </p:spPr>
          <p:txBody>
            <a:bodyPr rot="10800000"/>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FF0000"/>
                  </a:solidFill>
                  <a:effectLst/>
                  <a:uLnTx/>
                  <a:uFillTx/>
                  <a:ea typeface="楷体_GB2312" pitchFamily="49" charset="-122"/>
                </a:rPr>
                <a:t>淘汰！</a:t>
              </a:r>
            </a:p>
          </p:txBody>
        </p:sp>
        <p:sp>
          <p:nvSpPr>
            <p:cNvPr id="75" name="AutoShape 146"/>
            <p:cNvSpPr>
              <a:spLocks noChangeArrowheads="1"/>
            </p:cNvSpPr>
            <p:nvPr/>
          </p:nvSpPr>
          <p:spPr bwMode="auto">
            <a:xfrm flipH="1" flipV="1">
              <a:off x="748" y="1661"/>
              <a:ext cx="636" cy="409"/>
            </a:xfrm>
            <a:prstGeom prst="wedgeRoundRectCallout">
              <a:avLst>
                <a:gd name="adj1" fmla="val -148116"/>
                <a:gd name="adj2" fmla="val 48773"/>
                <a:gd name="adj3" fmla="val 16667"/>
              </a:avLst>
            </a:prstGeom>
            <a:solidFill>
              <a:srgbClr val="7499D0"/>
            </a:solidFill>
            <a:ln w="38100" algn="ctr">
              <a:solidFill>
                <a:srgbClr val="FF6600"/>
              </a:solidFill>
              <a:miter lim="800000"/>
              <a:headEnd/>
              <a:tailEnd/>
            </a:ln>
            <a:effectLst/>
          </p:spPr>
          <p:txBody>
            <a:bodyPr rot="10800000"/>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FF0000"/>
                  </a:solidFill>
                  <a:effectLst/>
                  <a:uLnTx/>
                  <a:uFillTx/>
                  <a:ea typeface="楷体_GB2312" pitchFamily="49" charset="-122"/>
                </a:rPr>
                <a:t>淘汰！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p:bldP spid="68" grpId="0"/>
      <p:bldP spid="69" grpId="0"/>
      <p:bldP spid="70" grpId="0"/>
      <p:bldP spid="71" grpId="0"/>
      <p:bldP spid="7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zh-CN" altLang="en-US" b="1" dirty="0" smtClean="0">
                <a:latin typeface="+mn-ea"/>
              </a:rPr>
              <a:t>计算举例</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交叉（</a:t>
            </a:r>
            <a:r>
              <a:rPr lang="en-US" altLang="zh-CN" b="1" i="1" dirty="0" smtClean="0">
                <a:latin typeface="Times New Roman" pitchFamily="18" charset="0"/>
                <a:cs typeface="Times New Roman" pitchFamily="18" charset="0"/>
              </a:rPr>
              <a:t>pc</a:t>
            </a:r>
            <a:r>
              <a:rPr lang="en-US" altLang="zh-CN" b="1" dirty="0" smtClean="0">
                <a:latin typeface="Times New Roman" pitchFamily="18" charset="0"/>
                <a:cs typeface="Times New Roman" pitchFamily="18" charset="0"/>
              </a:rPr>
              <a:t>=0.9</a:t>
            </a:r>
            <a:r>
              <a:rPr lang="zh-CN" altLang="en-US" b="1" dirty="0" smtClean="0">
                <a:latin typeface="+mn-ea"/>
                <a:cs typeface="Times New Roman" pitchFamily="18" charset="0"/>
              </a:rPr>
              <a:t>）</a:t>
            </a:r>
            <a:endParaRPr lang="en-US" altLang="zh-CN" b="1" dirty="0" smtClean="0">
              <a:latin typeface="+mn-ea"/>
              <a:cs typeface="Times New Roman" pitchFamily="18" charset="0"/>
            </a:endParaRPr>
          </a:p>
          <a:p>
            <a:pPr marL="1009650" lvl="1" indent="-609600" eaLnBrk="1" hangingPunct="1">
              <a:buClr>
                <a:schemeClr val="tx1"/>
              </a:buClr>
              <a:buSzPct val="100000"/>
              <a:buNone/>
              <a:defRPr/>
            </a:pPr>
            <a:endParaRPr lang="en-US" altLang="zh-CN" sz="2000" b="1" dirty="0" smtClean="0">
              <a:latin typeface="+mn-ea"/>
              <a:cs typeface="Times New Roman" pitchFamily="18" charset="0"/>
            </a:endParaRPr>
          </a:p>
          <a:p>
            <a:pPr marL="1009650" lvl="1" indent="-609600" eaLnBrk="1" hangingPunct="1">
              <a:buClr>
                <a:schemeClr val="tx1"/>
              </a:buClr>
              <a:buSzPct val="100000"/>
              <a:buNone/>
              <a:defRPr/>
            </a:pPr>
            <a:r>
              <a:rPr lang="zh-CN" altLang="en-US" sz="2000" b="1" dirty="0" smtClean="0">
                <a:solidFill>
                  <a:srgbClr val="FFCCFF"/>
                </a:solidFill>
                <a:effectLst/>
                <a:ea typeface="楷体_GB2312" pitchFamily="49" charset="-122"/>
                <a:cs typeface="Times New Roman" pitchFamily="18" charset="0"/>
              </a:rPr>
              <a:t>在</a:t>
            </a:r>
            <a:r>
              <a:rPr lang="en-US" altLang="zh-CN" sz="2000" b="1" dirty="0" smtClean="0">
                <a:solidFill>
                  <a:srgbClr val="FFCCFF"/>
                </a:solidFill>
                <a:effectLst/>
                <a:ea typeface="楷体_GB2312" pitchFamily="49" charset="-122"/>
                <a:cs typeface="Times New Roman" pitchFamily="18" charset="0"/>
              </a:rPr>
              <a:t>0-1</a:t>
            </a:r>
            <a:r>
              <a:rPr lang="zh-CN" altLang="en-US" sz="2000" b="1" dirty="0" smtClean="0">
                <a:solidFill>
                  <a:srgbClr val="FFCCFF"/>
                </a:solidFill>
                <a:effectLst/>
                <a:ea typeface="楷体_GB2312" pitchFamily="49" charset="-122"/>
                <a:cs typeface="Times New Roman" pitchFamily="18" charset="0"/>
              </a:rPr>
              <a:t>之间产生随机数</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
        <p:nvSpPr>
          <p:cNvPr id="39" name="Text Box 11"/>
          <p:cNvSpPr txBox="1">
            <a:spLocks noChangeArrowheads="1"/>
          </p:cNvSpPr>
          <p:nvPr/>
        </p:nvSpPr>
        <p:spPr bwMode="auto">
          <a:xfrm>
            <a:off x="755650" y="5059363"/>
            <a:ext cx="7993063" cy="817562"/>
          </a:xfrm>
          <a:prstGeom prst="rect">
            <a:avLst/>
          </a:prstGeom>
          <a:solidFill>
            <a:srgbClr val="E3EAF5"/>
          </a:solidFill>
          <a:ln w="38100" algn="ctr">
            <a:solidFill>
              <a:srgbClr val="FF9900"/>
            </a:solid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E3EAF5"/>
                </a:solidFill>
                <a:effectLst/>
                <a:uLnTx/>
                <a:uFillTx/>
              </a:rPr>
              <a:t>0001100000    1110010110    1100000001    1001110100    1010101010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E3EAF5"/>
                </a:solidFill>
                <a:effectLst/>
                <a:uLnTx/>
                <a:uFillTx/>
              </a:rPr>
              <a:t>1110010110    1001011011    1100000001    1001110100    0001010011</a:t>
            </a:r>
          </a:p>
        </p:txBody>
      </p:sp>
      <p:sp>
        <p:nvSpPr>
          <p:cNvPr id="40" name="Text Box 9"/>
          <p:cNvSpPr txBox="1">
            <a:spLocks noChangeArrowheads="1"/>
          </p:cNvSpPr>
          <p:nvPr/>
        </p:nvSpPr>
        <p:spPr bwMode="auto">
          <a:xfrm>
            <a:off x="755650" y="3259138"/>
            <a:ext cx="7993063" cy="784830"/>
          </a:xfrm>
          <a:prstGeom prst="rect">
            <a:avLst/>
          </a:prstGeom>
          <a:solidFill>
            <a:srgbClr val="E3EAF5"/>
          </a:solidFill>
          <a:ln w="38100" algn="ctr">
            <a:solidFill>
              <a:srgbClr val="FF99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0001100000    1110010110    1100000001    1001110100    1010101010</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1110010110    1001011011    1001110100    1100000001    0001010011</a:t>
            </a:r>
          </a:p>
        </p:txBody>
      </p:sp>
      <p:sp>
        <p:nvSpPr>
          <p:cNvPr id="41" name="AutoShape 12"/>
          <p:cNvSpPr>
            <a:spLocks noChangeArrowheads="1"/>
          </p:cNvSpPr>
          <p:nvPr/>
        </p:nvSpPr>
        <p:spPr bwMode="auto">
          <a:xfrm>
            <a:off x="4356100" y="4365625"/>
            <a:ext cx="792163" cy="504825"/>
          </a:xfrm>
          <a:prstGeom prst="downArrow">
            <a:avLst>
              <a:gd name="adj1" fmla="val 50000"/>
              <a:gd name="adj2" fmla="val 25000"/>
            </a:avLst>
          </a:prstGeom>
          <a:solidFill>
            <a:srgbClr val="7499D0"/>
          </a:solidFill>
          <a:ln w="38100" algn="ctr">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13"/>
          <p:cNvSpPr>
            <a:spLocks noChangeShapeType="1"/>
          </p:cNvSpPr>
          <p:nvPr/>
        </p:nvSpPr>
        <p:spPr bwMode="auto">
          <a:xfrm>
            <a:off x="1557087" y="3309437"/>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17"/>
          <p:cNvSpPr>
            <a:spLocks noChangeShapeType="1"/>
          </p:cNvSpPr>
          <p:nvPr/>
        </p:nvSpPr>
        <p:spPr bwMode="auto">
          <a:xfrm>
            <a:off x="2963612" y="3309437"/>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18"/>
          <p:cNvSpPr>
            <a:spLocks noChangeShapeType="1"/>
          </p:cNvSpPr>
          <p:nvPr/>
        </p:nvSpPr>
        <p:spPr bwMode="auto">
          <a:xfrm>
            <a:off x="4833437" y="3333500"/>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19"/>
          <p:cNvSpPr>
            <a:spLocks noChangeShapeType="1"/>
          </p:cNvSpPr>
          <p:nvPr/>
        </p:nvSpPr>
        <p:spPr bwMode="auto">
          <a:xfrm>
            <a:off x="8050594" y="3333500"/>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Text Box 20"/>
          <p:cNvSpPr txBox="1">
            <a:spLocks noChangeArrowheads="1"/>
          </p:cNvSpPr>
          <p:nvPr/>
        </p:nvSpPr>
        <p:spPr bwMode="auto">
          <a:xfrm>
            <a:off x="1019183" y="5084763"/>
            <a:ext cx="7207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0001</a:t>
            </a:r>
          </a:p>
        </p:txBody>
      </p:sp>
      <p:sp>
        <p:nvSpPr>
          <p:cNvPr id="47" name="Text Box 21"/>
          <p:cNvSpPr txBox="1">
            <a:spLocks noChangeArrowheads="1"/>
          </p:cNvSpPr>
          <p:nvPr/>
        </p:nvSpPr>
        <p:spPr bwMode="auto">
          <a:xfrm>
            <a:off x="1013326" y="5487988"/>
            <a:ext cx="7207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1110</a:t>
            </a:r>
          </a:p>
        </p:txBody>
      </p:sp>
      <p:sp>
        <p:nvSpPr>
          <p:cNvPr id="48" name="Text Box 22"/>
          <p:cNvSpPr txBox="1">
            <a:spLocks noChangeArrowheads="1"/>
          </p:cNvSpPr>
          <p:nvPr/>
        </p:nvSpPr>
        <p:spPr bwMode="auto">
          <a:xfrm>
            <a:off x="1511801" y="5487988"/>
            <a:ext cx="1009650"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100000</a:t>
            </a:r>
          </a:p>
        </p:txBody>
      </p:sp>
      <p:sp>
        <p:nvSpPr>
          <p:cNvPr id="49" name="Text Box 23"/>
          <p:cNvSpPr txBox="1">
            <a:spLocks noChangeArrowheads="1"/>
          </p:cNvSpPr>
          <p:nvPr/>
        </p:nvSpPr>
        <p:spPr bwMode="auto">
          <a:xfrm>
            <a:off x="1525503" y="5084763"/>
            <a:ext cx="11525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010110</a:t>
            </a:r>
          </a:p>
        </p:txBody>
      </p:sp>
      <p:sp>
        <p:nvSpPr>
          <p:cNvPr id="50" name="Text Box 24"/>
          <p:cNvSpPr txBox="1">
            <a:spLocks noChangeArrowheads="1"/>
          </p:cNvSpPr>
          <p:nvPr/>
        </p:nvSpPr>
        <p:spPr bwMode="auto">
          <a:xfrm>
            <a:off x="2531894" y="5084763"/>
            <a:ext cx="7207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111</a:t>
            </a:r>
          </a:p>
        </p:txBody>
      </p:sp>
      <p:sp>
        <p:nvSpPr>
          <p:cNvPr id="51" name="Text Box 25"/>
          <p:cNvSpPr txBox="1">
            <a:spLocks noChangeArrowheads="1"/>
          </p:cNvSpPr>
          <p:nvPr/>
        </p:nvSpPr>
        <p:spPr bwMode="auto">
          <a:xfrm>
            <a:off x="2523540" y="5489575"/>
            <a:ext cx="720725" cy="366713"/>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100</a:t>
            </a:r>
          </a:p>
        </p:txBody>
      </p:sp>
      <p:sp>
        <p:nvSpPr>
          <p:cNvPr id="52" name="Text Box 26"/>
          <p:cNvSpPr txBox="1">
            <a:spLocks noChangeArrowheads="1"/>
          </p:cNvSpPr>
          <p:nvPr/>
        </p:nvSpPr>
        <p:spPr bwMode="auto">
          <a:xfrm>
            <a:off x="2944979" y="5499100"/>
            <a:ext cx="1301750" cy="366713"/>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0010110</a:t>
            </a:r>
          </a:p>
        </p:txBody>
      </p:sp>
      <p:sp>
        <p:nvSpPr>
          <p:cNvPr id="53" name="Text Box 27"/>
          <p:cNvSpPr txBox="1">
            <a:spLocks noChangeArrowheads="1"/>
          </p:cNvSpPr>
          <p:nvPr/>
        </p:nvSpPr>
        <p:spPr bwMode="auto">
          <a:xfrm>
            <a:off x="2917991" y="5084763"/>
            <a:ext cx="1373188"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1011011</a:t>
            </a:r>
          </a:p>
        </p:txBody>
      </p:sp>
      <p:sp>
        <p:nvSpPr>
          <p:cNvPr id="54" name="Text Box 28"/>
          <p:cNvSpPr txBox="1">
            <a:spLocks noChangeArrowheads="1"/>
          </p:cNvSpPr>
          <p:nvPr/>
        </p:nvSpPr>
        <p:spPr bwMode="auto">
          <a:xfrm>
            <a:off x="4054892" y="5084763"/>
            <a:ext cx="1295400"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110000</a:t>
            </a:r>
          </a:p>
        </p:txBody>
      </p:sp>
      <p:sp>
        <p:nvSpPr>
          <p:cNvPr id="55" name="Text Box 29"/>
          <p:cNvSpPr txBox="1">
            <a:spLocks noChangeArrowheads="1"/>
          </p:cNvSpPr>
          <p:nvPr/>
        </p:nvSpPr>
        <p:spPr bwMode="auto">
          <a:xfrm>
            <a:off x="4075028" y="5487988"/>
            <a:ext cx="1157288"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100111</a:t>
            </a:r>
          </a:p>
        </p:txBody>
      </p:sp>
      <p:sp>
        <p:nvSpPr>
          <p:cNvPr id="56" name="Text Box 30"/>
          <p:cNvSpPr txBox="1">
            <a:spLocks noChangeArrowheads="1"/>
          </p:cNvSpPr>
          <p:nvPr/>
        </p:nvSpPr>
        <p:spPr bwMode="auto">
          <a:xfrm>
            <a:off x="4801331" y="5084763"/>
            <a:ext cx="7207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0100</a:t>
            </a:r>
          </a:p>
        </p:txBody>
      </p:sp>
      <p:sp>
        <p:nvSpPr>
          <p:cNvPr id="57" name="Text Box 31"/>
          <p:cNvSpPr txBox="1">
            <a:spLocks noChangeArrowheads="1"/>
          </p:cNvSpPr>
          <p:nvPr/>
        </p:nvSpPr>
        <p:spPr bwMode="auto">
          <a:xfrm>
            <a:off x="4805613" y="5487988"/>
            <a:ext cx="7207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0001</a:t>
            </a:r>
          </a:p>
        </p:txBody>
      </p:sp>
      <p:sp>
        <p:nvSpPr>
          <p:cNvPr id="58" name="Text Box 32"/>
          <p:cNvSpPr txBox="1">
            <a:spLocks noChangeArrowheads="1"/>
          </p:cNvSpPr>
          <p:nvPr/>
        </p:nvSpPr>
        <p:spPr bwMode="auto">
          <a:xfrm>
            <a:off x="5502275" y="5078413"/>
            <a:ext cx="15843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1001110100</a:t>
            </a:r>
          </a:p>
        </p:txBody>
      </p:sp>
      <p:sp>
        <p:nvSpPr>
          <p:cNvPr id="59" name="Text Box 33"/>
          <p:cNvSpPr txBox="1">
            <a:spLocks noChangeArrowheads="1"/>
          </p:cNvSpPr>
          <p:nvPr/>
        </p:nvSpPr>
        <p:spPr bwMode="auto">
          <a:xfrm>
            <a:off x="5486400" y="5487988"/>
            <a:ext cx="1589088"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333333"/>
                </a:solidFill>
                <a:effectLst/>
                <a:uLnTx/>
                <a:uFillTx/>
              </a:rPr>
              <a:t>1100000001</a:t>
            </a:r>
          </a:p>
        </p:txBody>
      </p:sp>
      <p:sp>
        <p:nvSpPr>
          <p:cNvPr id="60" name="Text Box 34"/>
          <p:cNvSpPr txBox="1">
            <a:spLocks noChangeArrowheads="1"/>
          </p:cNvSpPr>
          <p:nvPr/>
        </p:nvSpPr>
        <p:spPr bwMode="auto">
          <a:xfrm>
            <a:off x="7115758" y="5084762"/>
            <a:ext cx="1128650" cy="369332"/>
          </a:xfrm>
          <a:prstGeom prst="rect">
            <a:avLst/>
          </a:prstGeom>
          <a:noFill/>
          <a:ln w="38100" algn="ctr">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1010101</a:t>
            </a:r>
          </a:p>
        </p:txBody>
      </p:sp>
      <p:sp>
        <p:nvSpPr>
          <p:cNvPr id="61" name="Text Box 35"/>
          <p:cNvSpPr txBox="1">
            <a:spLocks noChangeArrowheads="1"/>
          </p:cNvSpPr>
          <p:nvPr/>
        </p:nvSpPr>
        <p:spPr bwMode="auto">
          <a:xfrm>
            <a:off x="7099285" y="5489575"/>
            <a:ext cx="1241375" cy="369332"/>
          </a:xfrm>
          <a:prstGeom prst="rect">
            <a:avLst/>
          </a:prstGeom>
          <a:noFill/>
          <a:ln w="38100" algn="ctr">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0001010</a:t>
            </a:r>
          </a:p>
        </p:txBody>
      </p:sp>
      <p:sp>
        <p:nvSpPr>
          <p:cNvPr id="62" name="Text Box 36"/>
          <p:cNvSpPr txBox="1">
            <a:spLocks noChangeArrowheads="1"/>
          </p:cNvSpPr>
          <p:nvPr/>
        </p:nvSpPr>
        <p:spPr bwMode="auto">
          <a:xfrm>
            <a:off x="8005428" y="5487988"/>
            <a:ext cx="7207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010</a:t>
            </a:r>
          </a:p>
        </p:txBody>
      </p:sp>
      <p:sp>
        <p:nvSpPr>
          <p:cNvPr id="63" name="Text Box 37"/>
          <p:cNvSpPr txBox="1">
            <a:spLocks noChangeArrowheads="1"/>
          </p:cNvSpPr>
          <p:nvPr/>
        </p:nvSpPr>
        <p:spPr bwMode="auto">
          <a:xfrm>
            <a:off x="8005428" y="5084763"/>
            <a:ext cx="720725" cy="366712"/>
          </a:xfrm>
          <a:prstGeom prst="rect">
            <a:avLst/>
          </a:prstGeom>
          <a:noFill/>
          <a:ln w="38100" algn="ctr">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011</a:t>
            </a:r>
          </a:p>
        </p:txBody>
      </p:sp>
      <p:sp>
        <p:nvSpPr>
          <p:cNvPr id="64" name="Line 38"/>
          <p:cNvSpPr>
            <a:spLocks noChangeShapeType="1"/>
          </p:cNvSpPr>
          <p:nvPr/>
        </p:nvSpPr>
        <p:spPr bwMode="auto">
          <a:xfrm>
            <a:off x="1581150" y="5146675"/>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Line 39"/>
          <p:cNvSpPr>
            <a:spLocks noChangeShapeType="1"/>
          </p:cNvSpPr>
          <p:nvPr/>
        </p:nvSpPr>
        <p:spPr bwMode="auto">
          <a:xfrm>
            <a:off x="2987675" y="5146675"/>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Line 40"/>
          <p:cNvSpPr>
            <a:spLocks noChangeShapeType="1"/>
          </p:cNvSpPr>
          <p:nvPr/>
        </p:nvSpPr>
        <p:spPr bwMode="auto">
          <a:xfrm>
            <a:off x="4881563" y="5146675"/>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Line 41"/>
          <p:cNvSpPr>
            <a:spLocks noChangeShapeType="1"/>
          </p:cNvSpPr>
          <p:nvPr/>
        </p:nvSpPr>
        <p:spPr bwMode="auto">
          <a:xfrm>
            <a:off x="8079241" y="5146675"/>
            <a:ext cx="0" cy="647700"/>
          </a:xfrm>
          <a:prstGeom prst="line">
            <a:avLst/>
          </a:prstGeom>
          <a:noFill/>
          <a:ln w="28575">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TextBox 33"/>
          <p:cNvSpPr txBox="1"/>
          <p:nvPr/>
        </p:nvSpPr>
        <p:spPr>
          <a:xfrm>
            <a:off x="1043608" y="6165304"/>
            <a:ext cx="122413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0.755361</a:t>
            </a:r>
            <a:endParaRPr lang="zh-CN" altLang="en-US" sz="2000" dirty="0">
              <a:latin typeface="Times New Roman" pitchFamily="18" charset="0"/>
              <a:cs typeface="Times New Roman" pitchFamily="18" charset="0"/>
            </a:endParaRPr>
          </a:p>
        </p:txBody>
      </p:sp>
      <p:sp>
        <p:nvSpPr>
          <p:cNvPr id="35" name="TextBox 34"/>
          <p:cNvSpPr txBox="1"/>
          <p:nvPr/>
        </p:nvSpPr>
        <p:spPr>
          <a:xfrm>
            <a:off x="2627784" y="6165304"/>
            <a:ext cx="122413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0.321546</a:t>
            </a:r>
            <a:endParaRPr lang="zh-CN" altLang="en-US" sz="2000" dirty="0">
              <a:latin typeface="Times New Roman" pitchFamily="18" charset="0"/>
              <a:cs typeface="Times New Roman" pitchFamily="18" charset="0"/>
            </a:endParaRPr>
          </a:p>
        </p:txBody>
      </p:sp>
      <p:sp>
        <p:nvSpPr>
          <p:cNvPr id="36" name="TextBox 35"/>
          <p:cNvSpPr txBox="1"/>
          <p:nvPr/>
        </p:nvSpPr>
        <p:spPr>
          <a:xfrm>
            <a:off x="4283968" y="6165304"/>
            <a:ext cx="122413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0.568922</a:t>
            </a:r>
            <a:endParaRPr lang="zh-CN" altLang="en-US" sz="2000" dirty="0">
              <a:latin typeface="Times New Roman" pitchFamily="18" charset="0"/>
              <a:cs typeface="Times New Roman" pitchFamily="18" charset="0"/>
            </a:endParaRPr>
          </a:p>
        </p:txBody>
      </p:sp>
      <p:sp>
        <p:nvSpPr>
          <p:cNvPr id="37" name="TextBox 36"/>
          <p:cNvSpPr txBox="1"/>
          <p:nvPr/>
        </p:nvSpPr>
        <p:spPr>
          <a:xfrm>
            <a:off x="5724128" y="6165304"/>
            <a:ext cx="122413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0.925140</a:t>
            </a:r>
            <a:endParaRPr lang="zh-CN" altLang="en-US" sz="2000" dirty="0">
              <a:latin typeface="Times New Roman" pitchFamily="18" charset="0"/>
              <a:cs typeface="Times New Roman" pitchFamily="18" charset="0"/>
            </a:endParaRPr>
          </a:p>
        </p:txBody>
      </p:sp>
      <p:sp>
        <p:nvSpPr>
          <p:cNvPr id="38" name="TextBox 37"/>
          <p:cNvSpPr txBox="1"/>
          <p:nvPr/>
        </p:nvSpPr>
        <p:spPr>
          <a:xfrm>
            <a:off x="7380312" y="6168214"/>
            <a:ext cx="122413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0.154232</a:t>
            </a:r>
            <a:endParaRPr lang="zh-CN" altLang="en-US"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animBg="1"/>
      <p:bldP spid="65" grpId="0" animBg="1"/>
      <p:bldP spid="66" grpId="0" animBg="1"/>
      <p:bldP spid="67" grpId="0" animBg="1"/>
      <p:bldP spid="34" grpId="0"/>
      <p:bldP spid="35" grpId="0"/>
      <p:bldP spid="36" grpId="0"/>
      <p:bldP spid="37" grpId="0"/>
      <p:bldP spid="3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zh-CN" altLang="en-US" b="1" dirty="0" smtClean="0">
                <a:latin typeface="+mn-ea"/>
              </a:rPr>
              <a:t>计算举例</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mn-ea"/>
                <a:cs typeface="Times New Roman" pitchFamily="18" charset="0"/>
              </a:rPr>
              <a:t>变异（</a:t>
            </a:r>
            <a:r>
              <a:rPr lang="en-US" altLang="zh-CN" b="1" i="1" dirty="0" smtClean="0">
                <a:latin typeface="Times New Roman" pitchFamily="18" charset="0"/>
                <a:cs typeface="Times New Roman" pitchFamily="18" charset="0"/>
              </a:rPr>
              <a:t>pm</a:t>
            </a:r>
            <a:r>
              <a:rPr lang="en-US" altLang="zh-CN" b="1" dirty="0" smtClean="0">
                <a:latin typeface="Times New Roman" pitchFamily="18" charset="0"/>
                <a:cs typeface="Times New Roman" pitchFamily="18" charset="0"/>
              </a:rPr>
              <a:t>=0.05</a:t>
            </a:r>
            <a:r>
              <a:rPr lang="zh-CN" altLang="en-US" b="1" dirty="0" smtClean="0">
                <a:latin typeface="+mn-ea"/>
                <a:cs typeface="Times New Roman" pitchFamily="18" charset="0"/>
              </a:rPr>
              <a:t>）</a:t>
            </a:r>
            <a:endParaRPr lang="en-US" altLang="zh-CN" b="1" dirty="0" smtClean="0">
              <a:latin typeface="+mn-ea"/>
              <a:cs typeface="Times New Roman" pitchFamily="18" charset="0"/>
            </a:endParaRPr>
          </a:p>
          <a:p>
            <a:pPr marL="1009650" lvl="1" indent="-609600" eaLnBrk="1" hangingPunct="1">
              <a:buClr>
                <a:schemeClr val="tx1"/>
              </a:buClr>
              <a:buSzPct val="100000"/>
              <a:buNone/>
              <a:defRPr/>
            </a:pPr>
            <a:endParaRPr lang="en-US" altLang="zh-CN" b="1" dirty="0" smtClean="0">
              <a:latin typeface="+mn-ea"/>
              <a:cs typeface="Times New Roman" pitchFamily="18" charset="0"/>
            </a:endParaRPr>
          </a:p>
          <a:p>
            <a:pPr marL="1009650" lvl="1" indent="-609600" eaLnBrk="1" hangingPunct="1">
              <a:buClr>
                <a:srgbClr val="FFFFFF"/>
              </a:buClr>
              <a:buSzPct val="100000"/>
              <a:buNone/>
              <a:defRPr/>
            </a:pPr>
            <a:r>
              <a:rPr lang="zh-CN" altLang="en-US" sz="2000" b="1" dirty="0" smtClean="0">
                <a:solidFill>
                  <a:srgbClr val="FFCCFF"/>
                </a:solidFill>
                <a:effectLst/>
                <a:ea typeface="楷体_GB2312" pitchFamily="49" charset="-122"/>
                <a:cs typeface="Times New Roman" pitchFamily="18" charset="0"/>
              </a:rPr>
              <a:t>在</a:t>
            </a:r>
            <a:r>
              <a:rPr lang="en-US" altLang="zh-CN" sz="2000" b="1" dirty="0" smtClean="0">
                <a:solidFill>
                  <a:srgbClr val="FFCCFF"/>
                </a:solidFill>
                <a:effectLst/>
                <a:ea typeface="楷体_GB2312" pitchFamily="49" charset="-122"/>
                <a:cs typeface="Times New Roman" pitchFamily="18" charset="0"/>
              </a:rPr>
              <a:t>0-1</a:t>
            </a:r>
            <a:r>
              <a:rPr lang="zh-CN" altLang="en-US" sz="2000" b="1" dirty="0" smtClean="0">
                <a:solidFill>
                  <a:srgbClr val="FFCCFF"/>
                </a:solidFill>
                <a:effectLst/>
                <a:ea typeface="楷体_GB2312" pitchFamily="49" charset="-122"/>
                <a:cs typeface="Times New Roman" pitchFamily="18" charset="0"/>
              </a:rPr>
              <a:t>之间产生随机数</a:t>
            </a:r>
          </a:p>
          <a:p>
            <a:pPr marL="1009650" lvl="1" indent="-609600" eaLnBrk="1" hangingPunct="1">
              <a:buClr>
                <a:schemeClr val="tx1"/>
              </a:buClr>
              <a:buSzPct val="100000"/>
              <a:buNone/>
              <a:defRPr/>
            </a:pPr>
            <a:endParaRPr lang="en-US" altLang="zh-CN" b="1" dirty="0" smtClean="0">
              <a:latin typeface="+mn-ea"/>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
        <p:nvSpPr>
          <p:cNvPr id="92" name="Text Box 9"/>
          <p:cNvSpPr txBox="1">
            <a:spLocks noChangeArrowheads="1"/>
          </p:cNvSpPr>
          <p:nvPr/>
        </p:nvSpPr>
        <p:spPr bwMode="auto">
          <a:xfrm>
            <a:off x="755650" y="3259138"/>
            <a:ext cx="7993063" cy="784830"/>
          </a:xfrm>
          <a:prstGeom prst="rect">
            <a:avLst/>
          </a:prstGeom>
          <a:solidFill>
            <a:srgbClr val="E3EAF5"/>
          </a:solidFill>
          <a:ln w="38100" algn="ctr">
            <a:solidFill>
              <a:srgbClr val="FF99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0001</a:t>
            </a:r>
            <a:r>
              <a:rPr lang="en-US" altLang="zh-CN" sz="1800" b="0" kern="0" dirty="0" smtClean="0">
                <a:solidFill>
                  <a:srgbClr val="333333"/>
                </a:solidFill>
              </a:rPr>
              <a:t>010110</a:t>
            </a:r>
            <a:r>
              <a:rPr kumimoji="0" lang="en-US" altLang="zh-CN" sz="1800" b="0" i="0" u="none" strike="noStrike" kern="0" cap="none" spc="0" normalizeH="0" baseline="0" noProof="0" dirty="0" smtClean="0">
                <a:ln>
                  <a:noFill/>
                </a:ln>
                <a:solidFill>
                  <a:srgbClr val="333333"/>
                </a:solidFill>
                <a:effectLst/>
                <a:uLnTx/>
                <a:uFillTx/>
              </a:rPr>
              <a:t>    111</a:t>
            </a:r>
            <a:r>
              <a:rPr lang="en-US" altLang="zh-CN" sz="1800" b="0" kern="0" dirty="0" smtClean="0">
                <a:solidFill>
                  <a:srgbClr val="333333"/>
                </a:solidFill>
              </a:rPr>
              <a:t>1011011</a:t>
            </a:r>
            <a:r>
              <a:rPr kumimoji="0" lang="en-US" altLang="zh-CN" sz="1800" b="0" i="0" u="none" strike="noStrike" kern="0" cap="none" spc="0" normalizeH="0" baseline="0" noProof="0" dirty="0" smtClean="0">
                <a:ln>
                  <a:noFill/>
                </a:ln>
                <a:solidFill>
                  <a:srgbClr val="333333"/>
                </a:solidFill>
                <a:effectLst/>
                <a:uLnTx/>
                <a:uFillTx/>
              </a:rPr>
              <a:t>    110000</a:t>
            </a:r>
            <a:r>
              <a:rPr lang="en-US" altLang="zh-CN" sz="1800" b="0" kern="0" dirty="0" smtClean="0">
                <a:solidFill>
                  <a:srgbClr val="333333"/>
                </a:solidFill>
              </a:rPr>
              <a:t>0100</a:t>
            </a:r>
            <a:r>
              <a:rPr kumimoji="0" lang="en-US" altLang="zh-CN" sz="1800" b="0" i="0" u="none" strike="noStrike" kern="0" cap="none" spc="0" normalizeH="0" baseline="0" noProof="0" dirty="0" smtClean="0">
                <a:ln>
                  <a:noFill/>
                </a:ln>
                <a:solidFill>
                  <a:srgbClr val="333333"/>
                </a:solidFill>
                <a:effectLst/>
                <a:uLnTx/>
                <a:uFillTx/>
              </a:rPr>
              <a:t>    10011</a:t>
            </a:r>
            <a:r>
              <a:rPr kumimoji="0" lang="en-US" altLang="zh-CN" sz="1800" b="0" i="0" u="sng" strike="noStrike" kern="0" cap="none" spc="0" normalizeH="0" baseline="0" noProof="0" dirty="0" smtClean="0">
                <a:ln>
                  <a:noFill/>
                </a:ln>
                <a:solidFill>
                  <a:srgbClr val="FF0000"/>
                </a:solidFill>
                <a:effectLst/>
                <a:uLnTx/>
                <a:uFillTx/>
              </a:rPr>
              <a:t>1</a:t>
            </a:r>
            <a:r>
              <a:rPr kumimoji="0" lang="en-US" altLang="zh-CN" sz="1800" b="0" i="0" u="none" strike="noStrike" kern="0" cap="none" spc="0" normalizeH="0" baseline="0" noProof="0" dirty="0" smtClean="0">
                <a:ln>
                  <a:noFill/>
                </a:ln>
                <a:solidFill>
                  <a:srgbClr val="333333"/>
                </a:solidFill>
                <a:effectLst/>
                <a:uLnTx/>
                <a:uFillTx/>
              </a:rPr>
              <a:t>0100    1010101</a:t>
            </a:r>
            <a:r>
              <a:rPr lang="en-US" altLang="zh-CN" sz="1800" b="0" kern="0" dirty="0" smtClean="0">
                <a:solidFill>
                  <a:srgbClr val="333333"/>
                </a:solidFill>
              </a:rPr>
              <a:t>011</a:t>
            </a:r>
            <a:endParaRPr kumimoji="0" lang="en-US" altLang="zh-CN" sz="1800" b="0" i="0" u="none" strike="noStrike" kern="0" cap="none" spc="0" normalizeH="0" baseline="0" noProof="0" dirty="0" smtClean="0">
              <a:ln>
                <a:noFill/>
              </a:ln>
              <a:solidFill>
                <a:srgbClr val="333333"/>
              </a:solidFill>
              <a:effectLst/>
              <a:uLnTx/>
              <a:uFillTx/>
            </a:endParaRPr>
          </a:p>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1800" b="0" kern="0" dirty="0" smtClean="0">
                <a:solidFill>
                  <a:srgbClr val="333333"/>
                </a:solidFill>
              </a:rPr>
              <a:t>11101</a:t>
            </a:r>
            <a:r>
              <a:rPr lang="en-US" altLang="zh-CN" sz="1800" b="0" kern="0" dirty="0" smtClean="0">
                <a:solidFill>
                  <a:srgbClr val="002060"/>
                </a:solidFill>
              </a:rPr>
              <a:t>0</a:t>
            </a:r>
            <a:r>
              <a:rPr lang="en-US" altLang="zh-CN" sz="1800" b="0" kern="0" dirty="0" smtClean="0">
                <a:solidFill>
                  <a:srgbClr val="333333"/>
                </a:solidFill>
              </a:rPr>
              <a:t>0000    1000010110    1001</a:t>
            </a:r>
            <a:r>
              <a:rPr lang="en-US" altLang="zh-CN" sz="1800" b="0" u="sng" kern="0" dirty="0" smtClean="0">
                <a:solidFill>
                  <a:srgbClr val="FF0000"/>
                </a:solidFill>
              </a:rPr>
              <a:t>1</a:t>
            </a:r>
            <a:r>
              <a:rPr lang="en-US" altLang="zh-CN" sz="1800" b="0" kern="0" dirty="0" smtClean="0">
                <a:solidFill>
                  <a:srgbClr val="333333"/>
                </a:solidFill>
              </a:rPr>
              <a:t>10001    1100000001    0</a:t>
            </a:r>
            <a:r>
              <a:rPr lang="en-US" altLang="zh-CN" sz="1800" b="0" u="sng" kern="0" dirty="0" smtClean="0">
                <a:solidFill>
                  <a:srgbClr val="FF0000"/>
                </a:solidFill>
              </a:rPr>
              <a:t>0</a:t>
            </a:r>
            <a:r>
              <a:rPr lang="en-US" altLang="zh-CN" sz="1800" b="0" kern="0" dirty="0" smtClean="0">
                <a:solidFill>
                  <a:srgbClr val="333333"/>
                </a:solidFill>
              </a:rPr>
              <a:t>010100</a:t>
            </a:r>
            <a:r>
              <a:rPr lang="en-US" altLang="zh-CN" sz="1800" b="0" u="sng" kern="0" dirty="0" smtClean="0">
                <a:solidFill>
                  <a:srgbClr val="FF0000"/>
                </a:solidFill>
              </a:rPr>
              <a:t>1</a:t>
            </a:r>
            <a:r>
              <a:rPr lang="en-US" altLang="zh-CN" sz="1800" b="0" kern="0" dirty="0" smtClean="0">
                <a:solidFill>
                  <a:srgbClr val="333333"/>
                </a:solidFill>
              </a:rPr>
              <a:t>0</a:t>
            </a:r>
            <a:endParaRPr kumimoji="0" lang="en-US" altLang="zh-CN" sz="1800" b="0" i="0" u="none" strike="noStrike" kern="0" cap="none" spc="0" normalizeH="0" baseline="0" noProof="0" dirty="0" smtClean="0">
              <a:ln>
                <a:noFill/>
              </a:ln>
              <a:solidFill>
                <a:srgbClr val="333333"/>
              </a:solidFill>
              <a:effectLst/>
              <a:uLnTx/>
              <a:uFillTx/>
            </a:endParaRPr>
          </a:p>
        </p:txBody>
      </p:sp>
      <p:sp>
        <p:nvSpPr>
          <p:cNvPr id="94" name="AutoShape 11"/>
          <p:cNvSpPr>
            <a:spLocks noChangeArrowheads="1"/>
          </p:cNvSpPr>
          <p:nvPr/>
        </p:nvSpPr>
        <p:spPr bwMode="auto">
          <a:xfrm>
            <a:off x="4356100" y="4317499"/>
            <a:ext cx="792163" cy="504825"/>
          </a:xfrm>
          <a:prstGeom prst="downArrow">
            <a:avLst>
              <a:gd name="adj1" fmla="val 50000"/>
              <a:gd name="adj2" fmla="val 25000"/>
            </a:avLst>
          </a:prstGeom>
          <a:solidFill>
            <a:srgbClr val="7499D0"/>
          </a:solidFill>
          <a:ln w="38100" algn="ctr">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5" name="Text Box 9"/>
          <p:cNvSpPr txBox="1">
            <a:spLocks noChangeArrowheads="1"/>
          </p:cNvSpPr>
          <p:nvPr/>
        </p:nvSpPr>
        <p:spPr bwMode="auto">
          <a:xfrm>
            <a:off x="755757" y="5013176"/>
            <a:ext cx="7993063" cy="784830"/>
          </a:xfrm>
          <a:prstGeom prst="rect">
            <a:avLst/>
          </a:prstGeom>
          <a:solidFill>
            <a:srgbClr val="E3EAF5"/>
          </a:solidFill>
          <a:ln w="38100" algn="ctr">
            <a:solidFill>
              <a:srgbClr val="FF99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33"/>
                </a:solidFill>
                <a:effectLst/>
                <a:uLnTx/>
                <a:uFillTx/>
              </a:rPr>
              <a:t>0001</a:t>
            </a:r>
            <a:r>
              <a:rPr lang="en-US" altLang="zh-CN" sz="1800" b="0" kern="0" dirty="0" smtClean="0">
                <a:solidFill>
                  <a:srgbClr val="333333"/>
                </a:solidFill>
              </a:rPr>
              <a:t>010110</a:t>
            </a:r>
            <a:r>
              <a:rPr kumimoji="0" lang="en-US" altLang="zh-CN" sz="1800" b="0" i="0" u="none" strike="noStrike" kern="0" cap="none" spc="0" normalizeH="0" baseline="0" noProof="0" dirty="0" smtClean="0">
                <a:ln>
                  <a:noFill/>
                </a:ln>
                <a:solidFill>
                  <a:srgbClr val="333333"/>
                </a:solidFill>
                <a:effectLst/>
                <a:uLnTx/>
                <a:uFillTx/>
              </a:rPr>
              <a:t>    111</a:t>
            </a:r>
            <a:r>
              <a:rPr lang="en-US" altLang="zh-CN" sz="1800" b="0" kern="0" dirty="0" smtClean="0">
                <a:solidFill>
                  <a:srgbClr val="333333"/>
                </a:solidFill>
              </a:rPr>
              <a:t>1011011</a:t>
            </a:r>
            <a:r>
              <a:rPr kumimoji="0" lang="en-US" altLang="zh-CN" sz="1800" b="0" i="0" u="none" strike="noStrike" kern="0" cap="none" spc="0" normalizeH="0" baseline="0" noProof="0" dirty="0" smtClean="0">
                <a:ln>
                  <a:noFill/>
                </a:ln>
                <a:solidFill>
                  <a:srgbClr val="333333"/>
                </a:solidFill>
                <a:effectLst/>
                <a:uLnTx/>
                <a:uFillTx/>
              </a:rPr>
              <a:t>    110000</a:t>
            </a:r>
            <a:r>
              <a:rPr lang="en-US" altLang="zh-CN" sz="1800" b="0" kern="0" dirty="0" smtClean="0">
                <a:solidFill>
                  <a:srgbClr val="333333"/>
                </a:solidFill>
              </a:rPr>
              <a:t>0100</a:t>
            </a:r>
            <a:r>
              <a:rPr kumimoji="0" lang="en-US" altLang="zh-CN" sz="1800" b="0" i="0" u="none" strike="noStrike" kern="0" cap="none" spc="0" normalizeH="0" baseline="0" noProof="0" dirty="0" smtClean="0">
                <a:ln>
                  <a:noFill/>
                </a:ln>
                <a:solidFill>
                  <a:srgbClr val="333333"/>
                </a:solidFill>
                <a:effectLst/>
                <a:uLnTx/>
                <a:uFillTx/>
              </a:rPr>
              <a:t>    10011</a:t>
            </a:r>
            <a:r>
              <a:rPr kumimoji="0" lang="en-US" altLang="zh-CN" sz="1800" b="0" i="0" u="sng" strike="noStrike" kern="0" cap="none" spc="0" normalizeH="0" baseline="0" noProof="0" dirty="0" smtClean="0">
                <a:ln>
                  <a:noFill/>
                </a:ln>
                <a:solidFill>
                  <a:srgbClr val="FF0000"/>
                </a:solidFill>
                <a:effectLst/>
                <a:uLnTx/>
                <a:uFillTx/>
              </a:rPr>
              <a:t>0</a:t>
            </a:r>
            <a:r>
              <a:rPr kumimoji="0" lang="en-US" altLang="zh-CN" sz="1800" b="0" i="0" u="none" strike="noStrike" kern="0" cap="none" spc="0" normalizeH="0" baseline="0" noProof="0" dirty="0" smtClean="0">
                <a:ln>
                  <a:noFill/>
                </a:ln>
                <a:solidFill>
                  <a:srgbClr val="333333"/>
                </a:solidFill>
                <a:effectLst/>
                <a:uLnTx/>
                <a:uFillTx/>
              </a:rPr>
              <a:t>0100    1010101</a:t>
            </a:r>
            <a:r>
              <a:rPr lang="en-US" altLang="zh-CN" sz="1800" b="0" kern="0" dirty="0" smtClean="0">
                <a:solidFill>
                  <a:srgbClr val="333333"/>
                </a:solidFill>
              </a:rPr>
              <a:t>011</a:t>
            </a:r>
            <a:endParaRPr kumimoji="0" lang="en-US" altLang="zh-CN" sz="1800" b="0" i="0" u="none" strike="noStrike" kern="0" cap="none" spc="0" normalizeH="0" baseline="0" noProof="0" dirty="0" smtClean="0">
              <a:ln>
                <a:noFill/>
              </a:ln>
              <a:solidFill>
                <a:srgbClr val="333333"/>
              </a:solidFill>
              <a:effectLst/>
              <a:uLnTx/>
              <a:uFillTx/>
            </a:endParaRPr>
          </a:p>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1800" b="0" kern="0" dirty="0" smtClean="0">
                <a:solidFill>
                  <a:srgbClr val="333333"/>
                </a:solidFill>
              </a:rPr>
              <a:t>11101</a:t>
            </a:r>
            <a:r>
              <a:rPr lang="en-US" altLang="zh-CN" sz="1800" b="0" kern="0" dirty="0" smtClean="0">
                <a:solidFill>
                  <a:srgbClr val="002060"/>
                </a:solidFill>
              </a:rPr>
              <a:t>0</a:t>
            </a:r>
            <a:r>
              <a:rPr lang="en-US" altLang="zh-CN" sz="1800" b="0" kern="0" dirty="0" smtClean="0">
                <a:solidFill>
                  <a:srgbClr val="333333"/>
                </a:solidFill>
              </a:rPr>
              <a:t>0000    1000010110    1001</a:t>
            </a:r>
            <a:r>
              <a:rPr lang="en-US" altLang="zh-CN" sz="1800" b="0" u="sng" kern="0" dirty="0" smtClean="0">
                <a:solidFill>
                  <a:srgbClr val="FF0000"/>
                </a:solidFill>
              </a:rPr>
              <a:t>0</a:t>
            </a:r>
            <a:r>
              <a:rPr lang="en-US" altLang="zh-CN" sz="1800" b="0" kern="0" dirty="0" smtClean="0">
                <a:solidFill>
                  <a:srgbClr val="333333"/>
                </a:solidFill>
              </a:rPr>
              <a:t>10001    1100000001    0</a:t>
            </a:r>
            <a:r>
              <a:rPr lang="en-US" altLang="zh-CN" sz="1800" b="0" u="sng" kern="0" dirty="0" smtClean="0">
                <a:solidFill>
                  <a:srgbClr val="FF0000"/>
                </a:solidFill>
              </a:rPr>
              <a:t>1</a:t>
            </a:r>
            <a:r>
              <a:rPr lang="en-US" altLang="zh-CN" sz="1800" b="0" kern="0" dirty="0" smtClean="0">
                <a:solidFill>
                  <a:srgbClr val="333333"/>
                </a:solidFill>
              </a:rPr>
              <a:t>010100</a:t>
            </a:r>
            <a:r>
              <a:rPr lang="en-US" altLang="zh-CN" sz="1800" b="0" u="sng" kern="0" dirty="0" smtClean="0">
                <a:solidFill>
                  <a:srgbClr val="FF0000"/>
                </a:solidFill>
              </a:rPr>
              <a:t>0</a:t>
            </a:r>
            <a:r>
              <a:rPr lang="en-US" altLang="zh-CN" sz="1800" b="0" kern="0" dirty="0" smtClean="0">
                <a:solidFill>
                  <a:srgbClr val="333333"/>
                </a:solidFill>
              </a:rPr>
              <a:t>0</a:t>
            </a:r>
            <a:endParaRPr kumimoji="0" lang="en-US" altLang="zh-CN" sz="1800" b="0" i="0" u="none" strike="noStrike" kern="0" cap="none" spc="0" normalizeH="0" baseline="0" noProof="0" dirty="0" smtClean="0">
              <a:ln>
                <a:noFill/>
              </a:ln>
              <a:solidFill>
                <a:srgbClr val="333333"/>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4"/>
              <a:defRPr/>
            </a:pPr>
            <a:r>
              <a:rPr lang="zh-CN" altLang="en-US" b="1" dirty="0" smtClean="0">
                <a:latin typeface="+mn-ea"/>
              </a:rPr>
              <a:t>计算举例</a:t>
            </a:r>
            <a:endParaRPr lang="zh-CN" altLang="en-US" sz="2800" b="1" dirty="0" smtClean="0">
              <a:latin typeface="楷体_GB2312" pitchFamily="49" charset="-122"/>
              <a:ea typeface="楷体_GB2312" pitchFamily="49" charset="-122"/>
            </a:endParaRPr>
          </a:p>
          <a:p>
            <a:pPr marL="1009650" lvl="1" indent="-609600" eaLnBrk="1" hangingPunct="1">
              <a:buClr>
                <a:schemeClr val="tx1"/>
              </a:buClr>
              <a:buSzPct val="100000"/>
              <a:buFont typeface="Wingdings" pitchFamily="2" charset="2"/>
              <a:buChar char="Ø"/>
              <a:defRPr/>
            </a:pPr>
            <a:r>
              <a:rPr lang="zh-CN" altLang="en-US" b="1" dirty="0" smtClean="0">
                <a:latin typeface="楷体_GB2312" pitchFamily="49" charset="-122"/>
                <a:ea typeface="楷体_GB2312" pitchFamily="49" charset="-122"/>
                <a:cs typeface="Times New Roman" pitchFamily="18" charset="0"/>
              </a:rPr>
              <a:t>至下一代，适应度计算→选择→交叉→变异，直至满足终止条件</a:t>
            </a:r>
            <a:endParaRPr lang="en-US" altLang="zh-CN" b="1" dirty="0" smtClean="0">
              <a:latin typeface="楷体_GB2312" pitchFamily="49" charset="-122"/>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二</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基本算法</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mj-ea"/>
                <a:ea typeface="+mj-ea"/>
              </a:rPr>
              <a:t>编码</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编码原则</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完备性（</a:t>
            </a:r>
            <a:r>
              <a:rPr lang="en-US" altLang="zh-CN" sz="2800" b="1" dirty="0" smtClean="0">
                <a:solidFill>
                  <a:srgbClr val="FFFFFF"/>
                </a:solidFill>
                <a:latin typeface="Times New Roman" pitchFamily="18" charset="0"/>
                <a:ea typeface="楷体_GB2312" pitchFamily="49" charset="-122"/>
                <a:cs typeface="Times New Roman" pitchFamily="18" charset="0"/>
              </a:rPr>
              <a:t>completeness</a:t>
            </a:r>
            <a:r>
              <a:rPr lang="zh-CN" altLang="en-US" sz="2800" b="1" dirty="0" smtClean="0">
                <a:solidFill>
                  <a:srgbClr val="FFFFFF"/>
                </a:solidFill>
                <a:latin typeface="Times New Roman" pitchFamily="18" charset="0"/>
                <a:ea typeface="楷体_GB2312" pitchFamily="49" charset="-122"/>
                <a:cs typeface="Times New Roman" pitchFamily="18" charset="0"/>
              </a:rPr>
              <a:t>）：问题空间的所有解都能表示为所设计的基因型</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健全性（</a:t>
            </a:r>
            <a:r>
              <a:rPr lang="en-US" altLang="zh-CN" sz="2800" b="1" dirty="0" smtClean="0">
                <a:latin typeface="Times New Roman" pitchFamily="18" charset="0"/>
                <a:ea typeface="楷体_GB2312" pitchFamily="49" charset="-122"/>
                <a:cs typeface="Times New Roman" pitchFamily="18" charset="0"/>
              </a:rPr>
              <a:t>soundness</a:t>
            </a:r>
            <a:r>
              <a:rPr lang="zh-CN" altLang="en-US" sz="2800" b="1" dirty="0" smtClean="0">
                <a:latin typeface="Times New Roman" pitchFamily="18" charset="0"/>
                <a:ea typeface="楷体_GB2312" pitchFamily="49" charset="-122"/>
                <a:cs typeface="Times New Roman" pitchFamily="18" charset="0"/>
              </a:rPr>
              <a:t>）：任何一个基因型都对应于一个可能解；</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非冗余性（</a:t>
            </a:r>
            <a:r>
              <a:rPr lang="en-US" altLang="zh-CN" sz="2800" b="1" dirty="0" smtClean="0">
                <a:latin typeface="Times New Roman" pitchFamily="18" charset="0"/>
                <a:ea typeface="楷体_GB2312" pitchFamily="49" charset="-122"/>
                <a:cs typeface="Times New Roman" pitchFamily="18" charset="0"/>
              </a:rPr>
              <a:t>non-redundancy</a:t>
            </a:r>
            <a:r>
              <a:rPr lang="zh-CN" altLang="en-US" sz="2800" b="1" dirty="0" smtClean="0">
                <a:latin typeface="Times New Roman" pitchFamily="18" charset="0"/>
                <a:ea typeface="楷体_GB2312" pitchFamily="49" charset="-122"/>
                <a:cs typeface="Times New Roman" pitchFamily="18" charset="0"/>
              </a:rPr>
              <a:t>）：问题空间和表达空间尽一一对应</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a:defRPr/>
            </a:pPr>
            <a:r>
              <a:rPr lang="zh-CN" altLang="en-US" b="1" dirty="0" smtClean="0">
                <a:latin typeface="+mj-ea"/>
                <a:ea typeface="+mj-ea"/>
              </a:rPr>
              <a:t>编码</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编码方式</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二进制编码：适用于背包问题、实优化、指派问题等</a:t>
            </a:r>
          </a:p>
          <a:p>
            <a:pPr marL="1409700" lvl="2" indent="-609600" eaLnBrk="1" hangingPunct="1">
              <a:buClr>
                <a:srgbClr val="FFFFFF"/>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整数编码：适用于时间优化，伙伴挑选等</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顺序编码：适用于指派、旅行商问题，单机调度等，合法性问题</a:t>
            </a:r>
          </a:p>
          <a:p>
            <a:pPr marL="1409700" lvl="2" indent="-609600" eaLnBrk="1" hangingPunct="1">
              <a:buClr>
                <a:srgbClr val="FFFFFF"/>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浮点数编码：适用于实优化等，简单运算方便</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j-ea"/>
                <a:ea typeface="+mj-ea"/>
              </a:rPr>
              <a:t>适值函数的标定</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适应度函数的重要性：</a:t>
            </a:r>
            <a:r>
              <a:rPr lang="zh-CN" altLang="en-US" sz="2800" b="1" dirty="0" smtClean="0">
                <a:solidFill>
                  <a:srgbClr val="FFFFFF"/>
                </a:solidFill>
                <a:latin typeface="Times New Roman" pitchFamily="18" charset="0"/>
                <a:ea typeface="楷体_GB2312" pitchFamily="49" charset="-122"/>
                <a:cs typeface="Times New Roman" pitchFamily="18" charset="0"/>
              </a:rPr>
              <a:t>适应度函数的选取直接影响遗传算法的收敛速度以及能否找到最优解；</a:t>
            </a:r>
            <a:r>
              <a:rPr lang="zh-CN" altLang="en-US" sz="2800" b="1" dirty="0" smtClean="0">
                <a:latin typeface="Times New Roman" pitchFamily="18" charset="0"/>
                <a:ea typeface="楷体_GB2312" pitchFamily="49" charset="-122"/>
                <a:cs typeface="Times New Roman" pitchFamily="18" charset="0"/>
              </a:rPr>
              <a:t>一般而言，适应度函数是由目标函数变换而成的，对目标函数值域的某种映射变换称为适应度的标定（</a:t>
            </a:r>
            <a:r>
              <a:rPr lang="en-US" altLang="zh-CN" sz="2800" b="1" dirty="0" smtClean="0">
                <a:latin typeface="Times New Roman" pitchFamily="18" charset="0"/>
                <a:ea typeface="楷体_GB2312" pitchFamily="49" charset="-122"/>
                <a:cs typeface="Times New Roman" pitchFamily="18" charset="0"/>
              </a:rPr>
              <a:t>fitness scaling</a:t>
            </a:r>
            <a:r>
              <a:rPr lang="zh-CN" altLang="en-US" sz="2800" b="1" dirty="0" smtClean="0">
                <a:latin typeface="Times New Roman" pitchFamily="18" charset="0"/>
                <a:ea typeface="楷体_GB2312" pitchFamily="49" charset="-122"/>
                <a:cs typeface="Times New Roman" pitchFamily="18" charset="0"/>
              </a:rPr>
              <a:t>）。</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79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j-ea"/>
                <a:ea typeface="+mj-ea"/>
              </a:rPr>
              <a:t>适值函数的标定</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标定的目的</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5" name="Object 4"/>
          <p:cNvGraphicFramePr>
            <a:graphicFrameLocks/>
          </p:cNvGraphicFramePr>
          <p:nvPr/>
        </p:nvGraphicFramePr>
        <p:xfrm>
          <a:off x="1553666" y="2463130"/>
          <a:ext cx="1949450" cy="2160588"/>
        </p:xfrm>
        <a:graphic>
          <a:graphicData uri="http://schemas.openxmlformats.org/presentationml/2006/ole">
            <p:oleObj spid="_x0000_s46082" name="Equation" r:id="rId3" imgW="952200" imgH="1041120" progId="">
              <p:embed/>
            </p:oleObj>
          </a:graphicData>
        </a:graphic>
      </p:graphicFrame>
      <p:sp>
        <p:nvSpPr>
          <p:cNvPr id="6" name="Text Box 5"/>
          <p:cNvSpPr txBox="1">
            <a:spLocks noChangeArrowheads="1"/>
          </p:cNvSpPr>
          <p:nvPr/>
        </p:nvSpPr>
        <p:spPr bwMode="auto">
          <a:xfrm>
            <a:off x="1044079" y="5126955"/>
            <a:ext cx="2959100" cy="757130"/>
          </a:xfrm>
          <a:prstGeom prst="rect">
            <a:avLst/>
          </a:prstGeom>
          <a:noFill/>
          <a:ln w="9525" algn="ctr">
            <a:noFill/>
            <a:miter lim="800000"/>
            <a:headEnd/>
            <a:tailEnd/>
          </a:ln>
          <a:effectLst/>
        </p:spPr>
        <p:txBody>
          <a:bodyPr>
            <a:spAutoFit/>
          </a:bodyPr>
          <a:lstStyle/>
          <a:p>
            <a:pPr marL="609600" indent="-609600">
              <a:lnSpc>
                <a:spcPct val="90000"/>
              </a:lnSpc>
              <a:buSzPct val="90000"/>
              <a:buFont typeface="Wingdings" pitchFamily="2" charset="2"/>
              <a:buNone/>
              <a:defRPr/>
            </a:pPr>
            <a:r>
              <a:rPr lang="zh-CN" altLang="en-US" sz="2400" dirty="0">
                <a:latin typeface="楷体_GB2312" pitchFamily="49" charset="-122"/>
                <a:ea typeface="楷体_GB2312" pitchFamily="49" charset="-122"/>
              </a:rPr>
              <a:t>选择压力小，差别</a:t>
            </a:r>
          </a:p>
          <a:p>
            <a:pPr marL="609600" indent="-609600">
              <a:lnSpc>
                <a:spcPct val="90000"/>
              </a:lnSpc>
              <a:buSzPct val="90000"/>
              <a:buFont typeface="Wingdings" pitchFamily="2" charset="2"/>
              <a:buNone/>
              <a:defRPr/>
            </a:pPr>
            <a:r>
              <a:rPr lang="zh-CN" altLang="en-US" sz="2400" dirty="0">
                <a:latin typeface="楷体_GB2312" pitchFamily="49" charset="-122"/>
                <a:ea typeface="楷体_GB2312" pitchFamily="49" charset="-122"/>
              </a:rPr>
              <a:t>小，选优功能弱化</a:t>
            </a:r>
            <a:r>
              <a:rPr lang="zh-CN" altLang="en-US" sz="2400" dirty="0">
                <a:effectLst>
                  <a:outerShdw blurRad="38100" dist="38100" dir="2700000" algn="tl">
                    <a:srgbClr val="000000"/>
                  </a:outerShdw>
                </a:effectLst>
                <a:ea typeface="宋体" pitchFamily="2" charset="-122"/>
              </a:rPr>
              <a:t>了</a:t>
            </a:r>
          </a:p>
        </p:txBody>
      </p:sp>
      <p:graphicFrame>
        <p:nvGraphicFramePr>
          <p:cNvPr id="7" name="Object 6"/>
          <p:cNvGraphicFramePr>
            <a:graphicFrameLocks noChangeAspect="1"/>
          </p:cNvGraphicFramePr>
          <p:nvPr/>
        </p:nvGraphicFramePr>
        <p:xfrm>
          <a:off x="5868491" y="2391693"/>
          <a:ext cx="1871663" cy="2159000"/>
        </p:xfrm>
        <a:graphic>
          <a:graphicData uri="http://schemas.openxmlformats.org/presentationml/2006/ole">
            <p:oleObj spid="_x0000_s46083" name="Equation" r:id="rId4" imgW="990360" imgH="990360" progId="">
              <p:embed/>
            </p:oleObj>
          </a:graphicData>
        </a:graphic>
      </p:graphicFrame>
      <p:sp>
        <p:nvSpPr>
          <p:cNvPr id="8" name="Text Box 7"/>
          <p:cNvSpPr txBox="1">
            <a:spLocks noChangeArrowheads="1"/>
          </p:cNvSpPr>
          <p:nvPr/>
        </p:nvSpPr>
        <p:spPr bwMode="auto">
          <a:xfrm>
            <a:off x="5365254" y="5126955"/>
            <a:ext cx="2951162" cy="757130"/>
          </a:xfrm>
          <a:prstGeom prst="rect">
            <a:avLst/>
          </a:prstGeom>
          <a:noFill/>
          <a:ln w="9525" algn="ctr">
            <a:noFill/>
            <a:miter lim="800000"/>
            <a:headEnd/>
            <a:tailEnd/>
          </a:ln>
          <a:effectLst/>
        </p:spPr>
        <p:txBody>
          <a:bodyPr>
            <a:spAutoFit/>
          </a:bodyPr>
          <a:lstStyle/>
          <a:p>
            <a:pPr marL="609600" indent="-609600">
              <a:lnSpc>
                <a:spcPct val="90000"/>
              </a:lnSpc>
              <a:buSzPct val="90000"/>
              <a:buFont typeface="Wingdings" pitchFamily="2" charset="2"/>
              <a:buNone/>
              <a:defRPr/>
            </a:pPr>
            <a:r>
              <a:rPr lang="zh-CN" altLang="en-US" sz="2400" dirty="0">
                <a:latin typeface="楷体_GB2312" pitchFamily="49" charset="-122"/>
                <a:ea typeface="楷体_GB2312" pitchFamily="49" charset="-122"/>
              </a:rPr>
              <a:t>选择压力大，差别放</a:t>
            </a:r>
          </a:p>
          <a:p>
            <a:pPr marL="609600" indent="-609600">
              <a:lnSpc>
                <a:spcPct val="90000"/>
              </a:lnSpc>
              <a:buSzPct val="90000"/>
              <a:buFont typeface="Wingdings" pitchFamily="2" charset="2"/>
              <a:buNone/>
              <a:defRPr/>
            </a:pPr>
            <a:r>
              <a:rPr lang="zh-CN" altLang="en-US" sz="2400" dirty="0">
                <a:latin typeface="楷体_GB2312" pitchFamily="49" charset="-122"/>
                <a:ea typeface="楷体_GB2312" pitchFamily="49" charset="-122"/>
              </a:rPr>
              <a:t>大，选优功能强化了</a:t>
            </a:r>
          </a:p>
        </p:txBody>
      </p:sp>
      <p:sp>
        <p:nvSpPr>
          <p:cNvPr id="9" name="Text Box 8"/>
          <p:cNvSpPr txBox="1">
            <a:spLocks noChangeArrowheads="1"/>
          </p:cNvSpPr>
          <p:nvPr/>
        </p:nvSpPr>
        <p:spPr bwMode="auto">
          <a:xfrm>
            <a:off x="4068266" y="2821905"/>
            <a:ext cx="1008063" cy="420688"/>
          </a:xfrm>
          <a:prstGeom prst="rect">
            <a:avLst/>
          </a:prstGeom>
          <a:noFill/>
          <a:ln w="9525" algn="ctr">
            <a:noFill/>
            <a:miter lim="800000"/>
            <a:headEnd/>
            <a:tailEnd/>
          </a:ln>
          <a:effectLst/>
        </p:spPr>
        <p:txBody>
          <a:bodyPr>
            <a:spAutoFit/>
          </a:bodyPr>
          <a:lstStyle/>
          <a:p>
            <a:pPr marL="609600" indent="-609600" algn="ctr">
              <a:lnSpc>
                <a:spcPct val="90000"/>
              </a:lnSpc>
              <a:buSzPct val="90000"/>
              <a:buFont typeface="Wingdings" pitchFamily="2" charset="2"/>
              <a:buNone/>
              <a:defRPr/>
            </a:pPr>
            <a:r>
              <a:rPr lang="zh-CN" altLang="en-US" sz="2400" dirty="0">
                <a:effectLst>
                  <a:outerShdw blurRad="38100" dist="38100" dir="2700000" algn="tl">
                    <a:srgbClr val="000000"/>
                  </a:outerShdw>
                </a:effectLst>
                <a:ea typeface="宋体" pitchFamily="2" charset="-122"/>
              </a:rPr>
              <a:t>标定</a:t>
            </a:r>
          </a:p>
        </p:txBody>
      </p:sp>
      <p:sp>
        <p:nvSpPr>
          <p:cNvPr id="10" name="AutoShape 9"/>
          <p:cNvSpPr>
            <a:spLocks noChangeArrowheads="1"/>
          </p:cNvSpPr>
          <p:nvPr/>
        </p:nvSpPr>
        <p:spPr bwMode="auto">
          <a:xfrm>
            <a:off x="3779317" y="3398168"/>
            <a:ext cx="1728787" cy="358775"/>
          </a:xfrm>
          <a:prstGeom prst="rightArrow">
            <a:avLst>
              <a:gd name="adj1" fmla="val 50000"/>
              <a:gd name="adj2" fmla="val 120465"/>
            </a:avLst>
          </a:prstGeom>
          <a:solidFill>
            <a:schemeClr val="accent1"/>
          </a:solid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1" name="AutoShape 10"/>
          <p:cNvSpPr>
            <a:spLocks noChangeArrowheads="1"/>
          </p:cNvSpPr>
          <p:nvPr/>
        </p:nvSpPr>
        <p:spPr bwMode="auto">
          <a:xfrm>
            <a:off x="2412504" y="4695155"/>
            <a:ext cx="215900" cy="431800"/>
          </a:xfrm>
          <a:prstGeom prst="downArrow">
            <a:avLst>
              <a:gd name="adj1" fmla="val 50000"/>
              <a:gd name="adj2" fmla="val 50000"/>
            </a:avLst>
          </a:prstGeom>
          <a:solidFill>
            <a:srgbClr val="FF0000"/>
          </a:solid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 name="AutoShape 11"/>
          <p:cNvSpPr>
            <a:spLocks noChangeArrowheads="1"/>
          </p:cNvSpPr>
          <p:nvPr/>
        </p:nvSpPr>
        <p:spPr bwMode="auto">
          <a:xfrm>
            <a:off x="6732091" y="4653136"/>
            <a:ext cx="215900" cy="431800"/>
          </a:xfrm>
          <a:prstGeom prst="downArrow">
            <a:avLst>
              <a:gd name="adj1" fmla="val 50000"/>
              <a:gd name="adj2" fmla="val 50000"/>
            </a:avLst>
          </a:prstGeom>
          <a:solidFill>
            <a:srgbClr val="FF0000"/>
          </a:solid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6D20622-BCE3-4A2C-A1D0-492C37FD7AA5}" type="slidenum">
              <a:rPr lang="en-US" altLang="zh-CN"/>
              <a:pPr>
                <a:defRPr/>
              </a:pPr>
              <a:t>8</a:t>
            </a:fld>
            <a:endParaRPr lang="en-US" altLang="zh-CN"/>
          </a:p>
        </p:txBody>
      </p:sp>
      <p:sp>
        <p:nvSpPr>
          <p:cNvPr id="836610" name="Rectangle 2"/>
          <p:cNvSpPr>
            <a:spLocks noGrp="1" noChangeArrowheads="1"/>
          </p:cNvSpPr>
          <p:nvPr>
            <p:ph type="body" idx="1"/>
          </p:nvPr>
        </p:nvSpPr>
        <p:spPr>
          <a:xfrm>
            <a:off x="250825" y="1341438"/>
            <a:ext cx="8642350" cy="5111750"/>
          </a:xfrm>
        </p:spPr>
        <p:txBody>
          <a:bodyPr/>
          <a:lstStyle/>
          <a:p>
            <a:pPr marL="609600" indent="-609600" eaLnBrk="1" hangingPunct="1">
              <a:lnSpc>
                <a:spcPct val="80000"/>
              </a:lnSpc>
              <a:buFont typeface="Wingdings" pitchFamily="2" charset="2"/>
              <a:buNone/>
              <a:defRPr/>
            </a:pPr>
            <a:endParaRPr lang="en-US" altLang="zh-CN" sz="1400" b="1" dirty="0" smtClean="0">
              <a:ea typeface="华文新魏" pitchFamily="2" charset="-122"/>
            </a:endParaRPr>
          </a:p>
          <a:p>
            <a:pPr marL="609600" indent="-609600" eaLnBrk="1" hangingPunct="1">
              <a:lnSpc>
                <a:spcPct val="120000"/>
              </a:lnSpc>
              <a:buFont typeface="Wingdings" pitchFamily="2" charset="2"/>
              <a:buNone/>
              <a:defRPr/>
            </a:pPr>
            <a:r>
              <a:rPr lang="zh-CN" altLang="en-US" b="1" dirty="0" smtClean="0"/>
              <a:t>如右图所示</a:t>
            </a:r>
          </a:p>
          <a:p>
            <a:pPr marL="609600" indent="-609600" eaLnBrk="1" hangingPunct="1">
              <a:lnSpc>
                <a:spcPct val="120000"/>
              </a:lnSpc>
              <a:buClr>
                <a:schemeClr val="tx1"/>
              </a:buClr>
              <a:buSzTx/>
              <a:buFont typeface="Wingdings" pitchFamily="2" charset="2"/>
              <a:buAutoNum type="arabicPeriod"/>
              <a:defRPr/>
            </a:pPr>
            <a:r>
              <a:rPr lang="zh-CN" altLang="en-US" b="1" dirty="0" smtClean="0"/>
              <a:t>选一个初始解</a:t>
            </a:r>
          </a:p>
          <a:p>
            <a:pPr marL="609600" indent="-609600" eaLnBrk="1" hangingPunct="1">
              <a:lnSpc>
                <a:spcPct val="120000"/>
              </a:lnSpc>
              <a:buClr>
                <a:schemeClr val="tx1"/>
              </a:buClr>
              <a:buFont typeface="Wingdings" pitchFamily="2" charset="2"/>
              <a:buAutoNum type="circleNumDbPlain"/>
              <a:defRPr/>
            </a:pPr>
            <a:r>
              <a:rPr lang="en-US" altLang="zh-CN" b="1" dirty="0" smtClean="0">
                <a:latin typeface="+mn-ea"/>
              </a:rPr>
              <a:t>LP</a:t>
            </a:r>
            <a:r>
              <a:rPr lang="zh-CN" altLang="en-US" b="1" dirty="0" smtClean="0">
                <a:latin typeface="+mn-ea"/>
              </a:rPr>
              <a:t>：大</a:t>
            </a:r>
            <a:r>
              <a:rPr lang="en-US" altLang="zh-CN" b="1" dirty="0" smtClean="0">
                <a:latin typeface="+mn-ea"/>
              </a:rPr>
              <a:t>M</a:t>
            </a:r>
            <a:r>
              <a:rPr lang="zh-CN" altLang="en-US" b="1" dirty="0" smtClean="0">
                <a:latin typeface="+mn-ea"/>
              </a:rPr>
              <a:t>法，二阶段法</a:t>
            </a:r>
          </a:p>
          <a:p>
            <a:pPr marL="609600" indent="-609600" eaLnBrk="1" hangingPunct="1">
              <a:lnSpc>
                <a:spcPct val="120000"/>
              </a:lnSpc>
              <a:buClr>
                <a:schemeClr val="tx1"/>
              </a:buClr>
              <a:buFont typeface="Wingdings" pitchFamily="2" charset="2"/>
              <a:buAutoNum type="circleNumDbPlain"/>
              <a:defRPr/>
            </a:pPr>
            <a:r>
              <a:rPr lang="en-US" altLang="zh-CN" b="1" dirty="0" smtClean="0">
                <a:latin typeface="+mn-ea"/>
              </a:rPr>
              <a:t>NLP</a:t>
            </a:r>
            <a:r>
              <a:rPr lang="zh-CN" altLang="en-US" b="1" dirty="0" smtClean="0">
                <a:latin typeface="+mn-ea"/>
              </a:rPr>
              <a:t>：任意点或一个内点		</a:t>
            </a:r>
          </a:p>
        </p:txBody>
      </p:sp>
      <p:sp>
        <p:nvSpPr>
          <p:cNvPr id="836611"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chemeClr val="tx1"/>
                </a:solidFill>
                <a:ea typeface="华文新魏" pitchFamily="2" charset="-122"/>
              </a:rPr>
              <a:t>二</a:t>
            </a:r>
            <a:r>
              <a:rPr lang="en-US" altLang="zh-CN" sz="3600" b="1" dirty="0" smtClean="0">
                <a:solidFill>
                  <a:schemeClr val="tx1"/>
                </a:solidFill>
                <a:ea typeface="华文新魏" pitchFamily="2" charset="-122"/>
              </a:rPr>
              <a:t>.</a:t>
            </a:r>
            <a:r>
              <a:rPr lang="zh-CN" altLang="en-US" sz="3600" b="1" dirty="0" smtClean="0">
                <a:solidFill>
                  <a:schemeClr val="tx1"/>
                </a:solidFill>
                <a:ea typeface="华文新魏" pitchFamily="2" charset="-122"/>
              </a:rPr>
              <a:t>传统优化方法的基本步骤</a:t>
            </a:r>
            <a:r>
              <a:rPr lang="en-US" altLang="zh-CN" sz="3600" b="1" dirty="0" smtClean="0">
                <a:solidFill>
                  <a:schemeClr val="tx1"/>
                </a:solidFill>
                <a:ea typeface="华文新魏" pitchFamily="2" charset="-122"/>
              </a:rPr>
              <a:t>—</a:t>
            </a:r>
            <a:r>
              <a:rPr lang="zh-CN" altLang="en-US" sz="3600" b="1" dirty="0" smtClean="0">
                <a:solidFill>
                  <a:schemeClr val="tx1"/>
                </a:solidFill>
                <a:ea typeface="华文新魏" pitchFamily="2" charset="-122"/>
              </a:rPr>
              <a:t>三步曲（</a:t>
            </a:r>
            <a:r>
              <a:rPr lang="en-US" altLang="zh-CN" sz="3600" b="1" dirty="0" smtClean="0">
                <a:solidFill>
                  <a:schemeClr val="tx1"/>
                </a:solidFill>
                <a:ea typeface="华文新魏" pitchFamily="2" charset="-122"/>
              </a:rPr>
              <a:t>1</a:t>
            </a:r>
            <a:r>
              <a:rPr lang="zh-CN" altLang="en-US" sz="3600" b="1" dirty="0" smtClean="0">
                <a:solidFill>
                  <a:schemeClr val="tx1"/>
                </a:solidFill>
                <a:ea typeface="华文新魏" pitchFamily="2" charset="-122"/>
              </a:rPr>
              <a:t>）</a:t>
            </a:r>
          </a:p>
        </p:txBody>
      </p:sp>
      <p:grpSp>
        <p:nvGrpSpPr>
          <p:cNvPr id="5" name="Group 2"/>
          <p:cNvGrpSpPr>
            <a:grpSpLocks/>
          </p:cNvGrpSpPr>
          <p:nvPr/>
        </p:nvGrpSpPr>
        <p:grpSpPr bwMode="auto">
          <a:xfrm>
            <a:off x="5581030" y="1701602"/>
            <a:ext cx="3455466" cy="4607718"/>
            <a:chOff x="340" y="935"/>
            <a:chExt cx="2404" cy="2858"/>
          </a:xfrm>
        </p:grpSpPr>
        <p:sp>
          <p:nvSpPr>
            <p:cNvPr id="7" name="AutoShape 3"/>
            <p:cNvSpPr>
              <a:spLocks noChangeArrowheads="1"/>
            </p:cNvSpPr>
            <p:nvPr/>
          </p:nvSpPr>
          <p:spPr bwMode="auto">
            <a:xfrm>
              <a:off x="2109" y="2423"/>
              <a:ext cx="635" cy="272"/>
            </a:xfrm>
            <a:prstGeom prst="flowChartTerminator">
              <a:avLst/>
            </a:prstGeom>
            <a:noFill/>
            <a:ln w="9525">
              <a:solidFill>
                <a:schemeClr val="tx1"/>
              </a:solidFill>
              <a:miter lim="800000"/>
              <a:headEnd/>
              <a:tailEnd/>
            </a:ln>
          </p:spPr>
          <p:txBody>
            <a:bodyPr wrap="none" anchor="ctr"/>
            <a:lstStyle/>
            <a:p>
              <a:pPr algn="ctr">
                <a:lnSpc>
                  <a:spcPct val="100000"/>
                </a:lnSpc>
                <a:spcBef>
                  <a:spcPct val="0"/>
                </a:spcBef>
                <a:buClrTx/>
                <a:buSzTx/>
                <a:buFontTx/>
                <a:buNone/>
              </a:pPr>
              <a:r>
                <a:rPr lang="zh-CN" altLang="en-US" sz="2000" dirty="0" smtClean="0"/>
                <a:t>停止</a:t>
              </a:r>
              <a:endParaRPr lang="zh-CN" altLang="en-US" sz="2000" dirty="0"/>
            </a:p>
          </p:txBody>
        </p:sp>
        <p:grpSp>
          <p:nvGrpSpPr>
            <p:cNvPr id="8" name="Group 4"/>
            <p:cNvGrpSpPr>
              <a:grpSpLocks/>
            </p:cNvGrpSpPr>
            <p:nvPr/>
          </p:nvGrpSpPr>
          <p:grpSpPr bwMode="auto">
            <a:xfrm>
              <a:off x="340" y="935"/>
              <a:ext cx="1369" cy="2858"/>
              <a:chOff x="340" y="935"/>
              <a:chExt cx="1369" cy="2858"/>
            </a:xfrm>
          </p:grpSpPr>
          <p:sp>
            <p:nvSpPr>
              <p:cNvPr id="12" name="Text Box 5"/>
              <p:cNvSpPr txBox="1">
                <a:spLocks noChangeArrowheads="1"/>
              </p:cNvSpPr>
              <p:nvPr/>
            </p:nvSpPr>
            <p:spPr bwMode="auto">
              <a:xfrm>
                <a:off x="539" y="1705"/>
                <a:ext cx="1134" cy="248"/>
              </a:xfrm>
              <a:prstGeom prst="rect">
                <a:avLst/>
              </a:prstGeom>
              <a:noFill/>
              <a:ln w="9525">
                <a:solidFill>
                  <a:schemeClr val="tx1"/>
                </a:solidFill>
                <a:miter lim="800000"/>
                <a:headEnd/>
                <a:tailEnd/>
              </a:ln>
            </p:spPr>
            <p:txBody>
              <a:bodyPr>
                <a:spAutoFit/>
              </a:bodyPr>
              <a:lstStyle/>
              <a:p>
                <a:pPr algn="ctr">
                  <a:lnSpc>
                    <a:spcPct val="100000"/>
                  </a:lnSpc>
                  <a:spcBef>
                    <a:spcPct val="50000"/>
                  </a:spcBef>
                  <a:buClrTx/>
                  <a:buSzTx/>
                  <a:buFontTx/>
                  <a:buNone/>
                </a:pPr>
                <a:r>
                  <a:rPr lang="zh-CN" altLang="en-US" sz="2000" dirty="0" smtClean="0">
                    <a:solidFill>
                      <a:srgbClr val="FF0000"/>
                    </a:solidFill>
                  </a:rPr>
                  <a:t>选初始解</a:t>
                </a:r>
                <a:endParaRPr lang="zh-CN" altLang="en-US" sz="2000" dirty="0">
                  <a:solidFill>
                    <a:srgbClr val="FF0000"/>
                  </a:solidFill>
                </a:endParaRPr>
              </a:p>
            </p:txBody>
          </p:sp>
          <p:sp>
            <p:nvSpPr>
              <p:cNvPr id="13" name="AutoShape 6"/>
              <p:cNvSpPr>
                <a:spLocks noChangeArrowheads="1"/>
              </p:cNvSpPr>
              <p:nvPr/>
            </p:nvSpPr>
            <p:spPr bwMode="auto">
              <a:xfrm>
                <a:off x="530" y="2387"/>
                <a:ext cx="1179" cy="362"/>
              </a:xfrm>
              <a:prstGeom prst="flowChartDecision">
                <a:avLst/>
              </a:prstGeom>
              <a:noFill/>
              <a:ln w="9525">
                <a:solidFill>
                  <a:schemeClr val="tx1"/>
                </a:solidFill>
                <a:miter lim="800000"/>
                <a:headEnd/>
                <a:tailEnd/>
              </a:ln>
            </p:spPr>
            <p:txBody>
              <a:bodyPr wrap="none" anchor="ctr"/>
              <a:lstStyle/>
              <a:p>
                <a:pPr algn="ctr">
                  <a:lnSpc>
                    <a:spcPct val="100000"/>
                  </a:lnSpc>
                  <a:spcBef>
                    <a:spcPct val="0"/>
                  </a:spcBef>
                  <a:buClrTx/>
                  <a:buSzTx/>
                  <a:buFontTx/>
                  <a:buNone/>
                </a:pPr>
                <a:r>
                  <a:rPr lang="zh-CN" altLang="en-US" sz="2000" dirty="0" smtClean="0">
                    <a:solidFill>
                      <a:srgbClr val="FF0000"/>
                    </a:solidFill>
                  </a:rPr>
                  <a:t>停止判据</a:t>
                </a:r>
                <a:endParaRPr lang="zh-CN" altLang="en-US" sz="2000" dirty="0">
                  <a:solidFill>
                    <a:srgbClr val="FF0000"/>
                  </a:solidFill>
                </a:endParaRPr>
              </a:p>
            </p:txBody>
          </p:sp>
          <p:sp>
            <p:nvSpPr>
              <p:cNvPr id="14" name="Text Box 7"/>
              <p:cNvSpPr txBox="1">
                <a:spLocks noChangeArrowheads="1"/>
              </p:cNvSpPr>
              <p:nvPr/>
            </p:nvSpPr>
            <p:spPr bwMode="auto">
              <a:xfrm>
                <a:off x="549" y="3331"/>
                <a:ext cx="1134" cy="248"/>
              </a:xfrm>
              <a:prstGeom prst="rect">
                <a:avLst/>
              </a:prstGeom>
              <a:noFill/>
              <a:ln w="9525">
                <a:solidFill>
                  <a:schemeClr val="tx1"/>
                </a:solidFill>
                <a:miter lim="800000"/>
                <a:headEnd/>
                <a:tailEnd/>
              </a:ln>
            </p:spPr>
            <p:txBody>
              <a:bodyPr>
                <a:spAutoFit/>
              </a:bodyPr>
              <a:lstStyle/>
              <a:p>
                <a:pPr algn="ctr">
                  <a:lnSpc>
                    <a:spcPct val="100000"/>
                  </a:lnSpc>
                  <a:spcBef>
                    <a:spcPct val="50000"/>
                  </a:spcBef>
                  <a:buClrTx/>
                  <a:buSzTx/>
                  <a:buFontTx/>
                  <a:buNone/>
                </a:pPr>
                <a:r>
                  <a:rPr lang="zh-CN" altLang="en-US" sz="2000" dirty="0" smtClean="0">
                    <a:solidFill>
                      <a:srgbClr val="FF0000"/>
                    </a:solidFill>
                  </a:rPr>
                  <a:t>改进解</a:t>
                </a:r>
                <a:endParaRPr lang="zh-CN" altLang="en-US" sz="2000" dirty="0">
                  <a:solidFill>
                    <a:srgbClr val="FF0000"/>
                  </a:solidFill>
                </a:endParaRPr>
              </a:p>
            </p:txBody>
          </p:sp>
          <p:sp>
            <p:nvSpPr>
              <p:cNvPr id="15" name="AutoShape 8"/>
              <p:cNvSpPr>
                <a:spLocks noChangeArrowheads="1"/>
              </p:cNvSpPr>
              <p:nvPr/>
            </p:nvSpPr>
            <p:spPr bwMode="auto">
              <a:xfrm>
                <a:off x="793" y="935"/>
                <a:ext cx="635" cy="272"/>
              </a:xfrm>
              <a:prstGeom prst="flowChartTerminator">
                <a:avLst/>
              </a:prstGeom>
              <a:noFill/>
              <a:ln w="9525">
                <a:solidFill>
                  <a:schemeClr val="tx1"/>
                </a:solidFill>
                <a:miter lim="800000"/>
                <a:headEnd/>
                <a:tailEnd/>
              </a:ln>
            </p:spPr>
            <p:txBody>
              <a:bodyPr wrap="none" anchor="ctr"/>
              <a:lstStyle/>
              <a:p>
                <a:pPr algn="ctr">
                  <a:lnSpc>
                    <a:spcPct val="100000"/>
                  </a:lnSpc>
                  <a:spcBef>
                    <a:spcPct val="0"/>
                  </a:spcBef>
                  <a:buClrTx/>
                  <a:buSzTx/>
                  <a:buFontTx/>
                  <a:buNone/>
                </a:pPr>
                <a:r>
                  <a:rPr lang="zh-CN" altLang="en-US" sz="2000" dirty="0" smtClean="0"/>
                  <a:t>开始</a:t>
                </a:r>
                <a:endParaRPr lang="zh-CN" altLang="en-US" sz="2000" dirty="0"/>
              </a:p>
            </p:txBody>
          </p:sp>
          <p:sp>
            <p:nvSpPr>
              <p:cNvPr id="16" name="Line 9"/>
              <p:cNvSpPr>
                <a:spLocks noChangeShapeType="1"/>
              </p:cNvSpPr>
              <p:nvPr/>
            </p:nvSpPr>
            <p:spPr bwMode="auto">
              <a:xfrm>
                <a:off x="1111" y="1207"/>
                <a:ext cx="0" cy="499"/>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10"/>
              <p:cNvSpPr>
                <a:spLocks noChangeShapeType="1"/>
              </p:cNvSpPr>
              <p:nvPr/>
            </p:nvSpPr>
            <p:spPr bwMode="auto">
              <a:xfrm>
                <a:off x="1120" y="1933"/>
                <a:ext cx="0" cy="454"/>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11"/>
              <p:cNvSpPr>
                <a:spLocks noChangeShapeType="1"/>
              </p:cNvSpPr>
              <p:nvPr/>
            </p:nvSpPr>
            <p:spPr bwMode="auto">
              <a:xfrm>
                <a:off x="1129" y="2750"/>
                <a:ext cx="0" cy="589"/>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12"/>
              <p:cNvSpPr>
                <a:spLocks noChangeShapeType="1"/>
              </p:cNvSpPr>
              <p:nvPr/>
            </p:nvSpPr>
            <p:spPr bwMode="auto">
              <a:xfrm>
                <a:off x="1129" y="3566"/>
                <a:ext cx="0" cy="227"/>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 name="Line 13"/>
              <p:cNvSpPr>
                <a:spLocks noChangeShapeType="1"/>
              </p:cNvSpPr>
              <p:nvPr/>
            </p:nvSpPr>
            <p:spPr bwMode="auto">
              <a:xfrm flipH="1">
                <a:off x="340" y="3793"/>
                <a:ext cx="771"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 name="Line 14"/>
              <p:cNvSpPr>
                <a:spLocks noChangeShapeType="1"/>
              </p:cNvSpPr>
              <p:nvPr/>
            </p:nvSpPr>
            <p:spPr bwMode="auto">
              <a:xfrm flipV="1">
                <a:off x="340" y="2151"/>
                <a:ext cx="0" cy="1633"/>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15"/>
              <p:cNvSpPr>
                <a:spLocks noChangeShapeType="1"/>
              </p:cNvSpPr>
              <p:nvPr/>
            </p:nvSpPr>
            <p:spPr bwMode="auto">
              <a:xfrm>
                <a:off x="340" y="2152"/>
                <a:ext cx="771"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Line 16"/>
            <p:cNvSpPr>
              <a:spLocks noChangeShapeType="1"/>
            </p:cNvSpPr>
            <p:nvPr/>
          </p:nvSpPr>
          <p:spPr bwMode="auto">
            <a:xfrm>
              <a:off x="1701" y="2577"/>
              <a:ext cx="408"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 name="Text Box 17"/>
            <p:cNvSpPr txBox="1">
              <a:spLocks noChangeArrowheads="1"/>
            </p:cNvSpPr>
            <p:nvPr/>
          </p:nvSpPr>
          <p:spPr bwMode="auto">
            <a:xfrm>
              <a:off x="1809" y="2360"/>
              <a:ext cx="273" cy="24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tLang="zh-CN" sz="2000" dirty="0">
                  <a:latin typeface="宋体" pitchFamily="2" charset="-122"/>
                </a:rPr>
                <a:t>Y</a:t>
              </a:r>
            </a:p>
          </p:txBody>
        </p:sp>
        <p:sp>
          <p:nvSpPr>
            <p:cNvPr id="11" name="Text Box 18"/>
            <p:cNvSpPr txBox="1">
              <a:spLocks noChangeArrowheads="1"/>
            </p:cNvSpPr>
            <p:nvPr/>
          </p:nvSpPr>
          <p:spPr bwMode="auto">
            <a:xfrm>
              <a:off x="1102" y="3012"/>
              <a:ext cx="273" cy="24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tLang="zh-CN" sz="2000" dirty="0">
                  <a:latin typeface="宋体" pitchFamily="2" charset="-122"/>
                </a:rPr>
                <a:t>N</a:t>
              </a: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j-ea"/>
                <a:ea typeface="+mj-ea"/>
              </a:rPr>
              <a:t>适值函数的标定</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标定方法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线性标定</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函数表达式</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i="1" dirty="0" smtClean="0">
                <a:latin typeface="Times New Roman" pitchFamily="18" charset="0"/>
                <a:ea typeface="楷体_GB2312" pitchFamily="49" charset="-122"/>
                <a:cs typeface="Times New Roman" pitchFamily="18" charset="0"/>
              </a:rPr>
              <a:t>F</a:t>
            </a:r>
            <a:r>
              <a:rPr lang="zh-CN" altLang="en-US" sz="2800" b="1" dirty="0" smtClean="0">
                <a:latin typeface="Times New Roman" pitchFamily="18" charset="0"/>
                <a:ea typeface="楷体_GB2312" pitchFamily="49" charset="-122"/>
                <a:cs typeface="Times New Roman" pitchFamily="18" charset="0"/>
              </a:rPr>
              <a:t>为适值函数，</a:t>
            </a:r>
            <a:r>
              <a:rPr lang="en-US" altLang="zh-CN" sz="2800" b="1" i="1" dirty="0" smtClean="0">
                <a:latin typeface="Times New Roman" pitchFamily="18" charset="0"/>
                <a:ea typeface="楷体_GB2312" pitchFamily="49" charset="-122"/>
                <a:cs typeface="Times New Roman" pitchFamily="18" charset="0"/>
              </a:rPr>
              <a:t>f</a:t>
            </a:r>
            <a:r>
              <a:rPr lang="zh-CN" altLang="en-US" sz="2800" b="1" dirty="0" smtClean="0">
                <a:latin typeface="Times New Roman" pitchFamily="18" charset="0"/>
                <a:ea typeface="楷体_GB2312" pitchFamily="49" charset="-122"/>
                <a:cs typeface="Times New Roman" pitchFamily="18" charset="0"/>
              </a:rPr>
              <a:t>为目标函数</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latin typeface="Times New Roman" pitchFamily="18" charset="0"/>
                <a:ea typeface="楷体_GB2312" pitchFamily="49" charset="-122"/>
                <a:cs typeface="Times New Roman" pitchFamily="18" charset="0"/>
              </a:rPr>
              <a:t>a. </a:t>
            </a:r>
            <a:r>
              <a:rPr lang="zh-CN" altLang="en-US" sz="2800" b="1" dirty="0" smtClean="0">
                <a:latin typeface="Times New Roman" pitchFamily="18" charset="0"/>
                <a:ea typeface="楷体_GB2312" pitchFamily="49" charset="-122"/>
                <a:cs typeface="Times New Roman" pitchFamily="18" charset="0"/>
              </a:rPr>
              <a:t>对</a:t>
            </a:r>
            <a:r>
              <a:rPr lang="en-US" altLang="zh-CN" sz="2800" b="1" dirty="0" smtClean="0">
                <a:latin typeface="Times New Roman" pitchFamily="18" charset="0"/>
                <a:ea typeface="楷体_GB2312" pitchFamily="49" charset="-122"/>
                <a:cs typeface="Times New Roman" pitchFamily="18" charset="0"/>
              </a:rPr>
              <a:t>max </a:t>
            </a:r>
            <a:r>
              <a:rPr lang="en-US" altLang="zh-CN" sz="2800" b="1" i="1" dirty="0" smtClean="0">
                <a:latin typeface="Times New Roman" pitchFamily="18" charset="0"/>
                <a:ea typeface="楷体_GB2312" pitchFamily="49" charset="-122"/>
                <a:cs typeface="Times New Roman" pitchFamily="18" charset="0"/>
              </a:rPr>
              <a:t>f</a:t>
            </a:r>
            <a:r>
              <a:rPr lang="en-US" altLang="zh-CN" sz="2800" b="1" dirty="0" smtClean="0">
                <a:latin typeface="Times New Roman" pitchFamily="18" charset="0"/>
                <a:ea typeface="楷体_GB2312" pitchFamily="49" charset="-122"/>
                <a:cs typeface="Times New Roman" pitchFamily="18" charset="0"/>
              </a:rPr>
              <a:t>(</a:t>
            </a:r>
            <a:r>
              <a:rPr lang="en-US" altLang="zh-CN" sz="2800" b="1" i="1" dirty="0" smtClean="0">
                <a:latin typeface="Times New Roman" pitchFamily="18" charset="0"/>
                <a:ea typeface="楷体_GB2312" pitchFamily="49" charset="-122"/>
                <a:cs typeface="Times New Roman" pitchFamily="18" charset="0"/>
              </a:rPr>
              <a:t>x</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 ，令</a:t>
            </a: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	函数表达式 ：			</a:t>
            </a:r>
          </a:p>
          <a:p>
            <a:pPr marL="1409700" lvl="2" indent="-609600" eaLnBrk="1" hangingPunct="1">
              <a:buClr>
                <a:srgbClr val="FFFFFF"/>
              </a:buClr>
              <a:buSzPct val="100000"/>
              <a:buNone/>
              <a:defRPr/>
            </a:pPr>
            <a:r>
              <a:rPr lang="en-US" altLang="zh-CN" sz="2800" b="1" dirty="0" smtClean="0">
                <a:latin typeface="Times New Roman" pitchFamily="18" charset="0"/>
                <a:ea typeface="楷体_GB2312" pitchFamily="49" charset="-122"/>
                <a:cs typeface="Times New Roman" pitchFamily="18" charset="0"/>
              </a:rPr>
              <a:t>b. </a:t>
            </a:r>
            <a:r>
              <a:rPr lang="zh-CN" altLang="en-US" sz="2800" b="1" dirty="0" smtClean="0">
                <a:latin typeface="Times New Roman" pitchFamily="18" charset="0"/>
                <a:ea typeface="楷体_GB2312" pitchFamily="49" charset="-122"/>
                <a:cs typeface="Times New Roman" pitchFamily="18" charset="0"/>
              </a:rPr>
              <a:t>对</a:t>
            </a:r>
            <a:r>
              <a:rPr lang="en-US" altLang="zh-CN" sz="2800" b="1" dirty="0" smtClean="0">
                <a:latin typeface="Times New Roman" pitchFamily="18" charset="0"/>
                <a:ea typeface="楷体_GB2312" pitchFamily="49" charset="-122"/>
                <a:cs typeface="Times New Roman" pitchFamily="18" charset="0"/>
              </a:rPr>
              <a:t>min </a:t>
            </a:r>
            <a:r>
              <a:rPr lang="en-US" altLang="zh-CN" sz="2800" b="1" i="1" dirty="0" smtClean="0">
                <a:latin typeface="Times New Roman" pitchFamily="18" charset="0"/>
                <a:ea typeface="楷体_GB2312" pitchFamily="49" charset="-122"/>
                <a:cs typeface="Times New Roman" pitchFamily="18" charset="0"/>
              </a:rPr>
              <a:t>f</a:t>
            </a:r>
            <a:r>
              <a:rPr lang="en-US" altLang="zh-CN" sz="2800" b="1" dirty="0" smtClean="0">
                <a:latin typeface="Times New Roman" pitchFamily="18" charset="0"/>
                <a:ea typeface="楷体_GB2312" pitchFamily="49" charset="-122"/>
                <a:cs typeface="Times New Roman" pitchFamily="18" charset="0"/>
              </a:rPr>
              <a:t>(</a:t>
            </a:r>
            <a:r>
              <a:rPr lang="en-US" altLang="zh-CN" sz="2800" b="1" i="1" dirty="0" smtClean="0">
                <a:latin typeface="Times New Roman" pitchFamily="18" charset="0"/>
                <a:ea typeface="楷体_GB2312" pitchFamily="49" charset="-122"/>
                <a:cs typeface="Times New Roman" pitchFamily="18" charset="0"/>
              </a:rPr>
              <a:t>x</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 ，令</a:t>
            </a: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	函数表达式 ：			</a:t>
            </a:r>
          </a:p>
          <a:p>
            <a:pPr marL="1409700" lvl="2" indent="-609600" eaLnBrk="1" hangingPunct="1">
              <a:buClr>
                <a:srgbClr val="FFFFFF"/>
              </a:buClr>
              <a:buSzPct val="100000"/>
              <a:buNone/>
              <a:defRPr/>
            </a:pPr>
            <a:endParaRPr lang="zh-CN" altLang="en-US"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210945" name="Object 4"/>
          <p:cNvGraphicFramePr>
            <a:graphicFrameLocks/>
          </p:cNvGraphicFramePr>
          <p:nvPr/>
        </p:nvGraphicFramePr>
        <p:xfrm>
          <a:off x="3131840" y="2924944"/>
          <a:ext cx="1343025" cy="406400"/>
        </p:xfrm>
        <a:graphic>
          <a:graphicData uri="http://schemas.openxmlformats.org/presentationml/2006/ole">
            <p:oleObj spid="_x0000_s47106" name="Equation" r:id="rId4" imgW="672840" imgH="203040" progId="">
              <p:embed/>
            </p:oleObj>
          </a:graphicData>
        </a:graphic>
      </p:graphicFrame>
      <p:graphicFrame>
        <p:nvGraphicFramePr>
          <p:cNvPr id="210946" name="Object 8"/>
          <p:cNvGraphicFramePr>
            <a:graphicFrameLocks/>
          </p:cNvGraphicFramePr>
          <p:nvPr/>
        </p:nvGraphicFramePr>
        <p:xfrm>
          <a:off x="4127624" y="3937496"/>
          <a:ext cx="660400" cy="355600"/>
        </p:xfrm>
        <a:graphic>
          <a:graphicData uri="http://schemas.openxmlformats.org/presentationml/2006/ole">
            <p:oleObj spid="_x0000_s47107" name="Equation" r:id="rId5" imgW="330120" imgH="177480" progId="">
              <p:embed/>
            </p:oleObj>
          </a:graphicData>
        </a:graphic>
      </p:graphicFrame>
      <p:graphicFrame>
        <p:nvGraphicFramePr>
          <p:cNvPr id="210947" name="Object 10"/>
          <p:cNvGraphicFramePr>
            <a:graphicFrameLocks/>
          </p:cNvGraphicFramePr>
          <p:nvPr/>
        </p:nvGraphicFramePr>
        <p:xfrm>
          <a:off x="5036220" y="3907904"/>
          <a:ext cx="1624012" cy="457200"/>
        </p:xfrm>
        <a:graphic>
          <a:graphicData uri="http://schemas.openxmlformats.org/presentationml/2006/ole">
            <p:oleObj spid="_x0000_s47108" name="Equation" r:id="rId6" imgW="812520" imgH="228600" progId="">
              <p:embed/>
            </p:oleObj>
          </a:graphicData>
        </a:graphic>
      </p:graphicFrame>
      <p:graphicFrame>
        <p:nvGraphicFramePr>
          <p:cNvPr id="210948" name="Object 4"/>
          <p:cNvGraphicFramePr>
            <a:graphicFrameLocks/>
          </p:cNvGraphicFramePr>
          <p:nvPr/>
        </p:nvGraphicFramePr>
        <p:xfrm>
          <a:off x="3984923" y="4437063"/>
          <a:ext cx="2027237" cy="457200"/>
        </p:xfrm>
        <a:graphic>
          <a:graphicData uri="http://schemas.openxmlformats.org/presentationml/2006/ole">
            <p:oleObj spid="_x0000_s47109" name="Equation" r:id="rId7" imgW="1015920" imgH="228600" progId="">
              <p:embed/>
            </p:oleObj>
          </a:graphicData>
        </a:graphic>
      </p:graphicFrame>
      <p:graphicFrame>
        <p:nvGraphicFramePr>
          <p:cNvPr id="210949" name="Object 8"/>
          <p:cNvGraphicFramePr>
            <a:graphicFrameLocks/>
          </p:cNvGraphicFramePr>
          <p:nvPr/>
        </p:nvGraphicFramePr>
        <p:xfrm>
          <a:off x="3965575" y="4919663"/>
          <a:ext cx="863600" cy="355600"/>
        </p:xfrm>
        <a:graphic>
          <a:graphicData uri="http://schemas.openxmlformats.org/presentationml/2006/ole">
            <p:oleObj spid="_x0000_s47110" name="Equation" r:id="rId8" imgW="431640" imgH="177480" progId="">
              <p:embed/>
            </p:oleObj>
          </a:graphicData>
        </a:graphic>
      </p:graphicFrame>
      <p:graphicFrame>
        <p:nvGraphicFramePr>
          <p:cNvPr id="210950" name="Object 10"/>
          <p:cNvGraphicFramePr>
            <a:graphicFrameLocks/>
          </p:cNvGraphicFramePr>
          <p:nvPr/>
        </p:nvGraphicFramePr>
        <p:xfrm>
          <a:off x="5038725" y="4891088"/>
          <a:ext cx="1497013" cy="457200"/>
        </p:xfrm>
        <a:graphic>
          <a:graphicData uri="http://schemas.openxmlformats.org/presentationml/2006/ole">
            <p:oleObj spid="_x0000_s47111" name="Equation" r:id="rId9" imgW="749160" imgH="228600" progId="">
              <p:embed/>
            </p:oleObj>
          </a:graphicData>
        </a:graphic>
      </p:graphicFrame>
      <p:graphicFrame>
        <p:nvGraphicFramePr>
          <p:cNvPr id="210951" name="Object 4"/>
          <p:cNvGraphicFramePr>
            <a:graphicFrameLocks/>
          </p:cNvGraphicFramePr>
          <p:nvPr/>
        </p:nvGraphicFramePr>
        <p:xfrm>
          <a:off x="3927326" y="5445125"/>
          <a:ext cx="2228850" cy="457200"/>
        </p:xfrm>
        <a:graphic>
          <a:graphicData uri="http://schemas.openxmlformats.org/presentationml/2006/ole">
            <p:oleObj spid="_x0000_s47112" name="Equation" r:id="rId10" imgW="1117440" imgH="228600" progId="">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j-ea"/>
                <a:ea typeface="+mj-ea"/>
              </a:rPr>
              <a:t>适值函数的标定</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标定方法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动态线性标定（最常用）</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函数表达式                     ，</a:t>
            </a:r>
            <a:r>
              <a:rPr lang="en-US" altLang="zh-CN" sz="2800" b="1" i="1" dirty="0" smtClean="0">
                <a:latin typeface="Times New Roman" pitchFamily="18" charset="0"/>
                <a:ea typeface="楷体_GB2312" pitchFamily="49" charset="-122"/>
                <a:cs typeface="Times New Roman" pitchFamily="18" charset="0"/>
              </a:rPr>
              <a:t>k</a:t>
            </a:r>
            <a:r>
              <a:rPr lang="zh-CN" altLang="en-US" sz="2800" b="1" dirty="0" smtClean="0">
                <a:latin typeface="Times New Roman" pitchFamily="18" charset="0"/>
                <a:ea typeface="楷体_GB2312" pitchFamily="49" charset="-122"/>
                <a:cs typeface="Times New Roman" pitchFamily="18" charset="0"/>
              </a:rPr>
              <a:t>为迭代指标</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优点：计算容易不占用时间</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latin typeface="Times New Roman" pitchFamily="18" charset="0"/>
                <a:ea typeface="楷体_GB2312" pitchFamily="49" charset="-122"/>
                <a:cs typeface="Times New Roman" pitchFamily="18" charset="0"/>
              </a:rPr>
              <a:t>a. </a:t>
            </a:r>
            <a:r>
              <a:rPr lang="zh-CN" altLang="en-US" sz="2800" b="1" dirty="0" smtClean="0">
                <a:latin typeface="Times New Roman" pitchFamily="18" charset="0"/>
                <a:ea typeface="楷体_GB2312" pitchFamily="49" charset="-122"/>
                <a:cs typeface="Times New Roman" pitchFamily="18" charset="0"/>
              </a:rPr>
              <a:t>对</a:t>
            </a:r>
            <a:r>
              <a:rPr lang="en-US" altLang="zh-CN" sz="2800" b="1" dirty="0" smtClean="0">
                <a:latin typeface="Times New Roman" pitchFamily="18" charset="0"/>
                <a:ea typeface="楷体_GB2312" pitchFamily="49" charset="-122"/>
                <a:cs typeface="Times New Roman" pitchFamily="18" charset="0"/>
              </a:rPr>
              <a:t>max </a:t>
            </a:r>
            <a:r>
              <a:rPr lang="en-US" altLang="zh-CN" sz="2800" b="1" i="1" dirty="0" smtClean="0">
                <a:latin typeface="Times New Roman" pitchFamily="18" charset="0"/>
                <a:ea typeface="楷体_GB2312" pitchFamily="49" charset="-122"/>
                <a:cs typeface="Times New Roman" pitchFamily="18" charset="0"/>
              </a:rPr>
              <a:t>f</a:t>
            </a:r>
            <a:r>
              <a:rPr lang="en-US" altLang="zh-CN" sz="2800" b="1" dirty="0" smtClean="0">
                <a:latin typeface="Times New Roman" pitchFamily="18" charset="0"/>
                <a:ea typeface="楷体_GB2312" pitchFamily="49" charset="-122"/>
                <a:cs typeface="Times New Roman" pitchFamily="18" charset="0"/>
              </a:rPr>
              <a:t>(</a:t>
            </a:r>
            <a:r>
              <a:rPr lang="en-US" altLang="zh-CN" sz="2800" b="1" i="1" dirty="0" smtClean="0">
                <a:latin typeface="Times New Roman" pitchFamily="18" charset="0"/>
                <a:ea typeface="楷体_GB2312" pitchFamily="49" charset="-122"/>
                <a:cs typeface="Times New Roman" pitchFamily="18" charset="0"/>
              </a:rPr>
              <a:t>x</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 ，令</a:t>
            </a: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	函数表达式 ：			</a:t>
            </a:r>
          </a:p>
          <a:p>
            <a:pPr marL="1409700" lvl="2" indent="-609600" eaLnBrk="1" hangingPunct="1">
              <a:buClr>
                <a:srgbClr val="FFFFFF"/>
              </a:buClr>
              <a:buSzPct val="100000"/>
              <a:buNone/>
              <a:defRPr/>
            </a:pPr>
            <a:r>
              <a:rPr lang="en-US" altLang="zh-CN" sz="2800" b="1" dirty="0" smtClean="0">
                <a:latin typeface="Times New Roman" pitchFamily="18" charset="0"/>
                <a:ea typeface="楷体_GB2312" pitchFamily="49" charset="-122"/>
                <a:cs typeface="Times New Roman" pitchFamily="18" charset="0"/>
              </a:rPr>
              <a:t>b. </a:t>
            </a:r>
            <a:r>
              <a:rPr lang="zh-CN" altLang="en-US" sz="2800" b="1" dirty="0" smtClean="0">
                <a:latin typeface="Times New Roman" pitchFamily="18" charset="0"/>
                <a:ea typeface="楷体_GB2312" pitchFamily="49" charset="-122"/>
                <a:cs typeface="Times New Roman" pitchFamily="18" charset="0"/>
              </a:rPr>
              <a:t>对</a:t>
            </a:r>
            <a:r>
              <a:rPr lang="en-US" altLang="zh-CN" sz="2800" b="1" dirty="0" smtClean="0">
                <a:latin typeface="Times New Roman" pitchFamily="18" charset="0"/>
                <a:ea typeface="楷体_GB2312" pitchFamily="49" charset="-122"/>
                <a:cs typeface="Times New Roman" pitchFamily="18" charset="0"/>
              </a:rPr>
              <a:t>min </a:t>
            </a:r>
            <a:r>
              <a:rPr lang="en-US" altLang="zh-CN" sz="2800" b="1" i="1" dirty="0" smtClean="0">
                <a:latin typeface="Times New Roman" pitchFamily="18" charset="0"/>
                <a:ea typeface="楷体_GB2312" pitchFamily="49" charset="-122"/>
                <a:cs typeface="Times New Roman" pitchFamily="18" charset="0"/>
              </a:rPr>
              <a:t>f</a:t>
            </a:r>
            <a:r>
              <a:rPr lang="en-US" altLang="zh-CN" sz="2800" b="1" dirty="0" smtClean="0">
                <a:latin typeface="Times New Roman" pitchFamily="18" charset="0"/>
                <a:ea typeface="楷体_GB2312" pitchFamily="49" charset="-122"/>
                <a:cs typeface="Times New Roman" pitchFamily="18" charset="0"/>
              </a:rPr>
              <a:t>(</a:t>
            </a:r>
            <a:r>
              <a:rPr lang="en-US" altLang="zh-CN" sz="2800" b="1" i="1" dirty="0" smtClean="0">
                <a:latin typeface="Times New Roman" pitchFamily="18" charset="0"/>
                <a:ea typeface="楷体_GB2312" pitchFamily="49" charset="-122"/>
                <a:cs typeface="Times New Roman" pitchFamily="18" charset="0"/>
              </a:rPr>
              <a:t>x</a:t>
            </a:r>
            <a:r>
              <a:rPr lang="en-US" altLang="zh-CN"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 ，令</a:t>
            </a: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	函数表达式 ：			</a:t>
            </a:r>
          </a:p>
          <a:p>
            <a:pPr marL="1409700" lvl="2" indent="-609600" eaLnBrk="1" hangingPunct="1">
              <a:buClr>
                <a:srgbClr val="FFFFFF"/>
              </a:buClr>
              <a:buSzPct val="100000"/>
              <a:buNone/>
              <a:defRPr/>
            </a:pPr>
            <a:endParaRPr lang="zh-CN" altLang="en-US" sz="2800" b="1" dirty="0" smtClean="0">
              <a:latin typeface="Times New Roman" pitchFamily="18" charset="0"/>
              <a:ea typeface="楷体_GB2312" pitchFamily="49" charset="-122"/>
              <a:cs typeface="Times New Roman" pitchFamily="18" charset="0"/>
            </a:endParaRPr>
          </a:p>
          <a:p>
            <a:pPr marL="1409700" lvl="2" indent="-609600" eaLnBrk="1" hangingPunct="1">
              <a:buClr>
                <a:schemeClr val="tx1"/>
              </a:buClr>
              <a:buSzPct val="100000"/>
              <a:buFont typeface="Arial" pitchFamily="34" charset="0"/>
              <a:buChar char="•"/>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210945" name="Object 4"/>
          <p:cNvGraphicFramePr>
            <a:graphicFrameLocks/>
          </p:cNvGraphicFramePr>
          <p:nvPr/>
        </p:nvGraphicFramePr>
        <p:xfrm>
          <a:off x="3059832" y="2898775"/>
          <a:ext cx="1646238" cy="457200"/>
        </p:xfrm>
        <a:graphic>
          <a:graphicData uri="http://schemas.openxmlformats.org/presentationml/2006/ole">
            <p:oleObj spid="_x0000_s48130" name="Equation" r:id="rId3" imgW="825480" imgH="228600" progId="">
              <p:embed/>
            </p:oleObj>
          </a:graphicData>
        </a:graphic>
      </p:graphicFrame>
      <p:graphicFrame>
        <p:nvGraphicFramePr>
          <p:cNvPr id="210946" name="Object 8"/>
          <p:cNvGraphicFramePr>
            <a:graphicFrameLocks/>
          </p:cNvGraphicFramePr>
          <p:nvPr/>
        </p:nvGraphicFramePr>
        <p:xfrm>
          <a:off x="4064000" y="3911600"/>
          <a:ext cx="787400" cy="406400"/>
        </p:xfrm>
        <a:graphic>
          <a:graphicData uri="http://schemas.openxmlformats.org/presentationml/2006/ole">
            <p:oleObj spid="_x0000_s48131" name="Equation" r:id="rId4" imgW="393480" imgH="203040" progId="">
              <p:embed/>
            </p:oleObj>
          </a:graphicData>
        </a:graphic>
      </p:graphicFrame>
      <p:graphicFrame>
        <p:nvGraphicFramePr>
          <p:cNvPr id="210947" name="Object 10"/>
          <p:cNvGraphicFramePr>
            <a:graphicFrameLocks/>
          </p:cNvGraphicFramePr>
          <p:nvPr/>
        </p:nvGraphicFramePr>
        <p:xfrm>
          <a:off x="5004048" y="3895725"/>
          <a:ext cx="1876425" cy="482600"/>
        </p:xfrm>
        <a:graphic>
          <a:graphicData uri="http://schemas.openxmlformats.org/presentationml/2006/ole">
            <p:oleObj spid="_x0000_s48132" name="Equation" r:id="rId5" imgW="939600" imgH="241200" progId="">
              <p:embed/>
            </p:oleObj>
          </a:graphicData>
        </a:graphic>
      </p:graphicFrame>
      <p:graphicFrame>
        <p:nvGraphicFramePr>
          <p:cNvPr id="213001" name="Object 8"/>
          <p:cNvGraphicFramePr>
            <a:graphicFrameLocks/>
          </p:cNvGraphicFramePr>
          <p:nvPr/>
        </p:nvGraphicFramePr>
        <p:xfrm>
          <a:off x="3918371" y="4437063"/>
          <a:ext cx="2309813" cy="482600"/>
        </p:xfrm>
        <a:graphic>
          <a:graphicData uri="http://schemas.openxmlformats.org/presentationml/2006/ole">
            <p:oleObj spid="_x0000_s48133" name="Equation" r:id="rId6" imgW="1155600" imgH="241200" progId="">
              <p:embed/>
            </p:oleObj>
          </a:graphicData>
        </a:graphic>
      </p:graphicFrame>
      <p:graphicFrame>
        <p:nvGraphicFramePr>
          <p:cNvPr id="213002" name="Object 8"/>
          <p:cNvGraphicFramePr>
            <a:graphicFrameLocks/>
          </p:cNvGraphicFramePr>
          <p:nvPr/>
        </p:nvGraphicFramePr>
        <p:xfrm>
          <a:off x="3987800" y="4884738"/>
          <a:ext cx="990600" cy="406400"/>
        </p:xfrm>
        <a:graphic>
          <a:graphicData uri="http://schemas.openxmlformats.org/presentationml/2006/ole">
            <p:oleObj spid="_x0000_s48134" name="Equation" r:id="rId7" imgW="495000" imgH="203040" progId="">
              <p:embed/>
            </p:oleObj>
          </a:graphicData>
        </a:graphic>
      </p:graphicFrame>
      <p:graphicFrame>
        <p:nvGraphicFramePr>
          <p:cNvPr id="213003" name="Object 10"/>
          <p:cNvGraphicFramePr>
            <a:graphicFrameLocks/>
          </p:cNvGraphicFramePr>
          <p:nvPr/>
        </p:nvGraphicFramePr>
        <p:xfrm>
          <a:off x="5105400" y="4868863"/>
          <a:ext cx="1724025" cy="482600"/>
        </p:xfrm>
        <a:graphic>
          <a:graphicData uri="http://schemas.openxmlformats.org/presentationml/2006/ole">
            <p:oleObj spid="_x0000_s48135" name="Equation" r:id="rId8" imgW="863280" imgH="241200" progId="">
              <p:embed/>
            </p:oleObj>
          </a:graphicData>
        </a:graphic>
      </p:graphicFrame>
      <p:graphicFrame>
        <p:nvGraphicFramePr>
          <p:cNvPr id="213004" name="Object 8"/>
          <p:cNvGraphicFramePr>
            <a:graphicFrameLocks/>
          </p:cNvGraphicFramePr>
          <p:nvPr/>
        </p:nvGraphicFramePr>
        <p:xfrm>
          <a:off x="3930650" y="5410200"/>
          <a:ext cx="2335213" cy="482600"/>
        </p:xfrm>
        <a:graphic>
          <a:graphicData uri="http://schemas.openxmlformats.org/presentationml/2006/ole">
            <p:oleObj spid="_x0000_s48136" name="Equation" r:id="rId9" imgW="1168200" imgH="241200" progId="">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2"/>
              <a:defRPr/>
            </a:pPr>
            <a:r>
              <a:rPr lang="zh-CN" altLang="en-US" b="1" dirty="0" smtClean="0">
                <a:latin typeface="+mj-ea"/>
                <a:ea typeface="+mj-ea"/>
              </a:rPr>
              <a:t>适值函数的标定</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标定方法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动态线性标定（最常用）</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  	的作用：  的加入使最坏个体仍有繁殖的可能，   </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   随</a:t>
            </a:r>
            <a:r>
              <a:rPr lang="en-US" altLang="zh-CN" sz="2800" b="1" i="1" dirty="0" smtClean="0">
                <a:latin typeface="Times New Roman" pitchFamily="18" charset="0"/>
                <a:ea typeface="楷体_GB2312" pitchFamily="49" charset="-122"/>
                <a:cs typeface="Times New Roman" pitchFamily="18" charset="0"/>
              </a:rPr>
              <a:t>k</a:t>
            </a:r>
            <a:r>
              <a:rPr lang="zh-CN" altLang="en-US" sz="2800" b="1" dirty="0" smtClean="0">
                <a:latin typeface="Times New Roman" pitchFamily="18" charset="0"/>
                <a:ea typeface="楷体_GB2312" pitchFamily="49" charset="-122"/>
                <a:cs typeface="Times New Roman" pitchFamily="18" charset="0"/>
              </a:rPr>
              <a:t>的增大而减小</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latin typeface="Times New Roman" pitchFamily="18" charset="0"/>
                <a:ea typeface="楷体_GB2312" pitchFamily="49" charset="-122"/>
                <a:cs typeface="Times New Roman" pitchFamily="18" charset="0"/>
              </a:rPr>
              <a:t>    </a:t>
            </a:r>
            <a:r>
              <a:rPr lang="zh-CN" altLang="en-US" sz="2800" b="1" dirty="0" smtClean="0">
                <a:latin typeface="Times New Roman" pitchFamily="18" charset="0"/>
                <a:ea typeface="楷体_GB2312" pitchFamily="49" charset="-122"/>
                <a:cs typeface="Times New Roman" pitchFamily="18" charset="0"/>
              </a:rPr>
              <a:t>的取值：</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调节</a:t>
            </a:r>
            <a:r>
              <a:rPr lang="en-US" altLang="zh-CN" sz="2800" b="1" i="1" dirty="0" smtClean="0">
                <a:latin typeface="Times New Roman" pitchFamily="18" charset="0"/>
                <a:ea typeface="楷体_GB2312" pitchFamily="49" charset="-122"/>
                <a:cs typeface="Times New Roman" pitchFamily="18" charset="0"/>
              </a:rPr>
              <a:t>M</a:t>
            </a:r>
            <a:r>
              <a:rPr lang="zh-CN" altLang="en-US" sz="2800" b="1" i="1" dirty="0" smtClean="0">
                <a:latin typeface="Times New Roman" pitchFamily="18" charset="0"/>
                <a:ea typeface="楷体_GB2312" pitchFamily="49" charset="-122"/>
                <a:cs typeface="Times New Roman" pitchFamily="18" charset="0"/>
              </a:rPr>
              <a:t> </a:t>
            </a:r>
            <a:r>
              <a:rPr lang="zh-CN" altLang="en-US" sz="2800" b="1" dirty="0" smtClean="0">
                <a:latin typeface="Times New Roman" pitchFamily="18" charset="0"/>
                <a:ea typeface="楷体_GB2312" pitchFamily="49" charset="-122"/>
                <a:cs typeface="Times New Roman" pitchFamily="18" charset="0"/>
              </a:rPr>
              <a:t>和</a:t>
            </a:r>
            <a:r>
              <a:rPr lang="en-US" altLang="zh-CN" sz="2800" b="1" i="1" dirty="0" smtClean="0">
                <a:latin typeface="Times New Roman" pitchFamily="18" charset="0"/>
                <a:ea typeface="楷体_GB2312" pitchFamily="49" charset="-122"/>
                <a:cs typeface="Times New Roman" pitchFamily="18" charset="0"/>
              </a:rPr>
              <a:t>r</a:t>
            </a:r>
            <a:r>
              <a:rPr lang="zh-CN" altLang="en-US" sz="2800" b="1" dirty="0" smtClean="0">
                <a:latin typeface="Times New Roman" pitchFamily="18" charset="0"/>
                <a:ea typeface="楷体_GB2312" pitchFamily="49" charset="-122"/>
                <a:cs typeface="Times New Roman" pitchFamily="18" charset="0"/>
              </a:rPr>
              <a:t>，从而来调节</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213004" name="Object 8"/>
          <p:cNvGraphicFramePr>
            <a:graphicFrameLocks/>
          </p:cNvGraphicFramePr>
          <p:nvPr/>
        </p:nvGraphicFramePr>
        <p:xfrm>
          <a:off x="1028750" y="2899792"/>
          <a:ext cx="381000" cy="457200"/>
        </p:xfrm>
        <a:graphic>
          <a:graphicData uri="http://schemas.openxmlformats.org/presentationml/2006/ole">
            <p:oleObj spid="_x0000_s49154" name="Equation" r:id="rId3" imgW="190440" imgH="228600" progId="">
              <p:embed/>
            </p:oleObj>
          </a:graphicData>
        </a:graphic>
      </p:graphicFrame>
      <p:graphicFrame>
        <p:nvGraphicFramePr>
          <p:cNvPr id="214025" name="Object 9"/>
          <p:cNvGraphicFramePr>
            <a:graphicFrameLocks/>
          </p:cNvGraphicFramePr>
          <p:nvPr/>
        </p:nvGraphicFramePr>
        <p:xfrm>
          <a:off x="2699792" y="2852936"/>
          <a:ext cx="381000" cy="457200"/>
        </p:xfrm>
        <a:graphic>
          <a:graphicData uri="http://schemas.openxmlformats.org/presentationml/2006/ole">
            <p:oleObj spid="_x0000_s49155" name="Equation" r:id="rId4" imgW="190440" imgH="228600" progId="">
              <p:embed/>
            </p:oleObj>
          </a:graphicData>
        </a:graphic>
      </p:graphicFrame>
      <p:graphicFrame>
        <p:nvGraphicFramePr>
          <p:cNvPr id="214026" name="Object 10"/>
          <p:cNvGraphicFramePr>
            <a:graphicFrameLocks/>
          </p:cNvGraphicFramePr>
          <p:nvPr/>
        </p:nvGraphicFramePr>
        <p:xfrm>
          <a:off x="990650" y="3395092"/>
          <a:ext cx="381000" cy="457200"/>
        </p:xfrm>
        <a:graphic>
          <a:graphicData uri="http://schemas.openxmlformats.org/presentationml/2006/ole">
            <p:oleObj spid="_x0000_s49156" name="Equation" r:id="rId5" imgW="190440" imgH="228600" progId="">
              <p:embed/>
            </p:oleObj>
          </a:graphicData>
        </a:graphic>
      </p:graphicFrame>
      <p:graphicFrame>
        <p:nvGraphicFramePr>
          <p:cNvPr id="214027" name="Object 11"/>
          <p:cNvGraphicFramePr>
            <a:graphicFrameLocks/>
          </p:cNvGraphicFramePr>
          <p:nvPr/>
        </p:nvGraphicFramePr>
        <p:xfrm>
          <a:off x="1115616" y="3933056"/>
          <a:ext cx="381000" cy="457200"/>
        </p:xfrm>
        <a:graphic>
          <a:graphicData uri="http://schemas.openxmlformats.org/presentationml/2006/ole">
            <p:oleObj spid="_x0000_s49157" name="Equation" r:id="rId6" imgW="190440" imgH="228600" progId="">
              <p:embed/>
            </p:oleObj>
          </a:graphicData>
        </a:graphic>
      </p:graphicFrame>
      <p:graphicFrame>
        <p:nvGraphicFramePr>
          <p:cNvPr id="214028" name="Object 9"/>
          <p:cNvGraphicFramePr>
            <a:graphicFrameLocks noChangeAspect="1"/>
          </p:cNvGraphicFramePr>
          <p:nvPr/>
        </p:nvGraphicFramePr>
        <p:xfrm>
          <a:off x="1043608" y="4437112"/>
          <a:ext cx="1016000" cy="457200"/>
        </p:xfrm>
        <a:graphic>
          <a:graphicData uri="http://schemas.openxmlformats.org/presentationml/2006/ole">
            <p:oleObj spid="_x0000_s49158" name="Equation" r:id="rId7" imgW="507960" imgH="228600" progId="">
              <p:embed/>
            </p:oleObj>
          </a:graphicData>
        </a:graphic>
      </p:graphicFrame>
      <p:graphicFrame>
        <p:nvGraphicFramePr>
          <p:cNvPr id="214029" name="Object 10"/>
          <p:cNvGraphicFramePr>
            <a:graphicFrameLocks noChangeAspect="1"/>
          </p:cNvGraphicFramePr>
          <p:nvPr/>
        </p:nvGraphicFramePr>
        <p:xfrm>
          <a:off x="2450133" y="4475212"/>
          <a:ext cx="1473200" cy="457200"/>
        </p:xfrm>
        <a:graphic>
          <a:graphicData uri="http://schemas.openxmlformats.org/presentationml/2006/ole">
            <p:oleObj spid="_x0000_s49159" name="Equation" r:id="rId8" imgW="736560" imgH="228600" progId="">
              <p:embed/>
            </p:oleObj>
          </a:graphicData>
        </a:graphic>
      </p:graphicFrame>
      <p:graphicFrame>
        <p:nvGraphicFramePr>
          <p:cNvPr id="214030" name="Object 11"/>
          <p:cNvGraphicFramePr>
            <a:graphicFrameLocks noChangeAspect="1"/>
          </p:cNvGraphicFramePr>
          <p:nvPr/>
        </p:nvGraphicFramePr>
        <p:xfrm>
          <a:off x="4322118" y="4464099"/>
          <a:ext cx="1801812" cy="431800"/>
        </p:xfrm>
        <a:graphic>
          <a:graphicData uri="http://schemas.openxmlformats.org/presentationml/2006/ole">
            <p:oleObj spid="_x0000_s49160" name="Equation" r:id="rId9" imgW="901440" imgH="215640" progId="">
              <p:embed/>
            </p:oleObj>
          </a:graphicData>
        </a:graphic>
      </p:graphicFrame>
      <p:graphicFrame>
        <p:nvGraphicFramePr>
          <p:cNvPr id="214031" name="Object 15"/>
          <p:cNvGraphicFramePr>
            <a:graphicFrameLocks/>
          </p:cNvGraphicFramePr>
          <p:nvPr/>
        </p:nvGraphicFramePr>
        <p:xfrm>
          <a:off x="5055096" y="4916016"/>
          <a:ext cx="381000" cy="457200"/>
        </p:xfrm>
        <a:graphic>
          <a:graphicData uri="http://schemas.openxmlformats.org/presentationml/2006/ole">
            <p:oleObj spid="_x0000_s49161" name="Equation" r:id="rId10" imgW="190440" imgH="228600" progId="">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选择</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几个概念</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选择压力（</a:t>
            </a:r>
            <a:r>
              <a:rPr lang="sq-AL" altLang="zh-CN" sz="2800" b="1" dirty="0" smtClean="0">
                <a:latin typeface="Times New Roman" pitchFamily="18" charset="0"/>
                <a:ea typeface="楷体_GB2312" pitchFamily="49" charset="-122"/>
                <a:cs typeface="Times New Roman" pitchFamily="18" charset="0"/>
              </a:rPr>
              <a:t>selection pressure</a:t>
            </a:r>
            <a:r>
              <a:rPr lang="zh-CN" altLang="sq-AL" sz="2800" b="1" dirty="0" smtClean="0">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：最佳个体选中的概率与平均个体选中概率的比值</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多样性损失（</a:t>
            </a:r>
            <a:r>
              <a:rPr lang="en-US" altLang="zh-CN" sz="2800" b="1" dirty="0" smtClean="0">
                <a:latin typeface="Times New Roman" pitchFamily="18" charset="0"/>
                <a:ea typeface="楷体_GB2312" pitchFamily="49" charset="-122"/>
                <a:cs typeface="Times New Roman" pitchFamily="18" charset="0"/>
              </a:rPr>
              <a:t>loss of diversity</a:t>
            </a:r>
            <a:r>
              <a:rPr lang="zh-CN" altLang="en-US" sz="2800" b="1" dirty="0" smtClean="0">
                <a:latin typeface="Times New Roman" pitchFamily="18" charset="0"/>
                <a:ea typeface="楷体_GB2312" pitchFamily="49" charset="-122"/>
                <a:cs typeface="Times New Roman" pitchFamily="18" charset="0"/>
              </a:rPr>
              <a:t>）：在选择阶段未选中个体数目占种群的比例</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Font typeface="Arial" pitchFamily="34" charset="0"/>
              <a:buChar char="•"/>
              <a:defRPr/>
            </a:pPr>
            <a:endParaRPr lang="zh-CN" altLang="en-US"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9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选择</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个体选择概率的计算方法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按比例的适应度分配</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rPr>
              <a:t>某个体</a:t>
            </a:r>
            <a:r>
              <a:rPr lang="en-US" altLang="zh-CN" sz="2800" b="1" i="1" dirty="0" err="1" smtClean="0">
                <a:solidFill>
                  <a:srgbClr val="FFFFFF"/>
                </a:solidFill>
                <a:latin typeface="Times New Roman" pitchFamily="18" charset="0"/>
                <a:ea typeface="楷体_GB2312" pitchFamily="49" charset="-122"/>
              </a:rPr>
              <a:t>i</a:t>
            </a:r>
            <a:r>
              <a:rPr lang="zh-CN" altLang="en-US" sz="2800" b="1" dirty="0" smtClean="0">
                <a:solidFill>
                  <a:srgbClr val="FFFFFF"/>
                </a:solidFill>
                <a:latin typeface="Times New Roman" pitchFamily="18" charset="0"/>
                <a:ea typeface="楷体_GB2312" pitchFamily="49" charset="-122"/>
              </a:rPr>
              <a:t>，其适应度为</a:t>
            </a:r>
            <a:r>
              <a:rPr lang="en-US" altLang="zh-CN" sz="2800" b="1" i="1" dirty="0" err="1" smtClean="0">
                <a:solidFill>
                  <a:srgbClr val="FFFFFF"/>
                </a:solidFill>
                <a:latin typeface="Times New Roman" pitchFamily="18" charset="0"/>
                <a:ea typeface="楷体_GB2312" pitchFamily="49" charset="-122"/>
              </a:rPr>
              <a:t>f</a:t>
            </a:r>
            <a:r>
              <a:rPr lang="en-US" altLang="zh-CN" sz="2800" b="1" i="1" baseline="-25000" dirty="0" err="1" smtClean="0">
                <a:solidFill>
                  <a:srgbClr val="FFFFFF"/>
                </a:solidFill>
                <a:latin typeface="Times New Roman" pitchFamily="18" charset="0"/>
                <a:ea typeface="楷体_GB2312" pitchFamily="49" charset="-122"/>
              </a:rPr>
              <a:t>i</a:t>
            </a:r>
            <a:r>
              <a:rPr lang="zh-CN" altLang="en-US" sz="2800" b="1" dirty="0" smtClean="0">
                <a:solidFill>
                  <a:srgbClr val="FFFFFF"/>
                </a:solidFill>
                <a:latin typeface="Times New Roman" pitchFamily="18" charset="0"/>
                <a:ea typeface="楷体_GB2312" pitchFamily="49" charset="-122"/>
              </a:rPr>
              <a:t>，则其被选取的概率</a:t>
            </a:r>
            <a:r>
              <a:rPr lang="en-US" altLang="zh-CN" sz="2800" b="1" i="1" dirty="0" smtClean="0">
                <a:solidFill>
                  <a:srgbClr val="FFFFFF"/>
                </a:solidFill>
                <a:latin typeface="Times New Roman" pitchFamily="18" charset="0"/>
                <a:ea typeface="楷体_GB2312" pitchFamily="49" charset="-122"/>
              </a:rPr>
              <a:t>P</a:t>
            </a:r>
            <a:r>
              <a:rPr lang="en-US" altLang="zh-CN" sz="2800" b="1" i="1" baseline="-25000" dirty="0" smtClean="0">
                <a:solidFill>
                  <a:srgbClr val="FFFFFF"/>
                </a:solidFill>
                <a:latin typeface="Times New Roman" pitchFamily="18" charset="0"/>
                <a:ea typeface="楷体_GB2312" pitchFamily="49" charset="-122"/>
              </a:rPr>
              <a:t>i</a:t>
            </a:r>
            <a:r>
              <a:rPr lang="zh-CN" altLang="en-US" sz="2800" b="1" dirty="0" smtClean="0">
                <a:solidFill>
                  <a:srgbClr val="FFFFFF"/>
                </a:solidFill>
                <a:latin typeface="Times New Roman" pitchFamily="18" charset="0"/>
                <a:ea typeface="楷体_GB2312" pitchFamily="49" charset="-122"/>
              </a:rPr>
              <a:t>为</a:t>
            </a:r>
            <a:endParaRPr lang="zh-CN" altLang="en-US" sz="2800"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219138" name="Object 6"/>
          <p:cNvGraphicFramePr>
            <a:graphicFrameLocks noChangeAspect="1"/>
          </p:cNvGraphicFramePr>
          <p:nvPr/>
        </p:nvGraphicFramePr>
        <p:xfrm>
          <a:off x="1212180" y="3552552"/>
          <a:ext cx="1271588" cy="1244600"/>
        </p:xfrm>
        <a:graphic>
          <a:graphicData uri="http://schemas.openxmlformats.org/presentationml/2006/ole">
            <p:oleObj spid="_x0000_s53250" name="Equation" r:id="rId4" imgW="634680" imgH="622080" progId="">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选择</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个体选择概率的计算方法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基于排序的适应度分配</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步骤：</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a. </a:t>
            </a:r>
            <a:r>
              <a:rPr lang="zh-CN" altLang="en-US" sz="2800" b="1" dirty="0" smtClean="0">
                <a:solidFill>
                  <a:srgbClr val="FFFFFF"/>
                </a:solidFill>
                <a:latin typeface="Times New Roman" pitchFamily="18" charset="0"/>
                <a:ea typeface="楷体_GB2312" pitchFamily="49" charset="-122"/>
                <a:cs typeface="Times New Roman" pitchFamily="18" charset="0"/>
              </a:rPr>
              <a:t>从好到坏排序所有个体</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b.</a:t>
            </a:r>
            <a:r>
              <a:rPr lang="zh-CN" altLang="en-US" sz="2800" b="1" dirty="0" smtClean="0">
                <a:solidFill>
                  <a:srgbClr val="FFFFFF"/>
                </a:solidFill>
                <a:latin typeface="Times New Roman" pitchFamily="18" charset="0"/>
                <a:ea typeface="楷体_GB2312" pitchFamily="49" charset="-122"/>
                <a:cs typeface="Times New Roman" pitchFamily="18" charset="0"/>
              </a:rPr>
              <a:t>定义最好个体的选择概率为</a:t>
            </a:r>
            <a:r>
              <a:rPr lang="en-US" altLang="zh-CN" sz="2800" b="1" i="1" dirty="0" smtClean="0">
                <a:solidFill>
                  <a:srgbClr val="FFFFFF"/>
                </a:solidFill>
                <a:latin typeface="Times New Roman" pitchFamily="18" charset="0"/>
                <a:ea typeface="楷体_GB2312" pitchFamily="49" charset="-122"/>
                <a:cs typeface="Times New Roman" pitchFamily="18" charset="0"/>
              </a:rPr>
              <a:t>q</a:t>
            </a:r>
            <a:r>
              <a:rPr lang="zh-CN" altLang="en-US" sz="2800" b="1" dirty="0" smtClean="0">
                <a:solidFill>
                  <a:srgbClr val="FFFFFF"/>
                </a:solidFill>
                <a:latin typeface="Times New Roman" pitchFamily="18" charset="0"/>
                <a:ea typeface="楷体_GB2312" pitchFamily="49" charset="-122"/>
                <a:cs typeface="Times New Roman" pitchFamily="18" charset="0"/>
              </a:rPr>
              <a:t> </a:t>
            </a:r>
            <a:r>
              <a:rPr lang="en-US" altLang="zh-CN" sz="2800" b="1" dirty="0" smtClean="0">
                <a:solidFill>
                  <a:srgbClr val="FFFFFF"/>
                </a:solidFill>
                <a:latin typeface="Times New Roman" pitchFamily="18" charset="0"/>
                <a:ea typeface="楷体_GB2312" pitchFamily="49" charset="-122"/>
                <a:cs typeface="Times New Roman" pitchFamily="18" charset="0"/>
              </a:rPr>
              <a:t>,</a:t>
            </a:r>
            <a:r>
              <a:rPr lang="zh-CN" altLang="en-US" sz="2800" b="1" dirty="0" smtClean="0">
                <a:solidFill>
                  <a:srgbClr val="FFFFFF"/>
                </a:solidFill>
                <a:latin typeface="Times New Roman" pitchFamily="18" charset="0"/>
                <a:ea typeface="楷体_GB2312" pitchFamily="49" charset="-122"/>
                <a:cs typeface="Times New Roman" pitchFamily="18" charset="0"/>
              </a:rPr>
              <a:t>则第</a:t>
            </a:r>
            <a:r>
              <a:rPr lang="en-US" altLang="zh-CN" sz="2800" b="1" i="1" dirty="0" err="1" smtClean="0">
                <a:solidFill>
                  <a:srgbClr val="FFFFFF"/>
                </a:solidFill>
                <a:latin typeface="Times New Roman" pitchFamily="18" charset="0"/>
                <a:ea typeface="楷体_GB2312" pitchFamily="49" charset="-122"/>
                <a:cs typeface="Times New Roman" pitchFamily="18" charset="0"/>
              </a:rPr>
              <a:t>i</a:t>
            </a:r>
            <a:r>
              <a:rPr lang="zh-CN" altLang="en-US" sz="2800" b="1" dirty="0" smtClean="0">
                <a:solidFill>
                  <a:srgbClr val="FFFFFF"/>
                </a:solidFill>
                <a:latin typeface="Times New Roman" pitchFamily="18" charset="0"/>
                <a:ea typeface="楷体_GB2312" pitchFamily="49" charset="-122"/>
                <a:cs typeface="Times New Roman" pitchFamily="18" charset="0"/>
              </a:rPr>
              <a:t>个个体的选</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择概率为：</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c.</a:t>
            </a:r>
            <a:r>
              <a:rPr lang="zh-CN" altLang="en-US" sz="2800" b="1" dirty="0" smtClean="0">
                <a:solidFill>
                  <a:srgbClr val="FFFFFF"/>
                </a:solidFill>
                <a:latin typeface="Times New Roman" pitchFamily="18" charset="0"/>
                <a:ea typeface="楷体_GB2312" pitchFamily="49" charset="-122"/>
                <a:cs typeface="Times New Roman" pitchFamily="18" charset="0"/>
              </a:rPr>
              <a:t>由于</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220163" name="Object 6"/>
          <p:cNvGraphicFramePr>
            <a:graphicFrameLocks noChangeAspect="1"/>
          </p:cNvGraphicFramePr>
          <p:nvPr/>
        </p:nvGraphicFramePr>
        <p:xfrm>
          <a:off x="2771800" y="4437112"/>
          <a:ext cx="1754187" cy="482600"/>
        </p:xfrm>
        <a:graphic>
          <a:graphicData uri="http://schemas.openxmlformats.org/presentationml/2006/ole">
            <p:oleObj spid="_x0000_s54274" name="Equation" r:id="rId4" imgW="876240" imgH="241200" progId="">
              <p:embed/>
            </p:oleObj>
          </a:graphicData>
        </a:graphic>
      </p:graphicFrame>
      <p:graphicFrame>
        <p:nvGraphicFramePr>
          <p:cNvPr id="220164" name="Object 4"/>
          <p:cNvGraphicFramePr>
            <a:graphicFrameLocks noChangeAspect="1"/>
          </p:cNvGraphicFramePr>
          <p:nvPr/>
        </p:nvGraphicFramePr>
        <p:xfrm>
          <a:off x="1547787" y="5486102"/>
          <a:ext cx="4824413" cy="1111250"/>
        </p:xfrm>
        <a:graphic>
          <a:graphicData uri="http://schemas.openxmlformats.org/presentationml/2006/ole">
            <p:oleObj spid="_x0000_s54275" name="Equation" r:id="rId5" imgW="2349360" imgH="482400" progId="">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选择</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个体选择概率的计算方法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基于排序的适应度分配</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步骤：</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c. </a:t>
            </a:r>
            <a:r>
              <a:rPr lang="en-US" altLang="zh-CN" sz="2800" b="1" i="1" dirty="0" smtClean="0">
                <a:solidFill>
                  <a:srgbClr val="FFFFFF"/>
                </a:solidFill>
                <a:latin typeface="Times New Roman" pitchFamily="18" charset="0"/>
                <a:ea typeface="楷体_GB2312" pitchFamily="49" charset="-122"/>
                <a:cs typeface="Times New Roman" pitchFamily="18" charset="0"/>
              </a:rPr>
              <a:t>NP</a:t>
            </a:r>
            <a:r>
              <a:rPr lang="zh-CN" altLang="en-US" sz="2800" b="1" dirty="0" smtClean="0">
                <a:solidFill>
                  <a:srgbClr val="FFFFFF"/>
                </a:solidFill>
                <a:latin typeface="Times New Roman" pitchFamily="18" charset="0"/>
                <a:ea typeface="楷体_GB2312" pitchFamily="49" charset="-122"/>
                <a:cs typeface="Times New Roman" pitchFamily="18" charset="0"/>
              </a:rPr>
              <a:t>有限时要归一化，则有下面的两个公式：</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endParaRPr lang="en-US" altLang="zh-CN" sz="2800" b="1" dirty="0" smtClean="0">
              <a:solidFill>
                <a:srgbClr val="FFFFFF"/>
              </a:solidFill>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221188" name="Object 6"/>
          <p:cNvGraphicFramePr>
            <a:graphicFrameLocks noChangeAspect="1"/>
          </p:cNvGraphicFramePr>
          <p:nvPr/>
        </p:nvGraphicFramePr>
        <p:xfrm>
          <a:off x="5364163" y="4227513"/>
          <a:ext cx="1954212" cy="533400"/>
        </p:xfrm>
        <a:graphic>
          <a:graphicData uri="http://schemas.openxmlformats.org/presentationml/2006/ole">
            <p:oleObj spid="_x0000_s55298" name="Equation" r:id="rId4" imgW="977760" imgH="266400" progId="">
              <p:embed/>
            </p:oleObj>
          </a:graphicData>
        </a:graphic>
      </p:graphicFrame>
      <p:graphicFrame>
        <p:nvGraphicFramePr>
          <p:cNvPr id="221189" name="Object 7"/>
          <p:cNvGraphicFramePr>
            <a:graphicFrameLocks noChangeAspect="1"/>
          </p:cNvGraphicFramePr>
          <p:nvPr/>
        </p:nvGraphicFramePr>
        <p:xfrm>
          <a:off x="1692275" y="4005263"/>
          <a:ext cx="2055813" cy="887412"/>
        </p:xfrm>
        <a:graphic>
          <a:graphicData uri="http://schemas.openxmlformats.org/presentationml/2006/ole">
            <p:oleObj spid="_x0000_s55299" name="Equation" r:id="rId5" imgW="1028520" imgH="444240" progId="">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选择</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常用选择方法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轮盘赌选择法</a:t>
            </a:r>
            <a:endParaRPr lang="zh-CN" altLang="sq-AL"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7" name="Group 134"/>
          <p:cNvGraphicFramePr>
            <a:graphicFrameLocks/>
          </p:cNvGraphicFramePr>
          <p:nvPr/>
        </p:nvGraphicFramePr>
        <p:xfrm>
          <a:off x="1116013" y="3068638"/>
          <a:ext cx="6696346" cy="1584497"/>
        </p:xfrm>
        <a:graphic>
          <a:graphicData uri="http://schemas.openxmlformats.org/drawingml/2006/table">
            <a:tbl>
              <a:tblPr/>
              <a:tblGrid>
                <a:gridCol w="1244833"/>
                <a:gridCol w="546010"/>
                <a:gridCol w="544293"/>
                <a:gridCol w="546010"/>
                <a:gridCol w="544292"/>
                <a:gridCol w="546010"/>
                <a:gridCol w="544293"/>
                <a:gridCol w="546010"/>
                <a:gridCol w="544292"/>
                <a:gridCol w="546010"/>
                <a:gridCol w="544293"/>
              </a:tblGrid>
              <a:tr h="3965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rPr>
                        <a:t>个体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5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rPr>
                        <a:t>适应度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8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rPr>
                        <a:t>选择概率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5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rPr>
                        <a:t>累计概率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135"/>
          <p:cNvPicPr>
            <a:picLocks noChangeAspect="1" noChangeArrowheads="1"/>
          </p:cNvPicPr>
          <p:nvPr/>
        </p:nvPicPr>
        <p:blipFill>
          <a:blip r:embed="rId3" cstate="print"/>
          <a:srcRect/>
          <a:stretch>
            <a:fillRect/>
          </a:stretch>
        </p:blipFill>
        <p:spPr bwMode="auto">
          <a:xfrm>
            <a:off x="2050826" y="4797425"/>
            <a:ext cx="4897438" cy="1862138"/>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选择</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常用选择方法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随机遍历抽样法</a:t>
            </a:r>
            <a:endParaRPr lang="zh-CN" altLang="sq-AL"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graphicFrame>
        <p:nvGraphicFramePr>
          <p:cNvPr id="7" name="Group 134"/>
          <p:cNvGraphicFramePr>
            <a:graphicFrameLocks/>
          </p:cNvGraphicFramePr>
          <p:nvPr/>
        </p:nvGraphicFramePr>
        <p:xfrm>
          <a:off x="1116013" y="3068638"/>
          <a:ext cx="6696346" cy="1584497"/>
        </p:xfrm>
        <a:graphic>
          <a:graphicData uri="http://schemas.openxmlformats.org/drawingml/2006/table">
            <a:tbl>
              <a:tblPr/>
              <a:tblGrid>
                <a:gridCol w="1244833"/>
                <a:gridCol w="546010"/>
                <a:gridCol w="544293"/>
                <a:gridCol w="546010"/>
                <a:gridCol w="544292"/>
                <a:gridCol w="546010"/>
                <a:gridCol w="544293"/>
                <a:gridCol w="546010"/>
                <a:gridCol w="544292"/>
                <a:gridCol w="546010"/>
                <a:gridCol w="544293"/>
              </a:tblGrid>
              <a:tr h="3965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rPr>
                        <a:t>个体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5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rPr>
                        <a:t>适应度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8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rPr>
                        <a:t>选择概率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5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rPr>
                        <a:t>累计概率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楷体_GB2312" pitchFamily="49" charset="-122"/>
                        </a:rPr>
                        <a:t>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0.98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楷体_GB2312" pitchFamily="49"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78"/>
          <p:cNvPicPr>
            <a:picLocks noChangeAspect="1" noChangeArrowheads="1"/>
          </p:cNvPicPr>
          <p:nvPr/>
        </p:nvPicPr>
        <p:blipFill>
          <a:blip r:embed="rId3" cstate="print"/>
          <a:srcRect/>
          <a:stretch>
            <a:fillRect/>
          </a:stretch>
        </p:blipFill>
        <p:spPr bwMode="auto">
          <a:xfrm>
            <a:off x="1692275" y="4725144"/>
            <a:ext cx="5256213" cy="1862138"/>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89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选择</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常用选择方法</a:t>
            </a:r>
            <a:endParaRPr lang="en-US" altLang="zh-CN" b="1" dirty="0" smtClean="0">
              <a:latin typeface="Times New Roman" pitchFamily="18" charset="0"/>
              <a:ea typeface="楷体_GB2312" pitchFamily="49" charset="-122"/>
              <a:cs typeface="Times New Roman" pitchFamily="18" charset="0"/>
              <a:sym typeface="Symbol"/>
            </a:endParaRP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截断选择法</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个体按适应度排列，只有优秀个体能够称为父个</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体，参数为截断阀值（被选作父个体的百分比）</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Font typeface="Arial" pitchFamily="34" charset="0"/>
              <a:buChar char="•"/>
              <a:defRPr/>
            </a:pP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Font typeface="Arial" pitchFamily="34" charset="0"/>
              <a:buChar char="•"/>
              <a:defRPr/>
            </a:pPr>
            <a:r>
              <a:rPr lang="zh-CN" altLang="en-US" sz="2800" b="1" dirty="0" smtClean="0">
                <a:solidFill>
                  <a:srgbClr val="FFFFFF"/>
                </a:solidFill>
                <a:latin typeface="Times New Roman" pitchFamily="18" charset="0"/>
                <a:ea typeface="楷体_GB2312" pitchFamily="49" charset="-122"/>
                <a:cs typeface="Times New Roman" pitchFamily="18" charset="0"/>
              </a:rPr>
              <a:t>锦标赛选择法</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随机从种群中挑选一定数目个体，其中最好的个</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latin typeface="Times New Roman" pitchFamily="18" charset="0"/>
                <a:ea typeface="楷体_GB2312" pitchFamily="49" charset="-122"/>
                <a:cs typeface="Times New Roman" pitchFamily="18" charset="0"/>
              </a:rPr>
              <a:t>体作为父个体，此过程重复进行完成个体的选择</a:t>
            </a:r>
            <a:endParaRPr lang="zh-CN" altLang="sq-AL"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01FCF650-478E-4226-A9D1-35257A1D13A9}" type="slidenum">
              <a:rPr lang="en-US" altLang="zh-CN"/>
              <a:pPr>
                <a:defRPr/>
              </a:pPr>
              <a:t>9</a:t>
            </a:fld>
            <a:endParaRPr lang="en-US" altLang="zh-CN"/>
          </a:p>
        </p:txBody>
      </p:sp>
      <p:sp>
        <p:nvSpPr>
          <p:cNvPr id="837634" name="Rectangle 2"/>
          <p:cNvSpPr>
            <a:spLocks noGrp="1" noChangeArrowheads="1"/>
          </p:cNvSpPr>
          <p:nvPr>
            <p:ph type="body" idx="1"/>
          </p:nvPr>
        </p:nvSpPr>
        <p:spPr>
          <a:xfrm>
            <a:off x="250825" y="1341438"/>
            <a:ext cx="8642350" cy="5111750"/>
          </a:xfrm>
        </p:spPr>
        <p:txBody>
          <a:bodyPr/>
          <a:lstStyle/>
          <a:p>
            <a:pPr marL="609600" indent="-609600" eaLnBrk="1" hangingPunct="1">
              <a:lnSpc>
                <a:spcPct val="80000"/>
              </a:lnSpc>
              <a:buFont typeface="Wingdings" pitchFamily="2" charset="2"/>
              <a:buNone/>
              <a:defRPr/>
            </a:pPr>
            <a:endParaRPr lang="en-US" altLang="zh-CN" sz="1400" b="1" dirty="0" smtClean="0">
              <a:ea typeface="华文新魏" pitchFamily="2" charset="-122"/>
            </a:endParaRPr>
          </a:p>
          <a:p>
            <a:pPr marL="609600" indent="-609600" eaLnBrk="1" hangingPunct="1">
              <a:lnSpc>
                <a:spcPct val="120000"/>
              </a:lnSpc>
              <a:buClr>
                <a:srgbClr val="FFFFFF"/>
              </a:buClr>
              <a:buSzTx/>
              <a:buFont typeface="+mj-lt"/>
              <a:buAutoNum type="arabicPeriod" startAt="2"/>
              <a:defRPr/>
            </a:pPr>
            <a:r>
              <a:rPr lang="zh-CN" altLang="en-US" b="1" dirty="0" smtClean="0">
                <a:solidFill>
                  <a:srgbClr val="FFFFFF"/>
                </a:solidFill>
              </a:rPr>
              <a:t>停止判据</a:t>
            </a:r>
            <a:r>
              <a:rPr lang="en-US" altLang="zh-CN" b="1" dirty="0" smtClean="0">
                <a:solidFill>
                  <a:srgbClr val="FFFFFF"/>
                </a:solidFill>
                <a:latin typeface="+mn-ea"/>
              </a:rPr>
              <a:t>——</a:t>
            </a:r>
            <a:r>
              <a:rPr lang="zh-CN" altLang="en-US" b="1" dirty="0" smtClean="0">
                <a:solidFill>
                  <a:srgbClr val="FFFFFF"/>
                </a:solidFill>
              </a:rPr>
              <a:t>最优性检验</a:t>
            </a:r>
          </a:p>
          <a:p>
            <a:pPr marL="609600" indent="-609600" eaLnBrk="1" hangingPunct="1">
              <a:lnSpc>
                <a:spcPct val="140000"/>
              </a:lnSpc>
              <a:buClr>
                <a:schemeClr val="tx1"/>
              </a:buClr>
              <a:buFont typeface="Wingdings" pitchFamily="2" charset="2"/>
              <a:buAutoNum type="circleNumDbPlain"/>
              <a:defRPr/>
            </a:pPr>
            <a:r>
              <a:rPr lang="en-US" altLang="zh-CN" b="1" dirty="0" smtClean="0">
                <a:latin typeface="宋体" pitchFamily="2" charset="-122"/>
                <a:ea typeface="宋体" pitchFamily="2" charset="-122"/>
              </a:rPr>
              <a:t>LP</a:t>
            </a:r>
            <a:r>
              <a:rPr lang="zh-CN" altLang="en-US" b="1" dirty="0" smtClean="0">
                <a:latin typeface="宋体" pitchFamily="2" charset="-122"/>
                <a:ea typeface="宋体" pitchFamily="2" charset="-122"/>
              </a:rPr>
              <a:t>：检验数</a:t>
            </a:r>
            <a:endParaRPr lang="en-US" altLang="zh-CN" b="1" dirty="0" smtClean="0">
              <a:latin typeface="宋体" pitchFamily="2" charset="-122"/>
              <a:ea typeface="宋体" pitchFamily="2" charset="-122"/>
            </a:endParaRPr>
          </a:p>
          <a:p>
            <a:pPr marL="609600" indent="-609600" eaLnBrk="1" hangingPunct="1">
              <a:lnSpc>
                <a:spcPct val="140000"/>
              </a:lnSpc>
              <a:buClr>
                <a:schemeClr val="tx1"/>
              </a:buClr>
              <a:buFont typeface="Wingdings" pitchFamily="2" charset="2"/>
              <a:buAutoNum type="circleNumDbPlain"/>
              <a:defRPr/>
            </a:pPr>
            <a:endParaRPr lang="en-US" altLang="zh-CN" b="1" dirty="0" smtClean="0"/>
          </a:p>
          <a:p>
            <a:pPr marL="609600" indent="-609600" eaLnBrk="1" hangingPunct="1">
              <a:lnSpc>
                <a:spcPct val="140000"/>
              </a:lnSpc>
              <a:buClr>
                <a:schemeClr val="tx1"/>
              </a:buClr>
              <a:buFont typeface="Wingdings" pitchFamily="2" charset="2"/>
              <a:buNone/>
              <a:defRPr/>
            </a:pPr>
            <a:r>
              <a:rPr lang="zh-CN" altLang="en-US" b="1" dirty="0" smtClean="0">
                <a:latin typeface="+mn-ea"/>
              </a:rPr>
              <a:t>当∏≥</a:t>
            </a:r>
            <a:r>
              <a:rPr lang="en-US" altLang="zh-CN" b="1" dirty="0" smtClean="0">
                <a:latin typeface="+mn-ea"/>
              </a:rPr>
              <a:t>0</a:t>
            </a:r>
            <a:r>
              <a:rPr lang="zh-CN" altLang="en-US" b="1" dirty="0" smtClean="0">
                <a:latin typeface="+mn-ea"/>
              </a:rPr>
              <a:t>时有可能减小</a:t>
            </a:r>
          </a:p>
          <a:p>
            <a:pPr marL="609600" indent="-609600" eaLnBrk="1" hangingPunct="1">
              <a:lnSpc>
                <a:spcPct val="140000"/>
              </a:lnSpc>
              <a:buClr>
                <a:schemeClr val="tx1"/>
              </a:buClr>
              <a:buFont typeface="+mj-ea"/>
              <a:buAutoNum type="circleNumDbPlain" startAt="2"/>
              <a:defRPr/>
            </a:pPr>
            <a:r>
              <a:rPr lang="en-US" altLang="zh-CN" b="1" dirty="0" smtClean="0">
                <a:latin typeface="+mn-ea"/>
              </a:rPr>
              <a:t>NLP</a:t>
            </a:r>
            <a:r>
              <a:rPr lang="zh-CN" altLang="en-US" b="1" dirty="0" smtClean="0">
                <a:latin typeface="+mn-ea"/>
              </a:rPr>
              <a:t>：</a:t>
            </a:r>
          </a:p>
        </p:txBody>
      </p:sp>
      <p:sp>
        <p:nvSpPr>
          <p:cNvPr id="837635" name="Rectangle 3"/>
          <p:cNvSpPr>
            <a:spLocks noGrp="1" noChangeArrowheads="1"/>
          </p:cNvSpPr>
          <p:nvPr>
            <p:ph type="title"/>
          </p:nvPr>
        </p:nvSpPr>
        <p:spPr>
          <a:xfrm>
            <a:off x="206375" y="188913"/>
            <a:ext cx="8613775" cy="647700"/>
          </a:xfrm>
        </p:spPr>
        <p:txBody>
          <a:bodyPr anchorCtr="0"/>
          <a:lstStyle/>
          <a:p>
            <a:pPr marL="762000" indent="-762000" algn="l" eaLnBrk="1" hangingPunct="1">
              <a:defRPr/>
            </a:pPr>
            <a:r>
              <a:rPr lang="zh-CN" altLang="en-US" sz="3600" b="1" dirty="0" smtClean="0">
                <a:solidFill>
                  <a:srgbClr val="FFFFFF"/>
                </a:solidFill>
                <a:ea typeface="华文新魏" pitchFamily="2" charset="-122"/>
              </a:rPr>
              <a:t>二</a:t>
            </a:r>
            <a:r>
              <a:rPr lang="en-US" altLang="zh-CN" sz="3600" b="1" dirty="0" smtClean="0">
                <a:solidFill>
                  <a:srgbClr val="FFFFFF"/>
                </a:solidFill>
                <a:ea typeface="华文新魏" pitchFamily="2" charset="-122"/>
              </a:rPr>
              <a:t>.</a:t>
            </a:r>
            <a:r>
              <a:rPr lang="zh-CN" altLang="en-US" sz="3600" b="1" dirty="0" smtClean="0">
                <a:solidFill>
                  <a:srgbClr val="FFFFFF"/>
                </a:solidFill>
                <a:ea typeface="华文新魏" pitchFamily="2" charset="-122"/>
              </a:rPr>
              <a:t>传统优化方法的基本步骤</a:t>
            </a:r>
            <a:r>
              <a:rPr lang="en-US" altLang="zh-CN" sz="3600" b="1" dirty="0" smtClean="0">
                <a:solidFill>
                  <a:srgbClr val="FFFFFF"/>
                </a:solidFill>
                <a:ea typeface="华文新魏" pitchFamily="2" charset="-122"/>
              </a:rPr>
              <a:t>—</a:t>
            </a:r>
            <a:r>
              <a:rPr lang="zh-CN" altLang="en-US" sz="3600" b="1" dirty="0" smtClean="0">
                <a:solidFill>
                  <a:srgbClr val="FFFFFF"/>
                </a:solidFill>
                <a:ea typeface="华文新魏" pitchFamily="2" charset="-122"/>
              </a:rPr>
              <a:t>三步曲（</a:t>
            </a:r>
            <a:r>
              <a:rPr lang="en-US" altLang="zh-CN" sz="3600" b="1" dirty="0" smtClean="0">
                <a:solidFill>
                  <a:srgbClr val="FFFFFF"/>
                </a:solidFill>
                <a:ea typeface="华文新魏" pitchFamily="2" charset="-122"/>
              </a:rPr>
              <a:t>2</a:t>
            </a:r>
            <a:r>
              <a:rPr lang="zh-CN" altLang="en-US" sz="3600" b="1" dirty="0" smtClean="0">
                <a:solidFill>
                  <a:srgbClr val="FFFFFF"/>
                </a:solidFill>
                <a:ea typeface="华文新魏" pitchFamily="2" charset="-122"/>
              </a:rPr>
              <a:t>）</a:t>
            </a:r>
            <a:endParaRPr lang="zh-CN" altLang="en-US" sz="3200" b="1" dirty="0" smtClean="0">
              <a:solidFill>
                <a:schemeClr val="tx1"/>
              </a:solidFill>
              <a:ea typeface="华文新魏" pitchFamily="2" charset="-122"/>
            </a:endParaRPr>
          </a:p>
        </p:txBody>
      </p:sp>
      <p:graphicFrame>
        <p:nvGraphicFramePr>
          <p:cNvPr id="1026" name="Object 9"/>
          <p:cNvGraphicFramePr>
            <a:graphicFrameLocks noChangeAspect="1"/>
          </p:cNvGraphicFramePr>
          <p:nvPr/>
        </p:nvGraphicFramePr>
        <p:xfrm>
          <a:off x="1907704" y="4797152"/>
          <a:ext cx="1555750" cy="508000"/>
        </p:xfrm>
        <a:graphic>
          <a:graphicData uri="http://schemas.openxmlformats.org/presentationml/2006/ole">
            <p:oleObj spid="_x0000_s1026" name="公式" r:id="rId3" imgW="647640" imgH="203040" progId="">
              <p:embed/>
            </p:oleObj>
          </a:graphicData>
        </a:graphic>
      </p:graphicFrame>
      <p:graphicFrame>
        <p:nvGraphicFramePr>
          <p:cNvPr id="1027" name="Object 6"/>
          <p:cNvGraphicFramePr>
            <a:graphicFrameLocks noChangeAspect="1"/>
          </p:cNvGraphicFramePr>
          <p:nvPr/>
        </p:nvGraphicFramePr>
        <p:xfrm>
          <a:off x="3131840" y="2399680"/>
          <a:ext cx="2947988" cy="603250"/>
        </p:xfrm>
        <a:graphic>
          <a:graphicData uri="http://schemas.openxmlformats.org/presentationml/2006/ole">
            <p:oleObj spid="_x0000_s1027" name="公式" r:id="rId4" imgW="1180800" imgH="241200" progId="">
              <p:embed/>
            </p:oleObj>
          </a:graphicData>
        </a:graphic>
      </p:graphicFrame>
      <p:graphicFrame>
        <p:nvGraphicFramePr>
          <p:cNvPr id="1028" name="Object 8"/>
          <p:cNvGraphicFramePr>
            <a:graphicFrameLocks/>
          </p:cNvGraphicFramePr>
          <p:nvPr/>
        </p:nvGraphicFramePr>
        <p:xfrm>
          <a:off x="1042988" y="3155950"/>
          <a:ext cx="2343150" cy="633413"/>
        </p:xfrm>
        <a:graphic>
          <a:graphicData uri="http://schemas.openxmlformats.org/presentationml/2006/ole">
            <p:oleObj spid="_x0000_s1028" name="公式" r:id="rId5" imgW="939600" imgH="253800" progId="">
              <p:embed/>
            </p:oleObj>
          </a:graphicData>
        </a:graphic>
      </p:graphicFrame>
      <p:graphicFrame>
        <p:nvGraphicFramePr>
          <p:cNvPr id="1029" name="Object 7"/>
          <p:cNvGraphicFramePr>
            <a:graphicFrameLocks/>
          </p:cNvGraphicFramePr>
          <p:nvPr/>
        </p:nvGraphicFramePr>
        <p:xfrm>
          <a:off x="3851920" y="3249290"/>
          <a:ext cx="1774825" cy="539750"/>
        </p:xfrm>
        <a:graphic>
          <a:graphicData uri="http://schemas.openxmlformats.org/presentationml/2006/ole">
            <p:oleObj spid="_x0000_s1029" name="公式" r:id="rId6" imgW="711000" imgH="215640" progId="">
              <p:embed/>
            </p:oleObj>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二进制交叉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单切点交叉</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pic>
        <p:nvPicPr>
          <p:cNvPr id="5" name="Picture 9"/>
          <p:cNvPicPr>
            <a:picLocks noChangeAspect="1" noChangeArrowheads="1"/>
          </p:cNvPicPr>
          <p:nvPr/>
        </p:nvPicPr>
        <p:blipFill>
          <a:blip r:embed="rId3" cstate="print"/>
          <a:srcRect/>
          <a:stretch>
            <a:fillRect/>
          </a:stretch>
        </p:blipFill>
        <p:spPr bwMode="auto">
          <a:xfrm>
            <a:off x="755576" y="3140968"/>
            <a:ext cx="7848600" cy="2274888"/>
          </a:xfrm>
          <a:prstGeom prst="rect">
            <a:avLst/>
          </a:prstGeo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二进制交叉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多切点交叉</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pic>
        <p:nvPicPr>
          <p:cNvPr id="7" name="Picture 9"/>
          <p:cNvPicPr>
            <a:picLocks noChangeAspect="1" noChangeArrowheads="1"/>
          </p:cNvPicPr>
          <p:nvPr/>
        </p:nvPicPr>
        <p:blipFill>
          <a:blip r:embed="rId3" cstate="print"/>
          <a:srcRect/>
          <a:stretch>
            <a:fillRect/>
          </a:stretch>
        </p:blipFill>
        <p:spPr bwMode="auto">
          <a:xfrm>
            <a:off x="611188" y="3284538"/>
            <a:ext cx="7956550" cy="2308225"/>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二进制交叉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均匀交叉</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pic>
        <p:nvPicPr>
          <p:cNvPr id="223234" name="Picture 2"/>
          <p:cNvPicPr>
            <a:picLocks noChangeAspect="1" noChangeArrowheads="1"/>
          </p:cNvPicPr>
          <p:nvPr/>
        </p:nvPicPr>
        <p:blipFill>
          <a:blip r:embed="rId3" cstate="print"/>
          <a:srcRect/>
          <a:stretch>
            <a:fillRect/>
          </a:stretch>
        </p:blipFill>
        <p:spPr bwMode="auto">
          <a:xfrm>
            <a:off x="755576" y="3212976"/>
            <a:ext cx="7846926"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endParaRPr lang="en-US" altLang="zh-CN" b="1" dirty="0" smtClean="0">
              <a:latin typeface="Times New Roman" pitchFamily="18" charset="0"/>
              <a:ea typeface="楷体_GB2312" pitchFamily="49" charset="-122"/>
              <a:cs typeface="Times New Roman" pitchFamily="18" charset="0"/>
              <a:sym typeface="Symbol"/>
            </a:endParaRPr>
          </a:p>
          <a:p>
            <a:pPr marL="1009650" lvl="1" indent="-609600" eaLnBrk="1" hangingPunct="1">
              <a:buClr>
                <a:schemeClr val="tx1"/>
              </a:buClr>
              <a:buSzPct val="100000"/>
              <a:buNone/>
              <a:defRPr/>
            </a:pPr>
            <a:r>
              <a:rPr lang="zh-CN" altLang="en-US" b="1" dirty="0" smtClean="0">
                <a:latin typeface="Times New Roman" pitchFamily="18" charset="0"/>
                <a:ea typeface="楷体_GB2312" pitchFamily="49" charset="-122"/>
                <a:cs typeface="Times New Roman" pitchFamily="18" charset="0"/>
              </a:rPr>
              <a:t>在顺序编码遗传运算的过程中会遇见不合法</a:t>
            </a:r>
          </a:p>
          <a:p>
            <a:pPr marL="1009650" lvl="1" indent="-609600" eaLnBrk="1" hangingPunct="1">
              <a:buClr>
                <a:schemeClr val="tx1"/>
              </a:buClr>
              <a:buSzPct val="100000"/>
              <a:buNone/>
              <a:defRPr/>
            </a:pPr>
            <a:r>
              <a:rPr lang="zh-CN" altLang="en-US" b="1" dirty="0" smtClean="0">
                <a:latin typeface="Times New Roman" pitchFamily="18" charset="0"/>
                <a:ea typeface="楷体_GB2312" pitchFamily="49" charset="-122"/>
                <a:cs typeface="Times New Roman" pitchFamily="18" charset="0"/>
              </a:rPr>
              <a:t>的编码，应战的策略有二：拒绝或修复</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zh-CN" altLang="en-US" b="1" dirty="0" smtClean="0">
                <a:latin typeface="Times New Roman" pitchFamily="18" charset="0"/>
                <a:ea typeface="楷体_GB2312" pitchFamily="49" charset="-122"/>
                <a:cs typeface="Times New Roman" pitchFamily="18" charset="0"/>
              </a:rPr>
              <a:t>例如：经交叉后，后代编码不合法</a:t>
            </a:r>
            <a:endParaRPr lang="en-US" altLang="zh-CN" b="1" dirty="0" smtClean="0">
              <a:latin typeface="Times New Roman" pitchFamily="18" charset="0"/>
              <a:ea typeface="楷体_GB2312" pitchFamily="49" charset="-122"/>
              <a:cs typeface="Times New Roman" pitchFamily="18" charset="0"/>
            </a:endParaRPr>
          </a:p>
          <a:p>
            <a:pPr marL="1009650" lvl="1" indent="-609600" eaLnBrk="1" hangingPunct="1">
              <a:buClr>
                <a:schemeClr val="tx1"/>
              </a:buClr>
              <a:buSzPct val="100000"/>
              <a:buNone/>
              <a:defRPr/>
            </a:pPr>
            <a:r>
              <a:rPr lang="en-US" altLang="zh-CN" b="1" dirty="0" smtClean="0">
                <a:latin typeface="Times New Roman" pitchFamily="18" charset="0"/>
                <a:ea typeface="楷体_GB2312" pitchFamily="49" charset="-122"/>
                <a:cs typeface="Times New Roman" pitchFamily="18" charset="0"/>
              </a:rPr>
              <a:t>P1: 21 ¦ 345 ¦ 67        C1: 21 ¦ 125 ¦ 67</a:t>
            </a:r>
          </a:p>
          <a:p>
            <a:pPr marL="1009650" lvl="1" indent="-609600" eaLnBrk="1" hangingPunct="1">
              <a:buClr>
                <a:schemeClr val="tx1"/>
              </a:buClr>
              <a:buSzPct val="100000"/>
              <a:buNone/>
              <a:defRPr/>
            </a:pPr>
            <a:r>
              <a:rPr lang="en-US" altLang="zh-CN" b="1" dirty="0" smtClean="0">
                <a:latin typeface="Times New Roman" pitchFamily="18" charset="0"/>
                <a:ea typeface="楷体_GB2312" pitchFamily="49" charset="-122"/>
                <a:cs typeface="Times New Roman" pitchFamily="18" charset="0"/>
              </a:rPr>
              <a:t>P2: 43 ¦ 125 ¦ 76        C2: 43 ¦ 345 ¦ 76</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部分映射交叉</a:t>
            </a:r>
            <a:r>
              <a:rPr lang="en-US" altLang="zh-CN" sz="2800" b="1" dirty="0" smtClean="0">
                <a:latin typeface="Times New Roman" pitchFamily="18" charset="0"/>
                <a:ea typeface="楷体_GB2312" pitchFamily="49" charset="-122"/>
                <a:cs typeface="Times New Roman" pitchFamily="18" charset="0"/>
              </a:rPr>
              <a:t>(</a:t>
            </a:r>
            <a:r>
              <a:rPr lang="sq-AL" altLang="zh-CN" sz="2800" b="1" dirty="0" smtClean="0">
                <a:latin typeface="Times New Roman" pitchFamily="18" charset="0"/>
                <a:ea typeface="楷体_GB2312" pitchFamily="49" charset="-122"/>
                <a:cs typeface="Times New Roman" pitchFamily="18" charset="0"/>
              </a:rPr>
              <a:t>PMX)</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步骤：</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a. </a:t>
            </a:r>
            <a:r>
              <a:rPr lang="zh-CN" altLang="en-US" sz="2800" b="1" dirty="0" smtClean="0">
                <a:solidFill>
                  <a:srgbClr val="FFFFFF"/>
                </a:solidFill>
                <a:latin typeface="Times New Roman" pitchFamily="18" charset="0"/>
                <a:ea typeface="楷体_GB2312" pitchFamily="49" charset="-122"/>
                <a:cs typeface="Times New Roman" pitchFamily="18" charset="0"/>
              </a:rPr>
              <a:t>选切点</a:t>
            </a:r>
            <a:r>
              <a:rPr lang="en-US" altLang="zh-CN" sz="2800" b="1" dirty="0" smtClean="0">
                <a:solidFill>
                  <a:srgbClr val="FFFFFF"/>
                </a:solidFill>
                <a:latin typeface="Times New Roman" pitchFamily="18" charset="0"/>
                <a:ea typeface="楷体_GB2312" pitchFamily="49" charset="-122"/>
                <a:cs typeface="Times New Roman" pitchFamily="18" charset="0"/>
              </a:rPr>
              <a:t>X,Y</a:t>
            </a:r>
            <a:r>
              <a:rPr lang="zh-CN" altLang="en-US" sz="2800" b="1" dirty="0" smtClean="0">
                <a:solidFill>
                  <a:srgbClr val="FFFFFF"/>
                </a:solidFill>
                <a:latin typeface="Times New Roman" pitchFamily="18" charset="0"/>
                <a:ea typeface="楷体_GB2312" pitchFamily="49" charset="-122"/>
                <a:cs typeface="Times New Roman" pitchFamily="18" charset="0"/>
              </a:rPr>
              <a:t>；</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b. </a:t>
            </a:r>
            <a:r>
              <a:rPr lang="zh-CN" altLang="en-US" sz="2800" b="1" dirty="0" smtClean="0">
                <a:solidFill>
                  <a:srgbClr val="FFFFFF"/>
                </a:solidFill>
                <a:latin typeface="Times New Roman" pitchFamily="18" charset="0"/>
                <a:ea typeface="楷体_GB2312" pitchFamily="49" charset="-122"/>
                <a:cs typeface="Times New Roman" pitchFamily="18" charset="0"/>
              </a:rPr>
              <a:t>交换中间部分；</a:t>
            </a: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c. </a:t>
            </a:r>
            <a:r>
              <a:rPr lang="zh-CN" altLang="en-US" sz="2800" b="1" dirty="0" smtClean="0">
                <a:solidFill>
                  <a:srgbClr val="FFFFFF"/>
                </a:solidFill>
                <a:latin typeface="Times New Roman" pitchFamily="18" charset="0"/>
                <a:ea typeface="楷体_GB2312" pitchFamily="49" charset="-122"/>
                <a:cs typeface="Times New Roman" pitchFamily="18" charset="0"/>
              </a:rPr>
              <a:t>确定映射关系；</a:t>
            </a: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d. </a:t>
            </a:r>
            <a:r>
              <a:rPr lang="zh-CN" altLang="en-US" sz="2800" b="1" dirty="0" smtClean="0">
                <a:solidFill>
                  <a:srgbClr val="FFFFFF"/>
                </a:solidFill>
                <a:latin typeface="Times New Roman" pitchFamily="18" charset="0"/>
                <a:ea typeface="楷体_GB2312" pitchFamily="49" charset="-122"/>
                <a:cs typeface="Times New Roman" pitchFamily="18" charset="0"/>
              </a:rPr>
              <a:t>将未换部分按映射关系恢复合法性</a:t>
            </a:r>
          </a:p>
          <a:p>
            <a:pPr marL="1409700" lvl="2" indent="-609600" eaLnBrk="1" hangingPunct="1">
              <a:buClr>
                <a:srgbClr val="FFFFFF"/>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部分映射交叉</a:t>
            </a:r>
            <a:r>
              <a:rPr lang="en-US" altLang="zh-CN" sz="2800" b="1" dirty="0" smtClean="0">
                <a:latin typeface="Times New Roman" pitchFamily="18" charset="0"/>
                <a:ea typeface="楷体_GB2312" pitchFamily="49" charset="-122"/>
                <a:cs typeface="Times New Roman" pitchFamily="18" charset="0"/>
              </a:rPr>
              <a:t>(</a:t>
            </a:r>
            <a:r>
              <a:rPr lang="sq-AL" altLang="zh-CN" sz="2800" b="1" dirty="0" smtClean="0">
                <a:latin typeface="Times New Roman" pitchFamily="18" charset="0"/>
                <a:ea typeface="楷体_GB2312" pitchFamily="49" charset="-122"/>
                <a:cs typeface="Times New Roman" pitchFamily="18" charset="0"/>
              </a:rPr>
              <a:t>PMX)</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
        <p:nvSpPr>
          <p:cNvPr id="23" name="Rectangle 28"/>
          <p:cNvSpPr>
            <a:spLocks noChangeArrowheads="1"/>
          </p:cNvSpPr>
          <p:nvPr/>
        </p:nvSpPr>
        <p:spPr bwMode="auto">
          <a:xfrm>
            <a:off x="1116013" y="2939529"/>
            <a:ext cx="7056437" cy="867930"/>
          </a:xfrm>
          <a:prstGeom prst="rect">
            <a:avLst/>
          </a:prstGeom>
          <a:noFill/>
          <a:ln w="9525" algn="ctr">
            <a:solidFill>
              <a:schemeClr val="tx1"/>
            </a:solidFill>
            <a:miter lim="800000"/>
            <a:headEnd/>
            <a:tailEnd/>
          </a:ln>
          <a:effectLst/>
        </p:spPr>
        <p:txBody>
          <a:bodyPr>
            <a:spAutoFit/>
          </a:bodyPr>
          <a:lstStyle/>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P1: 2 </a:t>
            </a:r>
            <a:r>
              <a:rPr lang="en-US" altLang="zh-CN" sz="2800" b="0" dirty="0">
                <a:effectLst>
                  <a:outerShdw blurRad="38100" dist="38100" dir="2700000" algn="tl">
                    <a:srgbClr val="000000"/>
                  </a:outerShdw>
                </a:effectLst>
                <a:latin typeface="Times New Roman" pitchFamily="18" charset="0"/>
                <a:cs typeface="Times New Roman" pitchFamily="18" charset="0"/>
              </a:rPr>
              <a:t>1 ¦ 3 4 5 ¦ 6 7                  ¦ 1 2 5 ¦   </a:t>
            </a:r>
            <a:r>
              <a:rPr lang="en-US" altLang="zh-CN" sz="2800" dirty="0">
                <a:effectLst>
                  <a:outerShdw blurRad="38100" dist="38100" dir="2700000" algn="tl">
                    <a:srgbClr val="000000"/>
                  </a:outerShdw>
                </a:effectLst>
                <a:latin typeface="Times New Roman" pitchFamily="18" charset="0"/>
                <a:cs typeface="Times New Roman" pitchFamily="18" charset="0"/>
              </a:rPr>
              <a:t>   </a:t>
            </a:r>
            <a:r>
              <a:rPr lang="en-US" altLang="zh-CN" sz="2800" b="0" dirty="0">
                <a:effectLst>
                  <a:outerShdw blurRad="38100" dist="38100" dir="2700000" algn="tl">
                    <a:srgbClr val="000000"/>
                  </a:outerShdw>
                </a:effectLst>
                <a:latin typeface="Times New Roman" pitchFamily="18" charset="0"/>
                <a:cs typeface="Times New Roman" pitchFamily="18" charset="0"/>
              </a:rPr>
              <a:t>    </a:t>
            </a:r>
          </a:p>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P2: 4 </a:t>
            </a:r>
            <a:r>
              <a:rPr lang="en-US" altLang="zh-CN" sz="2800" b="0" dirty="0">
                <a:effectLst>
                  <a:outerShdw blurRad="38100" dist="38100" dir="2700000" algn="tl">
                    <a:srgbClr val="000000"/>
                  </a:outerShdw>
                </a:effectLst>
                <a:latin typeface="Times New Roman" pitchFamily="18" charset="0"/>
                <a:cs typeface="Times New Roman" pitchFamily="18" charset="0"/>
              </a:rPr>
              <a:t>3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1 2 5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7 6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3 4 5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a:t>
            </a:r>
            <a:endParaRPr lang="en-US" altLang="zh-CN" sz="2800" dirty="0">
              <a:effectLst>
                <a:outerShdw blurRad="38100" dist="38100" dir="2700000" algn="tl">
                  <a:srgbClr val="000000"/>
                </a:outerShdw>
              </a:effectLst>
              <a:latin typeface="Times New Roman" pitchFamily="18" charset="0"/>
              <a:cs typeface="Times New Roman" pitchFamily="18" charset="0"/>
            </a:endParaRPr>
          </a:p>
        </p:txBody>
      </p:sp>
      <p:sp>
        <p:nvSpPr>
          <p:cNvPr id="49" name="Line 29"/>
          <p:cNvSpPr>
            <a:spLocks noChangeShapeType="1"/>
          </p:cNvSpPr>
          <p:nvPr/>
        </p:nvSpPr>
        <p:spPr bwMode="auto">
          <a:xfrm>
            <a:off x="4860032"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0" name="Line 29"/>
          <p:cNvSpPr>
            <a:spLocks noChangeShapeType="1"/>
          </p:cNvSpPr>
          <p:nvPr/>
        </p:nvSpPr>
        <p:spPr bwMode="auto">
          <a:xfrm>
            <a:off x="5148188"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1" name="Line 29"/>
          <p:cNvSpPr>
            <a:spLocks noChangeShapeType="1"/>
          </p:cNvSpPr>
          <p:nvPr/>
        </p:nvSpPr>
        <p:spPr bwMode="auto">
          <a:xfrm>
            <a:off x="6588224"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2" name="Line 29"/>
          <p:cNvSpPr>
            <a:spLocks noChangeShapeType="1"/>
          </p:cNvSpPr>
          <p:nvPr/>
        </p:nvSpPr>
        <p:spPr bwMode="auto">
          <a:xfrm>
            <a:off x="6895430"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3" name="Line 29"/>
          <p:cNvSpPr>
            <a:spLocks noChangeShapeType="1"/>
          </p:cNvSpPr>
          <p:nvPr/>
        </p:nvSpPr>
        <p:spPr bwMode="auto">
          <a:xfrm>
            <a:off x="4860032"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4" name="Line 29"/>
          <p:cNvSpPr>
            <a:spLocks noChangeShapeType="1"/>
          </p:cNvSpPr>
          <p:nvPr/>
        </p:nvSpPr>
        <p:spPr bwMode="auto">
          <a:xfrm>
            <a:off x="5148188"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5" name="Line 29"/>
          <p:cNvSpPr>
            <a:spLocks noChangeShapeType="1"/>
          </p:cNvSpPr>
          <p:nvPr/>
        </p:nvSpPr>
        <p:spPr bwMode="auto">
          <a:xfrm>
            <a:off x="6588224"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6" name="Line 29"/>
          <p:cNvSpPr>
            <a:spLocks noChangeShapeType="1"/>
          </p:cNvSpPr>
          <p:nvPr/>
        </p:nvSpPr>
        <p:spPr bwMode="auto">
          <a:xfrm>
            <a:off x="6895430"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7" name="Text Box 7"/>
          <p:cNvSpPr txBox="1">
            <a:spLocks noChangeArrowheads="1"/>
          </p:cNvSpPr>
          <p:nvPr/>
        </p:nvSpPr>
        <p:spPr bwMode="auto">
          <a:xfrm>
            <a:off x="2195513" y="4221088"/>
            <a:ext cx="4608512" cy="485775"/>
          </a:xfrm>
          <a:prstGeom prst="rect">
            <a:avLst/>
          </a:prstGeom>
          <a:noFill/>
          <a:ln w="9525" algn="ctr">
            <a:solidFill>
              <a:schemeClr val="tx1"/>
            </a:solidFill>
            <a:miter lim="800000"/>
            <a:headEnd/>
            <a:tailEnd/>
          </a:ln>
          <a:effectLst/>
        </p:spPr>
        <p:txBody>
          <a:bodyPr>
            <a:spAutoFit/>
          </a:bodyPr>
          <a:lstStyle/>
          <a:p>
            <a:pPr marL="609600" indent="-609600">
              <a:lnSpc>
                <a:spcPct val="90000"/>
              </a:lnSpc>
              <a:buSzPct val="90000"/>
              <a:buFont typeface="Wingdings" pitchFamily="2" charset="2"/>
              <a:buNone/>
              <a:defRPr/>
            </a:pPr>
            <a:r>
              <a:rPr lang="zh-CN" altLang="en-US" sz="2800" b="0" dirty="0">
                <a:effectLst>
                  <a:outerShdw blurRad="38100" dist="38100" dir="2700000" algn="tl">
                    <a:srgbClr val="000000"/>
                  </a:outerShdw>
                </a:effectLst>
                <a:latin typeface="Times New Roman" pitchFamily="18" charset="0"/>
                <a:ea typeface="楷体_GB2312" pitchFamily="49" charset="-122"/>
                <a:cs typeface="Times New Roman" pitchFamily="18" charset="0"/>
              </a:rPr>
              <a:t>映射关系：</a:t>
            </a:r>
            <a:r>
              <a:rPr lang="en-US" altLang="zh-CN" sz="2800" b="0" dirty="0">
                <a:effectLst>
                  <a:outerShdw blurRad="38100" dist="38100" dir="2700000" algn="tl">
                    <a:srgbClr val="000000"/>
                  </a:outerShdw>
                </a:effectLst>
                <a:latin typeface="Times New Roman" pitchFamily="18" charset="0"/>
                <a:ea typeface="楷体_GB2312" pitchFamily="49" charset="-122"/>
                <a:cs typeface="Times New Roman" pitchFamily="18" charset="0"/>
              </a:rPr>
              <a:t>3-1</a:t>
            </a:r>
            <a:r>
              <a:rPr lang="zh-CN" altLang="en-US" sz="2800" b="0" dirty="0">
                <a:effectLst>
                  <a:outerShdw blurRad="38100" dist="38100" dir="2700000" algn="tl">
                    <a:srgbClr val="000000"/>
                  </a:outerShdw>
                </a:effectLst>
                <a:latin typeface="Times New Roman" pitchFamily="18" charset="0"/>
                <a:ea typeface="楷体_GB2312" pitchFamily="49" charset="-122"/>
                <a:cs typeface="Times New Roman" pitchFamily="18" charset="0"/>
              </a:rPr>
              <a:t>，</a:t>
            </a:r>
            <a:r>
              <a:rPr lang="en-US" altLang="zh-CN" sz="2800" b="0" dirty="0">
                <a:effectLst>
                  <a:outerShdw blurRad="38100" dist="38100" dir="2700000" algn="tl">
                    <a:srgbClr val="000000"/>
                  </a:outerShdw>
                </a:effectLst>
                <a:latin typeface="Times New Roman" pitchFamily="18" charset="0"/>
                <a:ea typeface="楷体_GB2312" pitchFamily="49" charset="-122"/>
                <a:cs typeface="Times New Roman" pitchFamily="18" charset="0"/>
              </a:rPr>
              <a:t>4-2</a:t>
            </a:r>
            <a:r>
              <a:rPr lang="zh-CN" altLang="en-US" sz="2800" b="0" dirty="0">
                <a:effectLst>
                  <a:outerShdw blurRad="38100" dist="38100" dir="2700000" algn="tl">
                    <a:srgbClr val="000000"/>
                  </a:outerShdw>
                </a:effectLst>
                <a:latin typeface="Times New Roman" pitchFamily="18" charset="0"/>
                <a:ea typeface="楷体_GB2312" pitchFamily="49" charset="-122"/>
                <a:cs typeface="Times New Roman" pitchFamily="18" charset="0"/>
              </a:rPr>
              <a:t>，</a:t>
            </a:r>
            <a:r>
              <a:rPr lang="en-US" altLang="zh-CN" sz="2800" b="0" dirty="0">
                <a:effectLst>
                  <a:outerShdw blurRad="38100" dist="38100" dir="2700000" algn="tl">
                    <a:srgbClr val="000000"/>
                  </a:outerShdw>
                </a:effectLst>
                <a:latin typeface="Times New Roman" pitchFamily="18" charset="0"/>
                <a:ea typeface="楷体_GB2312" pitchFamily="49" charset="-122"/>
                <a:cs typeface="Times New Roman" pitchFamily="18" charset="0"/>
              </a:rPr>
              <a:t>5-5</a:t>
            </a:r>
          </a:p>
        </p:txBody>
      </p:sp>
      <p:sp>
        <p:nvSpPr>
          <p:cNvPr id="58" name="Text Box 8"/>
          <p:cNvSpPr txBox="1">
            <a:spLocks noChangeArrowheads="1"/>
          </p:cNvSpPr>
          <p:nvPr/>
        </p:nvSpPr>
        <p:spPr bwMode="auto">
          <a:xfrm>
            <a:off x="2338388" y="5229200"/>
            <a:ext cx="4106862" cy="867930"/>
          </a:xfrm>
          <a:prstGeom prst="rect">
            <a:avLst/>
          </a:prstGeom>
          <a:noFill/>
          <a:ln w="9525" algn="ctr">
            <a:solidFill>
              <a:schemeClr val="tx1"/>
            </a:solidFill>
            <a:miter lim="800000"/>
            <a:headEnd/>
            <a:tailEnd/>
          </a:ln>
          <a:effectLst/>
        </p:spPr>
        <p:txBody>
          <a:bodyPr>
            <a:spAutoFit/>
          </a:bodyPr>
          <a:lstStyle/>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C1: 4 </a:t>
            </a:r>
            <a:r>
              <a:rPr lang="en-US" altLang="zh-CN" sz="2800" b="0" dirty="0">
                <a:effectLst>
                  <a:outerShdw blurRad="38100" dist="38100" dir="2700000" algn="tl">
                    <a:srgbClr val="000000"/>
                  </a:outerShdw>
                </a:effectLst>
                <a:latin typeface="Times New Roman" pitchFamily="18" charset="0"/>
                <a:cs typeface="Times New Roman" pitchFamily="18" charset="0"/>
              </a:rPr>
              <a:t>3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1 2 5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6 7</a:t>
            </a:r>
          </a:p>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C2: 2 1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3 4 5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7 6</a:t>
            </a:r>
            <a:r>
              <a:rPr lang="en-US" altLang="zh-CN" sz="2800" b="0" dirty="0" smtClean="0">
                <a:effectLst>
                  <a:outerShdw blurRad="38100" dist="38100" dir="2700000" algn="tl">
                    <a:srgbClr val="000000"/>
                  </a:outerShdw>
                </a:effectLst>
              </a:rPr>
              <a:t> </a:t>
            </a:r>
            <a:endParaRPr lang="en-US" altLang="zh-CN" sz="2800" b="0"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顺序交叉</a:t>
            </a:r>
            <a:r>
              <a:rPr lang="en-US" altLang="zh-CN" sz="2800" b="1" dirty="0" smtClean="0">
                <a:latin typeface="Times New Roman" pitchFamily="18" charset="0"/>
                <a:ea typeface="楷体_GB2312" pitchFamily="49" charset="-122"/>
                <a:cs typeface="Times New Roman" pitchFamily="18" charset="0"/>
              </a:rPr>
              <a:t>(</a:t>
            </a:r>
            <a:r>
              <a:rPr lang="sq-AL" altLang="zh-CN" sz="2800" b="1" dirty="0" smtClean="0">
                <a:latin typeface="Times New Roman" pitchFamily="18" charset="0"/>
                <a:ea typeface="楷体_GB2312" pitchFamily="49" charset="-122"/>
                <a:cs typeface="Times New Roman" pitchFamily="18" charset="0"/>
              </a:rPr>
              <a:t>OX)</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步骤：</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a. </a:t>
            </a:r>
            <a:r>
              <a:rPr lang="zh-CN" altLang="en-US" sz="2800" b="1" dirty="0" smtClean="0">
                <a:solidFill>
                  <a:srgbClr val="FFFFFF"/>
                </a:solidFill>
                <a:latin typeface="Times New Roman" pitchFamily="18" charset="0"/>
                <a:ea typeface="楷体_GB2312" pitchFamily="49" charset="-122"/>
                <a:cs typeface="Times New Roman" pitchFamily="18" charset="0"/>
              </a:rPr>
              <a:t>选切点</a:t>
            </a:r>
            <a:r>
              <a:rPr lang="en-US" altLang="zh-CN" sz="2800" b="1" dirty="0" smtClean="0">
                <a:solidFill>
                  <a:srgbClr val="FFFFFF"/>
                </a:solidFill>
                <a:latin typeface="Times New Roman" pitchFamily="18" charset="0"/>
                <a:ea typeface="楷体_GB2312" pitchFamily="49" charset="-122"/>
                <a:cs typeface="Times New Roman" pitchFamily="18" charset="0"/>
              </a:rPr>
              <a:t>X,Y</a:t>
            </a:r>
            <a:r>
              <a:rPr lang="zh-CN" altLang="en-US" sz="2800" b="1" dirty="0" smtClean="0">
                <a:solidFill>
                  <a:srgbClr val="FFFFFF"/>
                </a:solidFill>
                <a:latin typeface="Times New Roman" pitchFamily="18" charset="0"/>
                <a:ea typeface="楷体_GB2312" pitchFamily="49" charset="-122"/>
                <a:cs typeface="Times New Roman" pitchFamily="18" charset="0"/>
              </a:rPr>
              <a:t>；</a:t>
            </a: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b.</a:t>
            </a:r>
            <a:r>
              <a:rPr lang="zh-CN" altLang="en-US" sz="2800" b="1" dirty="0" smtClean="0">
                <a:solidFill>
                  <a:srgbClr val="FFFFFF"/>
                </a:solidFill>
                <a:latin typeface="Times New Roman" pitchFamily="18" charset="0"/>
                <a:ea typeface="楷体_GB2312" pitchFamily="49" charset="-122"/>
                <a:cs typeface="Times New Roman" pitchFamily="18" charset="0"/>
              </a:rPr>
              <a:t>交换中间部分；</a:t>
            </a: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c. </a:t>
            </a:r>
            <a:r>
              <a:rPr lang="zh-CN" altLang="en-US" sz="2800" b="1" dirty="0" smtClean="0">
                <a:solidFill>
                  <a:srgbClr val="FFFFFF"/>
                </a:solidFill>
                <a:latin typeface="Times New Roman" pitchFamily="18" charset="0"/>
                <a:ea typeface="楷体_GB2312" pitchFamily="49" charset="-122"/>
                <a:cs typeface="Times New Roman" pitchFamily="18" charset="0"/>
              </a:rPr>
              <a:t>从切点</a:t>
            </a:r>
            <a:r>
              <a:rPr lang="en-US" altLang="zh-CN" sz="2800" b="1" dirty="0" smtClean="0">
                <a:solidFill>
                  <a:srgbClr val="FFFFFF"/>
                </a:solidFill>
                <a:latin typeface="Times New Roman" pitchFamily="18" charset="0"/>
                <a:ea typeface="楷体_GB2312" pitchFamily="49" charset="-122"/>
                <a:cs typeface="Times New Roman" pitchFamily="18" charset="0"/>
              </a:rPr>
              <a:t>Y</a:t>
            </a:r>
            <a:r>
              <a:rPr lang="zh-CN" altLang="en-US" sz="2800" b="1" dirty="0" smtClean="0">
                <a:solidFill>
                  <a:srgbClr val="FFFFFF"/>
                </a:solidFill>
                <a:latin typeface="Times New Roman" pitchFamily="18" charset="0"/>
                <a:ea typeface="楷体_GB2312" pitchFamily="49" charset="-122"/>
                <a:cs typeface="Times New Roman" pitchFamily="18" charset="0"/>
              </a:rPr>
              <a:t>后第一个基因起列出原序，去掉已有</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基因；</a:t>
            </a: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d. Y</a:t>
            </a:r>
            <a:r>
              <a:rPr lang="zh-CN" altLang="en-US" sz="2800" b="1" dirty="0" smtClean="0">
                <a:solidFill>
                  <a:srgbClr val="FFFFFF"/>
                </a:solidFill>
                <a:latin typeface="Times New Roman" pitchFamily="18" charset="0"/>
                <a:ea typeface="楷体_GB2312" pitchFamily="49" charset="-122"/>
                <a:cs typeface="Times New Roman" pitchFamily="18" charset="0"/>
              </a:rPr>
              <a:t>后第一个位置起填入。</a:t>
            </a:r>
          </a:p>
          <a:p>
            <a:pPr marL="1409700" lvl="2" indent="-609600" eaLnBrk="1" hangingPunct="1">
              <a:buClr>
                <a:srgbClr val="FFFFFF"/>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顺序交叉</a:t>
            </a:r>
            <a:r>
              <a:rPr lang="en-US" altLang="zh-CN" sz="2800" b="1" dirty="0" smtClean="0">
                <a:latin typeface="Times New Roman" pitchFamily="18" charset="0"/>
                <a:ea typeface="楷体_GB2312" pitchFamily="49" charset="-122"/>
                <a:cs typeface="Times New Roman" pitchFamily="18" charset="0"/>
              </a:rPr>
              <a:t>(O</a:t>
            </a:r>
            <a:r>
              <a:rPr lang="sq-AL" altLang="zh-CN" sz="2800" b="1" dirty="0" smtClean="0">
                <a:latin typeface="Times New Roman" pitchFamily="18" charset="0"/>
                <a:ea typeface="楷体_GB2312" pitchFamily="49" charset="-122"/>
                <a:cs typeface="Times New Roman" pitchFamily="18" charset="0"/>
              </a:rPr>
              <a:t>X)</a:t>
            </a: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
        <p:nvSpPr>
          <p:cNvPr id="23" name="Rectangle 28"/>
          <p:cNvSpPr>
            <a:spLocks noChangeArrowheads="1"/>
          </p:cNvSpPr>
          <p:nvPr/>
        </p:nvSpPr>
        <p:spPr bwMode="auto">
          <a:xfrm>
            <a:off x="1116013" y="2939529"/>
            <a:ext cx="7056437" cy="867930"/>
          </a:xfrm>
          <a:prstGeom prst="rect">
            <a:avLst/>
          </a:prstGeom>
          <a:noFill/>
          <a:ln w="9525" algn="ctr">
            <a:solidFill>
              <a:schemeClr val="tx1"/>
            </a:solidFill>
            <a:miter lim="800000"/>
            <a:headEnd/>
            <a:tailEnd/>
          </a:ln>
          <a:effectLst/>
        </p:spPr>
        <p:txBody>
          <a:bodyPr>
            <a:spAutoFit/>
          </a:bodyPr>
          <a:lstStyle/>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P1: 2 </a:t>
            </a:r>
            <a:r>
              <a:rPr lang="en-US" altLang="zh-CN" sz="2800" b="0" dirty="0">
                <a:effectLst>
                  <a:outerShdw blurRad="38100" dist="38100" dir="2700000" algn="tl">
                    <a:srgbClr val="000000"/>
                  </a:outerShdw>
                </a:effectLst>
                <a:latin typeface="Times New Roman" pitchFamily="18" charset="0"/>
                <a:cs typeface="Times New Roman" pitchFamily="18" charset="0"/>
              </a:rPr>
              <a:t>1 ¦ 3 4 5 ¦ 6 7                  ¦ 1 2 5 ¦   </a:t>
            </a:r>
            <a:r>
              <a:rPr lang="en-US" altLang="zh-CN" sz="2800" dirty="0">
                <a:effectLst>
                  <a:outerShdw blurRad="38100" dist="38100" dir="2700000" algn="tl">
                    <a:srgbClr val="000000"/>
                  </a:outerShdw>
                </a:effectLst>
                <a:latin typeface="Times New Roman" pitchFamily="18" charset="0"/>
                <a:cs typeface="Times New Roman" pitchFamily="18" charset="0"/>
              </a:rPr>
              <a:t>   </a:t>
            </a:r>
            <a:r>
              <a:rPr lang="en-US" altLang="zh-CN" sz="2800" b="0" dirty="0">
                <a:effectLst>
                  <a:outerShdw blurRad="38100" dist="38100" dir="2700000" algn="tl">
                    <a:srgbClr val="000000"/>
                  </a:outerShdw>
                </a:effectLst>
                <a:latin typeface="Times New Roman" pitchFamily="18" charset="0"/>
                <a:cs typeface="Times New Roman" pitchFamily="18" charset="0"/>
              </a:rPr>
              <a:t>    </a:t>
            </a:r>
          </a:p>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P2: 4 </a:t>
            </a:r>
            <a:r>
              <a:rPr lang="en-US" altLang="zh-CN" sz="2800" b="0" dirty="0">
                <a:effectLst>
                  <a:outerShdw blurRad="38100" dist="38100" dir="2700000" algn="tl">
                    <a:srgbClr val="000000"/>
                  </a:outerShdw>
                </a:effectLst>
                <a:latin typeface="Times New Roman" pitchFamily="18" charset="0"/>
                <a:cs typeface="Times New Roman" pitchFamily="18" charset="0"/>
              </a:rPr>
              <a:t>3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1 2 5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7 6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3 4 5 </a:t>
            </a:r>
            <a:r>
              <a:rPr lang="en-US" altLang="zh-CN" sz="2800" dirty="0">
                <a:effectLst>
                  <a:outerShdw blurRad="38100" dist="38100" dir="2700000" algn="tl">
                    <a:srgbClr val="000000"/>
                  </a:outerShdw>
                </a:effectLst>
                <a:latin typeface="Times New Roman" pitchFamily="18" charset="0"/>
                <a:cs typeface="Times New Roman" pitchFamily="18" charset="0"/>
              </a:rPr>
              <a:t>¦</a:t>
            </a:r>
            <a:r>
              <a:rPr lang="en-US" altLang="zh-CN" sz="2800" b="0" dirty="0">
                <a:effectLst>
                  <a:outerShdw blurRad="38100" dist="38100" dir="2700000" algn="tl">
                    <a:srgbClr val="000000"/>
                  </a:outerShdw>
                </a:effectLst>
                <a:latin typeface="Times New Roman" pitchFamily="18" charset="0"/>
                <a:cs typeface="Times New Roman" pitchFamily="18" charset="0"/>
              </a:rPr>
              <a:t> </a:t>
            </a:r>
            <a:endParaRPr lang="en-US" altLang="zh-CN" sz="2800" dirty="0">
              <a:effectLst>
                <a:outerShdw blurRad="38100" dist="38100" dir="2700000" algn="tl">
                  <a:srgbClr val="000000"/>
                </a:outerShdw>
              </a:effectLst>
              <a:latin typeface="Times New Roman" pitchFamily="18" charset="0"/>
              <a:cs typeface="Times New Roman" pitchFamily="18" charset="0"/>
            </a:endParaRPr>
          </a:p>
        </p:txBody>
      </p:sp>
      <p:sp>
        <p:nvSpPr>
          <p:cNvPr id="49" name="Line 29"/>
          <p:cNvSpPr>
            <a:spLocks noChangeShapeType="1"/>
          </p:cNvSpPr>
          <p:nvPr/>
        </p:nvSpPr>
        <p:spPr bwMode="auto">
          <a:xfrm>
            <a:off x="4860032"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0" name="Line 29"/>
          <p:cNvSpPr>
            <a:spLocks noChangeShapeType="1"/>
          </p:cNvSpPr>
          <p:nvPr/>
        </p:nvSpPr>
        <p:spPr bwMode="auto">
          <a:xfrm>
            <a:off x="5148188"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1" name="Line 29"/>
          <p:cNvSpPr>
            <a:spLocks noChangeShapeType="1"/>
          </p:cNvSpPr>
          <p:nvPr/>
        </p:nvSpPr>
        <p:spPr bwMode="auto">
          <a:xfrm>
            <a:off x="6588224"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2" name="Line 29"/>
          <p:cNvSpPr>
            <a:spLocks noChangeShapeType="1"/>
          </p:cNvSpPr>
          <p:nvPr/>
        </p:nvSpPr>
        <p:spPr bwMode="auto">
          <a:xfrm>
            <a:off x="6895430" y="328498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3" name="Line 29"/>
          <p:cNvSpPr>
            <a:spLocks noChangeShapeType="1"/>
          </p:cNvSpPr>
          <p:nvPr/>
        </p:nvSpPr>
        <p:spPr bwMode="auto">
          <a:xfrm>
            <a:off x="4860032"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4" name="Line 29"/>
          <p:cNvSpPr>
            <a:spLocks noChangeShapeType="1"/>
          </p:cNvSpPr>
          <p:nvPr/>
        </p:nvSpPr>
        <p:spPr bwMode="auto">
          <a:xfrm>
            <a:off x="5148188"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5" name="Line 29"/>
          <p:cNvSpPr>
            <a:spLocks noChangeShapeType="1"/>
          </p:cNvSpPr>
          <p:nvPr/>
        </p:nvSpPr>
        <p:spPr bwMode="auto">
          <a:xfrm>
            <a:off x="6588224"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6" name="Line 29"/>
          <p:cNvSpPr>
            <a:spLocks noChangeShapeType="1"/>
          </p:cNvSpPr>
          <p:nvPr/>
        </p:nvSpPr>
        <p:spPr bwMode="auto">
          <a:xfrm>
            <a:off x="6895430" y="3645024"/>
            <a:ext cx="215900" cy="0"/>
          </a:xfrm>
          <a:prstGeom prst="line">
            <a:avLst/>
          </a:prstGeom>
          <a:noFill/>
          <a:ln w="9525">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7" name="Text Box 7"/>
          <p:cNvSpPr txBox="1">
            <a:spLocks noChangeArrowheads="1"/>
          </p:cNvSpPr>
          <p:nvPr/>
        </p:nvSpPr>
        <p:spPr bwMode="auto">
          <a:xfrm>
            <a:off x="1115616" y="4221088"/>
            <a:ext cx="7272808" cy="480131"/>
          </a:xfrm>
          <a:prstGeom prst="rect">
            <a:avLst/>
          </a:prstGeom>
          <a:noFill/>
          <a:ln w="9525" algn="ctr">
            <a:solidFill>
              <a:schemeClr val="tx1"/>
            </a:solidFill>
            <a:miter lim="800000"/>
            <a:headEnd/>
            <a:tailEnd/>
          </a:ln>
          <a:effectLst/>
        </p:spPr>
        <p:txBody>
          <a:bodyPr wrap="square">
            <a:spAutoFit/>
          </a:bodyPr>
          <a:lstStyle/>
          <a:p>
            <a:pPr marL="609600" indent="-609600">
              <a:lnSpc>
                <a:spcPct val="90000"/>
              </a:lnSpc>
              <a:buSzPct val="90000"/>
              <a:buFont typeface="Wingdings" pitchFamily="2" charset="2"/>
              <a:buNone/>
              <a:defRPr/>
            </a:pPr>
            <a:r>
              <a:rPr lang="zh-CN" altLang="en-US" sz="2800" b="0" dirty="0" smtClean="0">
                <a:effectLst>
                  <a:outerShdw blurRad="38100" dist="38100" dir="2700000" algn="tl">
                    <a:srgbClr val="000000"/>
                  </a:outerShdw>
                </a:effectLst>
                <a:latin typeface="Times New Roman" pitchFamily="18" charset="0"/>
                <a:ea typeface="楷体_GB2312" pitchFamily="49" charset="-122"/>
                <a:cs typeface="Times New Roman" pitchFamily="18" charset="0"/>
              </a:rPr>
              <a:t>列出基因：</a:t>
            </a:r>
            <a:r>
              <a:rPr lang="en-US" altLang="zh-CN" sz="2800" b="0" dirty="0" smtClean="0">
                <a:effectLst>
                  <a:outerShdw blurRad="38100" dist="38100" dir="2700000" algn="tl">
                    <a:srgbClr val="000000"/>
                  </a:outerShdw>
                </a:effectLst>
                <a:latin typeface="Times New Roman" pitchFamily="18" charset="0"/>
                <a:ea typeface="楷体_GB2312" pitchFamily="49" charset="-122"/>
                <a:cs typeface="Times New Roman" pitchFamily="18" charset="0"/>
              </a:rPr>
              <a:t> 6 7 2 1 3 4 5               7 6 4 3 1 2 5</a:t>
            </a:r>
            <a:endParaRPr lang="en-US" altLang="zh-CN" sz="2800" b="0" dirty="0">
              <a:effectLst>
                <a:outerShdw blurRad="38100" dist="38100" dir="2700000" algn="tl">
                  <a:srgbClr val="000000"/>
                </a:outerShdw>
              </a:effectLst>
              <a:latin typeface="Times New Roman" pitchFamily="18" charset="0"/>
              <a:ea typeface="楷体_GB2312" pitchFamily="49" charset="-122"/>
              <a:cs typeface="Times New Roman" pitchFamily="18" charset="0"/>
            </a:endParaRPr>
          </a:p>
        </p:txBody>
      </p:sp>
      <p:sp>
        <p:nvSpPr>
          <p:cNvPr id="58" name="Text Box 8"/>
          <p:cNvSpPr txBox="1">
            <a:spLocks noChangeArrowheads="1"/>
          </p:cNvSpPr>
          <p:nvPr/>
        </p:nvSpPr>
        <p:spPr bwMode="auto">
          <a:xfrm>
            <a:off x="2338388" y="5229200"/>
            <a:ext cx="4106862" cy="867930"/>
          </a:xfrm>
          <a:prstGeom prst="rect">
            <a:avLst/>
          </a:prstGeom>
          <a:noFill/>
          <a:ln w="9525" algn="ctr">
            <a:solidFill>
              <a:schemeClr val="tx1"/>
            </a:solidFill>
            <a:miter lim="800000"/>
            <a:headEnd/>
            <a:tailEnd/>
          </a:ln>
          <a:effectLst/>
        </p:spPr>
        <p:txBody>
          <a:bodyPr>
            <a:spAutoFit/>
          </a:bodyPr>
          <a:lstStyle/>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C1: 3 4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1 2 5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6 7</a:t>
            </a:r>
          </a:p>
          <a:p>
            <a:pPr marL="609600" indent="-609600">
              <a:lnSpc>
                <a:spcPct val="90000"/>
              </a:lnSpc>
              <a:buSzPct val="90000"/>
              <a:buFont typeface="Wingdings" pitchFamily="2" charset="2"/>
              <a:buNone/>
              <a:defRPr/>
            </a:pPr>
            <a:r>
              <a:rPr lang="en-US" altLang="zh-CN" sz="2800" b="0" dirty="0" smtClean="0">
                <a:effectLst>
                  <a:outerShdw blurRad="38100" dist="38100" dir="2700000" algn="tl">
                    <a:srgbClr val="000000"/>
                  </a:outerShdw>
                </a:effectLst>
                <a:latin typeface="Times New Roman" pitchFamily="18" charset="0"/>
                <a:cs typeface="Times New Roman" pitchFamily="18" charset="0"/>
              </a:rPr>
              <a:t>C2: 1 2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3 4 5 </a:t>
            </a:r>
            <a:r>
              <a:rPr lang="en-US" altLang="zh-CN" sz="2800" dirty="0" smtClean="0">
                <a:effectLst>
                  <a:outerShdw blurRad="38100" dist="38100" dir="2700000" algn="tl">
                    <a:srgbClr val="000000"/>
                  </a:outerShdw>
                </a:effectLst>
                <a:latin typeface="Times New Roman" pitchFamily="18" charset="0"/>
                <a:cs typeface="Times New Roman" pitchFamily="18" charset="0"/>
              </a:rPr>
              <a:t>¦</a:t>
            </a:r>
            <a:r>
              <a:rPr lang="en-US" altLang="zh-CN" sz="2800" b="0" dirty="0" smtClean="0">
                <a:effectLst>
                  <a:outerShdw blurRad="38100" dist="38100" dir="2700000" algn="tl">
                    <a:srgbClr val="000000"/>
                  </a:outerShdw>
                </a:effectLst>
                <a:latin typeface="Times New Roman" pitchFamily="18" charset="0"/>
                <a:cs typeface="Times New Roman" pitchFamily="18" charset="0"/>
              </a:rPr>
              <a:t> 7 6</a:t>
            </a:r>
            <a:r>
              <a:rPr lang="en-US" altLang="zh-CN" sz="2800" b="0" dirty="0" smtClean="0">
                <a:effectLst>
                  <a:outerShdw blurRad="38100" dist="38100" dir="2700000" algn="tl">
                    <a:srgbClr val="000000"/>
                  </a:outerShdw>
                </a:effectLst>
              </a:rPr>
              <a:t> </a:t>
            </a:r>
            <a:endParaRPr lang="en-US" altLang="zh-CN" sz="2800" b="0" dirty="0">
              <a:effectLst>
                <a:outerShdw blurRad="38100" dist="38100" dir="2700000" algn="tl">
                  <a:srgbClr val="000000"/>
                </a:outerShdw>
              </a:effectLst>
            </a:endParaRPr>
          </a:p>
        </p:txBody>
      </p:sp>
      <p:sp>
        <p:nvSpPr>
          <p:cNvPr id="16" name="Line 7"/>
          <p:cNvSpPr>
            <a:spLocks noChangeShapeType="1"/>
          </p:cNvSpPr>
          <p:nvPr/>
        </p:nvSpPr>
        <p:spPr bwMode="auto">
          <a:xfrm>
            <a:off x="3633788" y="4365104"/>
            <a:ext cx="142875" cy="206375"/>
          </a:xfrm>
          <a:prstGeom prst="line">
            <a:avLst/>
          </a:prstGeom>
          <a:noFill/>
          <a:ln w="50800">
            <a:solidFill>
              <a:srgbClr val="FF0000"/>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7" name="Line 7"/>
          <p:cNvSpPr>
            <a:spLocks noChangeShapeType="1"/>
          </p:cNvSpPr>
          <p:nvPr/>
        </p:nvSpPr>
        <p:spPr bwMode="auto">
          <a:xfrm>
            <a:off x="3870970" y="4365104"/>
            <a:ext cx="142875" cy="206375"/>
          </a:xfrm>
          <a:prstGeom prst="line">
            <a:avLst/>
          </a:prstGeom>
          <a:noFill/>
          <a:ln w="50800">
            <a:solidFill>
              <a:srgbClr val="FF0000"/>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8" name="Line 7"/>
          <p:cNvSpPr>
            <a:spLocks noChangeShapeType="1"/>
          </p:cNvSpPr>
          <p:nvPr/>
        </p:nvSpPr>
        <p:spPr bwMode="auto">
          <a:xfrm>
            <a:off x="4679057" y="4374753"/>
            <a:ext cx="142875" cy="206375"/>
          </a:xfrm>
          <a:prstGeom prst="line">
            <a:avLst/>
          </a:prstGeom>
          <a:noFill/>
          <a:ln w="50800">
            <a:solidFill>
              <a:srgbClr val="FF0000"/>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9" name="Line 7"/>
          <p:cNvSpPr>
            <a:spLocks noChangeShapeType="1"/>
          </p:cNvSpPr>
          <p:nvPr/>
        </p:nvSpPr>
        <p:spPr bwMode="auto">
          <a:xfrm>
            <a:off x="6733381" y="4365104"/>
            <a:ext cx="142875" cy="206375"/>
          </a:xfrm>
          <a:prstGeom prst="line">
            <a:avLst/>
          </a:prstGeom>
          <a:noFill/>
          <a:ln w="50800">
            <a:solidFill>
              <a:srgbClr val="FF0000"/>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20" name="Line 7"/>
          <p:cNvSpPr>
            <a:spLocks noChangeShapeType="1"/>
          </p:cNvSpPr>
          <p:nvPr/>
        </p:nvSpPr>
        <p:spPr bwMode="auto">
          <a:xfrm>
            <a:off x="6983313" y="4379962"/>
            <a:ext cx="142875" cy="206375"/>
          </a:xfrm>
          <a:prstGeom prst="line">
            <a:avLst/>
          </a:prstGeom>
          <a:noFill/>
          <a:ln w="50800">
            <a:solidFill>
              <a:srgbClr val="FF0000"/>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21" name="Line 7"/>
          <p:cNvSpPr>
            <a:spLocks noChangeShapeType="1"/>
          </p:cNvSpPr>
          <p:nvPr/>
        </p:nvSpPr>
        <p:spPr bwMode="auto">
          <a:xfrm>
            <a:off x="7798643" y="4365104"/>
            <a:ext cx="142875" cy="206375"/>
          </a:xfrm>
          <a:prstGeom prst="line">
            <a:avLst/>
          </a:prstGeom>
          <a:noFill/>
          <a:ln w="50800">
            <a:solidFill>
              <a:srgbClr val="FF0000"/>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16" grpId="0" animBg="1"/>
      <p:bldP spid="17" grpId="0" animBg="1"/>
      <p:bldP spid="18" grpId="0" animBg="1"/>
      <p:bldP spid="19" grpId="0" animBg="1"/>
      <p:bldP spid="20" grpId="0" animBg="1"/>
      <p:bldP spid="2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循环交叉</a:t>
            </a:r>
            <a:r>
              <a:rPr lang="en-US" altLang="zh-CN" sz="2800" b="1" dirty="0" smtClean="0">
                <a:latin typeface="Times New Roman" pitchFamily="18" charset="0"/>
                <a:ea typeface="楷体_GB2312" pitchFamily="49" charset="-122"/>
                <a:cs typeface="Times New Roman" pitchFamily="18" charset="0"/>
              </a:rPr>
              <a:t>(C</a:t>
            </a:r>
            <a:r>
              <a:rPr lang="sq-AL" altLang="zh-CN" sz="2800" b="1" dirty="0" smtClean="0">
                <a:latin typeface="Times New Roman" pitchFamily="18" charset="0"/>
                <a:ea typeface="楷体_GB2312" pitchFamily="49" charset="-122"/>
                <a:cs typeface="Times New Roman" pitchFamily="18" charset="0"/>
              </a:rPr>
              <a:t>X)</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步骤：</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a. </a:t>
            </a:r>
            <a:r>
              <a:rPr lang="zh-CN" altLang="en-US" sz="2800" b="1" dirty="0" smtClean="0">
                <a:solidFill>
                  <a:srgbClr val="FFFFFF"/>
                </a:solidFill>
                <a:latin typeface="Times New Roman" pitchFamily="18" charset="0"/>
                <a:ea typeface="楷体_GB2312" pitchFamily="49" charset="-122"/>
                <a:cs typeface="Times New Roman" pitchFamily="18" charset="0"/>
              </a:rPr>
              <a:t>选</a:t>
            </a:r>
            <a:r>
              <a:rPr lang="en-US" altLang="zh-CN" sz="2800" b="1" dirty="0" smtClean="0">
                <a:solidFill>
                  <a:srgbClr val="FFFFFF"/>
                </a:solidFill>
                <a:latin typeface="Times New Roman" pitchFamily="18" charset="0"/>
                <a:ea typeface="楷体_GB2312" pitchFamily="49" charset="-122"/>
                <a:cs typeface="Times New Roman" pitchFamily="18" charset="0"/>
              </a:rPr>
              <a:t>P1</a:t>
            </a:r>
            <a:r>
              <a:rPr lang="zh-CN" altLang="en-US" sz="2800" b="1" dirty="0" smtClean="0">
                <a:solidFill>
                  <a:srgbClr val="FFFFFF"/>
                </a:solidFill>
                <a:latin typeface="Times New Roman" pitchFamily="18" charset="0"/>
                <a:ea typeface="楷体_GB2312" pitchFamily="49" charset="-122"/>
                <a:cs typeface="Times New Roman" pitchFamily="18" charset="0"/>
              </a:rPr>
              <a:t>的第一个元素作为</a:t>
            </a:r>
            <a:r>
              <a:rPr lang="en-US" altLang="zh-CN" sz="2800" b="1" dirty="0" smtClean="0">
                <a:solidFill>
                  <a:srgbClr val="FFFFFF"/>
                </a:solidFill>
                <a:latin typeface="Times New Roman" pitchFamily="18" charset="0"/>
                <a:ea typeface="楷体_GB2312" pitchFamily="49" charset="-122"/>
                <a:cs typeface="Times New Roman" pitchFamily="18" charset="0"/>
              </a:rPr>
              <a:t>C1</a:t>
            </a:r>
            <a:r>
              <a:rPr lang="zh-CN" altLang="en-US" sz="2800" b="1" dirty="0" smtClean="0">
                <a:solidFill>
                  <a:srgbClr val="FFFFFF"/>
                </a:solidFill>
                <a:latin typeface="Times New Roman" pitchFamily="18" charset="0"/>
                <a:ea typeface="楷体_GB2312" pitchFamily="49" charset="-122"/>
                <a:cs typeface="Times New Roman" pitchFamily="18" charset="0"/>
              </a:rPr>
              <a:t>的第一位，选</a:t>
            </a:r>
            <a:r>
              <a:rPr lang="en-US" altLang="zh-CN" sz="2800" b="1" dirty="0" smtClean="0">
                <a:solidFill>
                  <a:srgbClr val="FFFFFF"/>
                </a:solidFill>
                <a:latin typeface="Times New Roman" pitchFamily="18" charset="0"/>
                <a:ea typeface="楷体_GB2312" pitchFamily="49" charset="-122"/>
                <a:cs typeface="Times New Roman" pitchFamily="18" charset="0"/>
              </a:rPr>
              <a:t>P2</a:t>
            </a:r>
            <a:r>
              <a:rPr lang="zh-CN" altLang="en-US" sz="2800" b="1" dirty="0" smtClean="0">
                <a:solidFill>
                  <a:srgbClr val="FFFFFF"/>
                </a:solidFill>
                <a:latin typeface="Times New Roman" pitchFamily="18" charset="0"/>
                <a:ea typeface="楷体_GB2312" pitchFamily="49" charset="-122"/>
                <a:cs typeface="Times New Roman" pitchFamily="18" charset="0"/>
              </a:rPr>
              <a:t>的第</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一个元素作为 </a:t>
            </a:r>
            <a:r>
              <a:rPr lang="en-US" altLang="zh-CN" sz="2800" b="1" dirty="0" smtClean="0">
                <a:solidFill>
                  <a:srgbClr val="FFFFFF"/>
                </a:solidFill>
                <a:latin typeface="Times New Roman" pitchFamily="18" charset="0"/>
                <a:ea typeface="楷体_GB2312" pitchFamily="49" charset="-122"/>
                <a:cs typeface="Times New Roman" pitchFamily="18" charset="0"/>
              </a:rPr>
              <a:t>C2</a:t>
            </a:r>
            <a:r>
              <a:rPr lang="zh-CN" altLang="en-US" sz="2800" b="1" dirty="0" smtClean="0">
                <a:solidFill>
                  <a:srgbClr val="FFFFFF"/>
                </a:solidFill>
                <a:latin typeface="Times New Roman" pitchFamily="18" charset="0"/>
                <a:ea typeface="楷体_GB2312" pitchFamily="49" charset="-122"/>
                <a:cs typeface="Times New Roman" pitchFamily="18" charset="0"/>
              </a:rPr>
              <a:t>的第一位；</a:t>
            </a: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b. </a:t>
            </a:r>
            <a:r>
              <a:rPr lang="zh-CN" altLang="en-US" sz="2800" b="1" dirty="0" smtClean="0">
                <a:solidFill>
                  <a:srgbClr val="FFFFFF"/>
                </a:solidFill>
                <a:latin typeface="Times New Roman" pitchFamily="18" charset="0"/>
                <a:ea typeface="楷体_GB2312" pitchFamily="49" charset="-122"/>
                <a:cs typeface="Times New Roman" pitchFamily="18" charset="0"/>
              </a:rPr>
              <a:t>到</a:t>
            </a:r>
            <a:r>
              <a:rPr lang="en-US" altLang="zh-CN" sz="2800" b="1" dirty="0" smtClean="0">
                <a:solidFill>
                  <a:srgbClr val="FFFFFF"/>
                </a:solidFill>
                <a:latin typeface="Times New Roman" pitchFamily="18" charset="0"/>
                <a:ea typeface="楷体_GB2312" pitchFamily="49" charset="-122"/>
                <a:cs typeface="Times New Roman" pitchFamily="18" charset="0"/>
              </a:rPr>
              <a:t>P1</a:t>
            </a:r>
            <a:r>
              <a:rPr lang="zh-CN" altLang="en-US" sz="2800" b="1" dirty="0" smtClean="0">
                <a:solidFill>
                  <a:srgbClr val="FFFFFF"/>
                </a:solidFill>
                <a:latin typeface="Times New Roman" pitchFamily="18" charset="0"/>
                <a:ea typeface="楷体_GB2312" pitchFamily="49" charset="-122"/>
                <a:cs typeface="Times New Roman" pitchFamily="18" charset="0"/>
              </a:rPr>
              <a:t>中找</a:t>
            </a:r>
            <a:r>
              <a:rPr lang="en-US" altLang="zh-CN" sz="2800" b="1" dirty="0" smtClean="0">
                <a:solidFill>
                  <a:srgbClr val="FFFFFF"/>
                </a:solidFill>
                <a:latin typeface="Times New Roman" pitchFamily="18" charset="0"/>
                <a:ea typeface="楷体_GB2312" pitchFamily="49" charset="-122"/>
                <a:cs typeface="Times New Roman" pitchFamily="18" charset="0"/>
              </a:rPr>
              <a:t>P2</a:t>
            </a:r>
            <a:r>
              <a:rPr lang="zh-CN" altLang="en-US" sz="2800" b="1" dirty="0" smtClean="0">
                <a:solidFill>
                  <a:srgbClr val="FFFFFF"/>
                </a:solidFill>
                <a:latin typeface="Times New Roman" pitchFamily="18" charset="0"/>
                <a:ea typeface="楷体_GB2312" pitchFamily="49" charset="-122"/>
                <a:cs typeface="Times New Roman" pitchFamily="18" charset="0"/>
              </a:rPr>
              <a:t>的第一个元素赋给</a:t>
            </a:r>
            <a:r>
              <a:rPr lang="en-US" altLang="zh-CN" sz="2800" b="1" dirty="0" smtClean="0">
                <a:solidFill>
                  <a:srgbClr val="FFFFFF"/>
                </a:solidFill>
                <a:latin typeface="Times New Roman" pitchFamily="18" charset="0"/>
                <a:ea typeface="楷体_GB2312" pitchFamily="49" charset="-122"/>
                <a:cs typeface="Times New Roman" pitchFamily="18" charset="0"/>
              </a:rPr>
              <a:t>C1</a:t>
            </a:r>
            <a:r>
              <a:rPr lang="zh-CN" altLang="en-US" sz="2800" b="1" dirty="0" smtClean="0">
                <a:solidFill>
                  <a:srgbClr val="FFFFFF"/>
                </a:solidFill>
                <a:latin typeface="Times New Roman" pitchFamily="18" charset="0"/>
                <a:ea typeface="楷体_GB2312" pitchFamily="49" charset="-122"/>
                <a:cs typeface="Times New Roman" pitchFamily="18" charset="0"/>
              </a:rPr>
              <a:t>的相对位</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置</a:t>
            </a:r>
            <a:r>
              <a:rPr lang="en-US" altLang="zh-CN" sz="2800" b="1" dirty="0" smtClean="0">
                <a:solidFill>
                  <a:srgbClr val="FFFFFF"/>
                </a:solidFill>
                <a:latin typeface="Times New Roman" pitchFamily="18" charset="0"/>
                <a:ea typeface="楷体_GB2312" pitchFamily="49" charset="-122"/>
                <a:cs typeface="Times New Roman" pitchFamily="18" charset="0"/>
              </a:rPr>
              <a:t>…</a:t>
            </a:r>
            <a:r>
              <a:rPr lang="zh-CN" altLang="en-US" sz="2800" b="1" dirty="0" smtClean="0">
                <a:solidFill>
                  <a:srgbClr val="FFFFFF"/>
                </a:solidFill>
                <a:latin typeface="Times New Roman" pitchFamily="18" charset="0"/>
                <a:ea typeface="楷体_GB2312" pitchFamily="49" charset="-122"/>
                <a:cs typeface="Times New Roman" pitchFamily="18" charset="0"/>
              </a:rPr>
              <a:t>，重复此过程，直到</a:t>
            </a:r>
            <a:r>
              <a:rPr lang="en-US" altLang="zh-CN" sz="2800" b="1" dirty="0" smtClean="0">
                <a:solidFill>
                  <a:srgbClr val="FFFFFF"/>
                </a:solidFill>
                <a:latin typeface="Times New Roman" pitchFamily="18" charset="0"/>
                <a:ea typeface="楷体_GB2312" pitchFamily="49" charset="-122"/>
                <a:cs typeface="Times New Roman" pitchFamily="18" charset="0"/>
              </a:rPr>
              <a:t>P2</a:t>
            </a:r>
            <a:r>
              <a:rPr lang="zh-CN" altLang="en-US" sz="2800" b="1" dirty="0" smtClean="0">
                <a:solidFill>
                  <a:srgbClr val="FFFFFF"/>
                </a:solidFill>
                <a:latin typeface="Times New Roman" pitchFamily="18" charset="0"/>
                <a:ea typeface="楷体_GB2312" pitchFamily="49" charset="-122"/>
                <a:cs typeface="Times New Roman" pitchFamily="18" charset="0"/>
              </a:rPr>
              <a:t>上得到</a:t>
            </a:r>
            <a:r>
              <a:rPr lang="en-US" altLang="zh-CN" sz="2800" b="1" dirty="0" smtClean="0">
                <a:solidFill>
                  <a:srgbClr val="FFFFFF"/>
                </a:solidFill>
                <a:latin typeface="Times New Roman" pitchFamily="18" charset="0"/>
                <a:ea typeface="楷体_GB2312" pitchFamily="49" charset="-122"/>
                <a:cs typeface="Times New Roman" pitchFamily="18" charset="0"/>
              </a:rPr>
              <a:t>P1</a:t>
            </a:r>
            <a:r>
              <a:rPr lang="zh-CN" altLang="en-US" sz="2800" b="1" dirty="0" smtClean="0">
                <a:solidFill>
                  <a:srgbClr val="FFFFFF"/>
                </a:solidFill>
                <a:latin typeface="Times New Roman" pitchFamily="18" charset="0"/>
                <a:ea typeface="楷体_GB2312" pitchFamily="49" charset="-122"/>
                <a:cs typeface="Times New Roman" pitchFamily="18" charset="0"/>
              </a:rPr>
              <a:t>的第一个元</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素为止，称为一个循环；</a:t>
            </a:r>
          </a:p>
          <a:p>
            <a:pPr marL="1409700" lvl="2" indent="-609600" eaLnBrk="1" hangingPunct="1">
              <a:buClr>
                <a:srgbClr val="FFFFFF"/>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ECDA7A6-9318-4040-917D-BBCD4C3BC26B}" type="slidenum">
              <a:rPr lang="en-US" altLang="zh-CN"/>
              <a:pPr>
                <a:defRPr/>
              </a:pPr>
              <a:t>99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lnSpc>
                <a:spcPct val="80000"/>
              </a:lnSpc>
              <a:buClr>
                <a:schemeClr val="tx1"/>
              </a:buClr>
              <a:buSzPct val="100000"/>
              <a:buFont typeface="+mj-lt"/>
              <a:buAutoNum type="arabicPeriod" startAt="3"/>
              <a:defRPr/>
            </a:pPr>
            <a:r>
              <a:rPr lang="zh-CN" altLang="en-US" b="1" dirty="0" smtClean="0">
                <a:latin typeface="+mj-ea"/>
                <a:ea typeface="+mj-ea"/>
              </a:rPr>
              <a:t>遗传操作</a:t>
            </a:r>
            <a:r>
              <a:rPr lang="en-US" altLang="zh-CN" b="1" dirty="0" smtClean="0">
                <a:latin typeface="+mj-ea"/>
                <a:ea typeface="+mj-ea"/>
              </a:rPr>
              <a:t>——</a:t>
            </a:r>
            <a:r>
              <a:rPr lang="zh-CN" altLang="en-US" b="1" dirty="0" smtClean="0">
                <a:latin typeface="+mj-ea"/>
                <a:ea typeface="+mj-ea"/>
              </a:rPr>
              <a:t>交叉或重组</a:t>
            </a:r>
          </a:p>
          <a:p>
            <a:pPr marL="1009650" lvl="1" indent="-609600" eaLnBrk="1" hangingPunct="1">
              <a:buClr>
                <a:schemeClr val="tx1"/>
              </a:buClr>
              <a:buSzPct val="100000"/>
              <a:buFont typeface="Wingdings" pitchFamily="2" charset="2"/>
              <a:buChar char="Ø"/>
              <a:defRPr/>
            </a:pPr>
            <a:r>
              <a:rPr lang="zh-CN" altLang="en-US" b="1" dirty="0" smtClean="0">
                <a:latin typeface="Times New Roman" pitchFamily="18" charset="0"/>
                <a:ea typeface="楷体_GB2312" pitchFamily="49" charset="-122"/>
                <a:cs typeface="Times New Roman" pitchFamily="18" charset="0"/>
                <a:sym typeface="Symbol"/>
              </a:rPr>
              <a:t>顺序编码交叉</a:t>
            </a:r>
          </a:p>
          <a:p>
            <a:pPr marL="1409700" lvl="2" indent="-609600" eaLnBrk="1" hangingPunct="1">
              <a:buClr>
                <a:srgbClr val="FFFFFF"/>
              </a:buClr>
              <a:buSzPct val="100000"/>
              <a:buFont typeface="Arial" pitchFamily="34" charset="0"/>
              <a:buChar char="•"/>
              <a:defRPr/>
            </a:pPr>
            <a:r>
              <a:rPr lang="zh-CN" altLang="en-US" sz="2800" b="1" dirty="0" smtClean="0">
                <a:latin typeface="Times New Roman" pitchFamily="18" charset="0"/>
                <a:ea typeface="楷体_GB2312" pitchFamily="49" charset="-122"/>
                <a:cs typeface="Times New Roman" pitchFamily="18" charset="0"/>
              </a:rPr>
              <a:t>循环交叉</a:t>
            </a:r>
            <a:r>
              <a:rPr lang="en-US" altLang="zh-CN" sz="2800" b="1" dirty="0" smtClean="0">
                <a:latin typeface="Times New Roman" pitchFamily="18" charset="0"/>
                <a:ea typeface="楷体_GB2312" pitchFamily="49" charset="-122"/>
                <a:cs typeface="Times New Roman" pitchFamily="18" charset="0"/>
              </a:rPr>
              <a:t>(C</a:t>
            </a:r>
            <a:r>
              <a:rPr lang="sq-AL" altLang="zh-CN" sz="2800" b="1" dirty="0" smtClean="0">
                <a:latin typeface="Times New Roman" pitchFamily="18" charset="0"/>
                <a:ea typeface="楷体_GB2312" pitchFamily="49" charset="-122"/>
                <a:cs typeface="Times New Roman" pitchFamily="18" charset="0"/>
              </a:rPr>
              <a:t>X)</a:t>
            </a:r>
            <a:endParaRPr lang="en-US" altLang="zh-CN" sz="2800" b="1" dirty="0" smtClean="0">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步骤：</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c. </a:t>
            </a:r>
            <a:r>
              <a:rPr lang="zh-CN" altLang="en-US" sz="2800" b="1" dirty="0" smtClean="0">
                <a:solidFill>
                  <a:srgbClr val="FFFFFF"/>
                </a:solidFill>
                <a:latin typeface="Times New Roman" pitchFamily="18" charset="0"/>
                <a:ea typeface="楷体_GB2312" pitchFamily="49" charset="-122"/>
                <a:cs typeface="Times New Roman" pitchFamily="18" charset="0"/>
              </a:rPr>
              <a:t>对最前的基因按</a:t>
            </a:r>
            <a:r>
              <a:rPr lang="en-US" altLang="zh-CN" sz="2800" b="1" dirty="0" smtClean="0">
                <a:solidFill>
                  <a:srgbClr val="FFFFFF"/>
                </a:solidFill>
                <a:latin typeface="Times New Roman" pitchFamily="18" charset="0"/>
                <a:ea typeface="楷体_GB2312" pitchFamily="49" charset="-122"/>
                <a:cs typeface="Times New Roman" pitchFamily="18" charset="0"/>
              </a:rPr>
              <a:t>P1</a:t>
            </a:r>
            <a:r>
              <a:rPr lang="zh-CN" altLang="en-US" sz="2800" b="1" dirty="0" smtClean="0">
                <a:solidFill>
                  <a:srgbClr val="FFFFFF"/>
                </a:solidFill>
                <a:latin typeface="Times New Roman" pitchFamily="18" charset="0"/>
                <a:ea typeface="楷体_GB2312" pitchFamily="49" charset="-122"/>
                <a:cs typeface="Times New Roman" pitchFamily="18" charset="0"/>
              </a:rPr>
              <a:t>、</a:t>
            </a:r>
            <a:r>
              <a:rPr lang="en-US" altLang="zh-CN" sz="2800" b="1" dirty="0" smtClean="0">
                <a:solidFill>
                  <a:srgbClr val="FFFFFF"/>
                </a:solidFill>
                <a:latin typeface="Times New Roman" pitchFamily="18" charset="0"/>
                <a:ea typeface="楷体_GB2312" pitchFamily="49" charset="-122"/>
                <a:cs typeface="Times New Roman" pitchFamily="18" charset="0"/>
              </a:rPr>
              <a:t>P2</a:t>
            </a:r>
            <a:r>
              <a:rPr lang="zh-CN" altLang="en-US" sz="2800" b="1" dirty="0" smtClean="0">
                <a:solidFill>
                  <a:srgbClr val="FFFFFF"/>
                </a:solidFill>
                <a:latin typeface="Times New Roman" pitchFamily="18" charset="0"/>
                <a:ea typeface="楷体_GB2312" pitchFamily="49" charset="-122"/>
                <a:cs typeface="Times New Roman" pitchFamily="18" charset="0"/>
              </a:rPr>
              <a:t>基因轮替原则重复以上</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zh-CN" altLang="en-US" sz="2800" b="1" dirty="0" smtClean="0">
                <a:solidFill>
                  <a:srgbClr val="FFFFFF"/>
                </a:solidFill>
                <a:latin typeface="Times New Roman" pitchFamily="18" charset="0"/>
                <a:ea typeface="楷体_GB2312" pitchFamily="49" charset="-122"/>
                <a:cs typeface="Times New Roman" pitchFamily="18" charset="0"/>
              </a:rPr>
              <a:t>过程；</a:t>
            </a:r>
            <a:endParaRPr lang="en-US" altLang="zh-CN" sz="2800" b="1" dirty="0" smtClean="0">
              <a:solidFill>
                <a:srgbClr val="FFFFFF"/>
              </a:solidFill>
              <a:latin typeface="Times New Roman" pitchFamily="18" charset="0"/>
              <a:ea typeface="楷体_GB2312" pitchFamily="49" charset="-122"/>
              <a:cs typeface="Times New Roman" pitchFamily="18" charset="0"/>
            </a:endParaRPr>
          </a:p>
          <a:p>
            <a:pPr marL="1409700" lvl="2" indent="-609600" eaLnBrk="1" hangingPunct="1">
              <a:buClr>
                <a:srgbClr val="FFFFFF"/>
              </a:buClr>
              <a:buSzPct val="100000"/>
              <a:buNone/>
              <a:defRPr/>
            </a:pPr>
            <a:r>
              <a:rPr lang="en-US" altLang="zh-CN" sz="2800" b="1" dirty="0" smtClean="0">
                <a:solidFill>
                  <a:srgbClr val="FFFFFF"/>
                </a:solidFill>
                <a:latin typeface="Times New Roman" pitchFamily="18" charset="0"/>
                <a:ea typeface="楷体_GB2312" pitchFamily="49" charset="-122"/>
                <a:cs typeface="Times New Roman" pitchFamily="18" charset="0"/>
              </a:rPr>
              <a:t>d.</a:t>
            </a:r>
            <a:r>
              <a:rPr lang="zh-CN" altLang="en-US" sz="2800" b="1" dirty="0" smtClean="0">
                <a:solidFill>
                  <a:srgbClr val="FFFFFF"/>
                </a:solidFill>
                <a:latin typeface="Times New Roman" pitchFamily="18" charset="0"/>
                <a:ea typeface="楷体_GB2312" pitchFamily="49" charset="-122"/>
                <a:cs typeface="Times New Roman" pitchFamily="18" charset="0"/>
              </a:rPr>
              <a:t>重复以上过程，直到所有位都完成。</a:t>
            </a:r>
          </a:p>
          <a:p>
            <a:pPr marL="1409700" lvl="2" indent="-609600" eaLnBrk="1" hangingPunct="1">
              <a:buClr>
                <a:srgbClr val="FFFFFF"/>
              </a:buClr>
              <a:buSzPct val="100000"/>
              <a:buNone/>
              <a:defRPr/>
            </a:pPr>
            <a:endParaRPr lang="en-US" altLang="zh-CN" sz="2800" b="1" dirty="0" smtClean="0">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smtClean="0">
                <a:solidFill>
                  <a:schemeClr val="tx1"/>
                </a:solidFill>
                <a:latin typeface="华文新魏" pitchFamily="2" charset="-122"/>
                <a:ea typeface="华文新魏" pitchFamily="2" charset="-122"/>
              </a:rPr>
              <a:t>三</a:t>
            </a:r>
            <a:r>
              <a:rPr lang="en-US" altLang="zh-CN" sz="3600" b="1" dirty="0" smtClean="0">
                <a:solidFill>
                  <a:schemeClr val="tx1"/>
                </a:solidFill>
                <a:latin typeface="华文新魏" pitchFamily="2" charset="-122"/>
                <a:ea typeface="华文新魏" pitchFamily="2" charset="-122"/>
              </a:rPr>
              <a:t>.</a:t>
            </a:r>
            <a:r>
              <a:rPr lang="zh-CN" altLang="en-US" sz="3600" b="1" dirty="0" smtClean="0">
                <a:solidFill>
                  <a:schemeClr val="tx1"/>
                </a:solidFill>
                <a:latin typeface="华文新魏" pitchFamily="2" charset="-122"/>
                <a:ea typeface="华文新魏" pitchFamily="2" charset="-122"/>
              </a:rPr>
              <a:t>算法变形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12371</TotalTime>
  <Words>7615</Words>
  <Application>Microsoft Office PowerPoint</Application>
  <PresentationFormat>全屏显示(4:3)</PresentationFormat>
  <Paragraphs>1619</Paragraphs>
  <Slides>132</Slides>
  <Notes>56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132</vt:i4>
      </vt:variant>
    </vt:vector>
  </HeadingPairs>
  <TitlesOfParts>
    <vt:vector size="136" baseType="lpstr">
      <vt:lpstr>Ripple</vt:lpstr>
      <vt:lpstr>公式</vt:lpstr>
      <vt:lpstr>Equation</vt:lpstr>
      <vt:lpstr>ClipArt</vt:lpstr>
      <vt:lpstr>现代优化计算方法</vt:lpstr>
      <vt:lpstr>主要内容</vt:lpstr>
      <vt:lpstr>课程理解</vt:lpstr>
      <vt:lpstr>第一章  导言</vt:lpstr>
      <vt:lpstr>一.最优化的重要性（1）</vt:lpstr>
      <vt:lpstr>一.最优化的重要性（1）</vt:lpstr>
      <vt:lpstr>一.最优化的重要性（1）</vt:lpstr>
      <vt:lpstr>二.传统优化方法的基本步骤—三步曲（1）</vt:lpstr>
      <vt:lpstr>二.传统优化方法的基本步骤—三步曲（2）</vt:lpstr>
      <vt:lpstr>二.传统优化方法的基本步骤—三步曲（3）</vt:lpstr>
      <vt:lpstr>幻灯片 11</vt:lpstr>
      <vt:lpstr>二.传统优化方法的基本步骤—三步曲（5）</vt:lpstr>
      <vt:lpstr>三.实际问题中对最优化方法的要求（1）</vt:lpstr>
      <vt:lpstr>三.实际问题中对最优化方法的要求（2）</vt:lpstr>
      <vt:lpstr>四.现代优化计算方法的产生与发展（1）</vt:lpstr>
      <vt:lpstr>四.现代优化计算方法的产生与发展（2）</vt:lpstr>
      <vt:lpstr>四.现代优化计算方法的产生与发展（3）</vt:lpstr>
      <vt:lpstr>五.学习这门课需要具备的基础</vt:lpstr>
      <vt:lpstr>第二章  禁忌搜索</vt:lpstr>
      <vt:lpstr>幻灯片 20</vt:lpstr>
      <vt:lpstr>幻灯片 21</vt:lpstr>
      <vt:lpstr>幻灯片 22</vt:lpstr>
      <vt:lpstr>幻灯片 23</vt:lpstr>
      <vt:lpstr>幻灯片 24</vt:lpstr>
      <vt:lpstr>幻灯片 25</vt:lpstr>
      <vt:lpstr>幻灯片 26</vt:lpstr>
      <vt:lpstr>幻灯片 27</vt:lpstr>
      <vt:lpstr>二.算法原理</vt:lpstr>
      <vt:lpstr>二.算法原理</vt:lpstr>
      <vt:lpstr>二.算法原理</vt:lpstr>
      <vt:lpstr>二.算法原理</vt:lpstr>
      <vt:lpstr>二.禁忌搜索</vt:lpstr>
      <vt:lpstr>二.算法原理</vt:lpstr>
      <vt:lpstr>二.算法原理</vt:lpstr>
      <vt:lpstr>二.禁忌搜索</vt:lpstr>
      <vt:lpstr>二.禁忌搜索</vt:lpstr>
      <vt:lpstr>二.禁忌搜索</vt:lpstr>
      <vt:lpstr>二.禁忌搜索</vt:lpstr>
      <vt:lpstr>二.禁忌搜索</vt:lpstr>
      <vt:lpstr>三.算法举例</vt:lpstr>
      <vt:lpstr>三.算法举例</vt:lpstr>
      <vt:lpstr>三.算法举例</vt:lpstr>
      <vt:lpstr>三.算法举例</vt:lpstr>
      <vt:lpstr>三.算法举例</vt:lpstr>
      <vt:lpstr>三.算法举例</vt:lpstr>
      <vt:lpstr>三.算法举例</vt:lpstr>
      <vt:lpstr>三.算法举例</vt:lpstr>
      <vt:lpstr>第三章  遗传算法</vt:lpstr>
      <vt:lpstr>一.前言</vt:lpstr>
      <vt:lpstr>一.前言</vt:lpstr>
      <vt:lpstr>一.前言</vt:lpstr>
      <vt:lpstr>一.前言</vt:lpstr>
      <vt:lpstr>一.前言</vt:lpstr>
      <vt:lpstr>一.前言</vt:lpstr>
      <vt:lpstr>一.前言</vt:lpstr>
      <vt:lpstr>一.前言</vt:lpstr>
      <vt:lpstr>一.前言</vt:lpstr>
      <vt:lpstr>一.前言</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三.算法变形</vt:lpstr>
      <vt:lpstr>四.算法应用</vt:lpstr>
      <vt:lpstr>四.算法应用</vt:lpstr>
      <vt:lpstr>四.算法应用</vt:lpstr>
      <vt:lpstr>四.算法应用</vt:lpstr>
      <vt:lpstr>四.算法应用</vt:lpstr>
      <vt:lpstr>四.算法应用</vt:lpstr>
      <vt:lpstr>幻灯片 110</vt:lpstr>
      <vt:lpstr>四.算法应用</vt:lpstr>
      <vt:lpstr>幻灯片 112</vt:lpstr>
      <vt:lpstr>四.算法应用</vt:lpstr>
      <vt:lpstr>第四章  粒子群优化算法</vt:lpstr>
      <vt:lpstr>一.前言</vt:lpstr>
      <vt:lpstr>一.前言</vt:lpstr>
      <vt:lpstr>一.前言</vt:lpstr>
      <vt:lpstr>一.前言</vt:lpstr>
      <vt:lpstr>一.前言</vt:lpstr>
      <vt:lpstr>一.前言</vt:lpstr>
      <vt:lpstr>一.前言</vt:lpstr>
      <vt:lpstr>二.基本算法</vt:lpstr>
      <vt:lpstr>二.基本算法</vt:lpstr>
      <vt:lpstr>二.基本算法</vt:lpstr>
      <vt:lpstr>二.基本算法</vt:lpstr>
      <vt:lpstr>二.基本算法</vt:lpstr>
      <vt:lpstr>二.基本算法</vt:lpstr>
      <vt:lpstr>三.标准PSO</vt:lpstr>
      <vt:lpstr>三.标准PSO</vt:lpstr>
      <vt:lpstr>四.PSO的改进与变形</vt:lpstr>
      <vt:lpstr>四.PSO的改进与变形</vt:lpstr>
      <vt:lpstr>三.标准PSO</vt:lpstr>
    </vt:vector>
  </TitlesOfParts>
  <Company>NEU Systems Engineering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智能优化方法</dc:title>
  <dc:creator>Junwei Wang</dc:creator>
  <cp:lastModifiedBy>Didi</cp:lastModifiedBy>
  <cp:revision>983</cp:revision>
  <dcterms:created xsi:type="dcterms:W3CDTF">2003-07-20T06:30:34Z</dcterms:created>
  <dcterms:modified xsi:type="dcterms:W3CDTF">2018-08-09T05:37:25Z</dcterms:modified>
</cp:coreProperties>
</file>