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notesMasterIdLst>
    <p:notesMasterId r:id="rId23"/>
  </p:notesMasterIdLst>
  <p:sldIdLst>
    <p:sldId id="256" r:id="rId2"/>
    <p:sldId id="264" r:id="rId3"/>
    <p:sldId id="274" r:id="rId4"/>
    <p:sldId id="29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92" r:id="rId14"/>
    <p:sldId id="293" r:id="rId15"/>
    <p:sldId id="294" r:id="rId16"/>
    <p:sldId id="296" r:id="rId17"/>
    <p:sldId id="297" r:id="rId18"/>
    <p:sldId id="298" r:id="rId19"/>
    <p:sldId id="289" r:id="rId20"/>
    <p:sldId id="290" r:id="rId21"/>
    <p:sldId id="299" r:id="rId2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7263AF9-CFDE-446F-B56B-1F5663C0AF77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A48578B-63F0-4C27-8F65-FA24DD39215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2</a:t>
            </a:fld>
            <a:endParaRPr lang="he-I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11</a:t>
            </a:fld>
            <a:endParaRPr lang="he-I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12</a:t>
            </a:fld>
            <a:endParaRPr lang="he-I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15</a:t>
            </a:fld>
            <a:endParaRPr lang="he-I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16</a:t>
            </a:fld>
            <a:endParaRPr lang="he-I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18</a:t>
            </a:fld>
            <a:endParaRPr lang="he-I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20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4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5</a:t>
            </a:fld>
            <a:endParaRPr lang="he-I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6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7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8</a:t>
            </a:fld>
            <a:endParaRPr lang="he-I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9</a:t>
            </a:fld>
            <a:endParaRPr lang="he-I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8578B-63F0-4C27-8F65-FA24DD392152}" type="slidenum">
              <a:rPr lang="he-IL" smtClean="0"/>
              <a:pPr/>
              <a:t>10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כותרת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22" name="כותרת משנה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20" name="מציין מיקום של כותרת תחתונה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אליפסה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0" name="מלבן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אליפסה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6" name="מלבן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מלבן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9" name="תרשים זרימה: תהליך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תרשים זרימה: תהליך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עוגה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אליפסה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טבעת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מלבן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מציין מיקום של כותרת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טקסט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24" name="מציין מיקום של תאריך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9867DA7-5A00-4778-A5DD-C114662E177D}" type="datetimeFigureOut">
              <a:rPr lang="he-IL" smtClean="0"/>
              <a:pPr/>
              <a:t>כ"ב/חשון/תשפ"א</a:t>
            </a:fld>
            <a:endParaRPr lang="he-IL"/>
          </a:p>
        </p:txBody>
      </p:sp>
      <p:sp>
        <p:nvSpPr>
          <p:cNvPr id="10" name="מציין מיקום של כותרת תחתונה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e-IL"/>
          </a:p>
        </p:txBody>
      </p:sp>
      <p:sp>
        <p:nvSpPr>
          <p:cNvPr id="22" name="מציין מיקום של מספר שקופית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1A4991-A324-41CB-B872-7AC6E29C3E86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15" name="מלבן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1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r" rtl="1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r" rtl="1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r" rtl="1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r" rtl="1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r" rtl="1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r" rtl="1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r" rtl="1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8153400" cy="3733800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/>
              <a:t>Scrapping Amazon:</a:t>
            </a:r>
            <a:br>
              <a:rPr lang="en-US" sz="5400" dirty="0"/>
            </a:b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Extraction of product data from Amazon Reviews </a:t>
            </a:r>
            <a:endParaRPr lang="he-IL" sz="5400" dirty="0"/>
          </a:p>
        </p:txBody>
      </p:sp>
      <p:sp>
        <p:nvSpPr>
          <p:cNvPr id="3" name="כותרת 1"/>
          <p:cNvSpPr txBox="1">
            <a:spLocks/>
          </p:cNvSpPr>
          <p:nvPr/>
        </p:nvSpPr>
        <p:spPr>
          <a:xfrm>
            <a:off x="990600" y="3886200"/>
            <a:ext cx="8153400" cy="20574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Boaz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Bibi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311599120</a:t>
            </a:r>
          </a:p>
          <a:p>
            <a:pPr lvl="0" algn="ctr" rtl="0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TUTORIAL WORK - </a:t>
            </a:r>
            <a:r>
              <a:rPr lang="he-IL" sz="2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67537</a:t>
            </a:r>
            <a:endParaRPr lang="he-IL" sz="20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Engines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371600"/>
            <a:ext cx="7543800" cy="42011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3 NLP Engines for classification: </a:t>
            </a:r>
          </a:p>
          <a:p>
            <a:pPr marL="971550" lvl="1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err="1" smtClean="0"/>
              <a:t>Spacy</a:t>
            </a:r>
            <a:r>
              <a:rPr lang="en-US" sz="3200" dirty="0" smtClean="0"/>
              <a:t>, NLTK, Stanza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For our purposes (</a:t>
            </a:r>
            <a:r>
              <a:rPr lang="en-US" sz="3200" dirty="0" err="1" smtClean="0"/>
              <a:t>PoS</a:t>
            </a:r>
            <a:r>
              <a:rPr lang="en-US" sz="3200" dirty="0" smtClean="0"/>
              <a:t> analysis), no major differences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Several possible voting processes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3" descr="C:\Users\avivim100\Pictures\scrapper\spacy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5867400"/>
            <a:ext cx="1676400" cy="597441"/>
          </a:xfrm>
          <a:prstGeom prst="rect">
            <a:avLst/>
          </a:prstGeom>
          <a:noFill/>
        </p:spPr>
      </p:pic>
      <p:pic>
        <p:nvPicPr>
          <p:cNvPr id="5" name="Picture 4" descr="C:\Users\avivim100\Pictures\scrapper\stanza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5562600"/>
            <a:ext cx="2581275" cy="633897"/>
          </a:xfrm>
          <a:prstGeom prst="rect">
            <a:avLst/>
          </a:prstGeom>
          <a:noFill/>
        </p:spPr>
      </p:pic>
      <p:pic>
        <p:nvPicPr>
          <p:cNvPr id="6" name="Picture 6" descr="C:\Users\avivim100\Pictures\scrapper\mltk log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038600" y="5334000"/>
            <a:ext cx="1077876" cy="118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Remarks on the Results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179522"/>
            <a:ext cx="7543800" cy="56784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A lot of words that describe size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A lot of words that describe subjective experience (‘nice’, ‘easy’, ‘great’ etc.)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Solution – using blacklist of common words to ignore.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(We do want to keep size information though)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Testing the Results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1179522"/>
            <a:ext cx="7543800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Taking adjectives that appeared in high frequency in only one item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Mixing them, and letting human to categorize them again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Checking the agreement between the humans to themselves and to the scrapper</a:t>
            </a:r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vivim100\git\scrapper\all.png"/>
          <p:cNvPicPr>
            <a:picLocks noChangeAspect="1" noChangeArrowheads="1"/>
          </p:cNvPicPr>
          <p:nvPr/>
        </p:nvPicPr>
        <p:blipFill>
          <a:blip r:embed="rId3" cstate="print"/>
          <a:srcRect l="10266" r="9613" b="3752"/>
          <a:stretch>
            <a:fillRect/>
          </a:stretch>
        </p:blipFill>
        <p:spPr bwMode="auto">
          <a:xfrm>
            <a:off x="1143000" y="1153886"/>
            <a:ext cx="7884886" cy="5660571"/>
          </a:xfrm>
          <a:prstGeom prst="rect">
            <a:avLst/>
          </a:prstGeom>
          <a:noFill/>
        </p:spPr>
      </p:pic>
      <p:sp>
        <p:nvSpPr>
          <p:cNvPr id="7" name="כותרת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Agreements - All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vivim100\git\scrapper\all.png"/>
          <p:cNvPicPr>
            <a:picLocks noChangeAspect="1" noChangeArrowheads="1"/>
          </p:cNvPicPr>
          <p:nvPr/>
        </p:nvPicPr>
        <p:blipFill>
          <a:blip r:embed="rId3" cstate="print"/>
          <a:srcRect l="8036" t="3877" r="9544" b="6584"/>
          <a:stretch>
            <a:fillRect/>
          </a:stretch>
        </p:blipFill>
        <p:spPr bwMode="auto">
          <a:xfrm>
            <a:off x="1157515" y="1337094"/>
            <a:ext cx="7848600" cy="5404791"/>
          </a:xfrm>
          <a:prstGeom prst="rect">
            <a:avLst/>
          </a:prstGeom>
          <a:noFill/>
        </p:spPr>
      </p:pic>
      <p:sp>
        <p:nvSpPr>
          <p:cNvPr id="7" name="כותרת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Hebrew Speakers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vivim100\git\scrapper\all.png"/>
          <p:cNvPicPr>
            <a:picLocks noChangeAspect="1" noChangeArrowheads="1"/>
          </p:cNvPicPr>
          <p:nvPr/>
        </p:nvPicPr>
        <p:blipFill>
          <a:blip r:embed="rId3" cstate="print"/>
          <a:srcRect l="7969" t="3740" r="7034" b="5263"/>
          <a:stretch>
            <a:fillRect/>
          </a:stretch>
        </p:blipFill>
        <p:spPr bwMode="auto">
          <a:xfrm>
            <a:off x="1143000" y="1371600"/>
            <a:ext cx="7942218" cy="5486400"/>
          </a:xfrm>
          <a:prstGeom prst="rect">
            <a:avLst/>
          </a:prstGeom>
          <a:noFill/>
        </p:spPr>
      </p:pic>
      <p:sp>
        <p:nvSpPr>
          <p:cNvPr id="7" name="כותרת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English Speakers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Confusion Matrix</a:t>
            </a:r>
            <a:endParaRPr lang="he-IL" dirty="0"/>
          </a:p>
        </p:txBody>
      </p:sp>
      <p:pic>
        <p:nvPicPr>
          <p:cNvPr id="1026" name="Picture 2" descr="C:\Users\avivim100\Desktop\confusion_matrix.png"/>
          <p:cNvPicPr>
            <a:picLocks noChangeAspect="1" noChangeArrowheads="1"/>
          </p:cNvPicPr>
          <p:nvPr/>
        </p:nvPicPr>
        <p:blipFill>
          <a:blip r:embed="rId3" cstate="print"/>
          <a:srcRect t="5637"/>
          <a:stretch>
            <a:fillRect/>
          </a:stretch>
        </p:blipFill>
        <p:spPr bwMode="auto">
          <a:xfrm>
            <a:off x="1371600" y="1219200"/>
            <a:ext cx="7239000" cy="51018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Analyzing Results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00200"/>
            <a:ext cx="7543800" cy="34624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Some adjectives seems to be very descriptive of the item, others do not.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This is different for different item (compare ‘oven’ to ‘vase’)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Interesting Specific Words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1600200"/>
            <a:ext cx="7543800" cy="42011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“Indian” and “African” are types of birds, and very common in “Birdcage”.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“elderly” is in “table”: buying for relatives 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Those are good examples of noise that is hard to remove.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2050" name="Picture 2" descr="C:\Users\avivim100\Pictures\scrapper\africangre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48200"/>
            <a:ext cx="2694259" cy="1797050"/>
          </a:xfrm>
          <a:prstGeom prst="rect">
            <a:avLst/>
          </a:prstGeom>
          <a:noFill/>
        </p:spPr>
      </p:pic>
      <p:pic>
        <p:nvPicPr>
          <p:cNvPr id="2051" name="Picture 3" descr="C:\Users\avivim100\Pictures\scrapper\indianringnec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743" y="4742543"/>
            <a:ext cx="1253933" cy="181133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Indian </a:t>
            </a:r>
            <a:r>
              <a:rPr lang="en-US" dirty="0" err="1" smtClean="0"/>
              <a:t>Ringneck</a:t>
            </a:r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5863771" y="6401582"/>
            <a:ext cx="21336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African Grey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Concluding Remarks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447800"/>
            <a:ext cx="7543800" cy="56784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Generally looks like OK results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Basic Word2Vec similarity of the found words doesn’t seem to be high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Human testing showed mixed results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Could be useful, maybe used to enhance a different model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Lots of noise!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/>
              <a:t>Introduction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371600"/>
            <a:ext cx="71628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Our goal:  database of items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Hopefully in program-friendly representation 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Solution:  mining common-sense information from the internet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C:\Users\avivim100\Pictures\scrapper\Amazon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5791200"/>
            <a:ext cx="1438275" cy="428625"/>
          </a:xfrm>
          <a:prstGeom prst="rect">
            <a:avLst/>
          </a:prstGeom>
          <a:noFill/>
        </p:spPr>
      </p:pic>
      <p:pic>
        <p:nvPicPr>
          <p:cNvPr id="1027" name="Picture 3" descr="C:\Users\avivim100\Pictures\scrapper\Wikipedia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257800"/>
            <a:ext cx="1497871" cy="13223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Future Directions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600200"/>
            <a:ext cx="7543800" cy="42011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Larger and more datasets (AWS, Wiki)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Learning an ‘item vector’ (like word vector but for physical objects)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Focusing on specific adjectives we know are related to usability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Future Directions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1447800"/>
            <a:ext cx="7543800" cy="41523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Using the method from the article “Accelerating Innovation Through Analogy Mining” we might be able to use </a:t>
            </a:r>
            <a:r>
              <a:rPr lang="en-US" sz="3200" dirty="0" err="1" smtClean="0"/>
              <a:t>amazon</a:t>
            </a:r>
            <a:r>
              <a:rPr lang="en-US" sz="3200" dirty="0" smtClean="0"/>
              <a:t> to match “mechanism” adjectives to “purpose” adjectives.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1026" name="Picture 2" descr="C:\Users\avivim100\Pictures\scrapper\815QcXb+2WL._AC_SL1500_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495800"/>
            <a:ext cx="2969238" cy="212003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67200" y="6096000"/>
            <a:ext cx="274320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Inflatable =&gt; Easy to Carry</a:t>
            </a:r>
            <a:endParaRPr lang="he-IL" dirty="0" smtClean="0"/>
          </a:p>
          <a:p>
            <a:pPr algn="ctr"/>
            <a:r>
              <a:rPr lang="en-US" dirty="0" smtClean="0"/>
              <a:t>Mechanism =&gt; Purpose</a:t>
            </a:r>
            <a:endParaRPr lang="he-IL" dirty="0" smtClean="0"/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/>
              <a:t>Introduction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219200"/>
            <a:ext cx="7162800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Starting with Amazon due to size and ease of access (both reviews and the official product information)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Using python libraries to analyze adjectives that are used to describe the product</a:t>
            </a:r>
            <a:endParaRPr lang="en-US" sz="3200" dirty="0"/>
          </a:p>
        </p:txBody>
      </p:sp>
      <p:pic>
        <p:nvPicPr>
          <p:cNvPr id="2051" name="Picture 3" descr="C:\Users\avivim100\Pictures\scrapper\spacy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5943600"/>
            <a:ext cx="1676400" cy="597441"/>
          </a:xfrm>
          <a:prstGeom prst="rect">
            <a:avLst/>
          </a:prstGeom>
          <a:noFill/>
        </p:spPr>
      </p:pic>
      <p:pic>
        <p:nvPicPr>
          <p:cNvPr id="2052" name="Picture 4" descr="C:\Users\avivim100\Pictures\scrapper\stanza 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5638800"/>
            <a:ext cx="2581275" cy="633897"/>
          </a:xfrm>
          <a:prstGeom prst="rect">
            <a:avLst/>
          </a:prstGeom>
          <a:noFill/>
        </p:spPr>
      </p:pic>
      <p:pic>
        <p:nvPicPr>
          <p:cNvPr id="2054" name="Picture 6" descr="C:\Users\avivim100\Pictures\scrapper\mltk logo.pn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4114800" y="5410200"/>
            <a:ext cx="1077876" cy="118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Workflow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1447800" y="1905000"/>
            <a:ext cx="1905000" cy="1116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/>
          <p:cNvSpPr txBox="1"/>
          <p:nvPr/>
        </p:nvSpPr>
        <p:spPr>
          <a:xfrm>
            <a:off x="1600200" y="22860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scrapper.py</a:t>
            </a:r>
            <a:endParaRPr lang="he-IL" b="1" dirty="0"/>
          </a:p>
        </p:txBody>
      </p:sp>
      <p:cxnSp>
        <p:nvCxnSpPr>
          <p:cNvPr id="10" name="מחבר חץ ישר 9"/>
          <p:cNvCxnSpPr>
            <a:stCxn id="34" idx="3"/>
            <a:endCxn id="21" idx="1"/>
          </p:cNvCxnSpPr>
          <p:nvPr/>
        </p:nvCxnSpPr>
        <p:spPr>
          <a:xfrm>
            <a:off x="3276600" y="45207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avivim100\Pictures\scrapper\JSON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4360" y="1852749"/>
            <a:ext cx="1225550" cy="1225550"/>
          </a:xfrm>
          <a:prstGeom prst="rect">
            <a:avLst/>
          </a:prstGeom>
          <a:noFill/>
        </p:spPr>
      </p:pic>
      <p:sp>
        <p:nvSpPr>
          <p:cNvPr id="21" name="מלבן מעוגל 20"/>
          <p:cNvSpPr/>
          <p:nvPr/>
        </p:nvSpPr>
        <p:spPr>
          <a:xfrm>
            <a:off x="4038600" y="3962400"/>
            <a:ext cx="1905000" cy="111672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4267200" y="43434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analyzer.py</a:t>
            </a:r>
            <a:endParaRPr lang="he-IL" b="1" dirty="0"/>
          </a:p>
        </p:txBody>
      </p:sp>
      <p:cxnSp>
        <p:nvCxnSpPr>
          <p:cNvPr id="25" name="מחבר חץ ישר 24"/>
          <p:cNvCxnSpPr>
            <a:stCxn id="6146" idx="2"/>
          </p:cNvCxnSpPr>
          <p:nvPr/>
        </p:nvCxnSpPr>
        <p:spPr>
          <a:xfrm flipH="1">
            <a:off x="5016137" y="3078299"/>
            <a:ext cx="998" cy="814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מלבן מעוגל 33"/>
          <p:cNvSpPr/>
          <p:nvPr/>
        </p:nvSpPr>
        <p:spPr>
          <a:xfrm>
            <a:off x="1371600" y="3962400"/>
            <a:ext cx="1905000" cy="11167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/>
          <p:cNvSpPr txBox="1"/>
          <p:nvPr/>
        </p:nvSpPr>
        <p:spPr>
          <a:xfrm>
            <a:off x="1600200" y="4343400"/>
            <a:ext cx="1524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engine.py</a:t>
            </a:r>
            <a:endParaRPr lang="he-IL" b="1" dirty="0"/>
          </a:p>
        </p:txBody>
      </p:sp>
      <p:cxnSp>
        <p:nvCxnSpPr>
          <p:cNvPr id="38" name="מחבר חץ ישר 37"/>
          <p:cNvCxnSpPr>
            <a:stCxn id="21" idx="3"/>
            <a:endCxn id="39" idx="1"/>
          </p:cNvCxnSpPr>
          <p:nvPr/>
        </p:nvCxnSpPr>
        <p:spPr>
          <a:xfrm>
            <a:off x="5943600" y="4520762"/>
            <a:ext cx="890452" cy="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מלבן מעוגל 38"/>
          <p:cNvSpPr/>
          <p:nvPr/>
        </p:nvSpPr>
        <p:spPr>
          <a:xfrm>
            <a:off x="6834052" y="2812868"/>
            <a:ext cx="1905000" cy="34290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0" name="מחבר חץ ישר 39"/>
          <p:cNvCxnSpPr>
            <a:stCxn id="7" idx="3"/>
            <a:endCxn id="6146" idx="1"/>
          </p:cNvCxnSpPr>
          <p:nvPr/>
        </p:nvCxnSpPr>
        <p:spPr>
          <a:xfrm>
            <a:off x="3352800" y="2463362"/>
            <a:ext cx="1051560" cy="2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934200" y="2819400"/>
            <a:ext cx="16764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'easy': 1092, 'sturdy': 669, 'small': 482, 'table': 440, 'little': 434, 'assemble': 360, 'top': 203, 'other': 194, 'heavy': 169, 'cheap': 164, ‘good': 147, </a:t>
            </a:r>
          </a:p>
          <a:p>
            <a:pPr algn="l"/>
            <a:r>
              <a:rPr lang="en-US" dirty="0" smtClean="0"/>
              <a:t>…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Scrapping</a:t>
            </a:r>
            <a:endParaRPr lang="he-IL" dirty="0"/>
          </a:p>
        </p:txBody>
      </p:sp>
      <p:pic>
        <p:nvPicPr>
          <p:cNvPr id="7" name="Picture 2" descr="C:\Users\avivim100\Pictures\lxm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105400"/>
            <a:ext cx="2895600" cy="1629258"/>
          </a:xfrm>
          <a:prstGeom prst="rect">
            <a:avLst/>
          </a:prstGeom>
          <a:noFill/>
        </p:spPr>
      </p:pic>
      <p:pic>
        <p:nvPicPr>
          <p:cNvPr id="8" name="Picture 3" descr="C:\Users\avivim100\Pictures\tagpython.png"/>
          <p:cNvPicPr>
            <a:picLocks noChangeAspect="1" noChangeArrowheads="1"/>
          </p:cNvPicPr>
          <p:nvPr/>
        </p:nvPicPr>
        <p:blipFill>
          <a:blip r:embed="rId4" cstate="print">
            <a:lum contrast="40000"/>
          </a:blip>
          <a:srcRect/>
          <a:stretch>
            <a:fillRect/>
          </a:stretch>
        </p:blipFill>
        <p:spPr bwMode="auto">
          <a:xfrm>
            <a:off x="990600" y="3124200"/>
            <a:ext cx="4027488" cy="17399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066800" y="1219200"/>
            <a:ext cx="78486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Python’s Requests library to get the HTML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LXML Library to analyze the source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endParaRPr lang="en-US" sz="3200" dirty="0"/>
          </a:p>
        </p:txBody>
      </p:sp>
      <p:pic>
        <p:nvPicPr>
          <p:cNvPr id="3074" name="Picture 2" descr="C:\Users\avivim100\Pictures\scrapper\RequestsLogo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3352800"/>
            <a:ext cx="2436304" cy="312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Product’s URL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447800"/>
            <a:ext cx="80772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Search URL template:</a:t>
            </a:r>
            <a:r>
              <a:rPr lang="en-US" sz="2000" dirty="0" smtClean="0"/>
              <a:t> </a:t>
            </a:r>
            <a:r>
              <a:rPr lang="en-US" sz="1600" dirty="0" smtClean="0"/>
              <a:t>https://www.amazon.com/s?k={SEARCH_TERM}&amp;i={CATEGORY}&amp;page={PAGE_NUM}</a:t>
            </a:r>
            <a:endParaRPr lang="en-US" sz="3200" dirty="0" smtClean="0"/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Using the classes of the HTML elements the get the desired texts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505200"/>
            <a:ext cx="2185833" cy="2895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5029200"/>
            <a:ext cx="4498739" cy="1362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" name="חץ מכופף 12"/>
          <p:cNvSpPr/>
          <p:nvPr/>
        </p:nvSpPr>
        <p:spPr>
          <a:xfrm rot="5400000" flipV="1">
            <a:off x="5238750" y="3676650"/>
            <a:ext cx="647700" cy="1828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4495800"/>
            <a:ext cx="104932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In source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Review Text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219200"/>
            <a:ext cx="8077200" cy="553997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Substituting ‘</a:t>
            </a:r>
            <a:r>
              <a:rPr lang="en-US" sz="3200" dirty="0" err="1" smtClean="0"/>
              <a:t>dp</a:t>
            </a:r>
            <a:r>
              <a:rPr lang="en-US" sz="3200" dirty="0" smtClean="0"/>
              <a:t>’ with ‘reviews’ to get reviews URL:</a:t>
            </a:r>
          </a:p>
          <a:p>
            <a:pPr marL="514350" indent="-514350" algn="l" rtl="0">
              <a:lnSpc>
                <a:spcPct val="150000"/>
              </a:lnSpc>
            </a:pPr>
            <a:r>
              <a:rPr lang="en-US" dirty="0" smtClean="0"/>
              <a:t>https://www.amazon.com/SDADI-Inches-Standing-Adjustable-Seating</a:t>
            </a:r>
            <a:r>
              <a:rPr lang="en-US" b="1" u="sng" dirty="0" smtClean="0"/>
              <a:t>/dp</a:t>
            </a:r>
            <a:r>
              <a:rPr lang="en-US" b="1" dirty="0" smtClean="0"/>
              <a:t>/</a:t>
            </a:r>
            <a:r>
              <a:rPr lang="en-US" dirty="0" smtClean="0"/>
              <a:t>...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  <a:p>
            <a:pPr marL="514350" indent="-514350" algn="l" rtl="0">
              <a:lnSpc>
                <a:spcPct val="150000"/>
              </a:lnSpc>
            </a:pPr>
            <a:r>
              <a:rPr lang="en-US" dirty="0" smtClean="0"/>
              <a:t>https://www.amazon.com/SDADI-Inches-Standing-Adjustable-Seating</a:t>
            </a:r>
            <a:r>
              <a:rPr lang="en-US" b="1" dirty="0" smtClean="0"/>
              <a:t>/reviews/</a:t>
            </a:r>
            <a:r>
              <a:rPr lang="en-US" dirty="0" smtClean="0"/>
              <a:t>...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Again, using LXML to fish for class information</a:t>
            </a:r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8" name="חץ למטה 7"/>
          <p:cNvSpPr/>
          <p:nvPr/>
        </p:nvSpPr>
        <p:spPr>
          <a:xfrm>
            <a:off x="4648200" y="31242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5105400"/>
            <a:ext cx="4114800" cy="145996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Saving the Data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1219200"/>
            <a:ext cx="8077200" cy="11977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In JSON file:</a:t>
            </a:r>
            <a:endParaRPr lang="en-US" dirty="0" smtClean="0"/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6" name="מלבן 5"/>
          <p:cNvSpPr/>
          <p:nvPr/>
        </p:nvSpPr>
        <p:spPr>
          <a:xfrm>
            <a:off x="2133600" y="2209800"/>
            <a:ext cx="5791200" cy="4216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dirty="0" smtClean="0">
                <a:latin typeface="Consolas"/>
              </a:rPr>
              <a:t>{</a:t>
            </a:r>
          </a:p>
          <a:p>
            <a:pPr algn="l" rtl="0"/>
            <a:r>
              <a:rPr lang="en-US" sz="1600" dirty="0" smtClean="0">
                <a:latin typeface="Consolas"/>
              </a:rPr>
              <a:t>    </a:t>
            </a:r>
            <a:r>
              <a:rPr lang="en-US" dirty="0" smtClean="0">
                <a:latin typeface="Consolas"/>
              </a:rPr>
              <a:t>“PRODUCT1_URL": {</a:t>
            </a:r>
          </a:p>
          <a:p>
            <a:pPr algn="l" rtl="0"/>
            <a:r>
              <a:rPr lang="en-US" dirty="0" smtClean="0">
                <a:latin typeface="Consolas"/>
              </a:rPr>
              <a:t>        "Product Info": {</a:t>
            </a:r>
          </a:p>
          <a:p>
            <a:pPr algn="l" rtl="0"/>
            <a:r>
              <a:rPr lang="en-US" dirty="0" smtClean="0">
                <a:latin typeface="Consolas"/>
              </a:rPr>
              <a:t>            "Bullets": [</a:t>
            </a:r>
          </a:p>
          <a:p>
            <a:pPr algn="l" rtl="0"/>
            <a:r>
              <a:rPr lang="en-US" dirty="0" smtClean="0">
                <a:latin typeface="Consolas"/>
              </a:rPr>
              <a:t>                "",</a:t>
            </a:r>
          </a:p>
          <a:p>
            <a:pPr algn="l" rtl="0"/>
            <a:r>
              <a:rPr lang="en-US" dirty="0" smtClean="0">
                <a:latin typeface="Consolas"/>
              </a:rPr>
              <a:t>                       ],</a:t>
            </a:r>
          </a:p>
          <a:p>
            <a:pPr algn="l" rtl="0"/>
            <a:r>
              <a:rPr lang="en-US" dirty="0" smtClean="0">
                <a:latin typeface="Consolas"/>
              </a:rPr>
              <a:t>            "Product Description": ""</a:t>
            </a:r>
          </a:p>
          <a:p>
            <a:pPr algn="l" rtl="0"/>
            <a:r>
              <a:rPr lang="en-US" dirty="0" smtClean="0">
                <a:latin typeface="Consolas"/>
              </a:rPr>
              <a:t>        },</a:t>
            </a:r>
          </a:p>
          <a:p>
            <a:pPr algn="l" rtl="0"/>
            <a:r>
              <a:rPr lang="en-US" dirty="0" smtClean="0">
                <a:latin typeface="Consolas"/>
              </a:rPr>
              <a:t>        "Reviews": ["", "", "", ""]</a:t>
            </a:r>
          </a:p>
          <a:p>
            <a:pPr algn="l" rtl="0"/>
            <a:r>
              <a:rPr lang="en-US" dirty="0" smtClean="0">
                <a:latin typeface="Consolas"/>
              </a:rPr>
              <a:t>    },</a:t>
            </a:r>
          </a:p>
          <a:p>
            <a:pPr algn="l" rtl="0"/>
            <a:endParaRPr lang="en-US" dirty="0" smtClean="0">
              <a:latin typeface="Consolas"/>
            </a:endParaRPr>
          </a:p>
          <a:p>
            <a:pPr marL="0" lvl="1" algn="l" rtl="0"/>
            <a:r>
              <a:rPr lang="en-US" dirty="0" smtClean="0">
                <a:latin typeface="Consolas"/>
              </a:rPr>
              <a:t>“PRODUCT2_URL": {</a:t>
            </a:r>
          </a:p>
          <a:p>
            <a:pPr algn="l" rtl="0"/>
            <a:r>
              <a:rPr lang="en-US" dirty="0" smtClean="0">
                <a:latin typeface="Consolas"/>
              </a:rPr>
              <a:t>        "Product Info": {</a:t>
            </a:r>
          </a:p>
          <a:p>
            <a:pPr algn="l" rtl="0"/>
            <a:r>
              <a:rPr lang="en-US" dirty="0" smtClean="0">
                <a:latin typeface="Consolas"/>
              </a:rPr>
              <a:t>	..</a:t>
            </a:r>
          </a:p>
          <a:p>
            <a:pPr algn="l" rtl="0"/>
            <a:r>
              <a:rPr lang="en-US" dirty="0" smtClean="0">
                <a:latin typeface="Consolas"/>
              </a:rPr>
              <a:t>}</a:t>
            </a:r>
            <a:endParaRPr lang="en-US" sz="1600" dirty="0" smtClean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381000"/>
            <a:ext cx="7772400" cy="936625"/>
          </a:xfrm>
        </p:spPr>
        <p:txBody>
          <a:bodyPr>
            <a:normAutofit/>
          </a:bodyPr>
          <a:lstStyle/>
          <a:p>
            <a:pPr algn="ctr" rtl="0"/>
            <a:r>
              <a:rPr lang="en-US" sz="5400" dirty="0" smtClean="0"/>
              <a:t>Analyzing Data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295400" y="1676400"/>
            <a:ext cx="7543800" cy="27238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Preprocessing (punctuations etc.)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Finding the adjectives</a:t>
            </a:r>
          </a:p>
          <a:p>
            <a:pPr marL="514350" indent="-514350" algn="l" rt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Counting the adjectives</a:t>
            </a:r>
            <a:endParaRPr lang="en-US" dirty="0" smtClean="0"/>
          </a:p>
          <a:p>
            <a:pPr marL="514350" indent="-514350" algn="l" rtl="0"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5829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פנה השמש">
  <a:themeElements>
    <a:clrScheme name="מפנה השמש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מפנה השמ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מפנה השמ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1260</TotalTime>
  <Words>552</Words>
  <Application>Microsoft Office PowerPoint</Application>
  <PresentationFormat>‫הצגה על המסך (4:3)</PresentationFormat>
  <Paragraphs>113</Paragraphs>
  <Slides>21</Slides>
  <Notes>20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2" baseType="lpstr">
      <vt:lpstr>מפנה השמש</vt:lpstr>
      <vt:lpstr>Scrapping Amazon:  Extraction of product data from Amazon Reviews </vt:lpstr>
      <vt:lpstr>Introduction</vt:lpstr>
      <vt:lpstr>Introduction</vt:lpstr>
      <vt:lpstr>Workflow</vt:lpstr>
      <vt:lpstr>Scrapping</vt:lpstr>
      <vt:lpstr>Product’s URL</vt:lpstr>
      <vt:lpstr>Review Text</vt:lpstr>
      <vt:lpstr>Saving the Data</vt:lpstr>
      <vt:lpstr>Analyzing Data</vt:lpstr>
      <vt:lpstr>Engines</vt:lpstr>
      <vt:lpstr>Remarks on the Results</vt:lpstr>
      <vt:lpstr>Testing the Results</vt:lpstr>
      <vt:lpstr>Agreements - All</vt:lpstr>
      <vt:lpstr>Hebrew Speakers</vt:lpstr>
      <vt:lpstr>English Speakers</vt:lpstr>
      <vt:lpstr>Confusion Matrix</vt:lpstr>
      <vt:lpstr>Analyzing Results</vt:lpstr>
      <vt:lpstr>Interesting Specific Words</vt:lpstr>
      <vt:lpstr>Concluding Remarks</vt:lpstr>
      <vt:lpstr>Future Directions</vt:lpstr>
      <vt:lpstr>Future Directions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Extraction of product data from Amazon Reviews</dc:title>
  <dc:creator>avivim100</dc:creator>
  <cp:lastModifiedBy>avivim100</cp:lastModifiedBy>
  <cp:revision>137</cp:revision>
  <dcterms:created xsi:type="dcterms:W3CDTF">2020-09-08T16:18:56Z</dcterms:created>
  <dcterms:modified xsi:type="dcterms:W3CDTF">2020-11-09T10:17:25Z</dcterms:modified>
</cp:coreProperties>
</file>