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257" r:id="rId3"/>
    <p:sldId id="258" r:id="rId4"/>
    <p:sldId id="259" r:id="rId5"/>
    <p:sldId id="260" r:id="rId6"/>
    <p:sldId id="270" r:id="rId7"/>
    <p:sldId id="269" r:id="rId8"/>
    <p:sldId id="271" r:id="rId9"/>
    <p:sldId id="267" r:id="rId10"/>
    <p:sldId id="265" r:id="rId11"/>
    <p:sldId id="268" r:id="rId12"/>
    <p:sldId id="273" r:id="rId13"/>
    <p:sldId id="274"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00FF"/>
    <a:srgbClr val="D4DD80"/>
    <a:srgbClr val="FF0000"/>
    <a:srgbClr val="2ADDDD"/>
    <a:srgbClr val="F0A2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1" autoAdjust="0"/>
    <p:restoredTop sz="94660"/>
  </p:normalViewPr>
  <p:slideViewPr>
    <p:cSldViewPr snapToGrid="0">
      <p:cViewPr varScale="1">
        <p:scale>
          <a:sx n="87" d="100"/>
          <a:sy n="87" d="100"/>
        </p:scale>
        <p:origin x="5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6D9185E-5F94-4FEF-9B44-ABEE68F29EB2}" type="datetimeFigureOut">
              <a:rPr lang="he-IL" smtClean="0"/>
              <a:t>ח'/תשרי/תשפ"א</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38E871D-1EED-4BD7-B0E6-C48911D9D31F}" type="slidenum">
              <a:rPr lang="he-IL" smtClean="0"/>
              <a:t>‹#›</a:t>
            </a:fld>
            <a:endParaRPr lang="he-IL"/>
          </a:p>
        </p:txBody>
      </p:sp>
    </p:spTree>
    <p:extLst>
      <p:ext uri="{BB962C8B-B14F-4D97-AF65-F5344CB8AC3E}">
        <p14:creationId xmlns:p14="http://schemas.microsoft.com/office/powerpoint/2010/main" val="161460522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C38E871D-1EED-4BD7-B0E6-C48911D9D31F}" type="slidenum">
              <a:rPr lang="he-IL" smtClean="0"/>
              <a:t>2</a:t>
            </a:fld>
            <a:endParaRPr lang="he-IL"/>
          </a:p>
        </p:txBody>
      </p:sp>
    </p:spTree>
    <p:extLst>
      <p:ext uri="{BB962C8B-B14F-4D97-AF65-F5344CB8AC3E}">
        <p14:creationId xmlns:p14="http://schemas.microsoft.com/office/powerpoint/2010/main" val="178237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7FFE4D-9F1C-46C5-B06C-C0DDA0581F0B}" type="datetime1">
              <a:rPr lang="en-US" smtClean="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CA6E51-1B82-4E3A-9D0E-C64882DD49B6}" type="datetime1">
              <a:rPr lang="en-US" smtClean="0"/>
              <a:t>9/26/2020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225394-BFD6-45F5-89C0-B343D17D93FD}" type="datetime1">
              <a:rPr lang="en-US" smtClean="0"/>
              <a:t>9/26/2020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86B7B3-7987-4711-88A3-B14994D3876B}" type="datetime1">
              <a:rPr lang="en-US" smtClean="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7E1286-6151-4203-9FC3-B57AB33784AF}" type="datetime1">
              <a:rPr lang="en-US" smtClean="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25493FF0-8BC8-4154-BF22-5CC8CBE15A19}" type="datetime1">
              <a:rPr lang="en-US" smtClean="0"/>
              <a:t>9/26/2020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17D1F075-8531-4CF1-A3D7-6B88FB6566E6}" type="datetime1">
              <a:rPr lang="en-US" smtClean="0"/>
              <a:t>9/26/2020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447DC9E7-BC78-428C-843F-4AEEB323C9ED}" type="datetime1">
              <a:rPr lang="en-US" smtClean="0"/>
              <a:t>9/26/2020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BB91D60-C202-4C46-A37B-994A3B68EC5F}" type="datetime1">
              <a:rPr lang="en-US" smtClean="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6769E96-78FA-45E2-B2BD-570F26704838}" type="datetime1">
              <a:rPr lang="en-US" smtClean="0"/>
              <a:t>9/26/2020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E535012-8404-4412-B474-957F9368C6EE}" type="datetime1">
              <a:rPr lang="en-US" smtClean="0"/>
              <a:t>9/26/2020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0035E45-72B5-46C7-8219-6B3CA51844CC}" type="datetime1">
              <a:rPr lang="en-US" smtClean="0"/>
              <a:t>9/26/2020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1"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r" defTabSz="914400" rtl="1"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rtl="0"/>
            <a:r>
              <a:rPr lang="en-US" b="1" dirty="0"/>
              <a:t>Car Accidents Severity Factors</a:t>
            </a:r>
            <a:endParaRPr lang="en-US" dirty="0"/>
          </a:p>
        </p:txBody>
      </p:sp>
      <p:sp>
        <p:nvSpPr>
          <p:cNvPr id="3" name="Subtitle 2"/>
          <p:cNvSpPr>
            <a:spLocks noGrp="1"/>
          </p:cNvSpPr>
          <p:nvPr>
            <p:ph type="subTitle" idx="1"/>
          </p:nvPr>
        </p:nvSpPr>
        <p:spPr/>
        <p:txBody>
          <a:bodyPr/>
          <a:lstStyle/>
          <a:p>
            <a:r>
              <a:rPr lang="en-US" b="1" dirty="0"/>
              <a:t>Applied Data Science Capstone by IBM/Coursera (Week 2)</a:t>
            </a:r>
          </a:p>
          <a:p>
            <a:r>
              <a:rPr lang="en-US" dirty="0" smtClean="0"/>
              <a:t>By Boaz Ben </a:t>
            </a:r>
            <a:r>
              <a:rPr lang="en-US" dirty="0" err="1" smtClean="0"/>
              <a:t>Dov</a:t>
            </a:r>
            <a:endParaRPr lang="he-IL"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335200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he-IL" dirty="0"/>
          </a:p>
        </p:txBody>
      </p:sp>
      <p:sp>
        <p:nvSpPr>
          <p:cNvPr id="3" name="Content Placeholder 2"/>
          <p:cNvSpPr>
            <a:spLocks noGrp="1"/>
          </p:cNvSpPr>
          <p:nvPr>
            <p:ph idx="1"/>
          </p:nvPr>
        </p:nvSpPr>
        <p:spPr/>
        <p:txBody>
          <a:bodyPr anchor="t">
            <a:normAutofit/>
          </a:bodyPr>
          <a:lstStyle/>
          <a:p>
            <a:pPr marL="0" indent="0" algn="l" rtl="0">
              <a:buNone/>
            </a:pPr>
            <a:r>
              <a:rPr lang="en-US" dirty="0"/>
              <a:t>Confusion Matrix:</a:t>
            </a:r>
            <a:endParaRPr lang="en-US" dirty="0"/>
          </a:p>
          <a:p>
            <a:pPr marL="0" indent="0" algn="l" rtl="0">
              <a:buNone/>
            </a:pPr>
            <a:endParaRPr lang="en-US" b="1" dirty="0"/>
          </a:p>
          <a:p>
            <a:pPr marL="0" indent="0" algn="l" rtl="0">
              <a:buNone/>
            </a:pPr>
            <a:endParaRPr lang="en-US" b="1" dirty="0" smtClean="0"/>
          </a:p>
          <a:p>
            <a:pPr marL="0" indent="0" algn="l" rtl="0">
              <a:buNone/>
            </a:pPr>
            <a:endParaRPr lang="en-US" b="1" dirty="0"/>
          </a:p>
          <a:p>
            <a:pPr marL="0" indent="0" algn="l" rtl="0">
              <a:buNone/>
            </a:pPr>
            <a:endParaRPr lang="en-US" b="1" dirty="0" smtClean="0"/>
          </a:p>
          <a:p>
            <a:pPr marL="0" indent="0" algn="l" rtl="0">
              <a:buNone/>
            </a:pPr>
            <a:endParaRPr lang="en-US" b="1" dirty="0"/>
          </a:p>
          <a:p>
            <a:pPr marL="0" indent="0" algn="l" rtl="0">
              <a:buNone/>
            </a:pPr>
            <a:endParaRPr lang="en-US" b="1" dirty="0" smtClean="0"/>
          </a:p>
          <a:p>
            <a:pPr marL="0" indent="0" algn="l" rtl="0">
              <a:buNone/>
            </a:pPr>
            <a:endParaRPr lang="en-US" b="1" dirty="0"/>
          </a:p>
          <a:p>
            <a:pPr marL="0" indent="0" algn="l" rtl="0">
              <a:buNone/>
            </a:pPr>
            <a:r>
              <a:rPr lang="en-US" dirty="0" smtClean="0"/>
              <a:t>Classification Report:</a:t>
            </a:r>
          </a:p>
          <a:p>
            <a:pPr algn="l" rtl="0"/>
            <a:endParaRPr lang="en-US" dirty="0"/>
          </a:p>
          <a:p>
            <a:pPr marL="0" indent="0" algn="l" rtl="0">
              <a:buNone/>
            </a:pPr>
            <a:endParaRPr lang="en-US" b="1" dirty="0" smtClean="0"/>
          </a:p>
          <a:p>
            <a:pPr marL="0" indent="0" algn="l" rtl="0">
              <a:buNone/>
            </a:pPr>
            <a:endParaRPr lang="en-US" b="1" dirty="0"/>
          </a:p>
          <a:p>
            <a:pPr marL="0" indent="0" algn="l" rtl="0">
              <a:buNone/>
            </a:pPr>
            <a:endParaRPr lang="en-US" b="1" dirty="0" smtClean="0"/>
          </a:p>
          <a:p>
            <a:pPr marL="0" indent="0" algn="l" rtl="0">
              <a:buNone/>
            </a:pPr>
            <a:endParaRPr lang="en-US" b="1" dirty="0"/>
          </a:p>
          <a:p>
            <a:pPr marL="0" indent="0" algn="l" rtl="0">
              <a:buNone/>
            </a:pPr>
            <a:endParaRPr lang="en-US" b="1" dirty="0" smtClean="0"/>
          </a:p>
          <a:p>
            <a:pPr marL="0" indent="0" algn="l" rtl="0">
              <a:buNone/>
            </a:pPr>
            <a:endParaRPr lang="en-US" b="1" dirty="0"/>
          </a:p>
          <a:p>
            <a:pPr marL="0" indent="0" algn="l" rtl="0">
              <a:buNone/>
            </a:pPr>
            <a:endParaRPr lang="en-US" b="1" dirty="0" smtClean="0"/>
          </a:p>
          <a:p>
            <a:pPr algn="l" rtl="0">
              <a:lnSpc>
                <a:spcPct val="110000"/>
              </a:lnSpc>
            </a:pPr>
            <a:endParaRPr lang="en-US" sz="2900"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10</a:t>
            </a:fld>
            <a:endParaRPr lang="en-US" dirty="0"/>
          </a:p>
        </p:txBody>
      </p:sp>
      <p:pic>
        <p:nvPicPr>
          <p:cNvPr id="8" name="Picture 7" descr="C:\Users\Admin\Desktop\bd_boaz_projects\Coursera_Capstone\images\confusion.png"/>
          <p:cNvPicPr/>
          <p:nvPr/>
        </p:nvPicPr>
        <p:blipFill>
          <a:blip r:embed="rId2">
            <a:extLst>
              <a:ext uri="{28A0092B-C50C-407E-A947-70E740481C1C}">
                <a14:useLocalDpi xmlns:a14="http://schemas.microsoft.com/office/drawing/2010/main" val="0"/>
              </a:ext>
            </a:extLst>
          </a:blip>
          <a:srcRect/>
          <a:stretch>
            <a:fillRect/>
          </a:stretch>
        </p:blipFill>
        <p:spPr bwMode="auto">
          <a:xfrm>
            <a:off x="3831168" y="1344799"/>
            <a:ext cx="3695700" cy="2515870"/>
          </a:xfrm>
          <a:prstGeom prst="rect">
            <a:avLst/>
          </a:prstGeom>
          <a:noFill/>
          <a:ln>
            <a:noFill/>
          </a:ln>
        </p:spPr>
      </p:pic>
      <p:graphicFrame>
        <p:nvGraphicFramePr>
          <p:cNvPr id="6" name="Table 5"/>
          <p:cNvGraphicFramePr>
            <a:graphicFrameLocks noGrp="1"/>
          </p:cNvGraphicFramePr>
          <p:nvPr>
            <p:extLst>
              <p:ext uri="{D42A27DB-BD31-4B8C-83A1-F6EECF244321}">
                <p14:modId xmlns:p14="http://schemas.microsoft.com/office/powerpoint/2010/main" val="2137113496"/>
              </p:ext>
            </p:extLst>
          </p:nvPr>
        </p:nvGraphicFramePr>
        <p:xfrm>
          <a:off x="4093912" y="4698584"/>
          <a:ext cx="6405162" cy="1026435"/>
        </p:xfrm>
        <a:graphic>
          <a:graphicData uri="http://schemas.openxmlformats.org/drawingml/2006/table">
            <a:tbl>
              <a:tblPr firstRow="1" firstCol="1" bandRow="1">
                <a:tableStyleId>{5C22544A-7EE6-4342-B048-85BDC9FD1C3A}</a:tableStyleId>
              </a:tblPr>
              <a:tblGrid>
                <a:gridCol w="1280878"/>
                <a:gridCol w="1280878"/>
                <a:gridCol w="1280878"/>
                <a:gridCol w="1280878"/>
                <a:gridCol w="1281650"/>
              </a:tblGrid>
              <a:tr h="342145">
                <a:tc>
                  <a:txBody>
                    <a:bodyPr/>
                    <a:lstStyle/>
                    <a:p>
                      <a:pPr marL="0" marR="0" algn="l" rtl="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Precision</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Recall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F1-score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Support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342145">
                <a:tc>
                  <a:txBody>
                    <a:bodyPr/>
                    <a:lstStyle/>
                    <a:p>
                      <a:pPr marL="0" marR="0" algn="l" rtl="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0.74</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0.64</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0.68</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27,692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342145">
                <a:tc>
                  <a:txBody>
                    <a:bodyPr/>
                    <a:lstStyle/>
                    <a:p>
                      <a:pPr marL="0" marR="0" algn="l" rtl="0">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0.68</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0.78</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0.73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27,886</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bl>
          </a:graphicData>
        </a:graphic>
      </p:graphicFrame>
      <p:pic>
        <p:nvPicPr>
          <p:cNvPr id="9" name="Picture 8" descr="C:\Users\Admin\Desktop\bd_boaz_projects\Coursera_Capstone\images\roc_smote.png"/>
          <p:cNvPicPr/>
          <p:nvPr/>
        </p:nvPicPr>
        <p:blipFill>
          <a:blip r:embed="rId3">
            <a:extLst>
              <a:ext uri="{28A0092B-C50C-407E-A947-70E740481C1C}">
                <a14:useLocalDpi xmlns:a14="http://schemas.microsoft.com/office/drawing/2010/main" val="0"/>
              </a:ext>
            </a:extLst>
          </a:blip>
          <a:srcRect/>
          <a:stretch>
            <a:fillRect/>
          </a:stretch>
        </p:blipFill>
        <p:spPr bwMode="auto">
          <a:xfrm>
            <a:off x="7904247" y="1652530"/>
            <a:ext cx="3839734" cy="2786325"/>
          </a:xfrm>
          <a:prstGeom prst="rect">
            <a:avLst/>
          </a:prstGeom>
          <a:noFill/>
          <a:ln>
            <a:noFill/>
          </a:ln>
        </p:spPr>
      </p:pic>
      <p:sp>
        <p:nvSpPr>
          <p:cNvPr id="10" name="TextBox 9"/>
          <p:cNvSpPr txBox="1"/>
          <p:nvPr/>
        </p:nvSpPr>
        <p:spPr>
          <a:xfrm>
            <a:off x="7904247" y="1208135"/>
            <a:ext cx="2743200" cy="369332"/>
          </a:xfrm>
          <a:prstGeom prst="rect">
            <a:avLst/>
          </a:prstGeom>
          <a:noFill/>
        </p:spPr>
        <p:txBody>
          <a:bodyPr wrap="square" rtlCol="1">
            <a:spAutoFit/>
          </a:bodyPr>
          <a:lstStyle/>
          <a:p>
            <a:pPr defTabSz="914400">
              <a:lnSpc>
                <a:spcPct val="90000"/>
              </a:lnSpc>
              <a:spcBef>
                <a:spcPts val="1200"/>
              </a:spcBef>
              <a:buClr>
                <a:schemeClr val="accent1"/>
              </a:buClr>
            </a:pPr>
            <a:r>
              <a:rPr lang="en-US" sz="2000" dirty="0">
                <a:solidFill>
                  <a:schemeClr val="tx1">
                    <a:lumMod val="65000"/>
                    <a:lumOff val="35000"/>
                  </a:schemeClr>
                </a:solidFill>
              </a:rPr>
              <a:t>ROC curve:</a:t>
            </a:r>
            <a:endParaRPr lang="he-IL" sz="2000" dirty="0">
              <a:solidFill>
                <a:schemeClr val="tx1">
                  <a:lumMod val="65000"/>
                  <a:lumOff val="35000"/>
                </a:schemeClr>
              </a:solidFill>
            </a:endParaRPr>
          </a:p>
        </p:txBody>
      </p:sp>
    </p:spTree>
    <p:extLst>
      <p:ext uri="{BB962C8B-B14F-4D97-AF65-F5344CB8AC3E}">
        <p14:creationId xmlns:p14="http://schemas.microsoft.com/office/powerpoint/2010/main" val="142108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he-IL" dirty="0"/>
          </a:p>
        </p:txBody>
      </p:sp>
      <p:sp>
        <p:nvSpPr>
          <p:cNvPr id="3" name="Content Placeholder 2"/>
          <p:cNvSpPr>
            <a:spLocks noGrp="1"/>
          </p:cNvSpPr>
          <p:nvPr>
            <p:ph idx="1"/>
          </p:nvPr>
        </p:nvSpPr>
        <p:spPr/>
        <p:txBody>
          <a:bodyPr anchor="t"/>
          <a:lstStyle/>
          <a:p>
            <a:pPr algn="l" rtl="0"/>
            <a:r>
              <a:rPr lang="en-US" dirty="0" smtClean="0"/>
              <a:t>Model</a:t>
            </a:r>
            <a:r>
              <a:rPr lang="en-US" dirty="0" smtClean="0"/>
              <a:t> </a:t>
            </a:r>
            <a:r>
              <a:rPr lang="en-US" dirty="0"/>
              <a:t>variables </a:t>
            </a:r>
            <a:r>
              <a:rPr lang="en-US" dirty="0" smtClean="0"/>
              <a:t>sorted by </a:t>
            </a:r>
            <a:r>
              <a:rPr lang="en-US" dirty="0"/>
              <a:t>the absolute value of the coefficients </a:t>
            </a:r>
            <a:r>
              <a:rPr lang="en-US" dirty="0" smtClean="0"/>
              <a:t> and explained:</a:t>
            </a:r>
          </a:p>
          <a:p>
            <a:pPr marL="0" indent="0" algn="l" rtl="0">
              <a:buNone/>
            </a:pPr>
            <a:endParaRPr lang="en-US" dirty="0"/>
          </a:p>
          <a:p>
            <a:pPr lvl="1" algn="l" rtl="0">
              <a:buFont typeface="Courier New" panose="02070309020205020404" pitchFamily="49" charset="0"/>
              <a:buChar char="o"/>
            </a:pPr>
            <a:endParaRPr lang="en-US" dirty="0" smtClean="0"/>
          </a:p>
          <a:p>
            <a:pPr lvl="1" algn="l" rtl="0">
              <a:buFont typeface="Courier New" panose="02070309020205020404" pitchFamily="49" charset="0"/>
              <a:buChar char="o"/>
            </a:pPr>
            <a:endParaRPr lang="en-US" dirty="0" smtClean="0"/>
          </a:p>
          <a:p>
            <a:pPr marL="0" indent="0" algn="l" rtl="0">
              <a:buNone/>
            </a:pPr>
            <a:endParaRPr lang="en-US" dirty="0" smtClean="0"/>
          </a:p>
          <a:p>
            <a:pPr lvl="1" algn="l" rtl="0"/>
            <a:endParaRPr lang="he-IL"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01578414"/>
              </p:ext>
            </p:extLst>
          </p:nvPr>
        </p:nvGraphicFramePr>
        <p:xfrm>
          <a:off x="4078589" y="1723225"/>
          <a:ext cx="7599291" cy="4870888"/>
        </p:xfrm>
        <a:graphic>
          <a:graphicData uri="http://schemas.openxmlformats.org/drawingml/2006/table">
            <a:tbl>
              <a:tblPr firstRow="1" firstCol="1" bandRow="1">
                <a:tableStyleId>{5C22544A-7EE6-4342-B048-85BDC9FD1C3A}</a:tableStyleId>
              </a:tblPr>
              <a:tblGrid>
                <a:gridCol w="1451817"/>
                <a:gridCol w="685599"/>
                <a:gridCol w="752163"/>
                <a:gridCol w="4709712"/>
              </a:tblGrid>
              <a:tr h="199378">
                <a:tc>
                  <a:txBody>
                    <a:bodyPr/>
                    <a:lstStyle/>
                    <a:p>
                      <a:pPr marL="0" marR="0" algn="r" rtl="0">
                        <a:lnSpc>
                          <a:spcPct val="107000"/>
                        </a:lnSpc>
                        <a:spcBef>
                          <a:spcPts val="0"/>
                        </a:spcBef>
                        <a:spcAft>
                          <a:spcPts val="0"/>
                        </a:spcAft>
                      </a:pPr>
                      <a:r>
                        <a:rPr lang="en-US" sz="1000" dirty="0">
                          <a:effectLst/>
                        </a:rPr>
                        <a:t>variable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coef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abs(coef)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tabLst>
                          <a:tab pos="561975" algn="l"/>
                        </a:tabLst>
                      </a:pPr>
                      <a:r>
                        <a:rPr lang="en-US" sz="1000">
                          <a:effectLst/>
                        </a:rPr>
                        <a:t>Description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r h="139406">
                <a:tc>
                  <a:txBody>
                    <a:bodyPr/>
                    <a:lstStyle/>
                    <a:p>
                      <a:pPr marL="0" marR="0" algn="r" rtl="0">
                        <a:lnSpc>
                          <a:spcPct val="107000"/>
                        </a:lnSpc>
                        <a:spcBef>
                          <a:spcPts val="0"/>
                        </a:spcBef>
                        <a:spcAft>
                          <a:spcPts val="0"/>
                        </a:spcAft>
                      </a:pPr>
                      <a:r>
                        <a:rPr lang="en-US" sz="1000">
                          <a:effectLst/>
                        </a:rPr>
                        <a:t>PEDCOUNT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2.9601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2.9601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pPr>
                      <a:r>
                        <a:rPr lang="en-US" sz="1050">
                          <a:effectLst/>
                        </a:rPr>
                        <a:t>The more pedestrians are involved the severity rate increase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r h="139406">
                <a:tc>
                  <a:txBody>
                    <a:bodyPr/>
                    <a:lstStyle/>
                    <a:p>
                      <a:pPr marL="0" marR="0" algn="r" rtl="0">
                        <a:lnSpc>
                          <a:spcPct val="107000"/>
                        </a:lnSpc>
                        <a:spcBef>
                          <a:spcPts val="0"/>
                        </a:spcBef>
                        <a:spcAft>
                          <a:spcPts val="0"/>
                        </a:spcAft>
                      </a:pPr>
                      <a:r>
                        <a:rPr lang="en-US" sz="1000">
                          <a:effectLst/>
                        </a:rPr>
                        <a:t>PEDCYLCOUNT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0.6368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0.6368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pPr>
                      <a:r>
                        <a:rPr lang="en-US" sz="1050">
                          <a:effectLst/>
                        </a:rPr>
                        <a:t>The more bicycles are involved the severity rate increase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r h="139406">
                <a:tc>
                  <a:txBody>
                    <a:bodyPr/>
                    <a:lstStyle/>
                    <a:p>
                      <a:pPr marL="0" marR="0" algn="r" rtl="0">
                        <a:lnSpc>
                          <a:spcPct val="107000"/>
                        </a:lnSpc>
                        <a:spcBef>
                          <a:spcPts val="0"/>
                        </a:spcBef>
                        <a:spcAft>
                          <a:spcPts val="0"/>
                        </a:spcAft>
                      </a:pPr>
                      <a:r>
                        <a:rPr lang="en-US" sz="1000">
                          <a:effectLst/>
                        </a:rPr>
                        <a:t>collis_Parked Car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-0.6071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0.6071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pPr>
                      <a:r>
                        <a:rPr lang="en-US" sz="1050">
                          <a:effectLst/>
                        </a:rPr>
                        <a:t>Collision with parked car decrease the severity rate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r h="139406">
                <a:tc>
                  <a:txBody>
                    <a:bodyPr/>
                    <a:lstStyle/>
                    <a:p>
                      <a:pPr marL="0" marR="0" algn="r" rtl="0">
                        <a:lnSpc>
                          <a:spcPct val="107000"/>
                        </a:lnSpc>
                        <a:spcBef>
                          <a:spcPts val="0"/>
                        </a:spcBef>
                        <a:spcAft>
                          <a:spcPts val="0"/>
                        </a:spcAft>
                      </a:pPr>
                      <a:r>
                        <a:rPr lang="en-US" sz="1000">
                          <a:effectLst/>
                        </a:rPr>
                        <a:t>collis_Sideswipe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dirty="0">
                          <a:effectLst/>
                        </a:rPr>
                        <a:t>-0.3071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0.3071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pPr>
                      <a:r>
                        <a:rPr lang="en-US" sz="1050">
                          <a:effectLst/>
                        </a:rPr>
                        <a:t>Sideswipe collision decrease severity rate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r h="200171">
                <a:tc>
                  <a:txBody>
                    <a:bodyPr/>
                    <a:lstStyle/>
                    <a:p>
                      <a:pPr marL="0" marR="0" algn="r" rtl="0">
                        <a:lnSpc>
                          <a:spcPct val="107000"/>
                        </a:lnSpc>
                        <a:spcBef>
                          <a:spcPts val="0"/>
                        </a:spcBef>
                        <a:spcAft>
                          <a:spcPts val="0"/>
                        </a:spcAft>
                      </a:pPr>
                      <a:r>
                        <a:rPr lang="en-US" sz="1000">
                          <a:effectLst/>
                        </a:rPr>
                        <a:t>PERSONCOUNT groups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0.27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0.27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pPr>
                      <a:r>
                        <a:rPr lang="en-US" sz="1050">
                          <a:effectLst/>
                        </a:rPr>
                        <a:t>The more people are involved in the collision, the severity rate increase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r h="278811">
                <a:tc>
                  <a:txBody>
                    <a:bodyPr/>
                    <a:lstStyle/>
                    <a:p>
                      <a:pPr marL="0" marR="0" algn="r" rtl="0">
                        <a:lnSpc>
                          <a:spcPct val="107000"/>
                        </a:lnSpc>
                        <a:spcBef>
                          <a:spcPts val="0"/>
                        </a:spcBef>
                        <a:spcAft>
                          <a:spcPts val="0"/>
                        </a:spcAft>
                      </a:pPr>
                      <a:r>
                        <a:rPr lang="en-US" sz="1000">
                          <a:effectLst/>
                        </a:rPr>
                        <a:t>collis_Other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-0.1365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0.1365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pPr>
                      <a:r>
                        <a:rPr lang="en-US" sz="1050">
                          <a:effectLst/>
                        </a:rPr>
                        <a:t>"Other" collision decrease severity rate- further understanding of this variable is needed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r h="183038">
                <a:tc>
                  <a:txBody>
                    <a:bodyPr/>
                    <a:lstStyle/>
                    <a:p>
                      <a:pPr marL="0" marR="0" algn="r" rtl="0">
                        <a:lnSpc>
                          <a:spcPct val="107000"/>
                        </a:lnSpc>
                        <a:spcBef>
                          <a:spcPts val="0"/>
                        </a:spcBef>
                        <a:spcAft>
                          <a:spcPts val="0"/>
                        </a:spcAft>
                      </a:pPr>
                      <a:r>
                        <a:rPr lang="en-US" sz="1000">
                          <a:effectLst/>
                        </a:rPr>
                        <a:t>UNDERINFL_fix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0.1302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0.1302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pPr>
                      <a:r>
                        <a:rPr lang="en-US" sz="1050">
                          <a:effectLst/>
                        </a:rPr>
                        <a:t>Collision under influence of drugs and alcohol increase the severity rate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r h="278811">
                <a:tc>
                  <a:txBody>
                    <a:bodyPr/>
                    <a:lstStyle/>
                    <a:p>
                      <a:pPr marL="0" marR="0" algn="r" rtl="0">
                        <a:lnSpc>
                          <a:spcPct val="107000"/>
                        </a:lnSpc>
                        <a:spcBef>
                          <a:spcPts val="0"/>
                        </a:spcBef>
                        <a:spcAft>
                          <a:spcPts val="0"/>
                        </a:spcAft>
                      </a:pPr>
                      <a:r>
                        <a:rPr lang="en-US" sz="1000">
                          <a:effectLst/>
                        </a:rPr>
                        <a:t>road_Unknown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dirty="0">
                          <a:effectLst/>
                        </a:rPr>
                        <a:t>-0.1164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0.1164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pPr>
                      <a:r>
                        <a:rPr lang="en-US" sz="1050">
                          <a:effectLst/>
                        </a:rPr>
                        <a:t>unknown road condition decrease severity rate- further understanding of this variable is needed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r h="139406">
                <a:tc>
                  <a:txBody>
                    <a:bodyPr/>
                    <a:lstStyle/>
                    <a:p>
                      <a:pPr marL="0" marR="0" algn="r" rtl="0">
                        <a:lnSpc>
                          <a:spcPct val="107000"/>
                        </a:lnSpc>
                        <a:spcBef>
                          <a:spcPts val="0"/>
                        </a:spcBef>
                        <a:spcAft>
                          <a:spcPts val="0"/>
                        </a:spcAft>
                      </a:pPr>
                      <a:r>
                        <a:rPr lang="en-US" sz="1000">
                          <a:effectLst/>
                        </a:rPr>
                        <a:t>collis_Right Turn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-0.0985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0.0985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pPr>
                      <a:r>
                        <a:rPr lang="en-US" sz="1050">
                          <a:effectLst/>
                        </a:rPr>
                        <a:t>Collision while making right turn decrease the severity rate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r h="139406">
                <a:tc>
                  <a:txBody>
                    <a:bodyPr/>
                    <a:lstStyle/>
                    <a:p>
                      <a:pPr marL="0" marR="0" algn="r" rtl="0">
                        <a:lnSpc>
                          <a:spcPct val="107000"/>
                        </a:lnSpc>
                        <a:spcBef>
                          <a:spcPts val="0"/>
                        </a:spcBef>
                        <a:spcAft>
                          <a:spcPts val="0"/>
                        </a:spcAft>
                      </a:pPr>
                      <a:r>
                        <a:rPr lang="en-US" sz="1000">
                          <a:effectLst/>
                        </a:rPr>
                        <a:t>cluster_0.0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-0.0905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0.0905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pPr>
                      <a:r>
                        <a:rPr lang="en-US" sz="1050">
                          <a:effectLst/>
                        </a:rPr>
                        <a:t>Collision in geographic cluster 0 increase the severity rate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r h="139406">
                <a:tc>
                  <a:txBody>
                    <a:bodyPr/>
                    <a:lstStyle/>
                    <a:p>
                      <a:pPr marL="0" marR="0" algn="r" rtl="0">
                        <a:lnSpc>
                          <a:spcPct val="107000"/>
                        </a:lnSpc>
                        <a:spcBef>
                          <a:spcPts val="0"/>
                        </a:spcBef>
                        <a:spcAft>
                          <a:spcPts val="0"/>
                        </a:spcAft>
                      </a:pPr>
                      <a:r>
                        <a:rPr lang="en-US" sz="1000">
                          <a:effectLst/>
                        </a:rPr>
                        <a:t>SPEEDING_fix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0.0765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0.0765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pPr>
                      <a:r>
                        <a:rPr lang="en-US" sz="1050">
                          <a:effectLst/>
                        </a:rPr>
                        <a:t>Collision while speeding increase the severity rate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r h="139406">
                <a:tc>
                  <a:txBody>
                    <a:bodyPr/>
                    <a:lstStyle/>
                    <a:p>
                      <a:pPr marL="0" marR="0" algn="r" rtl="0">
                        <a:lnSpc>
                          <a:spcPct val="107000"/>
                        </a:lnSpc>
                        <a:spcBef>
                          <a:spcPts val="0"/>
                        </a:spcBef>
                        <a:spcAft>
                          <a:spcPts val="0"/>
                        </a:spcAft>
                      </a:pPr>
                      <a:r>
                        <a:rPr lang="en-US" sz="1000">
                          <a:effectLst/>
                        </a:rPr>
                        <a:t>rear_hit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0.0684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0.0684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pPr>
                      <a:r>
                        <a:rPr lang="en-US" sz="1050">
                          <a:effectLst/>
                        </a:rPr>
                        <a:t>Collision in rear increase severity rate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r h="139406">
                <a:tc>
                  <a:txBody>
                    <a:bodyPr/>
                    <a:lstStyle/>
                    <a:p>
                      <a:pPr marL="0" marR="0" algn="r" rtl="0">
                        <a:lnSpc>
                          <a:spcPct val="107000"/>
                        </a:lnSpc>
                        <a:spcBef>
                          <a:spcPts val="0"/>
                        </a:spcBef>
                        <a:spcAft>
                          <a:spcPts val="0"/>
                        </a:spcAft>
                      </a:pPr>
                      <a:r>
                        <a:rPr lang="en-US" sz="1000">
                          <a:effectLst/>
                        </a:rPr>
                        <a:t>hit_by_sideswipe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-0.0655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0.0655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pPr>
                      <a:r>
                        <a:rPr lang="en-US" sz="1050">
                          <a:effectLst/>
                        </a:rPr>
                        <a:t>Collision hit by sideswipe decrease severity rate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r h="300258">
                <a:tc>
                  <a:txBody>
                    <a:bodyPr/>
                    <a:lstStyle/>
                    <a:p>
                      <a:pPr marL="0" marR="0" algn="r" rtl="0">
                        <a:lnSpc>
                          <a:spcPct val="107000"/>
                        </a:lnSpc>
                        <a:spcBef>
                          <a:spcPts val="0"/>
                        </a:spcBef>
                        <a:spcAft>
                          <a:spcPts val="0"/>
                        </a:spcAft>
                      </a:pPr>
                      <a:r>
                        <a:rPr lang="en-US" sz="1000">
                          <a:effectLst/>
                        </a:rPr>
                        <a:t>junc_At Intersection (intersection related)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0.0551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0.0551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pPr>
                      <a:r>
                        <a:rPr lang="en-US" sz="1050">
                          <a:effectLst/>
                        </a:rPr>
                        <a:t>Collision at intersection increase the severity rate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r h="139406">
                <a:tc>
                  <a:txBody>
                    <a:bodyPr/>
                    <a:lstStyle/>
                    <a:p>
                      <a:pPr marL="0" marR="0" algn="r" rtl="0">
                        <a:lnSpc>
                          <a:spcPct val="107000"/>
                        </a:lnSpc>
                        <a:spcBef>
                          <a:spcPts val="0"/>
                        </a:spcBef>
                        <a:spcAft>
                          <a:spcPts val="0"/>
                        </a:spcAft>
                      </a:pPr>
                      <a:r>
                        <a:rPr lang="en-US" sz="1000">
                          <a:effectLst/>
                        </a:rPr>
                        <a:t>daylight_ind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0.0432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0.0432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pPr>
                      <a:r>
                        <a:rPr lang="en-US" sz="1050">
                          <a:effectLst/>
                        </a:rPr>
                        <a:t>Collision when daylight increase the severity rate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r h="139406">
                <a:tc>
                  <a:txBody>
                    <a:bodyPr/>
                    <a:lstStyle/>
                    <a:p>
                      <a:pPr marL="0" marR="0" algn="r" rtl="0">
                        <a:lnSpc>
                          <a:spcPct val="107000"/>
                        </a:lnSpc>
                        <a:spcBef>
                          <a:spcPts val="0"/>
                        </a:spcBef>
                        <a:spcAft>
                          <a:spcPts val="0"/>
                        </a:spcAft>
                      </a:pPr>
                      <a:r>
                        <a:rPr lang="en-US" sz="1000">
                          <a:effectLst/>
                        </a:rPr>
                        <a:t>cluster_3.0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-0.034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0.034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pPr>
                      <a:r>
                        <a:rPr lang="en-US" sz="1050">
                          <a:effectLst/>
                        </a:rPr>
                        <a:t>Collision in geographic cluster 3 decrease the severity rate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r h="139406">
                <a:tc>
                  <a:txBody>
                    <a:bodyPr/>
                    <a:lstStyle/>
                    <a:p>
                      <a:pPr marL="0" marR="0" algn="r" rtl="0">
                        <a:lnSpc>
                          <a:spcPct val="107000"/>
                        </a:lnSpc>
                        <a:spcBef>
                          <a:spcPts val="0"/>
                        </a:spcBef>
                        <a:spcAft>
                          <a:spcPts val="0"/>
                        </a:spcAft>
                      </a:pPr>
                      <a:r>
                        <a:rPr lang="en-US" sz="1000">
                          <a:effectLst/>
                        </a:rPr>
                        <a:t>road_Dry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0.0295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0.0295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pPr>
                      <a:r>
                        <a:rPr lang="en-US" sz="1050">
                          <a:effectLst/>
                        </a:rPr>
                        <a:t>Collision on a dry road increase the severity rate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r h="139406">
                <a:tc>
                  <a:txBody>
                    <a:bodyPr/>
                    <a:lstStyle/>
                    <a:p>
                      <a:pPr marL="0" marR="0" algn="r" rtl="0">
                        <a:lnSpc>
                          <a:spcPct val="107000"/>
                        </a:lnSpc>
                        <a:spcBef>
                          <a:spcPts val="0"/>
                        </a:spcBef>
                        <a:spcAft>
                          <a:spcPts val="0"/>
                        </a:spcAft>
                      </a:pPr>
                      <a:r>
                        <a:rPr lang="en-US" sz="1000">
                          <a:effectLst/>
                        </a:rPr>
                        <a:t>road_Snow/Slush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-0.0275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0.0275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pPr>
                      <a:r>
                        <a:rPr lang="en-US" sz="1050">
                          <a:effectLst/>
                        </a:rPr>
                        <a:t>Collision on a snowed road decrease the severity rate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r h="139406">
                <a:tc>
                  <a:txBody>
                    <a:bodyPr/>
                    <a:lstStyle/>
                    <a:p>
                      <a:pPr marL="0" marR="0" algn="r" rtl="0">
                        <a:lnSpc>
                          <a:spcPct val="107000"/>
                        </a:lnSpc>
                        <a:spcBef>
                          <a:spcPts val="0"/>
                        </a:spcBef>
                        <a:spcAft>
                          <a:spcPts val="0"/>
                        </a:spcAft>
                      </a:pPr>
                      <a:r>
                        <a:rPr lang="en-US" sz="1000">
                          <a:effectLst/>
                        </a:rPr>
                        <a:t>driverless_struck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-0.0228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0.0228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pPr>
                      <a:r>
                        <a:rPr lang="en-US" sz="1050">
                          <a:effectLst/>
                        </a:rPr>
                        <a:t>Driverless collision decrease the severity rate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r h="139406">
                <a:tc>
                  <a:txBody>
                    <a:bodyPr/>
                    <a:lstStyle/>
                    <a:p>
                      <a:pPr marL="0" marR="0" algn="r" rtl="0">
                        <a:lnSpc>
                          <a:spcPct val="107000"/>
                        </a:lnSpc>
                        <a:spcBef>
                          <a:spcPts val="0"/>
                        </a:spcBef>
                        <a:spcAft>
                          <a:spcPts val="0"/>
                        </a:spcAft>
                      </a:pPr>
                      <a:r>
                        <a:rPr lang="en-US" sz="1000">
                          <a:effectLst/>
                        </a:rPr>
                        <a:t>day_of_week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-0.0217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0.0217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pPr>
                      <a:r>
                        <a:rPr lang="en-US" sz="1050">
                          <a:effectLst/>
                        </a:rPr>
                        <a:t>As value of day of week higher (1-7)  the severity rate decrease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r h="265574">
                <a:tc>
                  <a:txBody>
                    <a:bodyPr/>
                    <a:lstStyle/>
                    <a:p>
                      <a:pPr marL="0" marR="0" algn="r" rtl="0">
                        <a:lnSpc>
                          <a:spcPct val="107000"/>
                        </a:lnSpc>
                        <a:spcBef>
                          <a:spcPts val="0"/>
                        </a:spcBef>
                        <a:spcAft>
                          <a:spcPts val="0"/>
                        </a:spcAft>
                      </a:pPr>
                      <a:r>
                        <a:rPr lang="en-US" sz="1000">
                          <a:effectLst/>
                        </a:rPr>
                        <a:t>junc_Mid-Block (but intersection related)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-0.0214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0.0214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pPr>
                      <a:r>
                        <a:rPr lang="en-US" sz="1050">
                          <a:effectLst/>
                        </a:rPr>
                        <a:t>Collision on mid-block decrease severity rate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r h="139406">
                <a:tc>
                  <a:txBody>
                    <a:bodyPr/>
                    <a:lstStyle/>
                    <a:p>
                      <a:pPr marL="0" marR="0" algn="r" rtl="0">
                        <a:lnSpc>
                          <a:spcPct val="107000"/>
                        </a:lnSpc>
                        <a:spcBef>
                          <a:spcPts val="0"/>
                        </a:spcBef>
                        <a:spcAft>
                          <a:spcPts val="0"/>
                        </a:spcAft>
                      </a:pPr>
                      <a:r>
                        <a:rPr lang="en-US" sz="1000">
                          <a:effectLst/>
                        </a:rPr>
                        <a:t>right_hit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-0.0183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0.0183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pPr>
                      <a:r>
                        <a:rPr lang="en-US" sz="1050">
                          <a:effectLst/>
                        </a:rPr>
                        <a:t>Collision on right side decrease severity rate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r h="200171">
                <a:tc>
                  <a:txBody>
                    <a:bodyPr/>
                    <a:lstStyle/>
                    <a:p>
                      <a:pPr marL="0" marR="0" algn="r" rtl="0">
                        <a:lnSpc>
                          <a:spcPct val="107000"/>
                        </a:lnSpc>
                        <a:spcBef>
                          <a:spcPts val="0"/>
                        </a:spcBef>
                        <a:spcAft>
                          <a:spcPts val="0"/>
                        </a:spcAft>
                      </a:pPr>
                      <a:r>
                        <a:rPr lang="en-US" sz="1000">
                          <a:effectLst/>
                        </a:rPr>
                        <a:t>junc_Driveway Junction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-0.0165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0.0165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pPr>
                      <a:r>
                        <a:rPr lang="en-US" sz="1050" dirty="0">
                          <a:effectLst/>
                        </a:rPr>
                        <a:t>Collision on driveway decrease severity rate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r h="139406">
                <a:tc>
                  <a:txBody>
                    <a:bodyPr/>
                    <a:lstStyle/>
                    <a:p>
                      <a:pPr marL="0" marR="0" algn="r" rtl="0">
                        <a:lnSpc>
                          <a:spcPct val="107000"/>
                        </a:lnSpc>
                        <a:spcBef>
                          <a:spcPts val="0"/>
                        </a:spcBef>
                        <a:spcAft>
                          <a:spcPts val="0"/>
                        </a:spcAft>
                      </a:pPr>
                      <a:r>
                        <a:rPr lang="en-US" sz="1000">
                          <a:effectLst/>
                        </a:rPr>
                        <a:t>light_Dusk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0.0161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r" rtl="0">
                        <a:lnSpc>
                          <a:spcPct val="107000"/>
                        </a:lnSpc>
                        <a:spcBef>
                          <a:spcPts val="0"/>
                        </a:spcBef>
                        <a:spcAft>
                          <a:spcPts val="0"/>
                        </a:spcAft>
                      </a:pPr>
                      <a:r>
                        <a:rPr lang="en-US" sz="1000">
                          <a:effectLst/>
                        </a:rPr>
                        <a:t>0.0161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c>
                  <a:txBody>
                    <a:bodyPr/>
                    <a:lstStyle/>
                    <a:p>
                      <a:pPr marL="0" marR="0" algn="l" rtl="0">
                        <a:lnSpc>
                          <a:spcPct val="107000"/>
                        </a:lnSpc>
                        <a:spcBef>
                          <a:spcPts val="0"/>
                        </a:spcBef>
                        <a:spcAft>
                          <a:spcPts val="0"/>
                        </a:spcAft>
                      </a:pPr>
                      <a:r>
                        <a:rPr lang="en-US" sz="1050" dirty="0">
                          <a:effectLst/>
                        </a:rPr>
                        <a:t>Collision when dusk increase severity rate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2710" marR="62710" marT="0" marB="0"/>
                </a:tc>
              </a:tr>
            </a:tbl>
          </a:graphicData>
        </a:graphic>
      </p:graphicFrame>
    </p:spTree>
    <p:extLst>
      <p:ext uri="{BB962C8B-B14F-4D97-AF65-F5344CB8AC3E}">
        <p14:creationId xmlns:p14="http://schemas.microsoft.com/office/powerpoint/2010/main" val="623574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he-IL" dirty="0"/>
          </a:p>
        </p:txBody>
      </p:sp>
      <p:sp>
        <p:nvSpPr>
          <p:cNvPr id="3" name="Content Placeholder 2"/>
          <p:cNvSpPr>
            <a:spLocks noGrp="1"/>
          </p:cNvSpPr>
          <p:nvPr>
            <p:ph idx="1"/>
          </p:nvPr>
        </p:nvSpPr>
        <p:spPr/>
        <p:txBody>
          <a:bodyPr anchor="t"/>
          <a:lstStyle/>
          <a:p>
            <a:pPr lvl="0" algn="l" rtl="0"/>
            <a:r>
              <a:rPr lang="en-US" dirty="0" smtClean="0"/>
              <a:t>what </a:t>
            </a:r>
            <a:r>
              <a:rPr lang="en-US" dirty="0"/>
              <a:t>effects accidents severity the most is when pedestrians and bicycles are involved. Authorities should probably invest more efforts finding solutions for keeping them safe (perhaps more bicycle roads and lowering speeding limits within populated areas).</a:t>
            </a:r>
          </a:p>
          <a:p>
            <a:pPr lvl="0" algn="l" rtl="0"/>
            <a:r>
              <a:rPr lang="en-US" dirty="0"/>
              <a:t>Moderate effect on severity rate can be achieved by decreasing speeding and driving under influence. </a:t>
            </a:r>
          </a:p>
          <a:p>
            <a:pPr lvl="0" algn="l" rtl="0"/>
            <a:r>
              <a:rPr lang="en-US" dirty="0"/>
              <a:t>Other variables either shows small effect or behind the control of state authorities in my opinion.</a:t>
            </a:r>
          </a:p>
          <a:p>
            <a:pPr marL="0" indent="0" algn="l" rtl="0">
              <a:buNone/>
            </a:pPr>
            <a:endParaRPr lang="en-US" dirty="0"/>
          </a:p>
          <a:p>
            <a:pPr lvl="1" algn="l" rtl="0">
              <a:buFont typeface="Courier New" panose="02070309020205020404" pitchFamily="49" charset="0"/>
              <a:buChar char="o"/>
            </a:pPr>
            <a:endParaRPr lang="en-US" dirty="0" smtClean="0"/>
          </a:p>
          <a:p>
            <a:pPr lvl="1" algn="l" rtl="0">
              <a:buFont typeface="Courier New" panose="02070309020205020404" pitchFamily="49" charset="0"/>
              <a:buChar char="o"/>
            </a:pPr>
            <a:endParaRPr lang="en-US" dirty="0" smtClean="0"/>
          </a:p>
          <a:p>
            <a:pPr marL="0" indent="0" algn="l" rtl="0">
              <a:buNone/>
            </a:pPr>
            <a:endParaRPr lang="en-US" dirty="0" smtClean="0"/>
          </a:p>
          <a:p>
            <a:pPr lvl="1" algn="l" rtl="0"/>
            <a:endParaRPr lang="he-IL"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24873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he-IL" dirty="0"/>
          </a:p>
        </p:txBody>
      </p:sp>
      <p:sp>
        <p:nvSpPr>
          <p:cNvPr id="3" name="Content Placeholder 2"/>
          <p:cNvSpPr>
            <a:spLocks noGrp="1"/>
          </p:cNvSpPr>
          <p:nvPr>
            <p:ph idx="1"/>
          </p:nvPr>
        </p:nvSpPr>
        <p:spPr/>
        <p:txBody>
          <a:bodyPr anchor="t"/>
          <a:lstStyle/>
          <a:p>
            <a:pPr lvl="0" algn="l" rtl="0"/>
            <a:r>
              <a:rPr lang="en-US" dirty="0" smtClean="0"/>
              <a:t>what </a:t>
            </a:r>
            <a:r>
              <a:rPr lang="en-US" dirty="0"/>
              <a:t>effects accidents severity the most is when pedestrians and bicycles are involved. Authorities should probably invest more efforts finding solutions for keeping them safe (perhaps more bicycle roads and lowering speeding limits within populated areas).</a:t>
            </a:r>
          </a:p>
          <a:p>
            <a:pPr lvl="0" algn="l" rtl="0"/>
            <a:r>
              <a:rPr lang="en-US" dirty="0"/>
              <a:t>Moderate effect on severity rate can be achieved by decreasing speeding and driving under influence. </a:t>
            </a:r>
          </a:p>
          <a:p>
            <a:pPr lvl="0" algn="l" rtl="0"/>
            <a:r>
              <a:rPr lang="en-US" dirty="0"/>
              <a:t>Other variables either shows small effect or behind the control of state authorities in my opinion.</a:t>
            </a:r>
          </a:p>
          <a:p>
            <a:pPr marL="0" indent="0" algn="l" rtl="0">
              <a:buNone/>
            </a:pPr>
            <a:endParaRPr lang="en-US" dirty="0"/>
          </a:p>
          <a:p>
            <a:pPr lvl="1" algn="l" rtl="0">
              <a:buFont typeface="Courier New" panose="02070309020205020404" pitchFamily="49" charset="0"/>
              <a:buChar char="o"/>
            </a:pPr>
            <a:endParaRPr lang="en-US" dirty="0" smtClean="0"/>
          </a:p>
          <a:p>
            <a:pPr lvl="1" algn="l" rtl="0">
              <a:buFont typeface="Courier New" panose="02070309020205020404" pitchFamily="49" charset="0"/>
              <a:buChar char="o"/>
            </a:pPr>
            <a:endParaRPr lang="en-US" dirty="0" smtClean="0"/>
          </a:p>
          <a:p>
            <a:pPr marL="0" indent="0" algn="l" rtl="0">
              <a:buNone/>
            </a:pPr>
            <a:endParaRPr lang="en-US" dirty="0" smtClean="0"/>
          </a:p>
          <a:p>
            <a:pPr lvl="1" algn="l" rtl="0"/>
            <a:endParaRPr lang="he-IL"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4034674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he-IL" dirty="0"/>
          </a:p>
        </p:txBody>
      </p:sp>
      <p:sp>
        <p:nvSpPr>
          <p:cNvPr id="3" name="Content Placeholder 2"/>
          <p:cNvSpPr>
            <a:spLocks noGrp="1"/>
          </p:cNvSpPr>
          <p:nvPr>
            <p:ph idx="1"/>
          </p:nvPr>
        </p:nvSpPr>
        <p:spPr/>
        <p:txBody>
          <a:bodyPr anchor="ctr"/>
          <a:lstStyle/>
          <a:p>
            <a:pPr algn="l" rtl="0"/>
            <a:endParaRPr lang="en-US" dirty="0" smtClean="0"/>
          </a:p>
          <a:p>
            <a:pPr algn="l" rtl="0"/>
            <a:endParaRPr lang="en-US" dirty="0" smtClean="0"/>
          </a:p>
          <a:p>
            <a:pPr algn="l" rtl="0"/>
            <a:r>
              <a:rPr lang="en-US" dirty="0"/>
              <a:t>Unfortunately this project didn't deliver the best results </a:t>
            </a:r>
            <a:r>
              <a:rPr lang="en-US" dirty="0" smtClean="0"/>
              <a:t>measures</a:t>
            </a:r>
          </a:p>
          <a:p>
            <a:pPr algn="l" rtl="0"/>
            <a:r>
              <a:rPr lang="en-US" dirty="0" smtClean="0"/>
              <a:t> More </a:t>
            </a:r>
            <a:r>
              <a:rPr lang="en-US" dirty="0"/>
              <a:t>data on the drivers (like age, gender, driving experience, driving record) and on the vehicles (like safety rate and safety features) could have help us to build a better model.</a:t>
            </a:r>
          </a:p>
          <a:p>
            <a:pPr algn="l" rtl="0"/>
            <a:r>
              <a:rPr lang="en-US" dirty="0" smtClean="0"/>
              <a:t>Judging </a:t>
            </a:r>
            <a:r>
              <a:rPr lang="en-US" dirty="0"/>
              <a:t>by this model results, state authorities should focus their efforts on keeping pedestrians and cyclists safe if they want to decrease their accidents severity rate.</a:t>
            </a:r>
          </a:p>
          <a:p>
            <a:pPr algn="l" rtl="0"/>
            <a:r>
              <a:rPr lang="en-US" dirty="0"/>
              <a:t>Though the geographic clustering didn't produce much effect on the severity rate, I think it will be worth the while to create a more comprehensive geographic model to try to understand what factors effect accidents severity rate the most on each area.</a:t>
            </a:r>
          </a:p>
          <a:p>
            <a:pPr lvl="1" algn="l" rtl="0">
              <a:buFont typeface="Courier New" panose="02070309020205020404" pitchFamily="49" charset="0"/>
              <a:buChar char="o"/>
            </a:pPr>
            <a:endParaRPr lang="en-US" dirty="0" smtClean="0"/>
          </a:p>
          <a:p>
            <a:pPr lvl="1" algn="l" rtl="0">
              <a:buFont typeface="Courier New" panose="02070309020205020404" pitchFamily="49" charset="0"/>
              <a:buChar char="o"/>
            </a:pPr>
            <a:endParaRPr lang="en-US" dirty="0" smtClean="0"/>
          </a:p>
          <a:p>
            <a:pPr marL="0" indent="0" algn="l" rtl="0">
              <a:buNone/>
            </a:pPr>
            <a:endParaRPr lang="en-US" dirty="0" smtClean="0"/>
          </a:p>
          <a:p>
            <a:pPr lvl="1" algn="l" rtl="0"/>
            <a:endParaRPr lang="he-IL"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1394868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he-IL" dirty="0"/>
          </a:p>
        </p:txBody>
      </p:sp>
      <p:sp>
        <p:nvSpPr>
          <p:cNvPr id="3" name="Content Placeholder 2"/>
          <p:cNvSpPr>
            <a:spLocks noGrp="1"/>
          </p:cNvSpPr>
          <p:nvPr>
            <p:ph idx="1"/>
          </p:nvPr>
        </p:nvSpPr>
        <p:spPr/>
        <p:txBody>
          <a:bodyPr/>
          <a:lstStyle/>
          <a:p>
            <a:pPr algn="l" rtl="0"/>
            <a:r>
              <a:rPr lang="en-US" dirty="0" smtClean="0"/>
              <a:t>Where should state authorities focus their efforts to decrease car accidents severity</a:t>
            </a:r>
            <a:r>
              <a:rPr lang="en-US" b="1" dirty="0" smtClean="0">
                <a:solidFill>
                  <a:srgbClr val="FFC000"/>
                </a:solidFill>
              </a:rPr>
              <a:t>=</a:t>
            </a:r>
            <a:r>
              <a:rPr lang="en-US" dirty="0" smtClean="0"/>
              <a:t> </a:t>
            </a:r>
            <a:r>
              <a:rPr lang="en-US" b="1" dirty="0" smtClean="0"/>
              <a:t>which factors effect the accidents severity the most</a:t>
            </a:r>
            <a:r>
              <a:rPr lang="en-US" dirty="0" smtClean="0"/>
              <a:t>.</a:t>
            </a:r>
            <a:endParaRPr lang="en-US" dirty="0" smtClean="0"/>
          </a:p>
          <a:p>
            <a:endParaRPr lang="he-IL"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883271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he-IL" dirty="0"/>
          </a:p>
        </p:txBody>
      </p:sp>
      <p:sp>
        <p:nvSpPr>
          <p:cNvPr id="3" name="Content Placeholder 2"/>
          <p:cNvSpPr>
            <a:spLocks noGrp="1"/>
          </p:cNvSpPr>
          <p:nvPr>
            <p:ph idx="1"/>
          </p:nvPr>
        </p:nvSpPr>
        <p:spPr/>
        <p:txBody>
          <a:bodyPr/>
          <a:lstStyle/>
          <a:p>
            <a:pPr algn="l" rtl="0"/>
            <a:r>
              <a:rPr lang="en-US" b="1" dirty="0" smtClean="0"/>
              <a:t>Data Set: </a:t>
            </a:r>
            <a:r>
              <a:rPr lang="en-US" dirty="0" smtClean="0"/>
              <a:t>Seattle </a:t>
            </a:r>
            <a:r>
              <a:rPr lang="en-US" dirty="0"/>
              <a:t>government </a:t>
            </a:r>
            <a:r>
              <a:rPr lang="en-US" dirty="0" smtClean="0"/>
              <a:t>data </a:t>
            </a:r>
            <a:r>
              <a:rPr lang="en-US" dirty="0"/>
              <a:t>of </a:t>
            </a:r>
            <a:r>
              <a:rPr lang="en-US" dirty="0" smtClean="0"/>
              <a:t>194,673 </a:t>
            </a:r>
            <a:r>
              <a:rPr lang="en-US" dirty="0"/>
              <a:t>collisions </a:t>
            </a:r>
            <a:r>
              <a:rPr lang="en-US" dirty="0" smtClean="0"/>
              <a:t> between </a:t>
            </a:r>
            <a:r>
              <a:rPr lang="en-US" dirty="0"/>
              <a:t>01/01/2014 to 20/05/2020. </a:t>
            </a:r>
          </a:p>
          <a:p>
            <a:pPr algn="l" rtl="0"/>
            <a:r>
              <a:rPr lang="en-US" b="1" dirty="0"/>
              <a:t>T</a:t>
            </a:r>
            <a:r>
              <a:rPr lang="en-US" b="1" dirty="0" smtClean="0"/>
              <a:t>arget Variable:</a:t>
            </a:r>
            <a:r>
              <a:rPr lang="en-US" dirty="0" smtClean="0"/>
              <a:t> Collison </a:t>
            </a:r>
            <a:r>
              <a:rPr lang="en-US" dirty="0"/>
              <a:t>severity= property damage or injury</a:t>
            </a:r>
            <a:endParaRPr lang="en-US" dirty="0" smtClean="0"/>
          </a:p>
          <a:p>
            <a:pPr algn="l" rtl="0"/>
            <a:r>
              <a:rPr lang="en-US" b="1" dirty="0" smtClean="0"/>
              <a:t>The </a:t>
            </a:r>
            <a:r>
              <a:rPr lang="en-US" b="1" dirty="0"/>
              <a:t>independents </a:t>
            </a:r>
            <a:r>
              <a:rPr lang="en-US" b="1" dirty="0" smtClean="0"/>
              <a:t>variables:</a:t>
            </a:r>
            <a:endParaRPr lang="en-US" dirty="0"/>
          </a:p>
          <a:p>
            <a:pPr lvl="1" algn="l" rtl="0">
              <a:buFont typeface="Wingdings" panose="05000000000000000000" pitchFamily="2" charset="2"/>
              <a:buChar char="§"/>
            </a:pPr>
            <a:r>
              <a:rPr lang="en-US" dirty="0"/>
              <a:t>External Factors- Weather,  light</a:t>
            </a:r>
          </a:p>
          <a:p>
            <a:pPr lvl="1" algn="l" rtl="0">
              <a:buFont typeface="Wingdings" panose="05000000000000000000" pitchFamily="2" charset="2"/>
              <a:buChar char="§"/>
            </a:pPr>
            <a:r>
              <a:rPr lang="en-US" dirty="0"/>
              <a:t>Drivers state- Under influence </a:t>
            </a:r>
          </a:p>
          <a:p>
            <a:pPr lvl="1" algn="l" rtl="0">
              <a:buFont typeface="Wingdings" panose="05000000000000000000" pitchFamily="2" charset="2"/>
              <a:buChar char="§"/>
            </a:pPr>
            <a:r>
              <a:rPr lang="en-US" dirty="0"/>
              <a:t>Collison course- how many vehicles/pedestrians involved, what type of vehicles, where and how the car got hit.</a:t>
            </a:r>
          </a:p>
          <a:p>
            <a:pPr lvl="1" algn="l" rtl="0">
              <a:buFont typeface="Wingdings" panose="05000000000000000000" pitchFamily="2" charset="2"/>
              <a:buChar char="§"/>
            </a:pPr>
            <a:r>
              <a:rPr lang="en-US" dirty="0"/>
              <a:t>Collison Location- Interchange, mid-block, specific location (prone to accidents).</a:t>
            </a:r>
          </a:p>
          <a:p>
            <a:pPr algn="l" rtl="0"/>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1544820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he-IL" dirty="0"/>
          </a:p>
        </p:txBody>
      </p:sp>
      <p:sp>
        <p:nvSpPr>
          <p:cNvPr id="3" name="Content Placeholder 2"/>
          <p:cNvSpPr>
            <a:spLocks noGrp="1"/>
          </p:cNvSpPr>
          <p:nvPr>
            <p:ph idx="1"/>
          </p:nvPr>
        </p:nvSpPr>
        <p:spPr/>
        <p:txBody>
          <a:bodyPr/>
          <a:lstStyle/>
          <a:p>
            <a:pPr algn="l" rtl="0"/>
            <a:r>
              <a:rPr lang="en-US" dirty="0"/>
              <a:t>The car severity factors will be identified and quantified by using logistic regression </a:t>
            </a:r>
            <a:r>
              <a:rPr lang="en-US" dirty="0" smtClean="0"/>
              <a:t>model </a:t>
            </a:r>
            <a:r>
              <a:rPr lang="en-US" dirty="0"/>
              <a:t>with target variable is high severity = 1 or low </a:t>
            </a:r>
            <a:r>
              <a:rPr lang="en-US" dirty="0" smtClean="0"/>
              <a:t>severity=0.</a:t>
            </a:r>
          </a:p>
          <a:p>
            <a:pPr algn="l" rtl="0"/>
            <a:r>
              <a:rPr lang="en-US" dirty="0" smtClean="0"/>
              <a:t>Model data will </a:t>
            </a:r>
            <a:r>
              <a:rPr lang="en-US" dirty="0"/>
              <a:t>be standardized </a:t>
            </a:r>
            <a:r>
              <a:rPr lang="en-US" dirty="0" smtClean="0"/>
              <a:t>so we can use </a:t>
            </a:r>
            <a:r>
              <a:rPr lang="en-US" dirty="0"/>
              <a:t>the variables coefficients to determine their importance</a:t>
            </a:r>
            <a:r>
              <a:rPr lang="en-US" dirty="0" smtClean="0"/>
              <a:t>.</a:t>
            </a:r>
          </a:p>
          <a:p>
            <a:pPr algn="l" rtl="0"/>
            <a:r>
              <a:rPr lang="en-US" b="1" dirty="0"/>
              <a:t>Recursive Feature Elimination (</a:t>
            </a:r>
            <a:r>
              <a:rPr lang="en-US" b="1" dirty="0" smtClean="0"/>
              <a:t>RFE</a:t>
            </a:r>
            <a:r>
              <a:rPr lang="en-US" b="1" dirty="0"/>
              <a:t>) </a:t>
            </a:r>
            <a:r>
              <a:rPr lang="en-US" dirty="0" smtClean="0"/>
              <a:t>algorithm will be used to find the best model features.</a:t>
            </a:r>
          </a:p>
          <a:p>
            <a:pPr algn="l" rtl="0"/>
            <a:r>
              <a:rPr lang="en-US" dirty="0" smtClean="0"/>
              <a:t>Balancing data using </a:t>
            </a:r>
            <a:r>
              <a:rPr lang="en-US" b="1" dirty="0"/>
              <a:t>Synthetic Minority Oversampling Technique</a:t>
            </a:r>
            <a:r>
              <a:rPr lang="en-US" dirty="0"/>
              <a:t> (</a:t>
            </a:r>
            <a:r>
              <a:rPr lang="en-US" b="1" dirty="0"/>
              <a:t>SMOTE</a:t>
            </a:r>
            <a:r>
              <a:rPr lang="en-US" b="1" dirty="0" smtClean="0"/>
              <a:t>)</a:t>
            </a:r>
            <a:r>
              <a:rPr lang="en-US" dirty="0" smtClean="0"/>
              <a:t>.</a:t>
            </a:r>
          </a:p>
          <a:p>
            <a:pPr algn="l" rtl="0"/>
            <a:endParaRPr lang="en-US" dirty="0" smtClean="0"/>
          </a:p>
          <a:p>
            <a:pPr lvl="1" algn="l" rtl="0"/>
            <a:endParaRPr lang="he-IL"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2083536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he-IL" dirty="0"/>
          </a:p>
        </p:txBody>
      </p:sp>
      <p:sp>
        <p:nvSpPr>
          <p:cNvPr id="3" name="Content Placeholder 2"/>
          <p:cNvSpPr>
            <a:spLocks noGrp="1"/>
          </p:cNvSpPr>
          <p:nvPr>
            <p:ph idx="1"/>
          </p:nvPr>
        </p:nvSpPr>
        <p:spPr/>
        <p:txBody>
          <a:bodyPr anchor="t"/>
          <a:lstStyle/>
          <a:p>
            <a:pPr algn="l" rtl="0"/>
            <a:r>
              <a:rPr lang="en-US" dirty="0" smtClean="0"/>
              <a:t>Target variable:</a:t>
            </a:r>
            <a:endParaRPr lang="en-US" dirty="0" smtClean="0"/>
          </a:p>
          <a:p>
            <a:pPr lvl="1" algn="l" rtl="0"/>
            <a:endParaRPr lang="en-US" dirty="0" smtClean="0"/>
          </a:p>
          <a:p>
            <a:pPr lvl="1" algn="l" rtl="0"/>
            <a:endParaRPr lang="he-IL" dirty="0"/>
          </a:p>
        </p:txBody>
      </p:sp>
      <p:sp>
        <p:nvSpPr>
          <p:cNvPr id="18" name="Slide Number Placeholder 17"/>
          <p:cNvSpPr>
            <a:spLocks noGrp="1"/>
          </p:cNvSpPr>
          <p:nvPr>
            <p:ph type="sldNum" sz="quarter" idx="12"/>
          </p:nvPr>
        </p:nvSpPr>
        <p:spPr/>
        <p:txBody>
          <a:bodyPr/>
          <a:lstStyle/>
          <a:p>
            <a:fld id="{4FAB73BC-B049-4115-A692-8D63A059BFB8}" type="slidenum">
              <a:rPr lang="en-US" smtClean="0"/>
              <a:pPr/>
              <a:t>5</a:t>
            </a:fld>
            <a:endParaRPr lang="en-US" dirty="0"/>
          </a:p>
        </p:txBody>
      </p:sp>
      <p:pic>
        <p:nvPicPr>
          <p:cNvPr id="21" name="Picture 20"/>
          <p:cNvPicPr/>
          <p:nvPr/>
        </p:nvPicPr>
        <p:blipFill>
          <a:blip r:embed="rId2">
            <a:extLst>
              <a:ext uri="{28A0092B-C50C-407E-A947-70E740481C1C}">
                <a14:useLocalDpi xmlns:a14="http://schemas.microsoft.com/office/drawing/2010/main" val="0"/>
              </a:ext>
            </a:extLst>
          </a:blip>
          <a:stretch>
            <a:fillRect/>
          </a:stretch>
        </p:blipFill>
        <p:spPr>
          <a:xfrm>
            <a:off x="4298926" y="1760702"/>
            <a:ext cx="5252698" cy="36693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2" name="Text Box 2"/>
          <p:cNvSpPr txBox="1"/>
          <p:nvPr/>
        </p:nvSpPr>
        <p:spPr>
          <a:xfrm>
            <a:off x="5843806" y="3046715"/>
            <a:ext cx="746760" cy="54864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1" fromWordArt="0" anchor="t" anchorCtr="0" forceAA="0" compatLnSpc="1">
            <a:prstTxWarp prst="textNoShape">
              <a:avLst/>
            </a:prstTxWarp>
            <a:noAutofit/>
          </a:bodyPr>
          <a:lstStyle/>
          <a:p>
            <a:pPr marL="0" marR="0" algn="ctr" rtl="1">
              <a:lnSpc>
                <a:spcPct val="107000"/>
              </a:lnSpc>
              <a:spcBef>
                <a:spcPts val="0"/>
              </a:spcBef>
              <a:spcAft>
                <a:spcPts val="800"/>
              </a:spcAft>
            </a:pPr>
            <a:r>
              <a:rPr lang="he-IL" sz="1100" dirty="0" smtClean="0">
                <a:effectLst/>
                <a:ea typeface="Calibri" panose="020F0502020204030204" pitchFamily="34" charset="0"/>
                <a:cs typeface="Arial" panose="020B0604020202020204" pitchFamily="34" charset="0"/>
              </a:rPr>
              <a:t>136,485</a:t>
            </a:r>
            <a:endParaRPr lang="en-US" sz="1100" dirty="0" smtClean="0">
              <a:effectLst/>
              <a:ea typeface="Calibri" panose="020F0502020204030204" pitchFamily="34" charset="0"/>
              <a:cs typeface="Arial" panose="020B0604020202020204" pitchFamily="34" charset="0"/>
            </a:endParaRPr>
          </a:p>
          <a:p>
            <a:pPr marL="0" marR="0" algn="ctr" rtl="1">
              <a:lnSpc>
                <a:spcPct val="107000"/>
              </a:lnSpc>
              <a:spcBef>
                <a:spcPts val="0"/>
              </a:spcBef>
              <a:spcAft>
                <a:spcPts val="800"/>
              </a:spcAft>
            </a:pPr>
            <a:r>
              <a:rPr lang="he-IL" sz="1100" b="1" dirty="0" smtClean="0">
                <a:effectLst/>
                <a:ea typeface="Calibri" panose="020F0502020204030204" pitchFamily="34" charset="0"/>
                <a:cs typeface="Arial" panose="020B0604020202020204" pitchFamily="34" charset="0"/>
              </a:rPr>
              <a:t>70.1</a:t>
            </a:r>
            <a:r>
              <a:rPr lang="he-IL" sz="1100" b="1" dirty="0">
                <a:effectLst/>
                <a:ea typeface="Calibri" panose="020F0502020204030204" pitchFamily="34" charset="0"/>
                <a:cs typeface="Arial" panose="020B0604020202020204" pitchFamily="34" charset="0"/>
              </a:rPr>
              <a:t>%</a:t>
            </a:r>
            <a:endParaRPr lang="en-US" sz="1100" b="1" dirty="0">
              <a:effectLst/>
              <a:ea typeface="Calibri" panose="020F0502020204030204" pitchFamily="34" charset="0"/>
              <a:cs typeface="Arial" panose="020B0604020202020204" pitchFamily="34" charset="0"/>
            </a:endParaRPr>
          </a:p>
        </p:txBody>
      </p:sp>
      <p:sp>
        <p:nvSpPr>
          <p:cNvPr id="23" name="Text Box 3"/>
          <p:cNvSpPr txBox="1"/>
          <p:nvPr/>
        </p:nvSpPr>
        <p:spPr>
          <a:xfrm>
            <a:off x="8013998" y="3881794"/>
            <a:ext cx="746760" cy="54864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1" fromWordArt="0" anchor="t" anchorCtr="0" forceAA="0" compatLnSpc="1">
            <a:prstTxWarp prst="textNoShape">
              <a:avLst/>
            </a:prstTxWarp>
            <a:noAutofit/>
          </a:bodyPr>
          <a:lstStyle/>
          <a:p>
            <a:pPr marL="0" marR="0" algn="ctr" rtl="1">
              <a:lnSpc>
                <a:spcPct val="107000"/>
              </a:lnSpc>
              <a:spcBef>
                <a:spcPts val="0"/>
              </a:spcBef>
              <a:spcAft>
                <a:spcPts val="800"/>
              </a:spcAft>
            </a:pPr>
            <a:r>
              <a:rPr lang="he-IL" sz="1100" dirty="0">
                <a:effectLst/>
                <a:ea typeface="Calibri" panose="020F0502020204030204" pitchFamily="34" charset="0"/>
                <a:cs typeface="Arial" panose="020B0604020202020204" pitchFamily="34" charset="0"/>
              </a:rPr>
              <a:t>58,188</a:t>
            </a:r>
            <a:endParaRPr lang="en-US" sz="1100" dirty="0">
              <a:effectLst/>
              <a:ea typeface="Calibri" panose="020F0502020204030204" pitchFamily="34" charset="0"/>
              <a:cs typeface="Arial" panose="020B0604020202020204" pitchFamily="34" charset="0"/>
            </a:endParaRPr>
          </a:p>
          <a:p>
            <a:pPr marL="0" marR="0" algn="ctr" rtl="1">
              <a:lnSpc>
                <a:spcPct val="107000"/>
              </a:lnSpc>
              <a:spcBef>
                <a:spcPts val="0"/>
              </a:spcBef>
              <a:spcAft>
                <a:spcPts val="800"/>
              </a:spcAft>
            </a:pPr>
            <a:r>
              <a:rPr lang="he-IL" sz="1100" b="1" dirty="0">
                <a:effectLst/>
                <a:ea typeface="Calibri" panose="020F0502020204030204" pitchFamily="34" charset="0"/>
                <a:cs typeface="Arial" panose="020B0604020202020204" pitchFamily="34" charset="0"/>
              </a:rPr>
              <a:t>29.9%</a:t>
            </a:r>
            <a:endParaRPr lang="en-US" sz="1100" b="1"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565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he-IL" dirty="0"/>
          </a:p>
        </p:txBody>
      </p:sp>
      <p:sp>
        <p:nvSpPr>
          <p:cNvPr id="3" name="Content Placeholder 2"/>
          <p:cNvSpPr>
            <a:spLocks noGrp="1"/>
          </p:cNvSpPr>
          <p:nvPr>
            <p:ph idx="1"/>
          </p:nvPr>
        </p:nvSpPr>
        <p:spPr/>
        <p:txBody>
          <a:bodyPr anchor="t"/>
          <a:lstStyle/>
          <a:p>
            <a:pPr algn="l" rtl="0"/>
            <a:r>
              <a:rPr lang="en-US" dirty="0" smtClean="0"/>
              <a:t>Some explanatory variables visualizations and their relation with target variable</a:t>
            </a:r>
            <a:r>
              <a:rPr lang="en-US" dirty="0" smtClean="0"/>
              <a:t>:</a:t>
            </a:r>
            <a:endParaRPr lang="en-US" dirty="0" smtClean="0"/>
          </a:p>
          <a:p>
            <a:pPr lvl="1" algn="l" rtl="0"/>
            <a:endParaRPr lang="en-US" dirty="0" smtClean="0"/>
          </a:p>
          <a:p>
            <a:pPr lvl="1" algn="l" rtl="0"/>
            <a:endParaRPr lang="he-IL" dirty="0"/>
          </a:p>
        </p:txBody>
      </p:sp>
      <p:sp>
        <p:nvSpPr>
          <p:cNvPr id="18" name="Slide Number Placeholder 17"/>
          <p:cNvSpPr>
            <a:spLocks noGrp="1"/>
          </p:cNvSpPr>
          <p:nvPr>
            <p:ph type="sldNum" sz="quarter" idx="12"/>
          </p:nvPr>
        </p:nvSpPr>
        <p:spPr/>
        <p:txBody>
          <a:bodyPr/>
          <a:lstStyle/>
          <a:p>
            <a:fld id="{4FAB73BC-B049-4115-A692-8D63A059BFB8}" type="slidenum">
              <a:rPr lang="en-US" smtClean="0"/>
              <a:pPr/>
              <a:t>6</a:t>
            </a:fld>
            <a:endParaRPr lang="en-US" dirty="0"/>
          </a:p>
        </p:txBody>
      </p:sp>
      <p:pic>
        <p:nvPicPr>
          <p:cNvPr id="19" name="Picture 18" descr="C:\Users\Admin\ADDRTYPE_fig.png"/>
          <p:cNvPicPr/>
          <p:nvPr/>
        </p:nvPicPr>
        <p:blipFill>
          <a:blip r:embed="rId2">
            <a:extLst>
              <a:ext uri="{28A0092B-C50C-407E-A947-70E740481C1C}">
                <a14:useLocalDpi xmlns:a14="http://schemas.microsoft.com/office/drawing/2010/main" val="0"/>
              </a:ext>
            </a:extLst>
          </a:blip>
          <a:srcRect/>
          <a:stretch>
            <a:fillRect/>
          </a:stretch>
        </p:blipFill>
        <p:spPr bwMode="auto">
          <a:xfrm>
            <a:off x="3067306" y="1668792"/>
            <a:ext cx="3771900" cy="25863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Picture 19" descr="C:\Users\Admin\COLLISIONTYPE_fig.png"/>
          <p:cNvPicPr/>
          <p:nvPr/>
        </p:nvPicPr>
        <p:blipFill>
          <a:blip r:embed="rId3">
            <a:extLst>
              <a:ext uri="{28A0092B-C50C-407E-A947-70E740481C1C}">
                <a14:useLocalDpi xmlns:a14="http://schemas.microsoft.com/office/drawing/2010/main" val="0"/>
              </a:ext>
            </a:extLst>
          </a:blip>
          <a:srcRect/>
          <a:stretch>
            <a:fillRect/>
          </a:stretch>
        </p:blipFill>
        <p:spPr bwMode="auto">
          <a:xfrm>
            <a:off x="6367749" y="3327094"/>
            <a:ext cx="5229791" cy="30292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87543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he-IL" dirty="0"/>
          </a:p>
        </p:txBody>
      </p:sp>
      <p:sp>
        <p:nvSpPr>
          <p:cNvPr id="3" name="Content Placeholder 2"/>
          <p:cNvSpPr>
            <a:spLocks noGrp="1"/>
          </p:cNvSpPr>
          <p:nvPr>
            <p:ph idx="1"/>
          </p:nvPr>
        </p:nvSpPr>
        <p:spPr/>
        <p:txBody>
          <a:bodyPr anchor="t"/>
          <a:lstStyle/>
          <a:p>
            <a:pPr algn="l" rtl="0"/>
            <a:r>
              <a:rPr lang="en-US" dirty="0" smtClean="0"/>
              <a:t>Some explanatory variables visualizations and their relation with target variable (cont.)</a:t>
            </a:r>
            <a:r>
              <a:rPr lang="en-US" dirty="0" smtClean="0"/>
              <a:t>:</a:t>
            </a:r>
            <a:endParaRPr lang="en-US" dirty="0" smtClean="0"/>
          </a:p>
          <a:p>
            <a:pPr lvl="1" algn="l" rtl="0"/>
            <a:endParaRPr lang="en-US" dirty="0" smtClean="0"/>
          </a:p>
          <a:p>
            <a:pPr lvl="1" algn="l" rtl="0"/>
            <a:endParaRPr lang="he-IL" dirty="0"/>
          </a:p>
        </p:txBody>
      </p:sp>
      <p:sp>
        <p:nvSpPr>
          <p:cNvPr id="18" name="Slide Number Placeholder 17"/>
          <p:cNvSpPr>
            <a:spLocks noGrp="1"/>
          </p:cNvSpPr>
          <p:nvPr>
            <p:ph type="sldNum" sz="quarter" idx="12"/>
          </p:nvPr>
        </p:nvSpPr>
        <p:spPr/>
        <p:txBody>
          <a:bodyPr/>
          <a:lstStyle/>
          <a:p>
            <a:fld id="{4FAB73BC-B049-4115-A692-8D63A059BFB8}" type="slidenum">
              <a:rPr lang="en-US" smtClean="0"/>
              <a:pPr/>
              <a:t>7</a:t>
            </a:fld>
            <a:endParaRPr lang="en-US" dirty="0"/>
          </a:p>
        </p:txBody>
      </p:sp>
      <p:pic>
        <p:nvPicPr>
          <p:cNvPr id="8" name="Picture 7" descr="C:\Users\Admin\UNDERINFL_fix_fig.png"/>
          <p:cNvPicPr/>
          <p:nvPr/>
        </p:nvPicPr>
        <p:blipFill>
          <a:blip r:embed="rId2">
            <a:extLst>
              <a:ext uri="{28A0092B-C50C-407E-A947-70E740481C1C}">
                <a14:useLocalDpi xmlns:a14="http://schemas.microsoft.com/office/drawing/2010/main" val="0"/>
              </a:ext>
            </a:extLst>
          </a:blip>
          <a:srcRect/>
          <a:stretch>
            <a:fillRect/>
          </a:stretch>
        </p:blipFill>
        <p:spPr bwMode="auto">
          <a:xfrm>
            <a:off x="5403792" y="2875402"/>
            <a:ext cx="5780676" cy="35835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C:\Users\Admin\ROADCOND_fig.png"/>
          <p:cNvPicPr/>
          <p:nvPr/>
        </p:nvPicPr>
        <p:blipFill>
          <a:blip r:embed="rId3">
            <a:extLst>
              <a:ext uri="{28A0092B-C50C-407E-A947-70E740481C1C}">
                <a14:useLocalDpi xmlns:a14="http://schemas.microsoft.com/office/drawing/2010/main" val="0"/>
              </a:ext>
            </a:extLst>
          </a:blip>
          <a:srcRect/>
          <a:stretch>
            <a:fillRect/>
          </a:stretch>
        </p:blipFill>
        <p:spPr bwMode="auto">
          <a:xfrm>
            <a:off x="2456310" y="1618717"/>
            <a:ext cx="5274310" cy="31578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13855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he-IL" dirty="0"/>
          </a:p>
        </p:txBody>
      </p:sp>
      <p:sp>
        <p:nvSpPr>
          <p:cNvPr id="3" name="Content Placeholder 2"/>
          <p:cNvSpPr>
            <a:spLocks noGrp="1"/>
          </p:cNvSpPr>
          <p:nvPr>
            <p:ph idx="1"/>
          </p:nvPr>
        </p:nvSpPr>
        <p:spPr/>
        <p:txBody>
          <a:bodyPr anchor="t"/>
          <a:lstStyle/>
          <a:p>
            <a:pPr algn="l" rtl="0"/>
            <a:r>
              <a:rPr lang="en-US" dirty="0" smtClean="0"/>
              <a:t>Creating geographical clusters of accidents coordinates (using k-means) to use as variable:</a:t>
            </a:r>
            <a:endParaRPr lang="en-US" dirty="0" smtClean="0"/>
          </a:p>
          <a:p>
            <a:pPr lvl="1" algn="l" rtl="0"/>
            <a:endParaRPr lang="en-US" dirty="0" smtClean="0"/>
          </a:p>
          <a:p>
            <a:pPr lvl="1" algn="l" rtl="0"/>
            <a:endParaRPr lang="he-IL" dirty="0"/>
          </a:p>
        </p:txBody>
      </p:sp>
      <p:sp>
        <p:nvSpPr>
          <p:cNvPr id="18" name="Slide Number Placeholder 17"/>
          <p:cNvSpPr>
            <a:spLocks noGrp="1"/>
          </p:cNvSpPr>
          <p:nvPr>
            <p:ph type="sldNum" sz="quarter" idx="12"/>
          </p:nvPr>
        </p:nvSpPr>
        <p:spPr/>
        <p:txBody>
          <a:bodyPr/>
          <a:lstStyle/>
          <a:p>
            <a:fld id="{4FAB73BC-B049-4115-A692-8D63A059BFB8}" type="slidenum">
              <a:rPr lang="en-US" smtClean="0"/>
              <a:pPr/>
              <a:t>8</a:t>
            </a:fld>
            <a:endParaRPr lang="en-US" dirty="0"/>
          </a:p>
        </p:txBody>
      </p:sp>
      <p:pic>
        <p:nvPicPr>
          <p:cNvPr id="9" name="Picture 8" descr="C:\Users\Admin\Desktop\bd_boaz_projects\Coursera_Capstone\images\clusters map.png"/>
          <p:cNvPicPr/>
          <p:nvPr/>
        </p:nvPicPr>
        <p:blipFill>
          <a:blip r:embed="rId2">
            <a:extLst>
              <a:ext uri="{28A0092B-C50C-407E-A947-70E740481C1C}">
                <a14:useLocalDpi xmlns:a14="http://schemas.microsoft.com/office/drawing/2010/main" val="0"/>
              </a:ext>
            </a:extLst>
          </a:blip>
          <a:srcRect/>
          <a:stretch>
            <a:fillRect/>
          </a:stretch>
        </p:blipFill>
        <p:spPr bwMode="auto">
          <a:xfrm>
            <a:off x="3065561" y="1631689"/>
            <a:ext cx="4588525" cy="32270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descr="C:\Users\Admin\Desktop\bd_boaz_projects\Coursera_Capstone\images\XYclusters.png"/>
          <p:cNvPicPr/>
          <p:nvPr/>
        </p:nvPicPr>
        <p:blipFill>
          <a:blip r:embed="rId3">
            <a:extLst>
              <a:ext uri="{28A0092B-C50C-407E-A947-70E740481C1C}">
                <a14:useLocalDpi xmlns:a14="http://schemas.microsoft.com/office/drawing/2010/main" val="0"/>
              </a:ext>
            </a:extLst>
          </a:blip>
          <a:srcRect/>
          <a:stretch>
            <a:fillRect/>
          </a:stretch>
        </p:blipFill>
        <p:spPr bwMode="auto">
          <a:xfrm>
            <a:off x="6125288" y="3178492"/>
            <a:ext cx="5274310" cy="33604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0085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he-IL" dirty="0"/>
          </a:p>
        </p:txBody>
      </p:sp>
      <p:sp>
        <p:nvSpPr>
          <p:cNvPr id="3" name="Content Placeholder 2"/>
          <p:cNvSpPr>
            <a:spLocks noGrp="1"/>
          </p:cNvSpPr>
          <p:nvPr>
            <p:ph idx="1"/>
          </p:nvPr>
        </p:nvSpPr>
        <p:spPr/>
        <p:txBody>
          <a:bodyPr anchor="t"/>
          <a:lstStyle/>
          <a:p>
            <a:pPr marL="0" indent="0" algn="l" rtl="0">
              <a:buNone/>
            </a:pPr>
            <a:r>
              <a:rPr lang="en-US" dirty="0"/>
              <a:t>The logistic regression produce this results:</a:t>
            </a:r>
          </a:p>
          <a:p>
            <a:pPr algn="l" rtl="0"/>
            <a:endParaRPr lang="en-US" dirty="0"/>
          </a:p>
          <a:p>
            <a:pPr algn="l" rtl="0"/>
            <a:endParaRPr lang="en-US" dirty="0" smtClean="0"/>
          </a:p>
          <a:p>
            <a:pPr algn="l" rtl="0"/>
            <a:endParaRPr lang="en-US" dirty="0"/>
          </a:p>
          <a:p>
            <a:pPr algn="l" rtl="0"/>
            <a:endParaRPr lang="en-US" dirty="0" smtClean="0"/>
          </a:p>
          <a:p>
            <a:pPr algn="l" rtl="0"/>
            <a:endParaRPr lang="en-US" dirty="0"/>
          </a:p>
          <a:p>
            <a:pPr lvl="1" algn="l" rtl="0"/>
            <a:endParaRPr lang="he-IL"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9</a:t>
            </a:fld>
            <a:endParaRPr lang="en-US" dirty="0"/>
          </a:p>
        </p:txBody>
      </p:sp>
      <p:pic>
        <p:nvPicPr>
          <p:cNvPr id="8" name="Picture 7"/>
          <p:cNvPicPr/>
          <p:nvPr/>
        </p:nvPicPr>
        <p:blipFill>
          <a:blip r:embed="rId2"/>
          <a:stretch>
            <a:fillRect/>
          </a:stretch>
        </p:blipFill>
        <p:spPr>
          <a:xfrm>
            <a:off x="4626633" y="1419409"/>
            <a:ext cx="5274310" cy="44157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19787393"/>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6343</TotalTime>
  <Words>875</Words>
  <Application>Microsoft Office PowerPoint</Application>
  <PresentationFormat>Widescreen</PresentationFormat>
  <Paragraphs>213</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Corbel</vt:lpstr>
      <vt:lpstr>Courier New</vt:lpstr>
      <vt:lpstr>Gisha</vt:lpstr>
      <vt:lpstr>Wingdings</vt:lpstr>
      <vt:lpstr>Wingdings 2</vt:lpstr>
      <vt:lpstr>Frame</vt:lpstr>
      <vt:lpstr>Car Accidents Severity Factors</vt:lpstr>
      <vt:lpstr>Problem</vt:lpstr>
      <vt:lpstr>Data</vt:lpstr>
      <vt:lpstr>Methodology</vt:lpstr>
      <vt:lpstr>Variables</vt:lpstr>
      <vt:lpstr>Variables</vt:lpstr>
      <vt:lpstr>Variables</vt:lpstr>
      <vt:lpstr>Variables</vt:lpstr>
      <vt:lpstr>Results</vt:lpstr>
      <vt:lpstr>Results</vt:lpstr>
      <vt:lpstr>Discussion</vt:lpstr>
      <vt:lpstr>Discussion</vt:lpstr>
      <vt:lpstr>Discussion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next health food store location</dc:title>
  <dc:creator>Microsoft account</dc:creator>
  <cp:lastModifiedBy>Microsoft account</cp:lastModifiedBy>
  <cp:revision>32</cp:revision>
  <dcterms:created xsi:type="dcterms:W3CDTF">2020-08-24T21:10:10Z</dcterms:created>
  <dcterms:modified xsi:type="dcterms:W3CDTF">2020-09-25T22:39:13Z</dcterms:modified>
</cp:coreProperties>
</file>