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A2E-8685-4800-972B-D0A777F49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60664-D998-43FF-A2CB-740E0C59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6781-46A2-4037-8338-D52B8F6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C3FF-82DF-48C1-A132-D8BECF70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4E01-4B83-498C-966B-55168AD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E30F-BB7C-44FC-8177-32636901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7500D-DBF3-4D85-B4A7-9C7A4808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02B3-B2C6-4591-AAD0-33294566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2CEB-2359-4E59-B531-02025684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C63C-E175-4E75-B62F-58220C37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09D31-CDAF-4AF4-B988-579DF9266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EB079-699F-4A75-A5BB-BC522D95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5A53-0EC1-4449-B1ED-AC2FA109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3B8A-385B-4208-AE25-996C90F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DEEB-71C8-4CAE-8A87-0EEEFC31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8B90-FFFB-40A3-A427-A861C0BD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D205-1C82-4653-A916-56C24886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6E07-D196-46F0-8D3C-ACE68C2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B41B-7157-440F-A3E0-64E4A66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C521-EB8D-4966-9230-9727F2A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418B-53F1-429E-92BD-E8DE7442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96B7-04BC-4A9B-BE3E-0F9CE618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2D7D-45DF-4396-A9F5-263AB03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42A9-F8A2-4F40-92A1-77FB531D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3225-1244-4C57-8766-94FCEC9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4E34-B9A8-4446-9518-A05FC416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2955-0389-410A-974A-44B7F54DC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20F9-9755-4380-8FE9-444C419A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5C2A-225A-4E5C-A93F-9176C525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0C05-1555-4566-8FAF-50C81588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9259-031D-4C23-9C21-5515D907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A04E-729C-4B48-84E5-67C5BFA0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A3E9-F1DA-4B1C-8673-D6CD0DC9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FB3E-12F7-4DCC-9AD3-14BC3C65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77BE-0E7F-4DEE-834C-F86F2C74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4275-D7FB-492C-BCDE-A620309C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30501-D10E-4F26-B178-7D1C2D99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3AEED-8267-4208-8501-F1B7D8DE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515AB-FB85-4134-AAC5-24718197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AAB9-990F-4D59-9ED9-D110EA5D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5E7D5-B54F-4DB3-91A1-597A1B8B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C205E-36FA-4251-8374-F51932E4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0AE00-CB54-4055-B72A-809AFD1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392DB-E0D2-4497-B802-1FE6631A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EC72E-8076-4A2C-B447-24B4095D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17D56-1EFE-46B5-ABCA-A3C07816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4939-BAA4-42C2-B1D6-6A31989B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F141-9A9D-494E-A857-4748EC88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87E2-A2F8-45BB-8028-C2853E9C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4954-5F5F-41A4-9862-A3992B2F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B614-B14F-4CA2-A812-53786342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8BC2-CDC8-46EE-9A02-D6041567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5812-1033-4330-9C47-D8336B9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E123-7DB0-467F-8A7A-79725190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D2B39-F936-4C27-8436-A12F9F15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F4ACB-D8AA-4D66-BDCE-A8D3B14E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B04CE-84F3-46F6-B591-926B4EF1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85E0-BCF9-4D6F-94DB-18F57E44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440F1-2119-4983-BFD2-15FEF05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8B9B-DEB1-4443-A5EF-8C8804F1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07DF-2291-4245-A97D-649ABB78E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D0FA-5630-4216-AF0B-147010A07AE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9EC9-17AA-44D9-AEE9-9256FDDD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F8A7-F4B6-49E6-80C8-213F20D92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3408-8779-4E12-8891-35424715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FC2DA2-9EFA-4BB7-95DF-201F563EFCFE}"/>
                  </a:ext>
                </a:extLst>
              </p:cNvPr>
              <p:cNvSpPr txBox="1"/>
              <p:nvPr/>
            </p:nvSpPr>
            <p:spPr>
              <a:xfrm>
                <a:off x="936172" y="6039316"/>
                <a:ext cx="10784114" cy="681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Pumping Lemma: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such that </a:t>
                </a:r>
                <a:r>
                  <a:rPr lang="en-US" dirty="0">
                    <a:solidFill>
                      <a:srgbClr val="0070C0"/>
                    </a:solidFill>
                  </a:rPr>
                  <a:t>for 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dirty="0"/>
                  <a:t>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such that </a:t>
                </a:r>
                <a:r>
                  <a:rPr lang="en-US" dirty="0">
                    <a:solidFill>
                      <a:srgbClr val="0070C0"/>
                    </a:solidFill>
                  </a:rPr>
                  <a:t>for 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it holds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FC2DA2-9EFA-4BB7-95DF-201F563E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2" y="6039316"/>
                <a:ext cx="10784114" cy="681982"/>
              </a:xfrm>
              <a:prstGeom prst="rect">
                <a:avLst/>
              </a:prstGeom>
              <a:blipFill>
                <a:blip r:embed="rId2"/>
                <a:stretch>
                  <a:fillRect l="-452" t="-4386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938DDBC2-CCD6-4BEB-A126-F618A520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16" y="1306513"/>
            <a:ext cx="1404453" cy="137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6842B-3D4E-40C3-882E-A0FE58423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2425" y="1220887"/>
            <a:ext cx="1298121" cy="1678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9EEB9B-2E62-4ACF-A9BD-0987FF8EBAC9}"/>
                  </a:ext>
                </a:extLst>
              </p:cNvPr>
              <p:cNvSpPr txBox="1"/>
              <p:nvPr/>
            </p:nvSpPr>
            <p:spPr>
              <a:xfrm>
                <a:off x="166916" y="796913"/>
                <a:ext cx="438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Blue Team:</a:t>
                </a:r>
                <a:r>
                  <a:rPr lang="en-US" dirty="0"/>
                  <a:t> Student 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not regular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9EEB9B-2E62-4ACF-A9BD-0987FF8EB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6" y="796913"/>
                <a:ext cx="4383314" cy="369332"/>
              </a:xfrm>
              <a:prstGeom prst="rect">
                <a:avLst/>
              </a:prstGeom>
              <a:blipFill>
                <a:blip r:embed="rId6"/>
                <a:stretch>
                  <a:fillRect l="-11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9126E-EA99-4A2E-AD7E-C4749C403F2F}"/>
                  </a:ext>
                </a:extLst>
              </p:cNvPr>
              <p:cNvSpPr txBox="1"/>
              <p:nvPr/>
            </p:nvSpPr>
            <p:spPr>
              <a:xfrm>
                <a:off x="1611086" y="74696"/>
                <a:ext cx="829491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Exercise: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.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regular.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9126E-EA99-4A2E-AD7E-C4749C403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6" y="74696"/>
                <a:ext cx="8294914" cy="646331"/>
              </a:xfrm>
              <a:prstGeom prst="rect">
                <a:avLst/>
              </a:prstGeom>
              <a:blipFill>
                <a:blip r:embed="rId7"/>
                <a:stretch>
                  <a:fillRect l="-514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2B420-01CC-4F89-9B31-4462BEFCA0C7}"/>
                  </a:ext>
                </a:extLst>
              </p:cNvPr>
              <p:cNvSpPr txBox="1"/>
              <p:nvPr/>
            </p:nvSpPr>
            <p:spPr>
              <a:xfrm>
                <a:off x="6480629" y="796913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Red Team:</a:t>
                </a:r>
                <a:r>
                  <a:rPr lang="en-US" dirty="0"/>
                  <a:t> Hypothetical “adversary” claiming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regular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2B420-01CC-4F89-9B31-4462BEFCA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629" y="796913"/>
                <a:ext cx="5638800" cy="369332"/>
              </a:xfrm>
              <a:prstGeom prst="rect">
                <a:avLst/>
              </a:prstGeom>
              <a:blipFill>
                <a:blip r:embed="rId8"/>
                <a:stretch>
                  <a:fillRect l="-8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5457D-AD61-4897-AF83-F884643AD495}"/>
                  </a:ext>
                </a:extLst>
              </p:cNvPr>
              <p:cNvSpPr txBox="1"/>
              <p:nvPr/>
            </p:nvSpPr>
            <p:spPr>
              <a:xfrm>
                <a:off x="5145119" y="1421962"/>
                <a:ext cx="459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computed by a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5457D-AD61-4897-AF83-F884643A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19" y="1421962"/>
                <a:ext cx="4593770" cy="369332"/>
              </a:xfrm>
              <a:prstGeom prst="rect">
                <a:avLst/>
              </a:prstGeom>
              <a:blipFill>
                <a:blip r:embed="rId9"/>
                <a:stretch>
                  <a:fillRect l="-1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EA4EE2-B314-43A5-AA15-C1FBC5A5180D}"/>
              </a:ext>
            </a:extLst>
          </p:cNvPr>
          <p:cNvSpPr txBox="1"/>
          <p:nvPr/>
        </p:nvSpPr>
        <p:spPr>
          <a:xfrm>
            <a:off x="2042887" y="1832734"/>
            <a:ext cx="501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“Is that so? Then what is the number whose existence is guaranteed by the pumping lemma?”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08903D-3BB7-479A-9802-35E37CFB131D}"/>
                  </a:ext>
                </a:extLst>
              </p:cNvPr>
              <p:cNvSpPr txBox="1"/>
              <p:nvPr/>
            </p:nvSpPr>
            <p:spPr>
              <a:xfrm>
                <a:off x="5172757" y="2656159"/>
                <a:ext cx="459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“Here is the number – you can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08903D-3BB7-479A-9802-35E37CFB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757" y="2656159"/>
                <a:ext cx="4593770" cy="369332"/>
              </a:xfrm>
              <a:prstGeom prst="rect">
                <a:avLst/>
              </a:prstGeom>
              <a:blipFill>
                <a:blip r:embed="rId10"/>
                <a:stretch>
                  <a:fillRect l="-11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1592C-C33F-430B-9D6D-5295A33F8EC7}"/>
                  </a:ext>
                </a:extLst>
              </p:cNvPr>
              <p:cNvSpPr txBox="1"/>
              <p:nvPr/>
            </p:nvSpPr>
            <p:spPr>
              <a:xfrm>
                <a:off x="2042887" y="3141012"/>
                <a:ext cx="50146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“In this case, let me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Notice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What is the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from the pumping lemma?”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1592C-C33F-430B-9D6D-5295A33F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87" y="3141012"/>
                <a:ext cx="5014686" cy="923330"/>
              </a:xfrm>
              <a:prstGeom prst="rect">
                <a:avLst/>
              </a:prstGeom>
              <a:blipFill>
                <a:blip r:embed="rId11"/>
                <a:stretch>
                  <a:fillRect l="-972" t="-3289" r="-145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B7F49-65E7-45D2-BE41-E02A02CB408B}"/>
                  </a:ext>
                </a:extLst>
              </p:cNvPr>
              <p:cNvSpPr txBox="1"/>
              <p:nvPr/>
            </p:nvSpPr>
            <p:spPr>
              <a:xfrm>
                <a:off x="5175899" y="4100627"/>
                <a:ext cx="628313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“Since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 guess I am forced to use 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B7F49-65E7-45D2-BE41-E02A02CB4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99" y="4100627"/>
                <a:ext cx="6283130" cy="651269"/>
              </a:xfrm>
              <a:prstGeom prst="rect">
                <a:avLst/>
              </a:prstGeom>
              <a:blipFill>
                <a:blip r:embed="rId12"/>
                <a:stretch>
                  <a:fillRect l="-776" t="-5607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FCCE33-C2E9-4FC5-9919-231FDA41E464}"/>
                  </a:ext>
                </a:extLst>
              </p:cNvPr>
              <p:cNvSpPr txBox="1"/>
              <p:nvPr/>
            </p:nvSpPr>
            <p:spPr>
              <a:xfrm>
                <a:off x="2042886" y="4900192"/>
                <a:ext cx="6186713" cy="963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“In this case, since I can choose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as I want, let me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which contradicts the pumping lemma conclusion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!”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FCCE33-C2E9-4FC5-9919-231FDA41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86" y="4900192"/>
                <a:ext cx="6186713" cy="963918"/>
              </a:xfrm>
              <a:prstGeom prst="rect">
                <a:avLst/>
              </a:prstGeom>
              <a:blipFill>
                <a:blip r:embed="rId13"/>
                <a:stretch>
                  <a:fillRect l="-788" t="-3797" r="-1478"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0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9</cp:revision>
  <dcterms:created xsi:type="dcterms:W3CDTF">2018-10-15T03:22:57Z</dcterms:created>
  <dcterms:modified xsi:type="dcterms:W3CDTF">2018-10-15T05:04:42Z</dcterms:modified>
</cp:coreProperties>
</file>