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338" r:id="rId3"/>
    <p:sldId id="339" r:id="rId4"/>
    <p:sldId id="350" r:id="rId5"/>
    <p:sldId id="258" r:id="rId6"/>
    <p:sldId id="287" r:id="rId7"/>
    <p:sldId id="288" r:id="rId8"/>
    <p:sldId id="259" r:id="rId9"/>
    <p:sldId id="260" r:id="rId10"/>
    <p:sldId id="289" r:id="rId11"/>
    <p:sldId id="262" r:id="rId12"/>
    <p:sldId id="292" r:id="rId13"/>
    <p:sldId id="293" r:id="rId14"/>
    <p:sldId id="291" r:id="rId15"/>
    <p:sldId id="294" r:id="rId16"/>
    <p:sldId id="295" r:id="rId17"/>
    <p:sldId id="336" r:id="rId18"/>
    <p:sldId id="263" r:id="rId19"/>
    <p:sldId id="264" r:id="rId20"/>
    <p:sldId id="296" r:id="rId21"/>
    <p:sldId id="347" r:id="rId22"/>
    <p:sldId id="349" r:id="rId23"/>
    <p:sldId id="273" r:id="rId24"/>
    <p:sldId id="333" r:id="rId25"/>
    <p:sldId id="334" r:id="rId26"/>
    <p:sldId id="332" r:id="rId27"/>
    <p:sldId id="271" r:id="rId28"/>
    <p:sldId id="340" r:id="rId29"/>
    <p:sldId id="351" r:id="rId30"/>
    <p:sldId id="348" r:id="rId31"/>
    <p:sldId id="326" r:id="rId32"/>
    <p:sldId id="327" r:id="rId33"/>
    <p:sldId id="304" r:id="rId34"/>
    <p:sldId id="328" r:id="rId35"/>
    <p:sldId id="329" r:id="rId36"/>
    <p:sldId id="305" r:id="rId37"/>
    <p:sldId id="280" r:id="rId38"/>
    <p:sldId id="281" r:id="rId39"/>
    <p:sldId id="316" r:id="rId40"/>
    <p:sldId id="337" r:id="rId41"/>
    <p:sldId id="317" r:id="rId42"/>
    <p:sldId id="331" r:id="rId43"/>
    <p:sldId id="299" r:id="rId44"/>
    <p:sldId id="342" r:id="rId45"/>
    <p:sldId id="343" r:id="rId46"/>
    <p:sldId id="330" r:id="rId47"/>
    <p:sldId id="344" r:id="rId48"/>
    <p:sldId id="345" r:id="rId49"/>
    <p:sldId id="346" r:id="rId50"/>
    <p:sldId id="335" r:id="rId51"/>
    <p:sldId id="319" r:id="rId52"/>
    <p:sldId id="352" r:id="rId53"/>
    <p:sldId id="320" r:id="rId54"/>
    <p:sldId id="321" r:id="rId55"/>
    <p:sldId id="322" r:id="rId56"/>
    <p:sldId id="323" r:id="rId57"/>
    <p:sldId id="324" r:id="rId58"/>
    <p:sldId id="32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3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27T02:10:37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1,'-1'48,"0"0,3 7,-2-53,0 0,1 0,-1 1,0-1,1 0,0 1,-1-1,1 0,0 0,0 0,0 0,0 0,1 0,-1 0,1 0,-1 0,1-1,-1 1,1 0,0-1,0 1,2 0,0 0,0-1,0 1,0-1,1 0,-1 0,0 0,0-1,1 1,3-1,18 1,-10-1,0 1,0 0,6 3,16 4,90 17,-121-24,1 1,-1-1,0 1,0 1,0-1,4 3,-8-4,0 1,-1 0,1 0,-1 0,1 0,-1 1,0-1,0 1,0-1,0 1,0 0,0-1,-1 1,1 0,-1 0,0 1,7 16,-2-1,2-1,0 1,4 3,-1 0,0 0,-1 0,-2 1,6 22,-10-32,13 38,-16-47,1-1,0 1,0 0,0-1,1 1,-1-1,1 0,0 0,0 0,0 0,1 0,41 28,-21-15,0 0,-2 2,11 10,-17-12,-6-5,1-1,0 0,0-1,11 7,2 0,-1 0,-1 2,0 1,-2 0,0 1,12 17,0-1,-18-20,0-1,0 4,-7-9,0-1,1 0,0 0,1 0,-1-1,1-1,1 1,0-2,5 4,64 34,-69-39,0 2,0-1,-1 1,0 1,0-1,4 6,-6-5,1 0,0-1,0-1,1 1,0-1,0-1,9 5,-4-6,1 0,1-1,-1 0,0-1,0-1,1 0,3-1,-1 0,-1 1,1 0,0 2,-1 0,5 2,2 2,1-1,-1-1,1-1,0-1,1-1,1-1,-11-2,0 1,1 1,-1 1,0 0,0 1,16 5,39 16,36 5,-70-21,0-2,1-1,36-1,-14-6,-43 0,0 1,-1 1,1 1,0 0,-1 1,1 0,5 3,-14-2,-1 0,-1 1,1 0,0 0,-1 0,1 1,-2-1,0 0,1-1,-1 1,1-1,0 0,0-1,0 0,0 1,4-1,30 3,-27-4,0 0,-1 1,8 3,-16-4,1 0,-1 1,0 0,0 0,0 0,0 1,0-1,0 1,-1 0,1 0,-1 0,1 1,3 4,1 1,0-1,1-1,0 0,0 0,1-1,-1 0,1 0,1-1,-1-1,1 1,0-2,2 1,6 1,7 2,0-1,0-1,1-2,5 0,177-3,-91-1,-101 2,-1 0,1 2,-1-1,0 2,0 0,0 1,11 6,22 11,34 21,-50-24,-5-4,10 6,21 7,-45-23,0 0,1 0,-1-1,1-1,0-1,4 1,30 3,29 8,-33-5,0-2,3-2,272 14,220-13,-323-7,112 1,-324-1,1 2,-1-1,1 1,-1-1,0 2,1-1,-1 0,0 1,4 2,-2 0,-1 0,0 0,0 0,-1 1,1 0,-1 0,2 3,157 160,-138-142,2-2,1-1,1-1,0-2,2-1,26 12,-43-24,17 8,19 12,-42-21,0 0,0 0,-1 1,0 0,0 1,0 0,2 4,1 2,0 1,0 1,-2-1,0 2,-1 0,-2-7,0 0,1 0,0 0,0-1,5 4,1 3,2 0,1-1,0-1,1 0,17 10,9 8,-3-1,0-2,2-2,20 8,-35-20,0 1,-1 2,-1 0,9 10,6 3,-28-22,1 1,-2 0,1 0,-2 1,3 4,3 5,0 2,2 0,7 6,-19-22,1 0,-1-1,1 1,0-1,1-1,-1 0,1 0,0 0,5 1,5 1,10 4,-1-1,2-2,-1-1,1-1,15 1,-18-7,-20 1,0 0,0 0,0 0,0 0,0 1,0 0,0 1,0-1,0 1,1 1,49 27,-2 2,-2 3,9 9,-45-30,-1 1,0 0,-1 1,-1 0,9 16,-7-12,4 6,-2 0,-1 1,-1 0,3 11,-11-21,0 0,-2 0,0 0,-1 1,-1 0,-1 0,0 0,-1 6,-1-15,0 1,1-1,1 0,-1 0,2 0,-1 0,1 0,0 0,1-1,0 1,1-1,-1 0,1-1,1 1,2 2,201 274,-185-250,-15-20,0-1,1-1,0 0,5 4,23 18,2-2,1-2,1-1,1-3,6 1,236 107,-179-87,133 69,-172-79,-2 4,25 21,-27-17,34 26,-82-58,0 1,0 0,-2 1,11 14,-6-6,21 21,-20-25,-1 1,9 16,-22-29,-1 0,0 0,0 1,0 0,-1 0,0 0,-1 0,0 0,0 0,0 4,1 37,-2 0,-3 18,-1 17,3-68,-1-9,1 0,0 0,1 1,-1-1,2 0,-1 0,1 1,-2-7,0 0,1 0,-1-1,0 1,1 0,-1-1,1 1,-1-1,1 1,-1 0,1-1,0 1,-1-1,1 1,0-1,-1 0,1 1,0-1,-1 1,1-1,0 0,0 0,0 1,1-1,0 0,0 0,0 0,-1 0,1 0,0-1,0 1,0 0,0-1,0 0,5-1,0-1,0-1,0 1,4-4,1-1,0-1,-1-1,0 0,0 0,-1-1,-1 0,1-1,-2 0,0-1,1-1,12-19,18-21,10-14,13-25,-58 86,0-1,-1 0,0 0,0 0,-1 0,0-1,0 1,-1-1,0-4,0-18,-1 1,-2-4,1-8,0-8,-5-99,3 121,-1 1,-1-1,-1 1,-5-10,-18-38,-30-54,4 10,49 104,1-1,0 0,1 0,1 0,0 0,1-15,0-19,5-30,0-3,-4-353,2 429,-2 0,1 0,-1-1,0 1,-1 0,1 0,-1 0,-1 0,0 0,0 0,0 1,0-1,-1 1,0 0,-1 0,1 1,-1-1,-2-1,3 2,0 0,0 0,0 0,1-1,-1 0,1 0,1 0,-1 0,1 0,0 0,0-1,1 1,0-1,0-1,-1-17,1 1,1-1,2-5,-1-8,2-729,-5 413,2-1478,0 1832,1-5,-2 1,1-1,0 0,-1 1,0-1,0 0,0 3,1 1,0 0,-1 0,0 0,1 0,-1 0,0 0,1 0,-1 0,0 0,0 0,0 0,0 0,0 1,0-1,0 0,0 1,0-1,0 0,0 1,0-1,0 1,-1 0,1 0,0-1,-1 1,-6 0,0 0,0 1,0 0,0 0,0 1,1 0,-8 3,1-1,-207 66,77-23,-60 8,154-46,-1-2,0-2,-10-2,-154-5,64-1,-229 3,361-1,0-1,0 0,-8-4,5 2,0 1,-6 0,-36 3,40 1,-1-2,-14-1,32 0,1 0,0 0,-1 0,1 0,0-1,1 0,-1-1,0 1,-4-5,4 4,0 0,0 0,0 0,-1 1,0 0,1 0,-1 1,-6-2,-24 0,-1 1,1 2,-37 4,2-1,-280-2,316-2,0-1,-14-4,12 1,0 2,-10 1,-213 4,242-2,1-1,-1 0,-9-4,6 2,0 0,-5 2,-1 0,-3 1,1-1,0-2,-20-6,4 0,-1 3,0 1,-31 1,-146 5,97 2,-1457-2,1574-1,0 1,-1-2,1 0,0 0,0-1,-3-1,-15-4,-379-83,287 72,-93-1,-120 13,-1341 9,949-3,712 1,1 1,0 1,0 0,0 0,0 1,0 1,0 0,1 1,0 0,0 0,0 1,1 1,-3 1,3 0,-1-1,1 0,-1-1,-1 0,1-1,-1-1,0 1,0-2,-1 0,1 0,-1-1,1-1,-1 0,-21-1,-9-2,22 1,1 0,-1 1,0 1,-17 3,28-1,0 0,0 0,0 1,-2 2,-14 5,8-5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9CEF8-D6FD-410B-A7E6-9BD7D8F885C5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E17F-523B-46F4-91EF-65A4EC623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5B5B9F2-7219-4031-9D3B-A5A226CF8D2A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7C2E6A-ACFE-47CC-87FF-92B7B6E567CC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8262-5D5C-48D3-A74D-529F476995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CBA929-8326-4EBD-91F9-C2375A65BADE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explain defn of pi(G_0)</a:t>
            </a:r>
          </a:p>
          <a:p>
            <a:endParaRPr lang="en-US" altLang="en-US"/>
          </a:p>
          <a:p>
            <a:r>
              <a:rPr lang="en-US" altLang="en-US"/>
              <a:t>How to prove that two graphs are nonisomorphic???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DFBA90-D042-4849-889A-41F9AEC6DA1A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explain defn of pi(G_0)</a:t>
            </a:r>
          </a:p>
          <a:p>
            <a:endParaRPr lang="en-US" altLang="en-US"/>
          </a:p>
          <a:p>
            <a:r>
              <a:rPr lang="en-US" altLang="en-US"/>
              <a:t>How to prove that two graphs are nonisomorphic???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74ACDA-3BF9-487E-91EB-70E952AFBE25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explain defn of pi(G_0)</a:t>
            </a:r>
          </a:p>
          <a:p>
            <a:endParaRPr lang="en-US" altLang="en-US"/>
          </a:p>
          <a:p>
            <a:r>
              <a:rPr lang="en-US" altLang="en-US"/>
              <a:t>How to prove that two graphs are nonisomorphic???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08FACF8-33CA-45F6-A034-63CA2C9444F6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2011363"/>
            <a:ext cx="5132387" cy="6419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17" tIns="45201" rIns="92017" bIns="45201"/>
          <a:lstStyle/>
          <a:p>
            <a:pPr>
              <a:buFontTx/>
              <a:buChar char="•"/>
            </a:pPr>
            <a:r>
              <a:rPr lang="en-US" altLang="en-US" sz="1400"/>
              <a:t> WLOG G_0 and G_1 have the same vertex set V (Verifier can check this, and reject otherwise).</a:t>
            </a:r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161925"/>
            <a:ext cx="3065463" cy="17256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28C083-9EDD-4496-B9C4-383883779AAF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C0175F-59AB-461B-9165-59F3877018C7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750363-F367-404A-A617-F46E1849727F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8262-5D5C-48D3-A74D-529F476995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C2AA0E-59D8-4EDA-B19B-59773ADFDC95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Connection with last week: last week many different verifiers...</a:t>
            </a:r>
          </a:p>
          <a:p>
            <a:r>
              <a:rPr lang="en-US" altLang="en-US"/>
              <a:t>Efficiency important to make proofs meaningful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8262-5D5C-48D3-A74D-529F476995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8262-5D5C-48D3-A74D-529F476995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5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8262-5D5C-48D3-A74D-529F4769950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5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18262-5D5C-48D3-A74D-529F4769950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A44A2F5-F35D-4109-9520-0861560350F3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Item 1: more assertions may have such proofs.</a:t>
            </a:r>
          </a:p>
          <a:p>
            <a:endParaRPr lang="en-US" altLang="en-US"/>
          </a:p>
          <a:p>
            <a:r>
              <a:rPr lang="en-US" altLang="en-US"/>
              <a:t>Item 2: e.g. verifier may only have to read a few bits</a:t>
            </a:r>
          </a:p>
          <a:p>
            <a:endParaRPr lang="en-US" altLang="en-US"/>
          </a:p>
          <a:p>
            <a:r>
              <a:rPr lang="en-US" altLang="en-US"/>
              <a:t>Item 4: say what zero-knowledge is</a:t>
            </a:r>
          </a:p>
          <a:p>
            <a:endParaRPr lang="en-US" altLang="en-US"/>
          </a:p>
          <a:p>
            <a:r>
              <a:rPr lang="en-US" altLang="en-US"/>
              <a:t>Item 5: crypto was motivation of GMR, hardness of approx more unsuspected.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B9BFF3-EFCA-4BF8-ABC2-C55FAA844C33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metnion that accept, reject, halt end computation</a:t>
            </a:r>
          </a:p>
          <a:p>
            <a:endParaRPr lang="en-US" altLang="en-US"/>
          </a:p>
          <a:p>
            <a:r>
              <a:rPr lang="en-US" altLang="en-US"/>
              <a:t>there are other ways to formalize this (interactive TM’s), but this is more model-independent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1465BB-D80D-4947-8E10-A6887F45CEB4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B1B126-4183-4833-A5EE-D399B93EE786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explain defn of pi(G_0)</a:t>
            </a:r>
          </a:p>
          <a:p>
            <a:endParaRPr lang="en-US" altLang="en-US"/>
          </a:p>
          <a:p>
            <a:r>
              <a:rPr lang="en-US" altLang="en-US"/>
              <a:t>How to prove that two graphs are nonisomorphic???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EF5EE7-4C5A-458C-A459-8F480E563151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explain defn of pi(G_0)</a:t>
            </a:r>
          </a:p>
          <a:p>
            <a:endParaRPr lang="en-US" altLang="en-US"/>
          </a:p>
          <a:p>
            <a:r>
              <a:rPr lang="en-US" altLang="en-US"/>
              <a:t>How to prove that two graphs are nonisomorphic???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4CAF916-47A5-4DEC-91C2-F4DD2E84B6E2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1863" y="2011363"/>
            <a:ext cx="5132387" cy="6419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17" tIns="45201" rIns="92017" bIns="45201"/>
          <a:lstStyle/>
          <a:p>
            <a:pPr>
              <a:buFontTx/>
              <a:buChar char="•"/>
            </a:pPr>
            <a:r>
              <a:rPr lang="en-US" altLang="en-US" sz="1400"/>
              <a:t> WLOG G_0 and G_1 have the same vertex set V (Verifier can check this, and reject otherwise).</a:t>
            </a:r>
          </a:p>
        </p:txBody>
      </p:sp>
      <p:sp>
        <p:nvSpPr>
          <p:cNvPr id="6042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7975" y="161925"/>
            <a:ext cx="3065463" cy="17256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77C14F-C3A7-49AD-9A76-5272B66892BA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5325"/>
            <a:ext cx="6188075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Additional comments:</a:t>
            </a:r>
          </a:p>
          <a:p>
            <a:endParaRPr lang="en-US" altLang="en-US"/>
          </a:p>
          <a:p>
            <a:r>
              <a:rPr lang="en-US" altLang="en-US"/>
              <a:t>- very efficient (constant # rounds)</a:t>
            </a:r>
          </a:p>
          <a:p>
            <a:r>
              <a:rPr lang="en-US" altLang="en-US"/>
              <a:t>- seemingly essential use of private coins</a:t>
            </a:r>
          </a:p>
          <a:p>
            <a:r>
              <a:rPr lang="en-US" altLang="en-US"/>
              <a:t>- [GS] (hard exercise) : GNI has (constant-round) public-coin proof system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067E-F208-47A4-BDAB-5BFA64381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98FAF-177A-458C-8DF9-B90E00AC1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4178A-F12B-45DE-9E34-8D4CCE44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2878-D749-48C8-B621-28EA38A6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B63BF-8F3C-416F-AC75-B8DBADA7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B16F-5CA8-4229-A957-29366F07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C3165-D9F9-43B8-B869-1C7594FB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A2C1-70E3-431F-B5B2-D91B2E1A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32F-26DD-4674-BCFE-54F42FDC9D6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460E-3075-44DA-9486-C21A29BE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43EE-4314-4D0B-9261-2B8B37EA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8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B9316-B19E-4FAD-BA22-1CFBD39DC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247A8-2A04-41C8-B6EF-F7C544164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5E99E-0186-45BE-B4F8-41BDB1AA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32F-26DD-4674-BCFE-54F42FDC9D6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B6003-A089-4D0C-B30A-3B17B66A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84243-8452-4FD1-B33B-11FC9FE0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6135-D6C6-484E-A7C5-A360C2F2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-130175"/>
            <a:ext cx="10515600" cy="1325563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34D2-2AF2-44FB-AFDC-486FC38E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174C-560D-4AA9-8202-E652D5DB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9A6F-A7B4-4275-8BFA-57DCB674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C678-E82D-4C95-9F4E-871A628D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6055-73D4-4967-A045-5DD70F84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32F-26DD-4674-BCFE-54F42FDC9D6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A772-D84E-4AF6-A58A-30BFC788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D3E1-F7D0-49BE-85EB-9F018DAB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2389-8DBC-461D-B540-16B2EF50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E671-F35D-4C54-8E21-BAD98D98B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796B2-893D-4E08-9410-B715A939A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E9919-6499-489A-A7CD-8BE68E6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E6A2-247B-490F-8F7B-FEBB0EA7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FA3E-D5B0-4E1C-A9BD-6267DCAB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175E0-9FA2-48EE-A5B6-92DAD9A6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93897-1B7B-41BF-B9C9-AD0A48450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89CB2-13F7-43B8-8CF9-C5348F9D1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6CE2E-7375-4E9C-8F0B-0297A5BB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32F-26DD-4674-BCFE-54F42FDC9D6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65750-FB26-453C-BABE-13E4B492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90187-6E11-4FE0-9CD1-45A899AB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1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F18D-906D-4267-BC10-1440DDB2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6AB1A-49AE-41AD-A13B-89BAB057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32F-26DD-4674-BCFE-54F42FDC9D6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C3F1C-B839-4E84-8A8B-97C928E3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14A56-1C79-4A9D-8384-31E7FA9E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804EF-A4F2-46BF-BE89-F6DB90A6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32F-26DD-4674-BCFE-54F42FDC9D6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771C9-8ADF-4909-AD47-07D4E7A5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3A58E-DB79-40D5-AB75-E999CA57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8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4F37-17F3-466C-86BD-F884FCDC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9610-BC86-4A0D-AB30-CED13AB3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2B984-5EEF-423D-A381-18A48DA90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3AD83-F820-496D-9EDD-88AE18EB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32F-26DD-4674-BCFE-54F42FDC9D6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29E06-2FD8-4543-9C6B-ECD6EDE7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E8DFC-81B5-4603-A3D7-8672A8D3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33E4-41C8-44ED-A3D1-D2FAD2AB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6F161-0B5E-4910-ACEF-51647C7E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84DD5-810B-4085-9304-E94419069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F6531-7E94-4DDC-A969-CED4A950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1432F-26DD-4674-BCFE-54F42FDC9D6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C79AB-E4DA-4CC5-889F-D4851D07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743C-ACFB-4E71-B1DE-739B5A82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26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38275-2402-4621-AFC2-FE653118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55FF7-FD89-47B1-8245-388D326F0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68A3F-A5ED-442B-BB57-6BA95A5B2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1432F-26DD-4674-BCFE-54F42FDC9D6C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1CEE-4960-46D1-83AF-6670F2DCB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B711-10FD-4C06-88CF-959905FED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82F48-CD06-4A27-B152-7D2BC436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gi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z.cash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7.jpe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jpeg"/><Relationship Id="rId4" Type="http://schemas.openxmlformats.org/officeDocument/2006/relationships/image" Target="../media/image23.png"/><Relationship Id="rId9" Type="http://schemas.openxmlformats.org/officeDocument/2006/relationships/image" Target="../media/image1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4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sdom.weizmann.ac.il/~oded/pps-primer.html" TargetMode="External"/><Relationship Id="rId2" Type="http://schemas.openxmlformats.org/officeDocument/2006/relationships/hyperlink" Target="http://people.seas.harvard.edu/~salil/research/pcmi-ab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r>
              <a:rPr lang="en-US" altLang="en-US" sz="3600" dirty="0"/>
              <a:t>Interactive &amp; Zero-Knowledge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E7527-29FD-4EA6-985E-8EBC56F46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0" y="5918518"/>
            <a:ext cx="3192780" cy="680402"/>
          </a:xfrm>
        </p:spPr>
        <p:txBody>
          <a:bodyPr/>
          <a:lstStyle/>
          <a:p>
            <a:pPr algn="l"/>
            <a:r>
              <a:rPr lang="en-US" dirty="0"/>
              <a:t>Thanks to Salil Vadhan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A72964F1-FA44-4088-9017-9697EB832ED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946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on Definition</a:t>
            </a:r>
          </a:p>
        </p:txBody>
      </p:sp>
      <p:sp>
        <p:nvSpPr>
          <p:cNvPr id="1946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8656320" cy="4572000"/>
          </a:xfrm>
        </p:spPr>
        <p:txBody>
          <a:bodyPr/>
          <a:lstStyle/>
          <a:p>
            <a:r>
              <a:rPr lang="en-US" altLang="en-US" dirty="0"/>
              <a:t>Probabilities taken only over </a:t>
            </a:r>
            <a:r>
              <a:rPr lang="en-US" altLang="en-US" dirty="0">
                <a:solidFill>
                  <a:schemeClr val="accent2"/>
                </a:solidFill>
              </a:rPr>
              <a:t>coin tosses</a:t>
            </a:r>
            <a:r>
              <a:rPr lang="en-US" altLang="en-US" dirty="0"/>
              <a:t>, not over input.</a:t>
            </a:r>
          </a:p>
          <a:p>
            <a:endParaRPr lang="en-US" altLang="en-US" dirty="0"/>
          </a:p>
          <a:p>
            <a:r>
              <a:rPr lang="en-US" altLang="en-US" dirty="0"/>
              <a:t>Can reduce error probability (in soundness) to </a:t>
            </a:r>
            <a:r>
              <a:rPr lang="en-US" altLang="en-US" dirty="0">
                <a:latin typeface="Times New Roman" pitchFamily="18" charset="0"/>
              </a:rPr>
              <a:t>2</a:t>
            </a:r>
            <a:r>
              <a:rPr lang="en-US" altLang="en-US" baseline="30000" dirty="0">
                <a:latin typeface="Times New Roman" pitchFamily="18" charset="0"/>
              </a:rPr>
              <a:t>-1000</a:t>
            </a:r>
            <a:r>
              <a:rPr lang="en-US" altLang="en-US" dirty="0"/>
              <a:t> with </a:t>
            </a:r>
            <a:r>
              <a:rPr lang="en-US" altLang="en-US" dirty="0">
                <a:latin typeface="Times New Roman" pitchFamily="18" charset="0"/>
              </a:rPr>
              <a:t>1000 </a:t>
            </a:r>
            <a:r>
              <a:rPr lang="en-US" altLang="en-US" dirty="0"/>
              <a:t>repetitions.</a:t>
            </a:r>
          </a:p>
          <a:p>
            <a:endParaRPr lang="en-US" altLang="en-US" dirty="0"/>
          </a:p>
          <a:p>
            <a:r>
              <a:rPr lang="en-US" altLang="en-US" dirty="0"/>
              <a:t>Interactive proofs generalize classical proofs: NP</a:t>
            </a:r>
            <a:r>
              <a:rPr lang="en-US" altLang="en-US" dirty="0">
                <a:sym typeface="Symbol" pitchFamily="18" charset="2"/>
              </a:rPr>
              <a:t>IP.</a:t>
            </a:r>
          </a:p>
          <a:p>
            <a:pPr lvl="1"/>
            <a:r>
              <a:rPr lang="en-US" altLang="en-US" dirty="0"/>
              <a:t>Is IP bigger?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8BFFA-C915-4260-8F34-401C168F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" y="748891"/>
            <a:ext cx="11755165" cy="5512617"/>
          </a:xfrm>
          <a:prstGeom prst="rect">
            <a:avLst/>
          </a:prstGeom>
        </p:spPr>
      </p:pic>
      <p:sp>
        <p:nvSpPr>
          <p:cNvPr id="2048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F937D08E-EE1C-426C-B334-200EFE8432D3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SOMORPHISM</a:t>
            </a:r>
            <a:endParaRPr lang="en-US" altLang="en-US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290" y="1219200"/>
            <a:ext cx="11126624" cy="4572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When are two graphs the “same” </a:t>
            </a:r>
            <a:r>
              <a:rPr lang="en-US" altLang="en-US" dirty="0" err="1"/>
              <a:t>upto</a:t>
            </a:r>
            <a:r>
              <a:rPr lang="en-US" altLang="en-US" dirty="0"/>
              <a:t> </a:t>
            </a:r>
            <a:r>
              <a:rPr lang="en-US" altLang="en-US" dirty="0" err="1"/>
              <a:t>relabelling</a:t>
            </a:r>
            <a:r>
              <a:rPr lang="en-US" altLang="en-US" dirty="0"/>
              <a:t>?  </a:t>
            </a:r>
          </a:p>
          <a:p>
            <a:endParaRPr lang="en-US" altLang="en-US" dirty="0"/>
          </a:p>
          <a:p>
            <a:r>
              <a:rPr lang="en-US" altLang="en-US" dirty="0"/>
              <a:t>Graph </a:t>
            </a:r>
            <a:r>
              <a:rPr lang="en-US" altLang="en-US" i="1" dirty="0">
                <a:latin typeface="Times New Roman" pitchFamily="18" charset="0"/>
              </a:rPr>
              <a:t>G </a:t>
            </a:r>
            <a:r>
              <a:rPr lang="en-US" altLang="en-US" dirty="0"/>
              <a:t>with vertices </a:t>
            </a:r>
            <a:r>
              <a:rPr lang="en-US" altLang="en-US" dirty="0">
                <a:latin typeface="Times New Roman" pitchFamily="18" charset="0"/>
              </a:rPr>
              <a:t>{1,...,</a:t>
            </a:r>
            <a:r>
              <a:rPr lang="en-US" altLang="en-US" i="1" dirty="0">
                <a:latin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</a:rPr>
              <a:t>} </a:t>
            </a:r>
            <a:r>
              <a:rPr lang="en-US" altLang="en-US" dirty="0"/>
              <a:t>can be specified by (sorted) list of edges </a:t>
            </a:r>
            <a:r>
              <a:rPr lang="en-US" altLang="en-US" i="1" dirty="0">
                <a:latin typeface="Times New Roman" pitchFamily="18" charset="0"/>
              </a:rPr>
              <a:t>E</a:t>
            </a:r>
            <a:r>
              <a:rPr lang="en-US" altLang="en-US" dirty="0">
                <a:latin typeface="Times New Roman" pitchFamily="18" charset="0"/>
              </a:rPr>
              <a:t>={(</a:t>
            </a:r>
            <a:r>
              <a:rPr lang="en-US" altLang="en-US" i="1" dirty="0">
                <a:latin typeface="Times New Roman" pitchFamily="18" charset="0"/>
              </a:rPr>
              <a:t>i</a:t>
            </a:r>
            <a:r>
              <a:rPr lang="en-US" altLang="en-US" baseline="-25000" dirty="0">
                <a:latin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</a:rPr>
              <a:t>j</a:t>
            </a:r>
            <a:r>
              <a:rPr lang="en-US" altLang="en-US" baseline="-25000" dirty="0">
                <a:latin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</a:rPr>
              <a:t>), (</a:t>
            </a:r>
            <a:r>
              <a:rPr lang="en-US" altLang="en-US" i="1" dirty="0">
                <a:latin typeface="Times New Roman" pitchFamily="18" charset="0"/>
              </a:rPr>
              <a:t>i</a:t>
            </a:r>
            <a:r>
              <a:rPr lang="en-US" altLang="en-US" baseline="-25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</a:rPr>
              <a:t>j</a:t>
            </a:r>
            <a:r>
              <a:rPr lang="en-US" altLang="en-US" baseline="-25000" dirty="0">
                <a:latin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</a:rPr>
              <a:t>),...,(</a:t>
            </a:r>
            <a:r>
              <a:rPr lang="en-US" altLang="en-US" i="1" dirty="0" err="1">
                <a:latin typeface="Times New Roman" pitchFamily="18" charset="0"/>
              </a:rPr>
              <a:t>i</a:t>
            </a:r>
            <a:r>
              <a:rPr lang="en-US" altLang="en-US" baseline="-25000" dirty="0" err="1">
                <a:latin typeface="Times New Roman" pitchFamily="18" charset="0"/>
              </a:rPr>
              <a:t>m</a:t>
            </a:r>
            <a:r>
              <a:rPr lang="en-US" altLang="en-US" dirty="0">
                <a:latin typeface="Times New Roman" pitchFamily="18" charset="0"/>
              </a:rPr>
              <a:t>, </a:t>
            </a:r>
            <a:r>
              <a:rPr lang="en-US" altLang="en-US" i="1" dirty="0" err="1">
                <a:latin typeface="Times New Roman" pitchFamily="18" charset="0"/>
              </a:rPr>
              <a:t>j</a:t>
            </a:r>
            <a:r>
              <a:rPr lang="en-US" altLang="en-US" baseline="-25000" dirty="0" err="1">
                <a:latin typeface="Times New Roman" pitchFamily="18" charset="0"/>
              </a:rPr>
              <a:t>m</a:t>
            </a:r>
            <a:r>
              <a:rPr lang="en-US" altLang="en-US" dirty="0"/>
              <a:t>)</a:t>
            </a:r>
            <a:r>
              <a:rPr lang="en-US" altLang="en-US" dirty="0">
                <a:latin typeface="Times New Roman" pitchFamily="18" charset="0"/>
              </a:rPr>
              <a:t>}</a:t>
            </a:r>
          </a:p>
          <a:p>
            <a:endParaRPr lang="en-US" altLang="en-US" dirty="0">
              <a:latin typeface="Times New Roman" pitchFamily="18" charset="0"/>
            </a:endParaRPr>
          </a:p>
          <a:p>
            <a:r>
              <a:rPr lang="en-US" altLang="en-US" dirty="0">
                <a:solidFill>
                  <a:schemeClr val="hlink"/>
                </a:solidFill>
              </a:rPr>
              <a:t>Def: </a:t>
            </a:r>
            <a:r>
              <a:rPr lang="en-US" altLang="en-US" dirty="0"/>
              <a:t>For </a:t>
            </a:r>
            <a:r>
              <a:rPr lang="en-US" altLang="en-US" dirty="0">
                <a:sym typeface="Symbol" pitchFamily="18" charset="2"/>
              </a:rPr>
              <a:t> :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{1,...,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} {1,...,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} </a:t>
            </a:r>
            <a:r>
              <a:rPr lang="en-US" altLang="en-US" dirty="0">
                <a:sym typeface="Symbol" pitchFamily="18" charset="2"/>
              </a:rPr>
              <a:t>permutation (bijection), </a:t>
            </a:r>
            <a:r>
              <a:rPr lang="en-US" altLang="en-US" dirty="0">
                <a:solidFill>
                  <a:schemeClr val="accent2"/>
                </a:solidFill>
                <a:sym typeface="Symbol" pitchFamily="18" charset="2"/>
              </a:rPr>
              <a:t>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i="1" dirty="0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/>
              <a:t>= graph on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{1,...,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} </a:t>
            </a:r>
            <a:r>
              <a:rPr lang="en-US" altLang="en-US" dirty="0">
                <a:sym typeface="Symbol" pitchFamily="18" charset="2"/>
              </a:rPr>
              <a:t>w/ edge set </a:t>
            </a:r>
          </a:p>
          <a:p>
            <a:pPr algn="ctr">
              <a:buFontTx/>
              <a:buNone/>
            </a:pPr>
            <a:r>
              <a:rPr lang="en-US" altLang="en-US" i="1" dirty="0">
                <a:latin typeface="Times New Roman" pitchFamily="18" charset="0"/>
              </a:rPr>
              <a:t>E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en-US" dirty="0">
                <a:latin typeface="Times New Roman" pitchFamily="18" charset="0"/>
              </a:rPr>
              <a:t>={(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(</a:t>
            </a:r>
            <a:r>
              <a:rPr lang="en-US" alt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)</a:t>
            </a:r>
            <a:r>
              <a:rPr lang="en-US" altLang="en-US" i="1" dirty="0">
                <a:latin typeface="Times New Roman" pitchFamily="18" charset="0"/>
              </a:rPr>
              <a:t>,</a:t>
            </a:r>
            <a:r>
              <a:rPr lang="en-US" altLang="en-US" dirty="0">
                <a:latin typeface="Times New Roman" pitchFamily="18" charset="0"/>
              </a:rPr>
              <a:t> 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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en-US" dirty="0">
                <a:latin typeface="Times New Roman" pitchFamily="18" charset="0"/>
              </a:rPr>
              <a:t>) : (</a:t>
            </a:r>
            <a:r>
              <a:rPr lang="en-US" altLang="en-US" i="1" dirty="0" err="1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</a:rPr>
              <a:t>j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en-US" i="1" dirty="0">
                <a:latin typeface="Times New Roman" pitchFamily="18" charset="0"/>
              </a:rPr>
              <a:t>E</a:t>
            </a:r>
            <a:r>
              <a:rPr lang="en-US" altLang="en-US" dirty="0">
                <a:latin typeface="Times New Roman" pitchFamily="18" charset="0"/>
              </a:rPr>
              <a:t>}</a:t>
            </a:r>
            <a:endParaRPr lang="en-US" altLang="en-US" dirty="0"/>
          </a:p>
          <a:p>
            <a:endParaRPr lang="en-US" altLang="en-US" dirty="0">
              <a:solidFill>
                <a:schemeClr val="hlink"/>
              </a:solidFill>
            </a:endParaRPr>
          </a:p>
          <a:p>
            <a:r>
              <a:rPr lang="en-US" altLang="en-US" dirty="0">
                <a:solidFill>
                  <a:schemeClr val="hlink"/>
                </a:solidFill>
              </a:rPr>
              <a:t>Def: </a:t>
            </a:r>
            <a:r>
              <a:rPr lang="en-US" altLang="en-US" i="1" dirty="0">
                <a:latin typeface="Times New Roman" pitchFamily="18" charset="0"/>
              </a:rPr>
              <a:t>G </a:t>
            </a:r>
            <a:r>
              <a:rPr lang="en-US" altLang="en-US" dirty="0"/>
              <a:t>is </a:t>
            </a:r>
            <a:r>
              <a:rPr lang="en-US" altLang="en-US" dirty="0">
                <a:solidFill>
                  <a:schemeClr val="accent2"/>
                </a:solidFill>
              </a:rPr>
              <a:t>isomorphic </a:t>
            </a:r>
            <a:r>
              <a:rPr lang="en-US" altLang="en-US" dirty="0"/>
              <a:t>to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latin typeface="Times New Roman" pitchFamily="18" charset="0"/>
              </a:rPr>
              <a:t>H </a:t>
            </a:r>
            <a:r>
              <a:rPr lang="en-US" altLang="en-US" dirty="0"/>
              <a:t>(written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</a:t>
            </a:r>
            <a:r>
              <a:rPr lang="en-US" altLang="en-US" i="1" dirty="0">
                <a:latin typeface="Times New Roman" pitchFamily="18" charset="0"/>
              </a:rPr>
              <a:t>H</a:t>
            </a:r>
            <a:r>
              <a:rPr lang="en-US" altLang="en-US" dirty="0"/>
              <a:t>) if </a:t>
            </a:r>
            <a:r>
              <a:rPr lang="en-US" altLang="en-US" dirty="0">
                <a:sym typeface="Symbol" pitchFamily="18" charset="2"/>
              </a:rPr>
              <a:t>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 </a:t>
            </a:r>
            <a:r>
              <a:rPr lang="en-US" altLang="en-US" dirty="0" err="1"/>
              <a:t>s.t.</a:t>
            </a:r>
            <a:r>
              <a:rPr lang="en-US" altLang="en-US" dirty="0"/>
              <a:t>  </a:t>
            </a:r>
            <a:r>
              <a:rPr lang="en-US" altLang="en-US" dirty="0">
                <a:sym typeface="Symbol" pitchFamily="18" charset="2"/>
              </a:rPr>
              <a:t>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)= </a:t>
            </a:r>
            <a:r>
              <a:rPr lang="en-US" altLang="en-US" i="1" dirty="0">
                <a:latin typeface="Times New Roman" pitchFamily="18" charset="0"/>
              </a:rPr>
              <a:t>H </a:t>
            </a: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F4A269E2-A8E8-4990-B103-69311E38B06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SOMORPHISM</a:t>
            </a:r>
            <a:br>
              <a:rPr lang="en-US" altLang="en-US" sz="2400">
                <a:latin typeface="Times New Roman" pitchFamily="18" charset="0"/>
              </a:rPr>
            </a:br>
            <a:r>
              <a:rPr lang="en-US" altLang="en-US" sz="2000"/>
              <a:t>Example 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10" name="Oval 3"/>
          <p:cNvSpPr>
            <a:spLocks noChangeArrowheads="1"/>
          </p:cNvSpPr>
          <p:nvPr/>
        </p:nvSpPr>
        <p:spPr bwMode="auto">
          <a:xfrm>
            <a:off x="3632200" y="303212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3656013" y="2924838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Times New Roman" pitchFamily="18" charset="0"/>
              </a:rPr>
              <a:t>1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4697413" y="370522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13" name="Oval 6"/>
          <p:cNvSpPr>
            <a:spLocks noChangeArrowheads="1"/>
          </p:cNvSpPr>
          <p:nvPr/>
        </p:nvSpPr>
        <p:spPr bwMode="auto">
          <a:xfrm>
            <a:off x="2732088" y="37211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14" name="Oval 7"/>
          <p:cNvSpPr>
            <a:spLocks noChangeArrowheads="1"/>
          </p:cNvSpPr>
          <p:nvPr/>
        </p:nvSpPr>
        <p:spPr bwMode="auto">
          <a:xfrm>
            <a:off x="3040063" y="49403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15" name="Oval 8"/>
          <p:cNvSpPr>
            <a:spLocks noChangeArrowheads="1"/>
          </p:cNvSpPr>
          <p:nvPr/>
        </p:nvSpPr>
        <p:spPr bwMode="auto">
          <a:xfrm>
            <a:off x="4251325" y="49403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16" name="Text Box 9"/>
          <p:cNvSpPr txBox="1">
            <a:spLocks noChangeArrowheads="1"/>
          </p:cNvSpPr>
          <p:nvPr/>
        </p:nvSpPr>
        <p:spPr bwMode="auto">
          <a:xfrm>
            <a:off x="4703763" y="360587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17" name="Text Box 10"/>
          <p:cNvSpPr txBox="1">
            <a:spLocks noChangeArrowheads="1"/>
          </p:cNvSpPr>
          <p:nvPr/>
        </p:nvSpPr>
        <p:spPr bwMode="auto">
          <a:xfrm>
            <a:off x="2741613" y="3610638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18" name="Text Box 11"/>
          <p:cNvSpPr txBox="1">
            <a:spLocks noChangeArrowheads="1"/>
          </p:cNvSpPr>
          <p:nvPr/>
        </p:nvSpPr>
        <p:spPr bwMode="auto">
          <a:xfrm>
            <a:off x="4264025" y="485841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19" name="Text Box 12"/>
          <p:cNvSpPr txBox="1">
            <a:spLocks noChangeArrowheads="1"/>
          </p:cNvSpPr>
          <p:nvPr/>
        </p:nvSpPr>
        <p:spPr bwMode="auto">
          <a:xfrm>
            <a:off x="3038475" y="485841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20" name="Oval 13"/>
          <p:cNvSpPr>
            <a:spLocks noChangeArrowheads="1"/>
          </p:cNvSpPr>
          <p:nvPr/>
        </p:nvSpPr>
        <p:spPr bwMode="auto">
          <a:xfrm>
            <a:off x="7793038" y="3048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21" name="Text Box 14"/>
          <p:cNvSpPr txBox="1">
            <a:spLocks noChangeArrowheads="1"/>
          </p:cNvSpPr>
          <p:nvPr/>
        </p:nvSpPr>
        <p:spPr bwMode="auto">
          <a:xfrm>
            <a:off x="7816850" y="294071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22" name="Oval 15"/>
          <p:cNvSpPr>
            <a:spLocks noChangeArrowheads="1"/>
          </p:cNvSpPr>
          <p:nvPr/>
        </p:nvSpPr>
        <p:spPr bwMode="auto">
          <a:xfrm>
            <a:off x="8858250" y="37211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23" name="Oval 16"/>
          <p:cNvSpPr>
            <a:spLocks noChangeArrowheads="1"/>
          </p:cNvSpPr>
          <p:nvPr/>
        </p:nvSpPr>
        <p:spPr bwMode="auto">
          <a:xfrm>
            <a:off x="6892925" y="37369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24" name="Oval 17"/>
          <p:cNvSpPr>
            <a:spLocks noChangeArrowheads="1"/>
          </p:cNvSpPr>
          <p:nvPr/>
        </p:nvSpPr>
        <p:spPr bwMode="auto">
          <a:xfrm>
            <a:off x="7200900" y="49561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25" name="Oval 18"/>
          <p:cNvSpPr>
            <a:spLocks noChangeArrowheads="1"/>
          </p:cNvSpPr>
          <p:nvPr/>
        </p:nvSpPr>
        <p:spPr bwMode="auto">
          <a:xfrm>
            <a:off x="8412163" y="49561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526" name="Text Box 19"/>
          <p:cNvSpPr txBox="1">
            <a:spLocks noChangeArrowheads="1"/>
          </p:cNvSpPr>
          <p:nvPr/>
        </p:nvSpPr>
        <p:spPr bwMode="auto">
          <a:xfrm>
            <a:off x="8864600" y="3621751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27" name="Text Box 20"/>
          <p:cNvSpPr txBox="1">
            <a:spLocks noChangeArrowheads="1"/>
          </p:cNvSpPr>
          <p:nvPr/>
        </p:nvSpPr>
        <p:spPr bwMode="auto">
          <a:xfrm>
            <a:off x="6902450" y="362651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28" name="Text Box 21"/>
          <p:cNvSpPr txBox="1">
            <a:spLocks noChangeArrowheads="1"/>
          </p:cNvSpPr>
          <p:nvPr/>
        </p:nvSpPr>
        <p:spPr bwMode="auto">
          <a:xfrm>
            <a:off x="8424863" y="4874288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29" name="Text Box 22"/>
          <p:cNvSpPr txBox="1">
            <a:spLocks noChangeArrowheads="1"/>
          </p:cNvSpPr>
          <p:nvPr/>
        </p:nvSpPr>
        <p:spPr bwMode="auto">
          <a:xfrm>
            <a:off x="7199313" y="4874288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1530" name="Line 23"/>
          <p:cNvSpPr>
            <a:spLocks noChangeShapeType="1"/>
          </p:cNvSpPr>
          <p:nvPr/>
        </p:nvSpPr>
        <p:spPr bwMode="auto">
          <a:xfrm>
            <a:off x="3911601" y="3257550"/>
            <a:ext cx="815975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Line 24"/>
          <p:cNvSpPr>
            <a:spLocks noChangeShapeType="1"/>
          </p:cNvSpPr>
          <p:nvPr/>
        </p:nvSpPr>
        <p:spPr bwMode="auto">
          <a:xfrm flipH="1">
            <a:off x="4443414" y="4013200"/>
            <a:ext cx="384175" cy="927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Line 25"/>
          <p:cNvSpPr>
            <a:spLocks noChangeShapeType="1"/>
          </p:cNvSpPr>
          <p:nvPr/>
        </p:nvSpPr>
        <p:spPr bwMode="auto">
          <a:xfrm flipH="1">
            <a:off x="3344863" y="3963989"/>
            <a:ext cx="1395412" cy="1125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26"/>
          <p:cNvSpPr>
            <a:spLocks noChangeShapeType="1"/>
          </p:cNvSpPr>
          <p:nvPr/>
        </p:nvSpPr>
        <p:spPr bwMode="auto">
          <a:xfrm>
            <a:off x="2909888" y="4025900"/>
            <a:ext cx="23495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27"/>
          <p:cNvSpPr>
            <a:spLocks noChangeShapeType="1"/>
          </p:cNvSpPr>
          <p:nvPr/>
        </p:nvSpPr>
        <p:spPr bwMode="auto">
          <a:xfrm flipV="1">
            <a:off x="3255963" y="3332164"/>
            <a:ext cx="506412" cy="1608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Line 28"/>
          <p:cNvSpPr>
            <a:spLocks noChangeShapeType="1"/>
          </p:cNvSpPr>
          <p:nvPr/>
        </p:nvSpPr>
        <p:spPr bwMode="auto">
          <a:xfrm>
            <a:off x="3033713" y="3938589"/>
            <a:ext cx="1211262" cy="1163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6" name="Line 29"/>
          <p:cNvSpPr>
            <a:spLocks noChangeShapeType="1"/>
          </p:cNvSpPr>
          <p:nvPr/>
        </p:nvSpPr>
        <p:spPr bwMode="auto">
          <a:xfrm flipH="1">
            <a:off x="7164389" y="3295651"/>
            <a:ext cx="655637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Line 30"/>
          <p:cNvSpPr>
            <a:spLocks noChangeShapeType="1"/>
          </p:cNvSpPr>
          <p:nvPr/>
        </p:nvSpPr>
        <p:spPr bwMode="auto">
          <a:xfrm>
            <a:off x="8080376" y="3246438"/>
            <a:ext cx="815975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Line 31"/>
          <p:cNvSpPr>
            <a:spLocks noChangeShapeType="1"/>
          </p:cNvSpPr>
          <p:nvPr/>
        </p:nvSpPr>
        <p:spPr bwMode="auto">
          <a:xfrm>
            <a:off x="7994651" y="3344864"/>
            <a:ext cx="530225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9" name="Line 32"/>
          <p:cNvSpPr>
            <a:spLocks noChangeShapeType="1"/>
          </p:cNvSpPr>
          <p:nvPr/>
        </p:nvSpPr>
        <p:spPr bwMode="auto">
          <a:xfrm flipH="1">
            <a:off x="7512050" y="4000500"/>
            <a:ext cx="1422400" cy="1125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Line 33"/>
          <p:cNvSpPr>
            <a:spLocks noChangeShapeType="1"/>
          </p:cNvSpPr>
          <p:nvPr/>
        </p:nvSpPr>
        <p:spPr bwMode="auto">
          <a:xfrm>
            <a:off x="7065963" y="4025900"/>
            <a:ext cx="234950" cy="903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1" name="Line 34"/>
          <p:cNvSpPr>
            <a:spLocks noChangeShapeType="1"/>
          </p:cNvSpPr>
          <p:nvPr/>
        </p:nvSpPr>
        <p:spPr bwMode="auto">
          <a:xfrm>
            <a:off x="7177088" y="3975101"/>
            <a:ext cx="1249362" cy="1114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Text Box 46"/>
          <p:cNvSpPr txBox="1">
            <a:spLocks noChangeArrowheads="1"/>
          </p:cNvSpPr>
          <p:nvPr/>
        </p:nvSpPr>
        <p:spPr bwMode="auto">
          <a:xfrm>
            <a:off x="2347914" y="1427163"/>
            <a:ext cx="6077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Are these graphs isomorphic?   (</a:t>
            </a:r>
            <a:r>
              <a:rPr lang="en-US" altLang="en-US" sz="2400" dirty="0">
                <a:solidFill>
                  <a:srgbClr val="FF0000"/>
                </a:solidFill>
              </a:rPr>
              <a:t>Yes</a:t>
            </a:r>
            <a:r>
              <a:rPr lang="en-US" altLang="en-US" sz="2400" dirty="0"/>
              <a:t> or </a:t>
            </a:r>
            <a:r>
              <a:rPr lang="en-US" altLang="en-US" sz="2400" dirty="0">
                <a:solidFill>
                  <a:srgbClr val="FF0000"/>
                </a:solidFill>
              </a:rPr>
              <a:t>No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9ADD40D5-DF80-4A9A-A2E3-A3DE49B668C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225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SOMORPHISM</a:t>
            </a:r>
            <a:br>
              <a:rPr lang="en-US" altLang="en-US" sz="2400">
                <a:latin typeface="Times New Roman" pitchFamily="18" charset="0"/>
              </a:rPr>
            </a:br>
            <a:r>
              <a:rPr lang="en-US" altLang="en-US" sz="2000"/>
              <a:t>Example 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2534" name="Oval 1027"/>
          <p:cNvSpPr>
            <a:spLocks noChangeArrowheads="1"/>
          </p:cNvSpPr>
          <p:nvPr/>
        </p:nvSpPr>
        <p:spPr bwMode="auto">
          <a:xfrm>
            <a:off x="3632200" y="303212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36" name="Oval 1029"/>
          <p:cNvSpPr>
            <a:spLocks noChangeArrowheads="1"/>
          </p:cNvSpPr>
          <p:nvPr/>
        </p:nvSpPr>
        <p:spPr bwMode="auto">
          <a:xfrm>
            <a:off x="4697413" y="370522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37" name="Oval 1030"/>
          <p:cNvSpPr>
            <a:spLocks noChangeArrowheads="1"/>
          </p:cNvSpPr>
          <p:nvPr/>
        </p:nvSpPr>
        <p:spPr bwMode="auto">
          <a:xfrm>
            <a:off x="2732088" y="37211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38" name="Oval 1031"/>
          <p:cNvSpPr>
            <a:spLocks noChangeArrowheads="1"/>
          </p:cNvSpPr>
          <p:nvPr/>
        </p:nvSpPr>
        <p:spPr bwMode="auto">
          <a:xfrm>
            <a:off x="3040063" y="49403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39" name="Oval 1032"/>
          <p:cNvSpPr>
            <a:spLocks noChangeArrowheads="1"/>
          </p:cNvSpPr>
          <p:nvPr/>
        </p:nvSpPr>
        <p:spPr bwMode="auto">
          <a:xfrm>
            <a:off x="4251325" y="49403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44" name="Oval 1037"/>
          <p:cNvSpPr>
            <a:spLocks noChangeArrowheads="1"/>
          </p:cNvSpPr>
          <p:nvPr/>
        </p:nvSpPr>
        <p:spPr bwMode="auto">
          <a:xfrm>
            <a:off x="7793038" y="3048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46" name="Oval 1039"/>
          <p:cNvSpPr>
            <a:spLocks noChangeArrowheads="1"/>
          </p:cNvSpPr>
          <p:nvPr/>
        </p:nvSpPr>
        <p:spPr bwMode="auto">
          <a:xfrm>
            <a:off x="8858250" y="37211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47" name="Oval 1040"/>
          <p:cNvSpPr>
            <a:spLocks noChangeArrowheads="1"/>
          </p:cNvSpPr>
          <p:nvPr/>
        </p:nvSpPr>
        <p:spPr bwMode="auto">
          <a:xfrm>
            <a:off x="6892925" y="37369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48" name="Oval 1041"/>
          <p:cNvSpPr>
            <a:spLocks noChangeArrowheads="1"/>
          </p:cNvSpPr>
          <p:nvPr/>
        </p:nvSpPr>
        <p:spPr bwMode="auto">
          <a:xfrm>
            <a:off x="7200900" y="49561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49" name="Oval 1042"/>
          <p:cNvSpPr>
            <a:spLocks noChangeArrowheads="1"/>
          </p:cNvSpPr>
          <p:nvPr/>
        </p:nvSpPr>
        <p:spPr bwMode="auto">
          <a:xfrm>
            <a:off x="8412163" y="49561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554" name="Line 1047"/>
          <p:cNvSpPr>
            <a:spLocks noChangeShapeType="1"/>
          </p:cNvSpPr>
          <p:nvPr/>
        </p:nvSpPr>
        <p:spPr bwMode="auto">
          <a:xfrm>
            <a:off x="3911601" y="3257550"/>
            <a:ext cx="815975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Line 1048"/>
          <p:cNvSpPr>
            <a:spLocks noChangeShapeType="1"/>
          </p:cNvSpPr>
          <p:nvPr/>
        </p:nvSpPr>
        <p:spPr bwMode="auto">
          <a:xfrm flipH="1">
            <a:off x="4443414" y="4013200"/>
            <a:ext cx="384175" cy="927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6" name="Line 1049"/>
          <p:cNvSpPr>
            <a:spLocks noChangeShapeType="1"/>
          </p:cNvSpPr>
          <p:nvPr/>
        </p:nvSpPr>
        <p:spPr bwMode="auto">
          <a:xfrm flipH="1">
            <a:off x="3344863" y="3963989"/>
            <a:ext cx="1395412" cy="1125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Line 1050"/>
          <p:cNvSpPr>
            <a:spLocks noChangeShapeType="1"/>
          </p:cNvSpPr>
          <p:nvPr/>
        </p:nvSpPr>
        <p:spPr bwMode="auto">
          <a:xfrm>
            <a:off x="2909888" y="4025900"/>
            <a:ext cx="23495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Line 1051"/>
          <p:cNvSpPr>
            <a:spLocks noChangeShapeType="1"/>
          </p:cNvSpPr>
          <p:nvPr/>
        </p:nvSpPr>
        <p:spPr bwMode="auto">
          <a:xfrm flipV="1">
            <a:off x="3255963" y="3332164"/>
            <a:ext cx="506412" cy="1608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Line 1052"/>
          <p:cNvSpPr>
            <a:spLocks noChangeShapeType="1"/>
          </p:cNvSpPr>
          <p:nvPr/>
        </p:nvSpPr>
        <p:spPr bwMode="auto">
          <a:xfrm>
            <a:off x="3033713" y="3938589"/>
            <a:ext cx="1211262" cy="1163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Line 1053"/>
          <p:cNvSpPr>
            <a:spLocks noChangeShapeType="1"/>
          </p:cNvSpPr>
          <p:nvPr/>
        </p:nvSpPr>
        <p:spPr bwMode="auto">
          <a:xfrm flipH="1">
            <a:off x="7164389" y="3295651"/>
            <a:ext cx="655637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Line 1054"/>
          <p:cNvSpPr>
            <a:spLocks noChangeShapeType="1"/>
          </p:cNvSpPr>
          <p:nvPr/>
        </p:nvSpPr>
        <p:spPr bwMode="auto">
          <a:xfrm>
            <a:off x="8080376" y="3246438"/>
            <a:ext cx="815975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Line 1055"/>
          <p:cNvSpPr>
            <a:spLocks noChangeShapeType="1"/>
          </p:cNvSpPr>
          <p:nvPr/>
        </p:nvSpPr>
        <p:spPr bwMode="auto">
          <a:xfrm>
            <a:off x="7994651" y="3344864"/>
            <a:ext cx="530225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Line 1056"/>
          <p:cNvSpPr>
            <a:spLocks noChangeShapeType="1"/>
          </p:cNvSpPr>
          <p:nvPr/>
        </p:nvSpPr>
        <p:spPr bwMode="auto">
          <a:xfrm flipH="1">
            <a:off x="7512050" y="4000500"/>
            <a:ext cx="1422400" cy="1125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Line 1057"/>
          <p:cNvSpPr>
            <a:spLocks noChangeShapeType="1"/>
          </p:cNvSpPr>
          <p:nvPr/>
        </p:nvSpPr>
        <p:spPr bwMode="auto">
          <a:xfrm>
            <a:off x="7065963" y="4025900"/>
            <a:ext cx="234950" cy="903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Line 1058"/>
          <p:cNvSpPr>
            <a:spLocks noChangeShapeType="1"/>
          </p:cNvSpPr>
          <p:nvPr/>
        </p:nvSpPr>
        <p:spPr bwMode="auto">
          <a:xfrm>
            <a:off x="7177088" y="3975101"/>
            <a:ext cx="1249362" cy="1114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Line 1059"/>
          <p:cNvSpPr>
            <a:spLocks noChangeShapeType="1"/>
          </p:cNvSpPr>
          <p:nvPr/>
        </p:nvSpPr>
        <p:spPr bwMode="auto">
          <a:xfrm>
            <a:off x="5000625" y="3851275"/>
            <a:ext cx="1892300" cy="381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Line 1060"/>
          <p:cNvSpPr>
            <a:spLocks noChangeShapeType="1"/>
          </p:cNvSpPr>
          <p:nvPr/>
        </p:nvSpPr>
        <p:spPr bwMode="auto">
          <a:xfrm>
            <a:off x="4554538" y="5113338"/>
            <a:ext cx="2660650" cy="127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Freeform 1061"/>
          <p:cNvSpPr>
            <a:spLocks/>
          </p:cNvSpPr>
          <p:nvPr/>
        </p:nvSpPr>
        <p:spPr bwMode="auto">
          <a:xfrm>
            <a:off x="2730500" y="2286000"/>
            <a:ext cx="6872288" cy="1454150"/>
          </a:xfrm>
          <a:custGeom>
            <a:avLst/>
            <a:gdLst>
              <a:gd name="T0" fmla="*/ 244455968 w 4329"/>
              <a:gd name="T1" fmla="*/ 2147483647 h 916"/>
              <a:gd name="T2" fmla="*/ 1539816375 w 4329"/>
              <a:gd name="T3" fmla="*/ 582156888 h 916"/>
              <a:gd name="T4" fmla="*/ 2147483647 w 4329"/>
              <a:gd name="T5" fmla="*/ 287297813 h 916"/>
              <a:gd name="T6" fmla="*/ 2147483647 w 4329"/>
              <a:gd name="T7" fmla="*/ 2147483647 h 9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9" h="916">
                <a:moveTo>
                  <a:pt x="97" y="901"/>
                </a:moveTo>
                <a:cubicBezTo>
                  <a:pt x="48" y="631"/>
                  <a:pt x="0" y="362"/>
                  <a:pt x="611" y="231"/>
                </a:cubicBezTo>
                <a:cubicBezTo>
                  <a:pt x="1222" y="100"/>
                  <a:pt x="3191" y="0"/>
                  <a:pt x="3760" y="114"/>
                </a:cubicBezTo>
                <a:cubicBezTo>
                  <a:pt x="4329" y="228"/>
                  <a:pt x="4177" y="572"/>
                  <a:pt x="4025" y="916"/>
                </a:cubicBezTo>
              </a:path>
            </a:pathLst>
          </a:custGeom>
          <a:noFill/>
          <a:ln w="1905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Freeform 1062"/>
          <p:cNvSpPr>
            <a:spLocks/>
          </p:cNvSpPr>
          <p:nvPr/>
        </p:nvSpPr>
        <p:spPr bwMode="auto">
          <a:xfrm>
            <a:off x="3292475" y="2684464"/>
            <a:ext cx="4527550" cy="2293937"/>
          </a:xfrm>
          <a:custGeom>
            <a:avLst/>
            <a:gdLst>
              <a:gd name="T0" fmla="*/ 0 w 2852"/>
              <a:gd name="T1" fmla="*/ 2147483647 h 1445"/>
              <a:gd name="T2" fmla="*/ 2147483647 w 2852"/>
              <a:gd name="T3" fmla="*/ 478829583 h 1445"/>
              <a:gd name="T4" fmla="*/ 2147483647 w 2852"/>
              <a:gd name="T5" fmla="*/ 773687006 h 14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52" h="1445">
                <a:moveTo>
                  <a:pt x="0" y="1445"/>
                </a:moveTo>
                <a:cubicBezTo>
                  <a:pt x="288" y="912"/>
                  <a:pt x="577" y="380"/>
                  <a:pt x="1052" y="190"/>
                </a:cubicBezTo>
                <a:cubicBezTo>
                  <a:pt x="1527" y="0"/>
                  <a:pt x="2189" y="153"/>
                  <a:pt x="2852" y="307"/>
                </a:cubicBezTo>
              </a:path>
            </a:pathLst>
          </a:custGeom>
          <a:noFill/>
          <a:ln w="1905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Freeform 1063"/>
          <p:cNvSpPr>
            <a:spLocks/>
          </p:cNvSpPr>
          <p:nvPr/>
        </p:nvSpPr>
        <p:spPr bwMode="auto">
          <a:xfrm>
            <a:off x="3924300" y="2973389"/>
            <a:ext cx="4489450" cy="2128837"/>
          </a:xfrm>
          <a:custGeom>
            <a:avLst/>
            <a:gdLst>
              <a:gd name="T0" fmla="*/ 0 w 2828"/>
              <a:gd name="T1" fmla="*/ 216733387 h 1341"/>
              <a:gd name="T2" fmla="*/ 509071563 w 2828"/>
              <a:gd name="T3" fmla="*/ 118446522 h 1341"/>
              <a:gd name="T4" fmla="*/ 2147483647 w 2828"/>
              <a:gd name="T5" fmla="*/ 352821792 h 1341"/>
              <a:gd name="T6" fmla="*/ 2147483647 w 2828"/>
              <a:gd name="T7" fmla="*/ 2147483647 h 1341"/>
              <a:gd name="T8" fmla="*/ 2147483647 w 2828"/>
              <a:gd name="T9" fmla="*/ 2147483647 h 13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28" h="1341">
                <a:moveTo>
                  <a:pt x="0" y="86"/>
                </a:moveTo>
                <a:cubicBezTo>
                  <a:pt x="25" y="62"/>
                  <a:pt x="50" y="38"/>
                  <a:pt x="202" y="47"/>
                </a:cubicBezTo>
                <a:cubicBezTo>
                  <a:pt x="354" y="56"/>
                  <a:pt x="690" y="0"/>
                  <a:pt x="911" y="140"/>
                </a:cubicBezTo>
                <a:cubicBezTo>
                  <a:pt x="1132" y="280"/>
                  <a:pt x="1208" y="689"/>
                  <a:pt x="1527" y="889"/>
                </a:cubicBezTo>
                <a:cubicBezTo>
                  <a:pt x="1846" y="1089"/>
                  <a:pt x="2612" y="1266"/>
                  <a:pt x="2828" y="1341"/>
                </a:cubicBezTo>
              </a:path>
            </a:pathLst>
          </a:custGeom>
          <a:noFill/>
          <a:ln w="19050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Text Box 1064"/>
          <p:cNvSpPr txBox="1">
            <a:spLocks noChangeArrowheads="1"/>
          </p:cNvSpPr>
          <p:nvPr/>
        </p:nvSpPr>
        <p:spPr bwMode="auto">
          <a:xfrm>
            <a:off x="2347914" y="1427163"/>
            <a:ext cx="423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/>
              <a:t>Are these graphs isomorphic?</a:t>
            </a:r>
          </a:p>
        </p:txBody>
      </p:sp>
      <p:sp>
        <p:nvSpPr>
          <p:cNvPr id="22572" name="Text Box 1065"/>
          <p:cNvSpPr txBox="1">
            <a:spLocks noChangeArrowheads="1"/>
          </p:cNvSpPr>
          <p:nvPr/>
        </p:nvSpPr>
        <p:spPr bwMode="auto">
          <a:xfrm>
            <a:off x="6718300" y="14303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YES</a:t>
            </a:r>
            <a:endParaRPr lang="en-US" altLang="en-US" sz="2400"/>
          </a:p>
        </p:txBody>
      </p:sp>
      <p:sp>
        <p:nvSpPr>
          <p:cNvPr id="22573" name="Text Box 1067"/>
          <p:cNvSpPr txBox="1">
            <a:spLocks noChangeArrowheads="1"/>
          </p:cNvSpPr>
          <p:nvPr/>
        </p:nvSpPr>
        <p:spPr bwMode="auto">
          <a:xfrm>
            <a:off x="2297113" y="5648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656013" y="2924838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Times New Roman" pitchFamily="18" charset="0"/>
              </a:rPr>
              <a:t>1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4703763" y="360587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2741613" y="3610638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4264025" y="485841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3038475" y="485841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7816850" y="294071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8864600" y="3621751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6902450" y="3626513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8424863" y="4874288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7199313" y="4874288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D029A404-F434-4148-8427-302542A45F8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SOMORPHISM</a:t>
            </a:r>
            <a:br>
              <a:rPr lang="en-US" altLang="en-US" sz="2400">
                <a:latin typeface="Times New Roman" pitchFamily="18" charset="0"/>
              </a:rPr>
            </a:br>
            <a:r>
              <a:rPr lang="en-US" altLang="en-US" sz="2000"/>
              <a:t>Example 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3719513" y="23907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3743325" y="229713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Times New Roman" pitchFamily="18" charset="0"/>
              </a:rPr>
              <a:t>1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23560" name="Text Box 5"/>
          <p:cNvSpPr txBox="1">
            <a:spLocks noChangeArrowheads="1"/>
          </p:cNvSpPr>
          <p:nvPr/>
        </p:nvSpPr>
        <p:spPr bwMode="auto">
          <a:xfrm>
            <a:off x="2830513" y="2882924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61" name="Oval 6"/>
          <p:cNvSpPr>
            <a:spLocks noChangeArrowheads="1"/>
          </p:cNvSpPr>
          <p:nvPr/>
        </p:nvSpPr>
        <p:spPr bwMode="auto">
          <a:xfrm>
            <a:off x="2820988" y="2976563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2" name="Oval 7"/>
          <p:cNvSpPr>
            <a:spLocks noChangeArrowheads="1"/>
          </p:cNvSpPr>
          <p:nvPr/>
        </p:nvSpPr>
        <p:spPr bwMode="auto">
          <a:xfrm>
            <a:off x="4710113" y="30003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3" name="Oval 8"/>
          <p:cNvSpPr>
            <a:spLocks noChangeArrowheads="1"/>
          </p:cNvSpPr>
          <p:nvPr/>
        </p:nvSpPr>
        <p:spPr bwMode="auto">
          <a:xfrm>
            <a:off x="2805113" y="40671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4" name="Oval 9"/>
          <p:cNvSpPr>
            <a:spLocks noChangeArrowheads="1"/>
          </p:cNvSpPr>
          <p:nvPr/>
        </p:nvSpPr>
        <p:spPr bwMode="auto">
          <a:xfrm>
            <a:off x="3733800" y="4800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5" name="Oval 10"/>
          <p:cNvSpPr>
            <a:spLocks noChangeArrowheads="1"/>
          </p:cNvSpPr>
          <p:nvPr/>
        </p:nvSpPr>
        <p:spPr bwMode="auto">
          <a:xfrm>
            <a:off x="4710113" y="40671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66" name="Text Box 11"/>
          <p:cNvSpPr txBox="1">
            <a:spLocks noChangeArrowheads="1"/>
          </p:cNvSpPr>
          <p:nvPr/>
        </p:nvSpPr>
        <p:spPr bwMode="auto">
          <a:xfrm>
            <a:off x="4729163" y="290038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67" name="Text Box 12"/>
          <p:cNvSpPr txBox="1">
            <a:spLocks noChangeArrowheads="1"/>
          </p:cNvSpPr>
          <p:nvPr/>
        </p:nvSpPr>
        <p:spPr bwMode="auto">
          <a:xfrm>
            <a:off x="2816225" y="3937024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68" name="Text Box 13"/>
          <p:cNvSpPr txBox="1">
            <a:spLocks noChangeArrowheads="1"/>
          </p:cNvSpPr>
          <p:nvPr/>
        </p:nvSpPr>
        <p:spPr bwMode="auto">
          <a:xfrm>
            <a:off x="4710113" y="3937024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69" name="Text Box 14"/>
          <p:cNvSpPr txBox="1">
            <a:spLocks noChangeArrowheads="1"/>
          </p:cNvSpPr>
          <p:nvPr/>
        </p:nvSpPr>
        <p:spPr bwMode="auto">
          <a:xfrm>
            <a:off x="3733800" y="4732361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6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70" name="Oval 15"/>
          <p:cNvSpPr>
            <a:spLocks noChangeArrowheads="1"/>
          </p:cNvSpPr>
          <p:nvPr/>
        </p:nvSpPr>
        <p:spPr bwMode="auto">
          <a:xfrm>
            <a:off x="7745413" y="23574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71" name="Text Box 16"/>
          <p:cNvSpPr txBox="1">
            <a:spLocks noChangeArrowheads="1"/>
          </p:cNvSpPr>
          <p:nvPr/>
        </p:nvSpPr>
        <p:spPr bwMode="auto">
          <a:xfrm>
            <a:off x="7769225" y="2263799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72" name="Text Box 17"/>
          <p:cNvSpPr txBox="1">
            <a:spLocks noChangeArrowheads="1"/>
          </p:cNvSpPr>
          <p:nvPr/>
        </p:nvSpPr>
        <p:spPr bwMode="auto">
          <a:xfrm>
            <a:off x="6856413" y="2788170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73" name="Oval 18"/>
          <p:cNvSpPr>
            <a:spLocks noChangeArrowheads="1"/>
          </p:cNvSpPr>
          <p:nvPr/>
        </p:nvSpPr>
        <p:spPr bwMode="auto">
          <a:xfrm>
            <a:off x="6846888" y="287498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74" name="Oval 19"/>
          <p:cNvSpPr>
            <a:spLocks noChangeArrowheads="1"/>
          </p:cNvSpPr>
          <p:nvPr/>
        </p:nvSpPr>
        <p:spPr bwMode="auto">
          <a:xfrm>
            <a:off x="8736013" y="29670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75" name="Oval 20"/>
          <p:cNvSpPr>
            <a:spLocks noChangeArrowheads="1"/>
          </p:cNvSpPr>
          <p:nvPr/>
        </p:nvSpPr>
        <p:spPr bwMode="auto">
          <a:xfrm>
            <a:off x="6831013" y="40338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76" name="Oval 21"/>
          <p:cNvSpPr>
            <a:spLocks noChangeArrowheads="1"/>
          </p:cNvSpPr>
          <p:nvPr/>
        </p:nvSpPr>
        <p:spPr bwMode="auto">
          <a:xfrm>
            <a:off x="7745413" y="47958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77" name="Oval 22"/>
          <p:cNvSpPr>
            <a:spLocks noChangeArrowheads="1"/>
          </p:cNvSpPr>
          <p:nvPr/>
        </p:nvSpPr>
        <p:spPr bwMode="auto">
          <a:xfrm>
            <a:off x="8736013" y="40338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3578" name="Text Box 23"/>
          <p:cNvSpPr txBox="1">
            <a:spLocks noChangeArrowheads="1"/>
          </p:cNvSpPr>
          <p:nvPr/>
        </p:nvSpPr>
        <p:spPr bwMode="auto">
          <a:xfrm>
            <a:off x="8755063" y="2867049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79" name="Text Box 24"/>
          <p:cNvSpPr txBox="1">
            <a:spLocks noChangeArrowheads="1"/>
          </p:cNvSpPr>
          <p:nvPr/>
        </p:nvSpPr>
        <p:spPr bwMode="auto">
          <a:xfrm>
            <a:off x="6842125" y="390368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80" name="Text Box 25"/>
          <p:cNvSpPr txBox="1">
            <a:spLocks noChangeArrowheads="1"/>
          </p:cNvSpPr>
          <p:nvPr/>
        </p:nvSpPr>
        <p:spPr bwMode="auto">
          <a:xfrm>
            <a:off x="8736013" y="390368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81" name="Text Box 26"/>
          <p:cNvSpPr txBox="1">
            <a:spLocks noChangeArrowheads="1"/>
          </p:cNvSpPr>
          <p:nvPr/>
        </p:nvSpPr>
        <p:spPr bwMode="auto">
          <a:xfrm>
            <a:off x="7756525" y="4713311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6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3582" name="Text Box 27"/>
          <p:cNvSpPr txBox="1">
            <a:spLocks noChangeArrowheads="1"/>
          </p:cNvSpPr>
          <p:nvPr/>
        </p:nvSpPr>
        <p:spPr bwMode="auto">
          <a:xfrm>
            <a:off x="2346325" y="1487488"/>
            <a:ext cx="376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/>
              <a:t>What about these graphs?</a:t>
            </a:r>
          </a:p>
        </p:txBody>
      </p:sp>
      <p:sp>
        <p:nvSpPr>
          <p:cNvPr id="23583" name="Line 28"/>
          <p:cNvSpPr>
            <a:spLocks noChangeShapeType="1"/>
          </p:cNvSpPr>
          <p:nvPr/>
        </p:nvSpPr>
        <p:spPr bwMode="auto">
          <a:xfrm flipH="1">
            <a:off x="3124200" y="25908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Line 29"/>
          <p:cNvSpPr>
            <a:spLocks noChangeShapeType="1"/>
          </p:cNvSpPr>
          <p:nvPr/>
        </p:nvSpPr>
        <p:spPr bwMode="auto">
          <a:xfrm>
            <a:off x="4038600" y="2590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Line 30"/>
          <p:cNvSpPr>
            <a:spLocks noChangeShapeType="1"/>
          </p:cNvSpPr>
          <p:nvPr/>
        </p:nvSpPr>
        <p:spPr bwMode="auto">
          <a:xfrm flipH="1">
            <a:off x="3048000" y="2667000"/>
            <a:ext cx="7620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Line 31"/>
          <p:cNvSpPr>
            <a:spLocks noChangeShapeType="1"/>
          </p:cNvSpPr>
          <p:nvPr/>
        </p:nvSpPr>
        <p:spPr bwMode="auto">
          <a:xfrm>
            <a:off x="3886200" y="2667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2"/>
          <p:cNvSpPr>
            <a:spLocks noChangeShapeType="1"/>
          </p:cNvSpPr>
          <p:nvPr/>
        </p:nvSpPr>
        <p:spPr bwMode="auto">
          <a:xfrm>
            <a:off x="3124200" y="3124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8" name="Line 33"/>
          <p:cNvSpPr>
            <a:spLocks noChangeShapeType="1"/>
          </p:cNvSpPr>
          <p:nvPr/>
        </p:nvSpPr>
        <p:spPr bwMode="auto">
          <a:xfrm>
            <a:off x="3048000" y="3276600"/>
            <a:ext cx="1676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Line 34"/>
          <p:cNvSpPr>
            <a:spLocks noChangeShapeType="1"/>
          </p:cNvSpPr>
          <p:nvPr/>
        </p:nvSpPr>
        <p:spPr bwMode="auto">
          <a:xfrm flipH="1">
            <a:off x="3124200" y="3276600"/>
            <a:ext cx="1676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Line 35"/>
          <p:cNvSpPr>
            <a:spLocks noChangeShapeType="1"/>
          </p:cNvSpPr>
          <p:nvPr/>
        </p:nvSpPr>
        <p:spPr bwMode="auto">
          <a:xfrm>
            <a:off x="3048000" y="4343400"/>
            <a:ext cx="685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36"/>
          <p:cNvSpPr>
            <a:spLocks noChangeShapeType="1"/>
          </p:cNvSpPr>
          <p:nvPr/>
        </p:nvSpPr>
        <p:spPr bwMode="auto">
          <a:xfrm flipH="1">
            <a:off x="4038600" y="43434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37"/>
          <p:cNvSpPr>
            <a:spLocks noChangeShapeType="1"/>
          </p:cNvSpPr>
          <p:nvPr/>
        </p:nvSpPr>
        <p:spPr bwMode="auto">
          <a:xfrm flipH="1">
            <a:off x="7086600" y="25908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Line 38"/>
          <p:cNvSpPr>
            <a:spLocks noChangeShapeType="1"/>
          </p:cNvSpPr>
          <p:nvPr/>
        </p:nvSpPr>
        <p:spPr bwMode="auto">
          <a:xfrm>
            <a:off x="7848600" y="2667000"/>
            <a:ext cx="7620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Line 39"/>
          <p:cNvSpPr>
            <a:spLocks noChangeShapeType="1"/>
          </p:cNvSpPr>
          <p:nvPr/>
        </p:nvSpPr>
        <p:spPr bwMode="auto">
          <a:xfrm>
            <a:off x="8001000" y="25908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Line 41"/>
          <p:cNvSpPr>
            <a:spLocks noChangeShapeType="1"/>
          </p:cNvSpPr>
          <p:nvPr/>
        </p:nvSpPr>
        <p:spPr bwMode="auto">
          <a:xfrm>
            <a:off x="7010400" y="3276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Line 42"/>
          <p:cNvSpPr>
            <a:spLocks noChangeShapeType="1"/>
          </p:cNvSpPr>
          <p:nvPr/>
        </p:nvSpPr>
        <p:spPr bwMode="auto">
          <a:xfrm>
            <a:off x="7162800" y="3200400"/>
            <a:ext cx="16002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3"/>
          <p:cNvSpPr>
            <a:spLocks noChangeShapeType="1"/>
          </p:cNvSpPr>
          <p:nvPr/>
        </p:nvSpPr>
        <p:spPr bwMode="auto">
          <a:xfrm flipH="1">
            <a:off x="7162800" y="41910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Line 44"/>
          <p:cNvSpPr>
            <a:spLocks noChangeShapeType="1"/>
          </p:cNvSpPr>
          <p:nvPr/>
        </p:nvSpPr>
        <p:spPr bwMode="auto">
          <a:xfrm flipH="1">
            <a:off x="8001000" y="43434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9" name="Line 45"/>
          <p:cNvSpPr>
            <a:spLocks noChangeShapeType="1"/>
          </p:cNvSpPr>
          <p:nvPr/>
        </p:nvSpPr>
        <p:spPr bwMode="auto">
          <a:xfrm flipH="1">
            <a:off x="7086600" y="3276600"/>
            <a:ext cx="17526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Line 46"/>
          <p:cNvSpPr>
            <a:spLocks noChangeShapeType="1"/>
          </p:cNvSpPr>
          <p:nvPr/>
        </p:nvSpPr>
        <p:spPr bwMode="auto">
          <a:xfrm flipH="1">
            <a:off x="8001000" y="3276600"/>
            <a:ext cx="9144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490917C2-1874-4B12-B421-F8720D6A7DA6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SOMORPHISM</a:t>
            </a:r>
            <a:br>
              <a:rPr lang="en-US" altLang="en-US" sz="2400">
                <a:latin typeface="Times New Roman" pitchFamily="18" charset="0"/>
              </a:rPr>
            </a:br>
            <a:r>
              <a:rPr lang="en-US" altLang="en-US" sz="2000"/>
              <a:t>Example 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4582" name="Oval 3"/>
          <p:cNvSpPr>
            <a:spLocks noChangeArrowheads="1"/>
          </p:cNvSpPr>
          <p:nvPr/>
        </p:nvSpPr>
        <p:spPr bwMode="auto">
          <a:xfrm>
            <a:off x="3719513" y="23907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585" name="Oval 6"/>
          <p:cNvSpPr>
            <a:spLocks noChangeArrowheads="1"/>
          </p:cNvSpPr>
          <p:nvPr/>
        </p:nvSpPr>
        <p:spPr bwMode="auto">
          <a:xfrm>
            <a:off x="2820988" y="2976563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586" name="Oval 7"/>
          <p:cNvSpPr>
            <a:spLocks noChangeArrowheads="1"/>
          </p:cNvSpPr>
          <p:nvPr/>
        </p:nvSpPr>
        <p:spPr bwMode="auto">
          <a:xfrm>
            <a:off x="4710113" y="30003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587" name="Oval 8"/>
          <p:cNvSpPr>
            <a:spLocks noChangeArrowheads="1"/>
          </p:cNvSpPr>
          <p:nvPr/>
        </p:nvSpPr>
        <p:spPr bwMode="auto">
          <a:xfrm>
            <a:off x="2805113" y="40671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588" name="Oval 9"/>
          <p:cNvSpPr>
            <a:spLocks noChangeArrowheads="1"/>
          </p:cNvSpPr>
          <p:nvPr/>
        </p:nvSpPr>
        <p:spPr bwMode="auto">
          <a:xfrm>
            <a:off x="3733800" y="4800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589" name="Oval 10"/>
          <p:cNvSpPr>
            <a:spLocks noChangeArrowheads="1"/>
          </p:cNvSpPr>
          <p:nvPr/>
        </p:nvSpPr>
        <p:spPr bwMode="auto">
          <a:xfrm>
            <a:off x="4710113" y="406717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594" name="Oval 15"/>
          <p:cNvSpPr>
            <a:spLocks noChangeArrowheads="1"/>
          </p:cNvSpPr>
          <p:nvPr/>
        </p:nvSpPr>
        <p:spPr bwMode="auto">
          <a:xfrm>
            <a:off x="7745413" y="23574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597" name="Oval 18"/>
          <p:cNvSpPr>
            <a:spLocks noChangeArrowheads="1"/>
          </p:cNvSpPr>
          <p:nvPr/>
        </p:nvSpPr>
        <p:spPr bwMode="auto">
          <a:xfrm>
            <a:off x="6846888" y="2943225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598" name="Oval 19"/>
          <p:cNvSpPr>
            <a:spLocks noChangeArrowheads="1"/>
          </p:cNvSpPr>
          <p:nvPr/>
        </p:nvSpPr>
        <p:spPr bwMode="auto">
          <a:xfrm>
            <a:off x="8736013" y="29670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599" name="Oval 20"/>
          <p:cNvSpPr>
            <a:spLocks noChangeArrowheads="1"/>
          </p:cNvSpPr>
          <p:nvPr/>
        </p:nvSpPr>
        <p:spPr bwMode="auto">
          <a:xfrm>
            <a:off x="6831013" y="40338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600" name="Oval 21"/>
          <p:cNvSpPr>
            <a:spLocks noChangeArrowheads="1"/>
          </p:cNvSpPr>
          <p:nvPr/>
        </p:nvSpPr>
        <p:spPr bwMode="auto">
          <a:xfrm>
            <a:off x="7745413" y="47958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601" name="Oval 22"/>
          <p:cNvSpPr>
            <a:spLocks noChangeArrowheads="1"/>
          </p:cNvSpPr>
          <p:nvPr/>
        </p:nvSpPr>
        <p:spPr bwMode="auto">
          <a:xfrm>
            <a:off x="8736013" y="4033838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606" name="Text Box 27"/>
          <p:cNvSpPr txBox="1">
            <a:spLocks noChangeArrowheads="1"/>
          </p:cNvSpPr>
          <p:nvPr/>
        </p:nvSpPr>
        <p:spPr bwMode="auto">
          <a:xfrm>
            <a:off x="2346325" y="1487488"/>
            <a:ext cx="376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/>
              <a:t>What about these graphs?</a:t>
            </a:r>
          </a:p>
        </p:txBody>
      </p:sp>
      <p:sp>
        <p:nvSpPr>
          <p:cNvPr id="24607" name="Line 28"/>
          <p:cNvSpPr>
            <a:spLocks noChangeShapeType="1"/>
          </p:cNvSpPr>
          <p:nvPr/>
        </p:nvSpPr>
        <p:spPr bwMode="auto">
          <a:xfrm flipH="1">
            <a:off x="3124200" y="25908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29"/>
          <p:cNvSpPr>
            <a:spLocks noChangeShapeType="1"/>
          </p:cNvSpPr>
          <p:nvPr/>
        </p:nvSpPr>
        <p:spPr bwMode="auto">
          <a:xfrm>
            <a:off x="4038600" y="2590800"/>
            <a:ext cx="685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Line 30"/>
          <p:cNvSpPr>
            <a:spLocks noChangeShapeType="1"/>
          </p:cNvSpPr>
          <p:nvPr/>
        </p:nvSpPr>
        <p:spPr bwMode="auto">
          <a:xfrm flipH="1">
            <a:off x="3048000" y="2667000"/>
            <a:ext cx="7620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Line 31"/>
          <p:cNvSpPr>
            <a:spLocks noChangeShapeType="1"/>
          </p:cNvSpPr>
          <p:nvPr/>
        </p:nvSpPr>
        <p:spPr bwMode="auto">
          <a:xfrm>
            <a:off x="3886200" y="26670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Line 32"/>
          <p:cNvSpPr>
            <a:spLocks noChangeShapeType="1"/>
          </p:cNvSpPr>
          <p:nvPr/>
        </p:nvSpPr>
        <p:spPr bwMode="auto">
          <a:xfrm>
            <a:off x="3124200" y="31242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Line 33"/>
          <p:cNvSpPr>
            <a:spLocks noChangeShapeType="1"/>
          </p:cNvSpPr>
          <p:nvPr/>
        </p:nvSpPr>
        <p:spPr bwMode="auto">
          <a:xfrm>
            <a:off x="3048000" y="3276600"/>
            <a:ext cx="1676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34"/>
          <p:cNvSpPr>
            <a:spLocks noChangeShapeType="1"/>
          </p:cNvSpPr>
          <p:nvPr/>
        </p:nvSpPr>
        <p:spPr bwMode="auto">
          <a:xfrm flipH="1">
            <a:off x="3124200" y="3276600"/>
            <a:ext cx="1676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Line 35"/>
          <p:cNvSpPr>
            <a:spLocks noChangeShapeType="1"/>
          </p:cNvSpPr>
          <p:nvPr/>
        </p:nvSpPr>
        <p:spPr bwMode="auto">
          <a:xfrm>
            <a:off x="3048000" y="4343400"/>
            <a:ext cx="685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Line 36"/>
          <p:cNvSpPr>
            <a:spLocks noChangeShapeType="1"/>
          </p:cNvSpPr>
          <p:nvPr/>
        </p:nvSpPr>
        <p:spPr bwMode="auto">
          <a:xfrm flipH="1">
            <a:off x="4038600" y="43434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37"/>
          <p:cNvSpPr>
            <a:spLocks noChangeShapeType="1"/>
          </p:cNvSpPr>
          <p:nvPr/>
        </p:nvSpPr>
        <p:spPr bwMode="auto">
          <a:xfrm flipH="1">
            <a:off x="7086600" y="2590800"/>
            <a:ext cx="685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38"/>
          <p:cNvSpPr>
            <a:spLocks noChangeShapeType="1"/>
          </p:cNvSpPr>
          <p:nvPr/>
        </p:nvSpPr>
        <p:spPr bwMode="auto">
          <a:xfrm>
            <a:off x="7848600" y="2667000"/>
            <a:ext cx="7620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Line 39"/>
          <p:cNvSpPr>
            <a:spLocks noChangeShapeType="1"/>
          </p:cNvSpPr>
          <p:nvPr/>
        </p:nvSpPr>
        <p:spPr bwMode="auto">
          <a:xfrm>
            <a:off x="8001000" y="25908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0"/>
          <p:cNvSpPr>
            <a:spLocks noChangeShapeType="1"/>
          </p:cNvSpPr>
          <p:nvPr/>
        </p:nvSpPr>
        <p:spPr bwMode="auto">
          <a:xfrm>
            <a:off x="7010400" y="32766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1"/>
          <p:cNvSpPr>
            <a:spLocks noChangeShapeType="1"/>
          </p:cNvSpPr>
          <p:nvPr/>
        </p:nvSpPr>
        <p:spPr bwMode="auto">
          <a:xfrm>
            <a:off x="7162800" y="3200400"/>
            <a:ext cx="16002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2"/>
          <p:cNvSpPr>
            <a:spLocks noChangeShapeType="1"/>
          </p:cNvSpPr>
          <p:nvPr/>
        </p:nvSpPr>
        <p:spPr bwMode="auto">
          <a:xfrm flipH="1">
            <a:off x="7162800" y="41910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3"/>
          <p:cNvSpPr>
            <a:spLocks noChangeShapeType="1"/>
          </p:cNvSpPr>
          <p:nvPr/>
        </p:nvSpPr>
        <p:spPr bwMode="auto">
          <a:xfrm flipH="1">
            <a:off x="8001000" y="43434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44"/>
          <p:cNvSpPr>
            <a:spLocks noChangeShapeType="1"/>
          </p:cNvSpPr>
          <p:nvPr/>
        </p:nvSpPr>
        <p:spPr bwMode="auto">
          <a:xfrm flipH="1">
            <a:off x="7086600" y="3276600"/>
            <a:ext cx="17526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Line 45"/>
          <p:cNvSpPr>
            <a:spLocks noChangeShapeType="1"/>
          </p:cNvSpPr>
          <p:nvPr/>
        </p:nvSpPr>
        <p:spPr bwMode="auto">
          <a:xfrm flipH="1">
            <a:off x="8001000" y="3276600"/>
            <a:ext cx="91440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Text Box 46"/>
          <p:cNvSpPr txBox="1">
            <a:spLocks noChangeArrowheads="1"/>
          </p:cNvSpPr>
          <p:nvPr/>
        </p:nvSpPr>
        <p:spPr bwMode="auto">
          <a:xfrm>
            <a:off x="6172200" y="14478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NO</a:t>
            </a:r>
            <a:endParaRPr lang="en-US" altLang="en-US" sz="24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626" name="Oval 48"/>
          <p:cNvSpPr>
            <a:spLocks noChangeArrowheads="1"/>
          </p:cNvSpPr>
          <p:nvPr/>
        </p:nvSpPr>
        <p:spPr bwMode="auto">
          <a:xfrm>
            <a:off x="3505200" y="2209800"/>
            <a:ext cx="762000" cy="685800"/>
          </a:xfrm>
          <a:prstGeom prst="ellips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627" name="Text Box 49"/>
          <p:cNvSpPr txBox="1">
            <a:spLocks noChangeArrowheads="1"/>
          </p:cNvSpPr>
          <p:nvPr/>
        </p:nvSpPr>
        <p:spPr bwMode="auto">
          <a:xfrm>
            <a:off x="4251325" y="2170113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hlink"/>
                </a:solidFill>
              </a:rPr>
              <a:t>degree 4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3743325" y="229713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latin typeface="Times New Roman" pitchFamily="18" charset="0"/>
              </a:rPr>
              <a:t>1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53" name="Text Box 5"/>
          <p:cNvSpPr txBox="1">
            <a:spLocks noChangeArrowheads="1"/>
          </p:cNvSpPr>
          <p:nvPr/>
        </p:nvSpPr>
        <p:spPr bwMode="auto">
          <a:xfrm>
            <a:off x="2830513" y="2882924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4" name="Text Box 11"/>
          <p:cNvSpPr txBox="1">
            <a:spLocks noChangeArrowheads="1"/>
          </p:cNvSpPr>
          <p:nvPr/>
        </p:nvSpPr>
        <p:spPr bwMode="auto">
          <a:xfrm>
            <a:off x="4729163" y="290038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2816225" y="3937024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710113" y="3937024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3733800" y="4732361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6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7769225" y="2263799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6856413" y="2788170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2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8755063" y="2867049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1" name="Text Box 24"/>
          <p:cNvSpPr txBox="1">
            <a:spLocks noChangeArrowheads="1"/>
          </p:cNvSpPr>
          <p:nvPr/>
        </p:nvSpPr>
        <p:spPr bwMode="auto">
          <a:xfrm>
            <a:off x="6842125" y="390368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4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2" name="Text Box 25"/>
          <p:cNvSpPr txBox="1">
            <a:spLocks noChangeArrowheads="1"/>
          </p:cNvSpPr>
          <p:nvPr/>
        </p:nvSpPr>
        <p:spPr bwMode="auto">
          <a:xfrm>
            <a:off x="8736013" y="3903686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5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7756525" y="4713311"/>
            <a:ext cx="300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pitchFamily="18" charset="0"/>
              </a:rPr>
              <a:t>6</a:t>
            </a: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978EC597-8495-4E8C-9D72-D966457BD33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56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I</a:t>
            </a:r>
            <a:r>
              <a:rPr lang="en-US" altLang="en-US" sz="2400">
                <a:latin typeface="Times New Roman" pitchFamily="18" charset="0"/>
              </a:rPr>
              <a:t>SOMORPHISM</a:t>
            </a:r>
            <a:br>
              <a:rPr lang="en-US" altLang="en-US" sz="2400">
                <a:latin typeface="Times New Roman" pitchFamily="18" charset="0"/>
              </a:rPr>
            </a:br>
            <a:r>
              <a:rPr lang="en-US" altLang="en-US" sz="2000"/>
              <a:t>Example 3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5618" name="Text Box 1051"/>
          <p:cNvSpPr txBox="1">
            <a:spLocks noChangeArrowheads="1"/>
          </p:cNvSpPr>
          <p:nvPr/>
        </p:nvSpPr>
        <p:spPr bwMode="auto">
          <a:xfrm>
            <a:off x="2266042" y="1267916"/>
            <a:ext cx="34585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And these?  (</a:t>
            </a:r>
            <a:r>
              <a:rPr lang="en-US" altLang="en-US" sz="2400" dirty="0">
                <a:solidFill>
                  <a:srgbClr val="FF0000"/>
                </a:solidFill>
              </a:rPr>
              <a:t>Yes</a:t>
            </a:r>
            <a:r>
              <a:rPr lang="en-US" altLang="en-US" sz="2400" dirty="0"/>
              <a:t> or </a:t>
            </a:r>
            <a:r>
              <a:rPr lang="en-US" altLang="en-US" sz="2400" dirty="0">
                <a:solidFill>
                  <a:srgbClr val="FF0000"/>
                </a:solidFill>
              </a:rPr>
              <a:t>No</a:t>
            </a:r>
            <a:r>
              <a:rPr lang="en-US" altLang="en-US" sz="2400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29BCC4-245D-4C93-AC77-E19EB8692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4" y="2269322"/>
            <a:ext cx="10086255" cy="267869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A74025-3DB1-4362-89E7-82D01EA25F0B}"/>
              </a:ext>
            </a:extLst>
          </p:cNvPr>
          <p:cNvSpPr/>
          <p:nvPr/>
        </p:nvSpPr>
        <p:spPr>
          <a:xfrm>
            <a:off x="9857204" y="2204815"/>
            <a:ext cx="564023" cy="743484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319BBAB-1D57-4AC9-BC09-F1204B0BC5CD}"/>
              </a:ext>
            </a:extLst>
          </p:cNvPr>
          <p:cNvSpPr/>
          <p:nvPr/>
        </p:nvSpPr>
        <p:spPr>
          <a:xfrm>
            <a:off x="7569313" y="2865185"/>
            <a:ext cx="564023" cy="743484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3D974FD-1496-4CF0-AA2E-E0F29F0A3C1A}"/>
              </a:ext>
            </a:extLst>
          </p:cNvPr>
          <p:cNvSpPr/>
          <p:nvPr/>
        </p:nvSpPr>
        <p:spPr>
          <a:xfrm>
            <a:off x="6096000" y="4204532"/>
            <a:ext cx="564023" cy="743484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3639326-3EAA-417B-BA38-41A69BE92FD3}"/>
              </a:ext>
            </a:extLst>
          </p:cNvPr>
          <p:cNvSpPr/>
          <p:nvPr/>
        </p:nvSpPr>
        <p:spPr>
          <a:xfrm>
            <a:off x="8328588" y="3558203"/>
            <a:ext cx="564023" cy="743484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2D1F7D5-284D-4B63-8E1D-B4F2DCD82976}"/>
              </a:ext>
            </a:extLst>
          </p:cNvPr>
          <p:cNvSpPr/>
          <p:nvPr/>
        </p:nvSpPr>
        <p:spPr>
          <a:xfrm>
            <a:off x="6143356" y="2121701"/>
            <a:ext cx="564023" cy="7434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84D0018-992F-4EA7-95A3-F7A8A4C8A914}"/>
              </a:ext>
            </a:extLst>
          </p:cNvPr>
          <p:cNvSpPr/>
          <p:nvPr/>
        </p:nvSpPr>
        <p:spPr>
          <a:xfrm>
            <a:off x="8328587" y="2782466"/>
            <a:ext cx="564023" cy="7434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80F6BE7-B4F2-4958-AF97-B4104628876C}"/>
              </a:ext>
            </a:extLst>
          </p:cNvPr>
          <p:cNvSpPr/>
          <p:nvPr/>
        </p:nvSpPr>
        <p:spPr>
          <a:xfrm>
            <a:off x="9857203" y="4194687"/>
            <a:ext cx="564023" cy="7434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69046AE-483D-4FCA-9A13-0B1523DDB611}"/>
              </a:ext>
            </a:extLst>
          </p:cNvPr>
          <p:cNvSpPr/>
          <p:nvPr/>
        </p:nvSpPr>
        <p:spPr>
          <a:xfrm>
            <a:off x="7619583" y="3558203"/>
            <a:ext cx="564023" cy="743484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DDE76B-C514-4878-AF60-D7B40B547D10}"/>
                  </a:ext>
                </a:extLst>
              </p14:cNvPr>
              <p14:cNvContentPartPr/>
              <p14:nvPr/>
            </p14:nvContentPartPr>
            <p14:xfrm>
              <a:off x="971146" y="2394379"/>
              <a:ext cx="3659400" cy="205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DDE76B-C514-4878-AF60-D7B40B547D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146" y="2286739"/>
                <a:ext cx="3767040" cy="2271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4BCCCF7-D52C-4BCF-9E82-055D58AFD796}"/>
              </a:ext>
            </a:extLst>
          </p:cNvPr>
          <p:cNvSpPr txBox="1"/>
          <p:nvPr/>
        </p:nvSpPr>
        <p:spPr>
          <a:xfrm>
            <a:off x="1983223" y="5026092"/>
            <a:ext cx="239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 5 cycle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65C7C4-6B51-499D-9CC3-E229353BAA18}"/>
              </a:ext>
            </a:extLst>
          </p:cNvPr>
          <p:cNvSpPr txBox="1"/>
          <p:nvPr/>
        </p:nvSpPr>
        <p:spPr>
          <a:xfrm>
            <a:off x="7412976" y="5098580"/>
            <a:ext cx="239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Bipartite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5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36E2D002-AB30-4B76-9E4E-2ECF44E389E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</a:rPr>
              <a:t>ONISOMORPHISM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7289" y="1378588"/>
                <a:ext cx="10626838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>
                    <a:solidFill>
                      <a:schemeClr val="hlink"/>
                    </a:solidFill>
                  </a:rPr>
                  <a:t>Def:</a:t>
                </a:r>
                <a:r>
                  <a:rPr lang="en-US" altLang="en-US" dirty="0">
                    <a:latin typeface="Times New Roman" pitchFamily="18" charset="0"/>
                  </a:rPr>
                  <a:t> G</a:t>
                </a:r>
                <a:r>
                  <a:rPr lang="en-US" altLang="en-US" sz="1800" dirty="0">
                    <a:latin typeface="Times New Roman" pitchFamily="18" charset="0"/>
                  </a:rPr>
                  <a:t>RAPH</a:t>
                </a:r>
                <a:r>
                  <a:rPr lang="en-US" altLang="en-US" dirty="0">
                    <a:latin typeface="Times New Roman" pitchFamily="18" charset="0"/>
                  </a:rPr>
                  <a:t>I</a:t>
                </a:r>
                <a:r>
                  <a:rPr lang="en-US" altLang="en-US" sz="1800" dirty="0">
                    <a:latin typeface="Times New Roman" pitchFamily="18" charset="0"/>
                  </a:rPr>
                  <a:t>SO</a:t>
                </a:r>
                <a:r>
                  <a:rPr lang="en-US" altLang="en-US" dirty="0">
                    <a:latin typeface="Times New Roman" pitchFamily="18" charset="0"/>
                  </a:rPr>
                  <a:t>(</a:t>
                </a:r>
                <a:r>
                  <a:rPr lang="en-US" altLang="en-US" i="1" dirty="0">
                    <a:latin typeface="Times New Roman" pitchFamily="18" charset="0"/>
                  </a:rPr>
                  <a:t>G</a:t>
                </a:r>
                <a:r>
                  <a:rPr lang="en-US" altLang="en-US" baseline="-25000" dirty="0">
                    <a:latin typeface="Times New Roman" pitchFamily="18" charset="0"/>
                  </a:rPr>
                  <a:t>0</a:t>
                </a:r>
                <a:r>
                  <a:rPr lang="en-US" altLang="en-US" dirty="0">
                    <a:latin typeface="Times New Roman" pitchFamily="18" charset="0"/>
                  </a:rPr>
                  <a:t>, </a:t>
                </a:r>
                <a:r>
                  <a:rPr lang="en-US" altLang="en-US" i="1" dirty="0">
                    <a:latin typeface="Times New Roman" pitchFamily="18" charset="0"/>
                  </a:rPr>
                  <a:t>G</a:t>
                </a:r>
                <a:r>
                  <a:rPr lang="en-US" altLang="en-US" baseline="-25000" dirty="0">
                    <a:latin typeface="Times New Roman" pitchFamily="18" charset="0"/>
                  </a:rPr>
                  <a:t>1</a:t>
                </a:r>
                <a:r>
                  <a:rPr lang="en-US" altLang="en-US" dirty="0">
                    <a:latin typeface="Times New Roman" pitchFamily="18" charset="0"/>
                  </a:rPr>
                  <a:t>)=1 </a:t>
                </a:r>
                <a:r>
                  <a:rPr lang="en-US" altLang="en-US" dirty="0" err="1">
                    <a:latin typeface="Times New Roman" pitchFamily="18" charset="0"/>
                  </a:rPr>
                  <a:t>iff</a:t>
                </a:r>
                <a:r>
                  <a:rPr lang="en-US" altLang="en-US" dirty="0">
                    <a:latin typeface="Times New Roman" pitchFamily="18" charset="0"/>
                  </a:rPr>
                  <a:t> </a:t>
                </a:r>
                <a:r>
                  <a:rPr lang="en-US" altLang="en-US" i="1" dirty="0">
                    <a:latin typeface="Times New Roman" pitchFamily="18" charset="0"/>
                  </a:rPr>
                  <a:t>G</a:t>
                </a:r>
                <a:r>
                  <a:rPr lang="en-US" altLang="en-US" baseline="-25000" dirty="0">
                    <a:latin typeface="Times New Roman" pitchFamily="18" charset="0"/>
                  </a:rPr>
                  <a:t>0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</a:t>
                </a:r>
                <a:r>
                  <a:rPr lang="en-US" altLang="en-US" i="1" dirty="0">
                    <a:latin typeface="Times New Roman" pitchFamily="18" charset="0"/>
                  </a:rPr>
                  <a:t>G</a:t>
                </a:r>
                <a:r>
                  <a:rPr lang="en-US" altLang="en-US" baseline="-25000" dirty="0">
                    <a:latin typeface="Times New Roman" pitchFamily="18" charset="0"/>
                  </a:rPr>
                  <a:t>1</a:t>
                </a:r>
                <a:endParaRPr lang="en-US" altLang="en-US" dirty="0">
                  <a:latin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dirty="0">
                    <a:latin typeface="Times New Roman" pitchFamily="18" charset="0"/>
                  </a:rPr>
                  <a:t>		G</a:t>
                </a:r>
                <a:r>
                  <a:rPr lang="en-US" altLang="en-US" sz="1800" dirty="0">
                    <a:latin typeface="Times New Roman" pitchFamily="18" charset="0"/>
                  </a:rPr>
                  <a:t>RAPH</a:t>
                </a:r>
                <a:r>
                  <a:rPr lang="en-US" altLang="en-US" dirty="0">
                    <a:latin typeface="Times New Roman" pitchFamily="18" charset="0"/>
                  </a:rPr>
                  <a:t>N</a:t>
                </a:r>
                <a:r>
                  <a:rPr lang="en-US" altLang="en-US" sz="1800" dirty="0">
                    <a:latin typeface="Times New Roman" pitchFamily="18" charset="0"/>
                  </a:rPr>
                  <a:t>ONISO</a:t>
                </a:r>
                <a:r>
                  <a:rPr lang="en-US" altLang="en-US" dirty="0">
                    <a:latin typeface="Times New Roman" pitchFamily="18" charset="0"/>
                  </a:rPr>
                  <a:t>(</a:t>
                </a:r>
                <a:r>
                  <a:rPr lang="en-US" altLang="en-US" i="1" dirty="0">
                    <a:latin typeface="Times New Roman" pitchFamily="18" charset="0"/>
                  </a:rPr>
                  <a:t>G</a:t>
                </a:r>
                <a:r>
                  <a:rPr lang="en-US" altLang="en-US" baseline="-25000" dirty="0">
                    <a:latin typeface="Times New Roman" pitchFamily="18" charset="0"/>
                  </a:rPr>
                  <a:t>0</a:t>
                </a:r>
                <a:r>
                  <a:rPr lang="en-US" altLang="en-US" dirty="0">
                    <a:latin typeface="Times New Roman" pitchFamily="18" charset="0"/>
                  </a:rPr>
                  <a:t>, </a:t>
                </a:r>
                <a:r>
                  <a:rPr lang="en-US" altLang="en-US" i="1" dirty="0">
                    <a:latin typeface="Times New Roman" pitchFamily="18" charset="0"/>
                  </a:rPr>
                  <a:t>G</a:t>
                </a:r>
                <a:r>
                  <a:rPr lang="en-US" altLang="en-US" baseline="-25000" dirty="0">
                    <a:latin typeface="Times New Roman" pitchFamily="18" charset="0"/>
                  </a:rPr>
                  <a:t>1</a:t>
                </a:r>
                <a:r>
                  <a:rPr lang="en-US" altLang="en-US" dirty="0">
                    <a:latin typeface="Times New Roman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en-US" dirty="0">
                    <a:latin typeface="Times New Roman" pitchFamily="18" charset="0"/>
                  </a:rPr>
                  <a:t> </a:t>
                </a:r>
                <a:r>
                  <a:rPr lang="en-US" altLang="en-US" dirty="0" err="1">
                    <a:latin typeface="Times New Roman" pitchFamily="18" charset="0"/>
                  </a:rPr>
                  <a:t>iff</a:t>
                </a:r>
                <a:r>
                  <a:rPr lang="en-US" altLang="en-US" dirty="0">
                    <a:latin typeface="Times New Roman" pitchFamily="18" charset="0"/>
                  </a:rPr>
                  <a:t> </a:t>
                </a:r>
                <a:r>
                  <a:rPr lang="en-US" altLang="en-US" i="1" dirty="0">
                    <a:latin typeface="Times New Roman" pitchFamily="18" charset="0"/>
                  </a:rPr>
                  <a:t>G</a:t>
                </a:r>
                <a:r>
                  <a:rPr lang="en-US" altLang="en-US" baseline="-25000" dirty="0">
                    <a:latin typeface="Times New Roman" pitchFamily="18" charset="0"/>
                  </a:rPr>
                  <a:t>0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</a:t>
                </a:r>
                <a:r>
                  <a:rPr lang="en-US" altLang="en-US" i="1" dirty="0">
                    <a:latin typeface="Times New Roman" pitchFamily="18" charset="0"/>
                  </a:rPr>
                  <a:t>G</a:t>
                </a:r>
                <a:r>
                  <a:rPr lang="en-US" altLang="en-US" baseline="-25000" dirty="0">
                    <a:latin typeface="Times New Roman" pitchFamily="18" charset="0"/>
                  </a:rPr>
                  <a:t>1</a:t>
                </a:r>
                <a:endParaRPr lang="en-US" altLang="en-US" dirty="0">
                  <a:latin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dirty="0">
                    <a:latin typeface="Times New Roman" pitchFamily="18" charset="0"/>
                  </a:rPr>
                  <a:t> </a:t>
                </a:r>
              </a:p>
              <a:p>
                <a:r>
                  <a:rPr lang="en-US" altLang="en-US" dirty="0">
                    <a:latin typeface="Times New Roman" pitchFamily="18" charset="0"/>
                  </a:rPr>
                  <a:t>G</a:t>
                </a:r>
                <a:r>
                  <a:rPr lang="en-US" altLang="en-US" sz="1800" dirty="0">
                    <a:latin typeface="Times New Roman" pitchFamily="18" charset="0"/>
                  </a:rPr>
                  <a:t>RAPH</a:t>
                </a:r>
                <a:r>
                  <a:rPr lang="en-US" altLang="en-US" dirty="0">
                    <a:latin typeface="Times New Roman" pitchFamily="18" charset="0"/>
                  </a:rPr>
                  <a:t>I</a:t>
                </a:r>
                <a:r>
                  <a:rPr lang="en-US" altLang="en-US" sz="1800" dirty="0">
                    <a:latin typeface="Times New Roman" pitchFamily="18" charset="0"/>
                  </a:rPr>
                  <a:t>SO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</a:t>
                </a:r>
                <a:r>
                  <a:rPr lang="en-US" altLang="en-US" dirty="0">
                    <a:sym typeface="Symbol" pitchFamily="18" charset="2"/>
                  </a:rPr>
                  <a:t>NP (</a:t>
                </a:r>
                <a:r>
                  <a:rPr lang="en-US" altLang="en-US" dirty="0" err="1">
                    <a:sym typeface="Symbol" pitchFamily="18" charset="2"/>
                  </a:rPr>
                  <a:t>relabelling</a:t>
                </a:r>
                <a:r>
                  <a:rPr lang="en-US" altLang="en-US" dirty="0">
                    <a:sym typeface="Symbol" pitchFamily="18" charset="2"/>
                  </a:rPr>
                  <a:t> is a proof), but not known to be in P or to be NP-complete. </a:t>
                </a:r>
              </a:p>
              <a:p>
                <a:pPr lvl="1"/>
                <a:r>
                  <a:rPr lang="en-US" altLang="en-US" dirty="0">
                    <a:sym typeface="Symbol" pitchFamily="18" charset="2"/>
                  </a:rPr>
                  <a:t>Recent breakthrough [</a:t>
                </a:r>
                <a:r>
                  <a:rPr lang="en-US" altLang="en-US" dirty="0" err="1">
                    <a:sym typeface="Symbol" pitchFamily="18" charset="2"/>
                  </a:rPr>
                  <a:t>Babai</a:t>
                </a:r>
                <a:r>
                  <a:rPr lang="en-US" altLang="en-US" dirty="0">
                    <a:sym typeface="Symbol" pitchFamily="18" charset="2"/>
                  </a:rPr>
                  <a:t> `15]: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  <a:sym typeface="Symbol" pitchFamily="18" charset="2"/>
                      </a:rPr>
                      <m:t>∈</m:t>
                    </m:r>
                    <m:r>
                      <m:rPr>
                        <m:nor/>
                      </m:rPr>
                      <a:rPr lang="en-US" altLang="en-US" b="0" i="0" smtClean="0">
                        <a:latin typeface="Cambria Math"/>
                        <a:sym typeface="Symbol" pitchFamily="18" charset="2"/>
                      </a:rPr>
                      <m:t>TIME</m:t>
                    </m:r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𝑝𝑜𝑙𝑦𝑙𝑜𝑔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endParaRPr lang="en-US" altLang="en-US" dirty="0">
                  <a:sym typeface="Symbol" pitchFamily="18" charset="2"/>
                </a:endParaRPr>
              </a:p>
              <a:p>
                <a:r>
                  <a:rPr lang="en-US" altLang="en-US" dirty="0">
                    <a:latin typeface="Times New Roman" pitchFamily="18" charset="0"/>
                  </a:rPr>
                  <a:t>G</a:t>
                </a:r>
                <a:r>
                  <a:rPr lang="en-US" altLang="en-US" sz="1800" dirty="0">
                    <a:latin typeface="Times New Roman" pitchFamily="18" charset="0"/>
                  </a:rPr>
                  <a:t>RAPH</a:t>
                </a:r>
                <a:r>
                  <a:rPr lang="en-US" altLang="en-US" dirty="0">
                    <a:latin typeface="Times New Roman" pitchFamily="18" charset="0"/>
                  </a:rPr>
                  <a:t>N</a:t>
                </a:r>
                <a:r>
                  <a:rPr lang="en-US" altLang="en-US" sz="1800" dirty="0">
                    <a:latin typeface="Times New Roman" pitchFamily="18" charset="0"/>
                  </a:rPr>
                  <a:t>ONISO</a:t>
                </a:r>
                <a:r>
                  <a:rPr lang="en-US" altLang="en-US" dirty="0">
                    <a:latin typeface="Times New Roman" pitchFamily="18" charset="0"/>
                  </a:rPr>
                  <a:t> </a:t>
                </a:r>
                <a:r>
                  <a:rPr lang="en-US" altLang="en-US" dirty="0"/>
                  <a:t>not known to be in NP.</a:t>
                </a:r>
                <a:endParaRPr lang="en-US" altLang="en-US" dirty="0">
                  <a:solidFill>
                    <a:schemeClr val="hlink"/>
                  </a:solidFill>
                </a:endParaRPr>
              </a:p>
              <a:p>
                <a:endParaRPr lang="en-US" altLang="en-US" dirty="0">
                  <a:solidFill>
                    <a:schemeClr val="hlink"/>
                  </a:solidFill>
                </a:endParaRPr>
              </a:p>
              <a:p>
                <a:r>
                  <a:rPr lang="en-US" altLang="en-US" dirty="0" err="1">
                    <a:solidFill>
                      <a:schemeClr val="hlink"/>
                    </a:solidFill>
                  </a:rPr>
                  <a:t>Thm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: </a:t>
                </a:r>
                <a:r>
                  <a:rPr lang="en-US" altLang="en-US" dirty="0">
                    <a:latin typeface="Times New Roman" pitchFamily="18" charset="0"/>
                  </a:rPr>
                  <a:t>G</a:t>
                </a:r>
                <a:r>
                  <a:rPr lang="en-US" altLang="en-US" sz="1800" dirty="0">
                    <a:latin typeface="Times New Roman" pitchFamily="18" charset="0"/>
                  </a:rPr>
                  <a:t>RAPH</a:t>
                </a:r>
                <a:r>
                  <a:rPr lang="en-US" altLang="en-US" dirty="0">
                    <a:latin typeface="Times New Roman" pitchFamily="18" charset="0"/>
                  </a:rPr>
                  <a:t>N</a:t>
                </a:r>
                <a:r>
                  <a:rPr lang="en-US" altLang="en-US" sz="1800" dirty="0">
                    <a:latin typeface="Times New Roman" pitchFamily="18" charset="0"/>
                  </a:rPr>
                  <a:t>ONISO</a:t>
                </a:r>
                <a:r>
                  <a:rPr lang="en-US" altLang="en-US" dirty="0">
                    <a:latin typeface="Times New Roman" pitchFamily="18" charset="0"/>
                  </a:rPr>
                  <a:t> 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</a:t>
                </a:r>
                <a:r>
                  <a:rPr lang="en-US" altLang="en-US" dirty="0">
                    <a:sym typeface="Symbol" pitchFamily="18" charset="2"/>
                  </a:rPr>
                  <a:t>IP </a:t>
                </a:r>
              </a:p>
            </p:txBody>
          </p:sp>
        </mc:Choice>
        <mc:Fallback xmlns="">
          <p:sp>
            <p:nvSpPr>
              <p:cNvPr id="266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7289" y="1378588"/>
                <a:ext cx="10626838" cy="4572000"/>
              </a:xfrm>
              <a:blipFill>
                <a:blip r:embed="rId3"/>
                <a:stretch>
                  <a:fillRect l="-1033" t="-3333" r="-1262" b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23918517-C957-4916-A090-2219753F441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2800"/>
              <a:t>Proof System for</a:t>
            </a:r>
            <a:r>
              <a:rPr lang="en-US" altLang="en-US" sz="2400"/>
              <a:t> </a:t>
            </a:r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>
                <a:latin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</a:rPr>
              <a:t>ONISO</a:t>
            </a:r>
            <a:r>
              <a:rPr lang="en-US" altLang="en-US" sz="2400"/>
              <a:t> </a:t>
            </a:r>
          </a:p>
        </p:txBody>
      </p:sp>
      <p:graphicFrame>
        <p:nvGraphicFramePr>
          <p:cNvPr id="27654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30850" y="1028700"/>
          <a:ext cx="96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977900" imgH="381000" progId="Equation.3">
                  <p:embed/>
                </p:oleObj>
              </mc:Choice>
              <mc:Fallback>
                <p:oleObj name="Equation" r:id="rId4" imgW="977900" imgH="381000" progId="Equation.3">
                  <p:embed/>
                  <p:pic>
                    <p:nvPicPr>
                      <p:cNvPr id="27654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1028700"/>
                        <a:ext cx="965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Line 6"/>
          <p:cNvSpPr>
            <a:spLocks noChangeShapeType="1"/>
          </p:cNvSpPr>
          <p:nvPr/>
        </p:nvSpPr>
        <p:spPr bwMode="auto">
          <a:xfrm flipH="1">
            <a:off x="2889250" y="1225550"/>
            <a:ext cx="25273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6559550" y="1225550"/>
            <a:ext cx="23495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5092700" y="4210050"/>
            <a:ext cx="1765300" cy="285750"/>
            <a:chOff x="2248" y="2652"/>
            <a:chExt cx="1112" cy="180"/>
          </a:xfrm>
        </p:grpSpPr>
        <p:sp>
          <p:nvSpPr>
            <p:cNvPr id="27686" name="Line 11"/>
            <p:cNvSpPr>
              <a:spLocks noChangeShapeType="1"/>
            </p:cNvSpPr>
            <p:nvPr/>
          </p:nvSpPr>
          <p:spPr bwMode="auto">
            <a:xfrm flipH="1">
              <a:off x="2248" y="2832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7687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730" y="2652"/>
            <a:ext cx="18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Equation" r:id="rId6" imgW="304536" imgH="266469" progId="Equation.3">
                    <p:embed/>
                  </p:oleObj>
                </mc:Choice>
                <mc:Fallback>
                  <p:oleObj name="Equation" r:id="rId6" imgW="304536" imgH="266469" progId="Equation.3">
                    <p:embed/>
                    <p:pic>
                      <p:nvPicPr>
                        <p:cNvPr id="27687" name="Object 13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2652"/>
                          <a:ext cx="18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9" name="Group 23"/>
          <p:cNvGrpSpPr>
            <a:grpSpLocks/>
          </p:cNvGrpSpPr>
          <p:nvPr/>
        </p:nvGrpSpPr>
        <p:grpSpPr bwMode="auto">
          <a:xfrm>
            <a:off x="6762750" y="2743201"/>
            <a:ext cx="3003550" cy="1920875"/>
            <a:chOff x="3408" y="1728"/>
            <a:chExt cx="1892" cy="1210"/>
          </a:xfrm>
        </p:grpSpPr>
        <p:graphicFrame>
          <p:nvGraphicFramePr>
            <p:cNvPr id="27684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83" y="1784"/>
            <a:ext cx="1417" cy="1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Equation" r:id="rId8" imgW="2260600" imgH="1854200" progId="Equation.3">
                    <p:embed/>
                  </p:oleObj>
                </mc:Choice>
                <mc:Fallback>
                  <p:oleObj name="Equation" r:id="rId8" imgW="2260600" imgH="1854200" progId="Equation.3">
                    <p:embed/>
                    <p:pic>
                      <p:nvPicPr>
                        <p:cNvPr id="27684" name="Object 9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1784"/>
                          <a:ext cx="1417" cy="1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5" name="Rectangle 16"/>
            <p:cNvSpPr>
              <a:spLocks noChangeArrowheads="1"/>
            </p:cNvSpPr>
            <p:nvPr/>
          </p:nvSpPr>
          <p:spPr bwMode="auto">
            <a:xfrm>
              <a:off x="3408" y="1728"/>
              <a:ext cx="2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1">
                  <a:solidFill>
                    <a:srgbClr val="CC0000"/>
                  </a:solidFill>
                  <a:latin typeface="Helvetica" pitchFamily="34" charset="0"/>
                </a:rPr>
                <a:t>1.</a:t>
              </a:r>
              <a:endParaRPr lang="en-US" altLang="en-US" sz="2400" b="1">
                <a:solidFill>
                  <a:schemeClr val="hlink"/>
                </a:solidFill>
                <a:latin typeface="Helvetica" pitchFamily="34" charset="0"/>
              </a:endParaRPr>
            </a:p>
          </p:txBody>
        </p:sp>
      </p:grpSp>
      <p:grpSp>
        <p:nvGrpSpPr>
          <p:cNvPr id="14361" name="Group 25"/>
          <p:cNvGrpSpPr>
            <a:grpSpLocks/>
          </p:cNvGrpSpPr>
          <p:nvPr/>
        </p:nvGrpSpPr>
        <p:grpSpPr bwMode="auto">
          <a:xfrm>
            <a:off x="1677989" y="4346576"/>
            <a:ext cx="3425825" cy="911225"/>
            <a:chOff x="97" y="2738"/>
            <a:chExt cx="2158" cy="574"/>
          </a:xfrm>
        </p:grpSpPr>
        <p:graphicFrame>
          <p:nvGraphicFramePr>
            <p:cNvPr id="27682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4" y="2787"/>
            <a:ext cx="1871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Equation" r:id="rId10" imgW="2984500" imgH="838200" progId="Equation.3">
                    <p:embed/>
                  </p:oleObj>
                </mc:Choice>
                <mc:Fallback>
                  <p:oleObj name="Equation" r:id="rId10" imgW="2984500" imgH="838200" progId="Equation.3">
                    <p:embed/>
                    <p:pic>
                      <p:nvPicPr>
                        <p:cNvPr id="27682" name="Object 10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787"/>
                          <a:ext cx="1871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3" name="Rectangle 17"/>
            <p:cNvSpPr>
              <a:spLocks noChangeArrowheads="1"/>
            </p:cNvSpPr>
            <p:nvPr/>
          </p:nvSpPr>
          <p:spPr bwMode="auto">
            <a:xfrm>
              <a:off x="97" y="2738"/>
              <a:ext cx="2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1">
                  <a:solidFill>
                    <a:srgbClr val="CC0000"/>
                  </a:solidFill>
                  <a:latin typeface="Helvetica" pitchFamily="34" charset="0"/>
                </a:rPr>
                <a:t>2.</a:t>
              </a:r>
              <a:endParaRPr lang="en-US" altLang="en-US" sz="2400" b="1">
                <a:solidFill>
                  <a:schemeClr val="hlink"/>
                </a:solidFill>
                <a:latin typeface="Helvetica" pitchFamily="34" charset="0"/>
              </a:endParaRP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6735764" y="5408614"/>
            <a:ext cx="3455987" cy="458787"/>
            <a:chOff x="3391" y="3407"/>
            <a:chExt cx="2177" cy="289"/>
          </a:xfrm>
        </p:grpSpPr>
        <p:graphicFrame>
          <p:nvGraphicFramePr>
            <p:cNvPr id="27680" name="Object 1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767" y="3481"/>
            <a:ext cx="1801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Equation" r:id="rId12" imgW="2870200" imgH="355600" progId="Equation.3">
                    <p:embed/>
                  </p:oleObj>
                </mc:Choice>
                <mc:Fallback>
                  <p:oleObj name="Equation" r:id="rId12" imgW="2870200" imgH="355600" progId="Equation.3">
                    <p:embed/>
                    <p:pic>
                      <p:nvPicPr>
                        <p:cNvPr id="27680" name="Object 12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7" y="3481"/>
                          <a:ext cx="1801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1" name="Rectangle 18"/>
            <p:cNvSpPr>
              <a:spLocks noChangeArrowheads="1"/>
            </p:cNvSpPr>
            <p:nvPr/>
          </p:nvSpPr>
          <p:spPr bwMode="auto">
            <a:xfrm>
              <a:off x="3391" y="3407"/>
              <a:ext cx="2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400" b="1">
                  <a:solidFill>
                    <a:srgbClr val="CC0000"/>
                  </a:solidFill>
                  <a:latin typeface="Helvetica" pitchFamily="34" charset="0"/>
                </a:rPr>
                <a:t>3.</a:t>
              </a:r>
              <a:endParaRPr lang="en-US" altLang="en-US" sz="2400" b="1">
                <a:solidFill>
                  <a:schemeClr val="hlink"/>
                </a:solidFill>
                <a:latin typeface="Helvetica" pitchFamily="34" charset="0"/>
              </a:endParaRPr>
            </a:p>
          </p:txBody>
        </p:sp>
      </p:grpSp>
      <p:sp>
        <p:nvSpPr>
          <p:cNvPr id="27661" name="Rectangle 19"/>
          <p:cNvSpPr>
            <a:spLocks noChangeArrowheads="1"/>
          </p:cNvSpPr>
          <p:nvPr/>
        </p:nvSpPr>
        <p:spPr bwMode="auto">
          <a:xfrm>
            <a:off x="1585914" y="976313"/>
            <a:ext cx="109004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Helvetica" pitchFamily="34" charset="0"/>
              </a:rPr>
              <a:t>Prover</a:t>
            </a:r>
          </a:p>
        </p:txBody>
      </p:sp>
      <p:sp>
        <p:nvSpPr>
          <p:cNvPr id="27662" name="Rectangle 20"/>
          <p:cNvSpPr>
            <a:spLocks noChangeArrowheads="1"/>
          </p:cNvSpPr>
          <p:nvPr/>
        </p:nvSpPr>
        <p:spPr bwMode="auto">
          <a:xfrm>
            <a:off x="9110663" y="962025"/>
            <a:ext cx="11419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Helvetica" pitchFamily="34" charset="0"/>
              </a:rPr>
              <a:t>Verifier</a:t>
            </a:r>
          </a:p>
        </p:txBody>
      </p:sp>
      <p:grpSp>
        <p:nvGrpSpPr>
          <p:cNvPr id="14362" name="Group 26"/>
          <p:cNvGrpSpPr>
            <a:grpSpLocks/>
          </p:cNvGrpSpPr>
          <p:nvPr/>
        </p:nvGrpSpPr>
        <p:grpSpPr bwMode="auto">
          <a:xfrm>
            <a:off x="5092700" y="5029200"/>
            <a:ext cx="1765300" cy="266700"/>
            <a:chOff x="2248" y="3168"/>
            <a:chExt cx="1112" cy="168"/>
          </a:xfrm>
        </p:grpSpPr>
        <p:graphicFrame>
          <p:nvGraphicFramePr>
            <p:cNvPr id="27678" name="Object 1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556" y="3168"/>
            <a:ext cx="44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14" imgW="711200" imgH="228600" progId="Equation.3">
                    <p:embed/>
                  </p:oleObj>
                </mc:Choice>
                <mc:Fallback>
                  <p:oleObj name="Equation" r:id="rId14" imgW="711200" imgH="228600" progId="Equation.3">
                    <p:embed/>
                    <p:pic>
                      <p:nvPicPr>
                        <p:cNvPr id="27678" name="Object 14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3168"/>
                          <a:ext cx="44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9" name="Line 22"/>
            <p:cNvSpPr>
              <a:spLocks noChangeShapeType="1"/>
            </p:cNvSpPr>
            <p:nvPr/>
          </p:nvSpPr>
          <p:spPr bwMode="auto">
            <a:xfrm flipH="1">
              <a:off x="2248" y="3336"/>
              <a:ext cx="1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364" name="Picture 28" descr="AG00360_"/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2490789"/>
            <a:ext cx="99060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5" name="Picture 29" descr="j00787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4188" y="1531939"/>
            <a:ext cx="838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66" name="Group 30"/>
          <p:cNvGrpSpPr>
            <a:grpSpLocks/>
          </p:cNvGrpSpPr>
          <p:nvPr/>
        </p:nvGrpSpPr>
        <p:grpSpPr bwMode="auto">
          <a:xfrm>
            <a:off x="9299576" y="1355725"/>
            <a:ext cx="722313" cy="1555750"/>
            <a:chOff x="331" y="1372"/>
            <a:chExt cx="455" cy="980"/>
          </a:xfrm>
        </p:grpSpPr>
        <p:sp>
          <p:nvSpPr>
            <p:cNvPr id="27667" name="AutoShape 31"/>
            <p:cNvSpPr>
              <a:spLocks noChangeAspect="1" noChangeArrowheads="1" noTextEdit="1"/>
            </p:cNvSpPr>
            <p:nvPr/>
          </p:nvSpPr>
          <p:spPr bwMode="auto">
            <a:xfrm flipH="1">
              <a:off x="331" y="1372"/>
              <a:ext cx="455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68" name="Group 32"/>
            <p:cNvGrpSpPr>
              <a:grpSpLocks/>
            </p:cNvGrpSpPr>
            <p:nvPr/>
          </p:nvGrpSpPr>
          <p:grpSpPr bwMode="auto">
            <a:xfrm flipH="1">
              <a:off x="331" y="1448"/>
              <a:ext cx="454" cy="904"/>
              <a:chOff x="332" y="1448"/>
              <a:chExt cx="454" cy="904"/>
            </a:xfrm>
          </p:grpSpPr>
          <p:sp>
            <p:nvSpPr>
              <p:cNvPr id="27672" name="Freeform 33"/>
              <p:cNvSpPr>
                <a:spLocks/>
              </p:cNvSpPr>
              <p:nvPr/>
            </p:nvSpPr>
            <p:spPr bwMode="auto">
              <a:xfrm>
                <a:off x="476" y="1499"/>
                <a:ext cx="178" cy="197"/>
              </a:xfrm>
              <a:custGeom>
                <a:avLst/>
                <a:gdLst>
                  <a:gd name="T0" fmla="*/ 31 w 534"/>
                  <a:gd name="T1" fmla="*/ 15 h 592"/>
                  <a:gd name="T2" fmla="*/ 26 w 534"/>
                  <a:gd name="T3" fmla="*/ 8 h 592"/>
                  <a:gd name="T4" fmla="*/ 18 w 534"/>
                  <a:gd name="T5" fmla="*/ 3 h 592"/>
                  <a:gd name="T6" fmla="*/ 12 w 534"/>
                  <a:gd name="T7" fmla="*/ 0 h 592"/>
                  <a:gd name="T8" fmla="*/ 7 w 534"/>
                  <a:gd name="T9" fmla="*/ 1 h 592"/>
                  <a:gd name="T10" fmla="*/ 3 w 534"/>
                  <a:gd name="T11" fmla="*/ 5 h 592"/>
                  <a:gd name="T12" fmla="*/ 0 w 534"/>
                  <a:gd name="T13" fmla="*/ 16 h 592"/>
                  <a:gd name="T14" fmla="*/ 1 w 534"/>
                  <a:gd name="T15" fmla="*/ 29 h 592"/>
                  <a:gd name="T16" fmla="*/ 4 w 534"/>
                  <a:gd name="T17" fmla="*/ 42 h 592"/>
                  <a:gd name="T18" fmla="*/ 8 w 534"/>
                  <a:gd name="T19" fmla="*/ 51 h 592"/>
                  <a:gd name="T20" fmla="*/ 14 w 534"/>
                  <a:gd name="T21" fmla="*/ 61 h 592"/>
                  <a:gd name="T22" fmla="*/ 20 w 534"/>
                  <a:gd name="T23" fmla="*/ 66 h 592"/>
                  <a:gd name="T24" fmla="*/ 27 w 534"/>
                  <a:gd name="T25" fmla="*/ 66 h 592"/>
                  <a:gd name="T26" fmla="*/ 35 w 534"/>
                  <a:gd name="T27" fmla="*/ 63 h 592"/>
                  <a:gd name="T28" fmla="*/ 39 w 534"/>
                  <a:gd name="T29" fmla="*/ 56 h 592"/>
                  <a:gd name="T30" fmla="*/ 41 w 534"/>
                  <a:gd name="T31" fmla="*/ 46 h 592"/>
                  <a:gd name="T32" fmla="*/ 40 w 534"/>
                  <a:gd name="T33" fmla="*/ 35 h 592"/>
                  <a:gd name="T34" fmla="*/ 58 w 534"/>
                  <a:gd name="T35" fmla="*/ 36 h 592"/>
                  <a:gd name="T36" fmla="*/ 59 w 534"/>
                  <a:gd name="T37" fmla="*/ 31 h 592"/>
                  <a:gd name="T38" fmla="*/ 39 w 534"/>
                  <a:gd name="T39" fmla="*/ 29 h 592"/>
                  <a:gd name="T40" fmla="*/ 33 w 534"/>
                  <a:gd name="T41" fmla="*/ 17 h 592"/>
                  <a:gd name="T42" fmla="*/ 31 w 534"/>
                  <a:gd name="T43" fmla="*/ 15 h 59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34" h="592">
                    <a:moveTo>
                      <a:pt x="278" y="136"/>
                    </a:moveTo>
                    <a:lnTo>
                      <a:pt x="231" y="76"/>
                    </a:lnTo>
                    <a:lnTo>
                      <a:pt x="166" y="30"/>
                    </a:lnTo>
                    <a:lnTo>
                      <a:pt x="108" y="0"/>
                    </a:lnTo>
                    <a:lnTo>
                      <a:pt x="61" y="8"/>
                    </a:lnTo>
                    <a:lnTo>
                      <a:pt x="27" y="42"/>
                    </a:lnTo>
                    <a:lnTo>
                      <a:pt x="0" y="144"/>
                    </a:lnTo>
                    <a:lnTo>
                      <a:pt x="11" y="262"/>
                    </a:lnTo>
                    <a:lnTo>
                      <a:pt x="39" y="376"/>
                    </a:lnTo>
                    <a:lnTo>
                      <a:pt x="69" y="463"/>
                    </a:lnTo>
                    <a:lnTo>
                      <a:pt x="128" y="554"/>
                    </a:lnTo>
                    <a:lnTo>
                      <a:pt x="178" y="592"/>
                    </a:lnTo>
                    <a:lnTo>
                      <a:pt x="247" y="592"/>
                    </a:lnTo>
                    <a:lnTo>
                      <a:pt x="317" y="566"/>
                    </a:lnTo>
                    <a:lnTo>
                      <a:pt x="352" y="501"/>
                    </a:lnTo>
                    <a:lnTo>
                      <a:pt x="370" y="418"/>
                    </a:lnTo>
                    <a:lnTo>
                      <a:pt x="363" y="315"/>
                    </a:lnTo>
                    <a:lnTo>
                      <a:pt x="525" y="327"/>
                    </a:lnTo>
                    <a:lnTo>
                      <a:pt x="534" y="281"/>
                    </a:lnTo>
                    <a:lnTo>
                      <a:pt x="348" y="262"/>
                    </a:lnTo>
                    <a:lnTo>
                      <a:pt x="301" y="156"/>
                    </a:lnTo>
                    <a:lnTo>
                      <a:pt x="278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Freeform 34"/>
              <p:cNvSpPr>
                <a:spLocks/>
              </p:cNvSpPr>
              <p:nvPr/>
            </p:nvSpPr>
            <p:spPr bwMode="auto">
              <a:xfrm>
                <a:off x="332" y="1448"/>
                <a:ext cx="204" cy="316"/>
              </a:xfrm>
              <a:custGeom>
                <a:avLst/>
                <a:gdLst>
                  <a:gd name="T0" fmla="*/ 40 w 614"/>
                  <a:gd name="T1" fmla="*/ 2 h 949"/>
                  <a:gd name="T2" fmla="*/ 48 w 614"/>
                  <a:gd name="T3" fmla="*/ 0 h 949"/>
                  <a:gd name="T4" fmla="*/ 55 w 614"/>
                  <a:gd name="T5" fmla="*/ 0 h 949"/>
                  <a:gd name="T6" fmla="*/ 60 w 614"/>
                  <a:gd name="T7" fmla="*/ 4 h 949"/>
                  <a:gd name="T8" fmla="*/ 63 w 614"/>
                  <a:gd name="T9" fmla="*/ 10 h 949"/>
                  <a:gd name="T10" fmla="*/ 62 w 614"/>
                  <a:gd name="T11" fmla="*/ 16 h 949"/>
                  <a:gd name="T12" fmla="*/ 57 w 614"/>
                  <a:gd name="T13" fmla="*/ 16 h 949"/>
                  <a:gd name="T14" fmla="*/ 59 w 614"/>
                  <a:gd name="T15" fmla="*/ 11 h 949"/>
                  <a:gd name="T16" fmla="*/ 55 w 614"/>
                  <a:gd name="T17" fmla="*/ 7 h 949"/>
                  <a:gd name="T18" fmla="*/ 51 w 614"/>
                  <a:gd name="T19" fmla="*/ 5 h 949"/>
                  <a:gd name="T20" fmla="*/ 45 w 614"/>
                  <a:gd name="T21" fmla="*/ 7 h 949"/>
                  <a:gd name="T22" fmla="*/ 48 w 614"/>
                  <a:gd name="T23" fmla="*/ 12 h 949"/>
                  <a:gd name="T24" fmla="*/ 48 w 614"/>
                  <a:gd name="T25" fmla="*/ 16 h 949"/>
                  <a:gd name="T26" fmla="*/ 48 w 614"/>
                  <a:gd name="T27" fmla="*/ 20 h 949"/>
                  <a:gd name="T28" fmla="*/ 41 w 614"/>
                  <a:gd name="T29" fmla="*/ 22 h 949"/>
                  <a:gd name="T30" fmla="*/ 34 w 614"/>
                  <a:gd name="T31" fmla="*/ 21 h 949"/>
                  <a:gd name="T32" fmla="*/ 33 w 614"/>
                  <a:gd name="T33" fmla="*/ 18 h 949"/>
                  <a:gd name="T34" fmla="*/ 26 w 614"/>
                  <a:gd name="T35" fmla="*/ 26 h 949"/>
                  <a:gd name="T36" fmla="*/ 21 w 614"/>
                  <a:gd name="T37" fmla="*/ 34 h 949"/>
                  <a:gd name="T38" fmla="*/ 15 w 614"/>
                  <a:gd name="T39" fmla="*/ 46 h 949"/>
                  <a:gd name="T40" fmla="*/ 12 w 614"/>
                  <a:gd name="T41" fmla="*/ 56 h 949"/>
                  <a:gd name="T42" fmla="*/ 10 w 614"/>
                  <a:gd name="T43" fmla="*/ 66 h 949"/>
                  <a:gd name="T44" fmla="*/ 11 w 614"/>
                  <a:gd name="T45" fmla="*/ 71 h 949"/>
                  <a:gd name="T46" fmla="*/ 18 w 614"/>
                  <a:gd name="T47" fmla="*/ 77 h 949"/>
                  <a:gd name="T48" fmla="*/ 32 w 614"/>
                  <a:gd name="T49" fmla="*/ 83 h 949"/>
                  <a:gd name="T50" fmla="*/ 40 w 614"/>
                  <a:gd name="T51" fmla="*/ 85 h 949"/>
                  <a:gd name="T52" fmla="*/ 48 w 614"/>
                  <a:gd name="T53" fmla="*/ 86 h 949"/>
                  <a:gd name="T54" fmla="*/ 59 w 614"/>
                  <a:gd name="T55" fmla="*/ 91 h 949"/>
                  <a:gd name="T56" fmla="*/ 67 w 614"/>
                  <a:gd name="T57" fmla="*/ 94 h 949"/>
                  <a:gd name="T58" fmla="*/ 68 w 614"/>
                  <a:gd name="T59" fmla="*/ 100 h 949"/>
                  <a:gd name="T60" fmla="*/ 63 w 614"/>
                  <a:gd name="T61" fmla="*/ 104 h 949"/>
                  <a:gd name="T62" fmla="*/ 58 w 614"/>
                  <a:gd name="T63" fmla="*/ 105 h 949"/>
                  <a:gd name="T64" fmla="*/ 51 w 614"/>
                  <a:gd name="T65" fmla="*/ 101 h 949"/>
                  <a:gd name="T66" fmla="*/ 33 w 614"/>
                  <a:gd name="T67" fmla="*/ 92 h 949"/>
                  <a:gd name="T68" fmla="*/ 18 w 614"/>
                  <a:gd name="T69" fmla="*/ 86 h 949"/>
                  <a:gd name="T70" fmla="*/ 8 w 614"/>
                  <a:gd name="T71" fmla="*/ 79 h 949"/>
                  <a:gd name="T72" fmla="*/ 1 w 614"/>
                  <a:gd name="T73" fmla="*/ 72 h 949"/>
                  <a:gd name="T74" fmla="*/ 0 w 614"/>
                  <a:gd name="T75" fmla="*/ 65 h 949"/>
                  <a:gd name="T76" fmla="*/ 4 w 614"/>
                  <a:gd name="T77" fmla="*/ 55 h 949"/>
                  <a:gd name="T78" fmla="*/ 12 w 614"/>
                  <a:gd name="T79" fmla="*/ 40 h 949"/>
                  <a:gd name="T80" fmla="*/ 19 w 614"/>
                  <a:gd name="T81" fmla="*/ 27 h 949"/>
                  <a:gd name="T82" fmla="*/ 28 w 614"/>
                  <a:gd name="T83" fmla="*/ 14 h 949"/>
                  <a:gd name="T84" fmla="*/ 35 w 614"/>
                  <a:gd name="T85" fmla="*/ 6 h 949"/>
                  <a:gd name="T86" fmla="*/ 43 w 614"/>
                  <a:gd name="T87" fmla="*/ 2 h 949"/>
                  <a:gd name="T88" fmla="*/ 40 w 614"/>
                  <a:gd name="T89" fmla="*/ 2 h 94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14" h="949">
                    <a:moveTo>
                      <a:pt x="359" y="22"/>
                    </a:moveTo>
                    <a:lnTo>
                      <a:pt x="436" y="0"/>
                    </a:lnTo>
                    <a:lnTo>
                      <a:pt x="497" y="3"/>
                    </a:lnTo>
                    <a:lnTo>
                      <a:pt x="544" y="37"/>
                    </a:lnTo>
                    <a:lnTo>
                      <a:pt x="576" y="91"/>
                    </a:lnTo>
                    <a:lnTo>
                      <a:pt x="564" y="147"/>
                    </a:lnTo>
                    <a:lnTo>
                      <a:pt x="521" y="147"/>
                    </a:lnTo>
                    <a:lnTo>
                      <a:pt x="532" y="101"/>
                    </a:lnTo>
                    <a:lnTo>
                      <a:pt x="497" y="61"/>
                    </a:lnTo>
                    <a:lnTo>
                      <a:pt x="464" y="45"/>
                    </a:lnTo>
                    <a:lnTo>
                      <a:pt x="405" y="61"/>
                    </a:lnTo>
                    <a:lnTo>
                      <a:pt x="429" y="106"/>
                    </a:lnTo>
                    <a:lnTo>
                      <a:pt x="436" y="147"/>
                    </a:lnTo>
                    <a:lnTo>
                      <a:pt x="429" y="182"/>
                    </a:lnTo>
                    <a:lnTo>
                      <a:pt x="370" y="197"/>
                    </a:lnTo>
                    <a:lnTo>
                      <a:pt x="308" y="185"/>
                    </a:lnTo>
                    <a:lnTo>
                      <a:pt x="297" y="159"/>
                    </a:lnTo>
                    <a:lnTo>
                      <a:pt x="231" y="231"/>
                    </a:lnTo>
                    <a:lnTo>
                      <a:pt x="193" y="310"/>
                    </a:lnTo>
                    <a:lnTo>
                      <a:pt x="139" y="413"/>
                    </a:lnTo>
                    <a:lnTo>
                      <a:pt x="104" y="504"/>
                    </a:lnTo>
                    <a:lnTo>
                      <a:pt x="89" y="592"/>
                    </a:lnTo>
                    <a:lnTo>
                      <a:pt x="101" y="638"/>
                    </a:lnTo>
                    <a:lnTo>
                      <a:pt x="163" y="695"/>
                    </a:lnTo>
                    <a:lnTo>
                      <a:pt x="290" y="744"/>
                    </a:lnTo>
                    <a:lnTo>
                      <a:pt x="359" y="766"/>
                    </a:lnTo>
                    <a:lnTo>
                      <a:pt x="429" y="778"/>
                    </a:lnTo>
                    <a:lnTo>
                      <a:pt x="532" y="820"/>
                    </a:lnTo>
                    <a:lnTo>
                      <a:pt x="609" y="847"/>
                    </a:lnTo>
                    <a:lnTo>
                      <a:pt x="614" y="899"/>
                    </a:lnTo>
                    <a:lnTo>
                      <a:pt x="576" y="938"/>
                    </a:lnTo>
                    <a:lnTo>
                      <a:pt x="529" y="949"/>
                    </a:lnTo>
                    <a:lnTo>
                      <a:pt x="459" y="914"/>
                    </a:lnTo>
                    <a:lnTo>
                      <a:pt x="297" y="831"/>
                    </a:lnTo>
                    <a:lnTo>
                      <a:pt x="163" y="774"/>
                    </a:lnTo>
                    <a:lnTo>
                      <a:pt x="69" y="710"/>
                    </a:lnTo>
                    <a:lnTo>
                      <a:pt x="7" y="653"/>
                    </a:lnTo>
                    <a:lnTo>
                      <a:pt x="0" y="584"/>
                    </a:lnTo>
                    <a:lnTo>
                      <a:pt x="34" y="493"/>
                    </a:lnTo>
                    <a:lnTo>
                      <a:pt x="104" y="356"/>
                    </a:lnTo>
                    <a:lnTo>
                      <a:pt x="170" y="243"/>
                    </a:lnTo>
                    <a:lnTo>
                      <a:pt x="251" y="125"/>
                    </a:lnTo>
                    <a:lnTo>
                      <a:pt x="313" y="56"/>
                    </a:lnTo>
                    <a:lnTo>
                      <a:pt x="390" y="22"/>
                    </a:lnTo>
                    <a:lnTo>
                      <a:pt x="359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Freeform 35"/>
              <p:cNvSpPr>
                <a:spLocks/>
              </p:cNvSpPr>
              <p:nvPr/>
            </p:nvSpPr>
            <p:spPr bwMode="auto">
              <a:xfrm>
                <a:off x="525" y="1710"/>
                <a:ext cx="107" cy="297"/>
              </a:xfrm>
              <a:custGeom>
                <a:avLst/>
                <a:gdLst>
                  <a:gd name="T0" fmla="*/ 2 w 321"/>
                  <a:gd name="T1" fmla="*/ 8 h 891"/>
                  <a:gd name="T2" fmla="*/ 4 w 321"/>
                  <a:gd name="T3" fmla="*/ 3 h 891"/>
                  <a:gd name="T4" fmla="*/ 9 w 321"/>
                  <a:gd name="T5" fmla="*/ 0 h 891"/>
                  <a:gd name="T6" fmla="*/ 14 w 321"/>
                  <a:gd name="T7" fmla="*/ 0 h 891"/>
                  <a:gd name="T8" fmla="*/ 21 w 321"/>
                  <a:gd name="T9" fmla="*/ 4 h 891"/>
                  <a:gd name="T10" fmla="*/ 27 w 321"/>
                  <a:gd name="T11" fmla="*/ 13 h 891"/>
                  <a:gd name="T12" fmla="*/ 31 w 321"/>
                  <a:gd name="T13" fmla="*/ 22 h 891"/>
                  <a:gd name="T14" fmla="*/ 33 w 321"/>
                  <a:gd name="T15" fmla="*/ 35 h 891"/>
                  <a:gd name="T16" fmla="*/ 35 w 321"/>
                  <a:gd name="T17" fmla="*/ 49 h 891"/>
                  <a:gd name="T18" fmla="*/ 36 w 321"/>
                  <a:gd name="T19" fmla="*/ 64 h 891"/>
                  <a:gd name="T20" fmla="*/ 36 w 321"/>
                  <a:gd name="T21" fmla="*/ 82 h 891"/>
                  <a:gd name="T22" fmla="*/ 33 w 321"/>
                  <a:gd name="T23" fmla="*/ 94 h 891"/>
                  <a:gd name="T24" fmla="*/ 28 w 321"/>
                  <a:gd name="T25" fmla="*/ 98 h 891"/>
                  <a:gd name="T26" fmla="*/ 20 w 321"/>
                  <a:gd name="T27" fmla="*/ 99 h 891"/>
                  <a:gd name="T28" fmla="*/ 12 w 321"/>
                  <a:gd name="T29" fmla="*/ 99 h 891"/>
                  <a:gd name="T30" fmla="*/ 7 w 321"/>
                  <a:gd name="T31" fmla="*/ 94 h 891"/>
                  <a:gd name="T32" fmla="*/ 5 w 321"/>
                  <a:gd name="T33" fmla="*/ 85 h 891"/>
                  <a:gd name="T34" fmla="*/ 3 w 321"/>
                  <a:gd name="T35" fmla="*/ 76 h 891"/>
                  <a:gd name="T36" fmla="*/ 1 w 321"/>
                  <a:gd name="T37" fmla="*/ 60 h 891"/>
                  <a:gd name="T38" fmla="*/ 0 w 321"/>
                  <a:gd name="T39" fmla="*/ 42 h 891"/>
                  <a:gd name="T40" fmla="*/ 0 w 321"/>
                  <a:gd name="T41" fmla="*/ 21 h 891"/>
                  <a:gd name="T42" fmla="*/ 2 w 321"/>
                  <a:gd name="T43" fmla="*/ 11 h 891"/>
                  <a:gd name="T44" fmla="*/ 2 w 321"/>
                  <a:gd name="T45" fmla="*/ 8 h 8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1" h="891">
                    <a:moveTo>
                      <a:pt x="20" y="69"/>
                    </a:moveTo>
                    <a:lnTo>
                      <a:pt x="32" y="23"/>
                    </a:lnTo>
                    <a:lnTo>
                      <a:pt x="82" y="0"/>
                    </a:lnTo>
                    <a:lnTo>
                      <a:pt x="127" y="0"/>
                    </a:lnTo>
                    <a:lnTo>
                      <a:pt x="186" y="34"/>
                    </a:lnTo>
                    <a:lnTo>
                      <a:pt x="240" y="115"/>
                    </a:lnTo>
                    <a:lnTo>
                      <a:pt x="279" y="197"/>
                    </a:lnTo>
                    <a:lnTo>
                      <a:pt x="298" y="311"/>
                    </a:lnTo>
                    <a:lnTo>
                      <a:pt x="314" y="444"/>
                    </a:lnTo>
                    <a:lnTo>
                      <a:pt x="321" y="572"/>
                    </a:lnTo>
                    <a:lnTo>
                      <a:pt x="321" y="739"/>
                    </a:lnTo>
                    <a:lnTo>
                      <a:pt x="298" y="842"/>
                    </a:lnTo>
                    <a:lnTo>
                      <a:pt x="256" y="880"/>
                    </a:lnTo>
                    <a:lnTo>
                      <a:pt x="182" y="891"/>
                    </a:lnTo>
                    <a:lnTo>
                      <a:pt x="105" y="888"/>
                    </a:lnTo>
                    <a:lnTo>
                      <a:pt x="65" y="842"/>
                    </a:lnTo>
                    <a:lnTo>
                      <a:pt x="43" y="763"/>
                    </a:lnTo>
                    <a:lnTo>
                      <a:pt x="23" y="683"/>
                    </a:lnTo>
                    <a:lnTo>
                      <a:pt x="8" y="539"/>
                    </a:lnTo>
                    <a:lnTo>
                      <a:pt x="0" y="376"/>
                    </a:lnTo>
                    <a:lnTo>
                      <a:pt x="0" y="186"/>
                    </a:lnTo>
                    <a:lnTo>
                      <a:pt x="20" y="103"/>
                    </a:lnTo>
                    <a:lnTo>
                      <a:pt x="2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Freeform 36"/>
              <p:cNvSpPr>
                <a:spLocks/>
              </p:cNvSpPr>
              <p:nvPr/>
            </p:nvSpPr>
            <p:spPr bwMode="auto">
              <a:xfrm>
                <a:off x="574" y="1719"/>
                <a:ext cx="163" cy="228"/>
              </a:xfrm>
              <a:custGeom>
                <a:avLst/>
                <a:gdLst>
                  <a:gd name="T0" fmla="*/ 3 w 490"/>
                  <a:gd name="T1" fmla="*/ 0 h 684"/>
                  <a:gd name="T2" fmla="*/ 14 w 490"/>
                  <a:gd name="T3" fmla="*/ 1 h 684"/>
                  <a:gd name="T4" fmla="*/ 26 w 490"/>
                  <a:gd name="T5" fmla="*/ 3 h 684"/>
                  <a:gd name="T6" fmla="*/ 38 w 490"/>
                  <a:gd name="T7" fmla="*/ 10 h 684"/>
                  <a:gd name="T8" fmla="*/ 46 w 490"/>
                  <a:gd name="T9" fmla="*/ 15 h 684"/>
                  <a:gd name="T10" fmla="*/ 52 w 490"/>
                  <a:gd name="T11" fmla="*/ 22 h 684"/>
                  <a:gd name="T12" fmla="*/ 54 w 490"/>
                  <a:gd name="T13" fmla="*/ 27 h 684"/>
                  <a:gd name="T14" fmla="*/ 49 w 490"/>
                  <a:gd name="T15" fmla="*/ 39 h 684"/>
                  <a:gd name="T16" fmla="*/ 41 w 490"/>
                  <a:gd name="T17" fmla="*/ 46 h 684"/>
                  <a:gd name="T18" fmla="*/ 31 w 490"/>
                  <a:gd name="T19" fmla="*/ 52 h 684"/>
                  <a:gd name="T20" fmla="*/ 26 w 490"/>
                  <a:gd name="T21" fmla="*/ 55 h 684"/>
                  <a:gd name="T22" fmla="*/ 17 w 490"/>
                  <a:gd name="T23" fmla="*/ 57 h 684"/>
                  <a:gd name="T24" fmla="*/ 17 w 490"/>
                  <a:gd name="T25" fmla="*/ 60 h 684"/>
                  <a:gd name="T26" fmla="*/ 24 w 490"/>
                  <a:gd name="T27" fmla="*/ 63 h 684"/>
                  <a:gd name="T28" fmla="*/ 33 w 490"/>
                  <a:gd name="T29" fmla="*/ 66 h 684"/>
                  <a:gd name="T30" fmla="*/ 43 w 490"/>
                  <a:gd name="T31" fmla="*/ 71 h 684"/>
                  <a:gd name="T32" fmla="*/ 39 w 490"/>
                  <a:gd name="T33" fmla="*/ 75 h 684"/>
                  <a:gd name="T34" fmla="*/ 35 w 490"/>
                  <a:gd name="T35" fmla="*/ 76 h 684"/>
                  <a:gd name="T36" fmla="*/ 29 w 490"/>
                  <a:gd name="T37" fmla="*/ 70 h 684"/>
                  <a:gd name="T38" fmla="*/ 21 w 490"/>
                  <a:gd name="T39" fmla="*/ 67 h 684"/>
                  <a:gd name="T40" fmla="*/ 14 w 490"/>
                  <a:gd name="T41" fmla="*/ 65 h 684"/>
                  <a:gd name="T42" fmla="*/ 14 w 490"/>
                  <a:gd name="T43" fmla="*/ 60 h 684"/>
                  <a:gd name="T44" fmla="*/ 15 w 490"/>
                  <a:gd name="T45" fmla="*/ 54 h 684"/>
                  <a:gd name="T46" fmla="*/ 20 w 490"/>
                  <a:gd name="T47" fmla="*/ 52 h 684"/>
                  <a:gd name="T48" fmla="*/ 33 w 490"/>
                  <a:gd name="T49" fmla="*/ 46 h 684"/>
                  <a:gd name="T50" fmla="*/ 41 w 490"/>
                  <a:gd name="T51" fmla="*/ 38 h 684"/>
                  <a:gd name="T52" fmla="*/ 47 w 490"/>
                  <a:gd name="T53" fmla="*/ 29 h 684"/>
                  <a:gd name="T54" fmla="*/ 45 w 490"/>
                  <a:gd name="T55" fmla="*/ 25 h 684"/>
                  <a:gd name="T56" fmla="*/ 41 w 490"/>
                  <a:gd name="T57" fmla="*/ 20 h 684"/>
                  <a:gd name="T58" fmla="*/ 31 w 490"/>
                  <a:gd name="T59" fmla="*/ 13 h 684"/>
                  <a:gd name="T60" fmla="*/ 18 w 490"/>
                  <a:gd name="T61" fmla="*/ 10 h 684"/>
                  <a:gd name="T62" fmla="*/ 10 w 490"/>
                  <a:gd name="T63" fmla="*/ 10 h 684"/>
                  <a:gd name="T64" fmla="*/ 3 w 490"/>
                  <a:gd name="T65" fmla="*/ 10 h 684"/>
                  <a:gd name="T66" fmla="*/ 0 w 490"/>
                  <a:gd name="T67" fmla="*/ 5 h 684"/>
                  <a:gd name="T68" fmla="*/ 3 w 490"/>
                  <a:gd name="T69" fmla="*/ 0 h 68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90" h="684">
                    <a:moveTo>
                      <a:pt x="27" y="0"/>
                    </a:moveTo>
                    <a:lnTo>
                      <a:pt x="127" y="11"/>
                    </a:lnTo>
                    <a:lnTo>
                      <a:pt x="231" y="30"/>
                    </a:lnTo>
                    <a:lnTo>
                      <a:pt x="340" y="91"/>
                    </a:lnTo>
                    <a:lnTo>
                      <a:pt x="417" y="136"/>
                    </a:lnTo>
                    <a:lnTo>
                      <a:pt x="467" y="202"/>
                    </a:lnTo>
                    <a:lnTo>
                      <a:pt x="490" y="239"/>
                    </a:lnTo>
                    <a:lnTo>
                      <a:pt x="444" y="350"/>
                    </a:lnTo>
                    <a:lnTo>
                      <a:pt x="370" y="418"/>
                    </a:lnTo>
                    <a:lnTo>
                      <a:pt x="281" y="467"/>
                    </a:lnTo>
                    <a:lnTo>
                      <a:pt x="235" y="497"/>
                    </a:lnTo>
                    <a:lnTo>
                      <a:pt x="154" y="512"/>
                    </a:lnTo>
                    <a:lnTo>
                      <a:pt x="151" y="543"/>
                    </a:lnTo>
                    <a:lnTo>
                      <a:pt x="213" y="570"/>
                    </a:lnTo>
                    <a:lnTo>
                      <a:pt x="301" y="593"/>
                    </a:lnTo>
                    <a:lnTo>
                      <a:pt x="385" y="638"/>
                    </a:lnTo>
                    <a:lnTo>
                      <a:pt x="351" y="672"/>
                    </a:lnTo>
                    <a:lnTo>
                      <a:pt x="316" y="684"/>
                    </a:lnTo>
                    <a:lnTo>
                      <a:pt x="266" y="634"/>
                    </a:lnTo>
                    <a:lnTo>
                      <a:pt x="189" y="603"/>
                    </a:lnTo>
                    <a:lnTo>
                      <a:pt x="127" y="581"/>
                    </a:lnTo>
                    <a:lnTo>
                      <a:pt x="127" y="536"/>
                    </a:lnTo>
                    <a:lnTo>
                      <a:pt x="139" y="487"/>
                    </a:lnTo>
                    <a:lnTo>
                      <a:pt x="178" y="467"/>
                    </a:lnTo>
                    <a:lnTo>
                      <a:pt x="301" y="418"/>
                    </a:lnTo>
                    <a:lnTo>
                      <a:pt x="370" y="342"/>
                    </a:lnTo>
                    <a:lnTo>
                      <a:pt x="420" y="262"/>
                    </a:lnTo>
                    <a:lnTo>
                      <a:pt x="409" y="224"/>
                    </a:lnTo>
                    <a:lnTo>
                      <a:pt x="370" y="178"/>
                    </a:lnTo>
                    <a:lnTo>
                      <a:pt x="278" y="114"/>
                    </a:lnTo>
                    <a:lnTo>
                      <a:pt x="166" y="91"/>
                    </a:lnTo>
                    <a:lnTo>
                      <a:pt x="92" y="87"/>
                    </a:lnTo>
                    <a:lnTo>
                      <a:pt x="27" y="87"/>
                    </a:lnTo>
                    <a:lnTo>
                      <a:pt x="0" y="4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Freeform 37"/>
              <p:cNvSpPr>
                <a:spLocks/>
              </p:cNvSpPr>
              <p:nvPr/>
            </p:nvSpPr>
            <p:spPr bwMode="auto">
              <a:xfrm>
                <a:off x="587" y="1977"/>
                <a:ext cx="199" cy="369"/>
              </a:xfrm>
              <a:custGeom>
                <a:avLst/>
                <a:gdLst>
                  <a:gd name="T0" fmla="*/ 8 w 596"/>
                  <a:gd name="T1" fmla="*/ 0 h 1106"/>
                  <a:gd name="T2" fmla="*/ 2 w 596"/>
                  <a:gd name="T3" fmla="*/ 0 h 1106"/>
                  <a:gd name="T4" fmla="*/ 0 w 596"/>
                  <a:gd name="T5" fmla="*/ 9 h 1106"/>
                  <a:gd name="T6" fmla="*/ 4 w 596"/>
                  <a:gd name="T7" fmla="*/ 14 h 1106"/>
                  <a:gd name="T8" fmla="*/ 18 w 596"/>
                  <a:gd name="T9" fmla="*/ 26 h 1106"/>
                  <a:gd name="T10" fmla="*/ 30 w 596"/>
                  <a:gd name="T11" fmla="*/ 42 h 1106"/>
                  <a:gd name="T12" fmla="*/ 38 w 596"/>
                  <a:gd name="T13" fmla="*/ 58 h 1106"/>
                  <a:gd name="T14" fmla="*/ 39 w 596"/>
                  <a:gd name="T15" fmla="*/ 69 h 1106"/>
                  <a:gd name="T16" fmla="*/ 39 w 596"/>
                  <a:gd name="T17" fmla="*/ 76 h 1106"/>
                  <a:gd name="T18" fmla="*/ 35 w 596"/>
                  <a:gd name="T19" fmla="*/ 93 h 1106"/>
                  <a:gd name="T20" fmla="*/ 31 w 596"/>
                  <a:gd name="T21" fmla="*/ 107 h 1106"/>
                  <a:gd name="T22" fmla="*/ 27 w 596"/>
                  <a:gd name="T23" fmla="*/ 116 h 1106"/>
                  <a:gd name="T24" fmla="*/ 26 w 596"/>
                  <a:gd name="T25" fmla="*/ 121 h 1106"/>
                  <a:gd name="T26" fmla="*/ 30 w 596"/>
                  <a:gd name="T27" fmla="*/ 121 h 1106"/>
                  <a:gd name="T28" fmla="*/ 36 w 596"/>
                  <a:gd name="T29" fmla="*/ 119 h 1106"/>
                  <a:gd name="T30" fmla="*/ 38 w 596"/>
                  <a:gd name="T31" fmla="*/ 119 h 1106"/>
                  <a:gd name="T32" fmla="*/ 50 w 596"/>
                  <a:gd name="T33" fmla="*/ 120 h 1106"/>
                  <a:gd name="T34" fmla="*/ 60 w 596"/>
                  <a:gd name="T35" fmla="*/ 123 h 1106"/>
                  <a:gd name="T36" fmla="*/ 63 w 596"/>
                  <a:gd name="T37" fmla="*/ 121 h 1106"/>
                  <a:gd name="T38" fmla="*/ 66 w 596"/>
                  <a:gd name="T39" fmla="*/ 115 h 1106"/>
                  <a:gd name="T40" fmla="*/ 63 w 596"/>
                  <a:gd name="T41" fmla="*/ 112 h 1106"/>
                  <a:gd name="T42" fmla="*/ 49 w 596"/>
                  <a:gd name="T43" fmla="*/ 111 h 1106"/>
                  <a:gd name="T44" fmla="*/ 39 w 596"/>
                  <a:gd name="T45" fmla="*/ 113 h 1106"/>
                  <a:gd name="T46" fmla="*/ 34 w 596"/>
                  <a:gd name="T47" fmla="*/ 115 h 1106"/>
                  <a:gd name="T48" fmla="*/ 35 w 596"/>
                  <a:gd name="T49" fmla="*/ 109 h 1106"/>
                  <a:gd name="T50" fmla="*/ 40 w 596"/>
                  <a:gd name="T51" fmla="*/ 100 h 1106"/>
                  <a:gd name="T52" fmla="*/ 44 w 596"/>
                  <a:gd name="T53" fmla="*/ 86 h 1106"/>
                  <a:gd name="T54" fmla="*/ 48 w 596"/>
                  <a:gd name="T55" fmla="*/ 74 h 1106"/>
                  <a:gd name="T56" fmla="*/ 45 w 596"/>
                  <a:gd name="T57" fmla="*/ 61 h 1106"/>
                  <a:gd name="T58" fmla="*/ 41 w 596"/>
                  <a:gd name="T59" fmla="*/ 46 h 1106"/>
                  <a:gd name="T60" fmla="*/ 34 w 596"/>
                  <a:gd name="T61" fmla="*/ 30 h 1106"/>
                  <a:gd name="T62" fmla="*/ 22 w 596"/>
                  <a:gd name="T63" fmla="*/ 15 h 1106"/>
                  <a:gd name="T64" fmla="*/ 13 w 596"/>
                  <a:gd name="T65" fmla="*/ 4 h 1106"/>
                  <a:gd name="T66" fmla="*/ 8 w 596"/>
                  <a:gd name="T67" fmla="*/ 0 h 11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6" h="1106">
                    <a:moveTo>
                      <a:pt x="69" y="0"/>
                    </a:moveTo>
                    <a:lnTo>
                      <a:pt x="15" y="0"/>
                    </a:lnTo>
                    <a:lnTo>
                      <a:pt x="0" y="80"/>
                    </a:lnTo>
                    <a:lnTo>
                      <a:pt x="38" y="126"/>
                    </a:lnTo>
                    <a:lnTo>
                      <a:pt x="162" y="236"/>
                    </a:lnTo>
                    <a:lnTo>
                      <a:pt x="270" y="376"/>
                    </a:lnTo>
                    <a:lnTo>
                      <a:pt x="340" y="521"/>
                    </a:lnTo>
                    <a:lnTo>
                      <a:pt x="351" y="616"/>
                    </a:lnTo>
                    <a:lnTo>
                      <a:pt x="347" y="685"/>
                    </a:lnTo>
                    <a:lnTo>
                      <a:pt x="317" y="840"/>
                    </a:lnTo>
                    <a:lnTo>
                      <a:pt x="277" y="966"/>
                    </a:lnTo>
                    <a:lnTo>
                      <a:pt x="244" y="1039"/>
                    </a:lnTo>
                    <a:lnTo>
                      <a:pt x="235" y="1084"/>
                    </a:lnTo>
                    <a:lnTo>
                      <a:pt x="270" y="1084"/>
                    </a:lnTo>
                    <a:lnTo>
                      <a:pt x="324" y="1069"/>
                    </a:lnTo>
                    <a:lnTo>
                      <a:pt x="340" y="1072"/>
                    </a:lnTo>
                    <a:lnTo>
                      <a:pt x="452" y="1079"/>
                    </a:lnTo>
                    <a:lnTo>
                      <a:pt x="538" y="1106"/>
                    </a:lnTo>
                    <a:lnTo>
                      <a:pt x="568" y="1091"/>
                    </a:lnTo>
                    <a:lnTo>
                      <a:pt x="596" y="1034"/>
                    </a:lnTo>
                    <a:lnTo>
                      <a:pt x="568" y="1004"/>
                    </a:lnTo>
                    <a:lnTo>
                      <a:pt x="441" y="1000"/>
                    </a:lnTo>
                    <a:lnTo>
                      <a:pt x="351" y="1012"/>
                    </a:lnTo>
                    <a:lnTo>
                      <a:pt x="305" y="1034"/>
                    </a:lnTo>
                    <a:lnTo>
                      <a:pt x="312" y="981"/>
                    </a:lnTo>
                    <a:lnTo>
                      <a:pt x="359" y="901"/>
                    </a:lnTo>
                    <a:lnTo>
                      <a:pt x="398" y="776"/>
                    </a:lnTo>
                    <a:lnTo>
                      <a:pt x="429" y="669"/>
                    </a:lnTo>
                    <a:lnTo>
                      <a:pt x="406" y="548"/>
                    </a:lnTo>
                    <a:lnTo>
                      <a:pt x="371" y="418"/>
                    </a:lnTo>
                    <a:lnTo>
                      <a:pt x="301" y="270"/>
                    </a:lnTo>
                    <a:lnTo>
                      <a:pt x="200" y="133"/>
                    </a:lnTo>
                    <a:lnTo>
                      <a:pt x="115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Freeform 38"/>
              <p:cNvSpPr>
                <a:spLocks/>
              </p:cNvSpPr>
              <p:nvPr/>
            </p:nvSpPr>
            <p:spPr bwMode="auto">
              <a:xfrm>
                <a:off x="462" y="1976"/>
                <a:ext cx="134" cy="376"/>
              </a:xfrm>
              <a:custGeom>
                <a:avLst/>
                <a:gdLst>
                  <a:gd name="T0" fmla="*/ 31 w 402"/>
                  <a:gd name="T1" fmla="*/ 0 h 1127"/>
                  <a:gd name="T2" fmla="*/ 25 w 402"/>
                  <a:gd name="T3" fmla="*/ 12 h 1127"/>
                  <a:gd name="T4" fmla="*/ 21 w 402"/>
                  <a:gd name="T5" fmla="*/ 29 h 1127"/>
                  <a:gd name="T6" fmla="*/ 17 w 402"/>
                  <a:gd name="T7" fmla="*/ 48 h 1127"/>
                  <a:gd name="T8" fmla="*/ 12 w 402"/>
                  <a:gd name="T9" fmla="*/ 68 h 1127"/>
                  <a:gd name="T10" fmla="*/ 12 w 402"/>
                  <a:gd name="T11" fmla="*/ 75 h 1127"/>
                  <a:gd name="T12" fmla="*/ 17 w 402"/>
                  <a:gd name="T13" fmla="*/ 87 h 1127"/>
                  <a:gd name="T14" fmla="*/ 23 w 402"/>
                  <a:gd name="T15" fmla="*/ 94 h 1127"/>
                  <a:gd name="T16" fmla="*/ 28 w 402"/>
                  <a:gd name="T17" fmla="*/ 103 h 1127"/>
                  <a:gd name="T18" fmla="*/ 32 w 402"/>
                  <a:gd name="T19" fmla="*/ 109 h 1127"/>
                  <a:gd name="T20" fmla="*/ 30 w 402"/>
                  <a:gd name="T21" fmla="*/ 112 h 1127"/>
                  <a:gd name="T22" fmla="*/ 21 w 402"/>
                  <a:gd name="T23" fmla="*/ 113 h 1127"/>
                  <a:gd name="T24" fmla="*/ 5 w 402"/>
                  <a:gd name="T25" fmla="*/ 116 h 1127"/>
                  <a:gd name="T26" fmla="*/ 0 w 402"/>
                  <a:gd name="T27" fmla="*/ 119 h 1127"/>
                  <a:gd name="T28" fmla="*/ 4 w 402"/>
                  <a:gd name="T29" fmla="*/ 123 h 1127"/>
                  <a:gd name="T30" fmla="*/ 13 w 402"/>
                  <a:gd name="T31" fmla="*/ 125 h 1127"/>
                  <a:gd name="T32" fmla="*/ 23 w 402"/>
                  <a:gd name="T33" fmla="*/ 120 h 1127"/>
                  <a:gd name="T34" fmla="*/ 31 w 402"/>
                  <a:gd name="T35" fmla="*/ 117 h 1127"/>
                  <a:gd name="T36" fmla="*/ 41 w 402"/>
                  <a:gd name="T37" fmla="*/ 116 h 1127"/>
                  <a:gd name="T38" fmla="*/ 45 w 402"/>
                  <a:gd name="T39" fmla="*/ 114 h 1127"/>
                  <a:gd name="T40" fmla="*/ 43 w 402"/>
                  <a:gd name="T41" fmla="*/ 110 h 1127"/>
                  <a:gd name="T42" fmla="*/ 32 w 402"/>
                  <a:gd name="T43" fmla="*/ 99 h 1127"/>
                  <a:gd name="T44" fmla="*/ 26 w 402"/>
                  <a:gd name="T45" fmla="*/ 88 h 1127"/>
                  <a:gd name="T46" fmla="*/ 20 w 402"/>
                  <a:gd name="T47" fmla="*/ 80 h 1127"/>
                  <a:gd name="T48" fmla="*/ 19 w 402"/>
                  <a:gd name="T49" fmla="*/ 73 h 1127"/>
                  <a:gd name="T50" fmla="*/ 22 w 402"/>
                  <a:gd name="T51" fmla="*/ 60 h 1127"/>
                  <a:gd name="T52" fmla="*/ 28 w 402"/>
                  <a:gd name="T53" fmla="*/ 47 h 1127"/>
                  <a:gd name="T54" fmla="*/ 34 w 402"/>
                  <a:gd name="T55" fmla="*/ 25 h 1127"/>
                  <a:gd name="T56" fmla="*/ 40 w 402"/>
                  <a:gd name="T57" fmla="*/ 11 h 1127"/>
                  <a:gd name="T58" fmla="*/ 39 w 402"/>
                  <a:gd name="T59" fmla="*/ 4 h 1127"/>
                  <a:gd name="T60" fmla="*/ 34 w 402"/>
                  <a:gd name="T61" fmla="*/ 0 h 1127"/>
                  <a:gd name="T62" fmla="*/ 31 w 402"/>
                  <a:gd name="T63" fmla="*/ 0 h 11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2" h="1127">
                    <a:moveTo>
                      <a:pt x="278" y="0"/>
                    </a:moveTo>
                    <a:lnTo>
                      <a:pt x="228" y="106"/>
                    </a:lnTo>
                    <a:lnTo>
                      <a:pt x="193" y="261"/>
                    </a:lnTo>
                    <a:lnTo>
                      <a:pt x="151" y="433"/>
                    </a:lnTo>
                    <a:lnTo>
                      <a:pt x="112" y="607"/>
                    </a:lnTo>
                    <a:lnTo>
                      <a:pt x="112" y="671"/>
                    </a:lnTo>
                    <a:lnTo>
                      <a:pt x="151" y="786"/>
                    </a:lnTo>
                    <a:lnTo>
                      <a:pt x="204" y="847"/>
                    </a:lnTo>
                    <a:lnTo>
                      <a:pt x="255" y="923"/>
                    </a:lnTo>
                    <a:lnTo>
                      <a:pt x="290" y="979"/>
                    </a:lnTo>
                    <a:lnTo>
                      <a:pt x="274" y="1006"/>
                    </a:lnTo>
                    <a:lnTo>
                      <a:pt x="186" y="1017"/>
                    </a:lnTo>
                    <a:lnTo>
                      <a:pt x="42" y="1039"/>
                    </a:lnTo>
                    <a:lnTo>
                      <a:pt x="0" y="1074"/>
                    </a:lnTo>
                    <a:lnTo>
                      <a:pt x="35" y="1105"/>
                    </a:lnTo>
                    <a:lnTo>
                      <a:pt x="116" y="1127"/>
                    </a:lnTo>
                    <a:lnTo>
                      <a:pt x="209" y="1081"/>
                    </a:lnTo>
                    <a:lnTo>
                      <a:pt x="278" y="1051"/>
                    </a:lnTo>
                    <a:lnTo>
                      <a:pt x="367" y="1039"/>
                    </a:lnTo>
                    <a:lnTo>
                      <a:pt x="402" y="1029"/>
                    </a:lnTo>
                    <a:lnTo>
                      <a:pt x="390" y="990"/>
                    </a:lnTo>
                    <a:lnTo>
                      <a:pt x="290" y="892"/>
                    </a:lnTo>
                    <a:lnTo>
                      <a:pt x="231" y="789"/>
                    </a:lnTo>
                    <a:lnTo>
                      <a:pt x="181" y="721"/>
                    </a:lnTo>
                    <a:lnTo>
                      <a:pt x="174" y="653"/>
                    </a:lnTo>
                    <a:lnTo>
                      <a:pt x="197" y="539"/>
                    </a:lnTo>
                    <a:lnTo>
                      <a:pt x="251" y="421"/>
                    </a:lnTo>
                    <a:lnTo>
                      <a:pt x="309" y="221"/>
                    </a:lnTo>
                    <a:lnTo>
                      <a:pt x="360" y="103"/>
                    </a:lnTo>
                    <a:lnTo>
                      <a:pt x="355" y="34"/>
                    </a:lnTo>
                    <a:lnTo>
                      <a:pt x="309" y="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69" name="Group 39"/>
            <p:cNvGrpSpPr>
              <a:grpSpLocks/>
            </p:cNvGrpSpPr>
            <p:nvPr/>
          </p:nvGrpSpPr>
          <p:grpSpPr bwMode="auto">
            <a:xfrm>
              <a:off x="430" y="1373"/>
              <a:ext cx="82" cy="111"/>
              <a:chOff x="605" y="1373"/>
              <a:chExt cx="82" cy="111"/>
            </a:xfrm>
          </p:grpSpPr>
          <p:sp>
            <p:nvSpPr>
              <p:cNvPr id="27670" name="Freeform 40"/>
              <p:cNvSpPr>
                <a:spLocks/>
              </p:cNvSpPr>
              <p:nvPr/>
            </p:nvSpPr>
            <p:spPr bwMode="auto">
              <a:xfrm>
                <a:off x="621" y="1373"/>
                <a:ext cx="66" cy="77"/>
              </a:xfrm>
              <a:custGeom>
                <a:avLst/>
                <a:gdLst>
                  <a:gd name="T0" fmla="*/ 3 w 199"/>
                  <a:gd name="T1" fmla="*/ 1 h 232"/>
                  <a:gd name="T2" fmla="*/ 9 w 199"/>
                  <a:gd name="T3" fmla="*/ 0 h 232"/>
                  <a:gd name="T4" fmla="*/ 14 w 199"/>
                  <a:gd name="T5" fmla="*/ 0 h 232"/>
                  <a:gd name="T6" fmla="*/ 19 w 199"/>
                  <a:gd name="T7" fmla="*/ 3 h 232"/>
                  <a:gd name="T8" fmla="*/ 22 w 199"/>
                  <a:gd name="T9" fmla="*/ 8 h 232"/>
                  <a:gd name="T10" fmla="*/ 22 w 199"/>
                  <a:gd name="T11" fmla="*/ 11 h 232"/>
                  <a:gd name="T12" fmla="*/ 19 w 199"/>
                  <a:gd name="T13" fmla="*/ 16 h 232"/>
                  <a:gd name="T14" fmla="*/ 15 w 199"/>
                  <a:gd name="T15" fmla="*/ 19 h 232"/>
                  <a:gd name="T16" fmla="*/ 9 w 199"/>
                  <a:gd name="T17" fmla="*/ 19 h 232"/>
                  <a:gd name="T18" fmla="*/ 5 w 199"/>
                  <a:gd name="T19" fmla="*/ 22 h 232"/>
                  <a:gd name="T20" fmla="*/ 3 w 199"/>
                  <a:gd name="T21" fmla="*/ 26 h 232"/>
                  <a:gd name="T22" fmla="*/ 0 w 199"/>
                  <a:gd name="T23" fmla="*/ 24 h 232"/>
                  <a:gd name="T24" fmla="*/ 1 w 199"/>
                  <a:gd name="T25" fmla="*/ 19 h 232"/>
                  <a:gd name="T26" fmla="*/ 6 w 199"/>
                  <a:gd name="T27" fmla="*/ 16 h 232"/>
                  <a:gd name="T28" fmla="*/ 14 w 199"/>
                  <a:gd name="T29" fmla="*/ 16 h 232"/>
                  <a:gd name="T30" fmla="*/ 17 w 199"/>
                  <a:gd name="T31" fmla="*/ 13 h 232"/>
                  <a:gd name="T32" fmla="*/ 18 w 199"/>
                  <a:gd name="T33" fmla="*/ 8 h 232"/>
                  <a:gd name="T34" fmla="*/ 14 w 199"/>
                  <a:gd name="T35" fmla="*/ 4 h 232"/>
                  <a:gd name="T36" fmla="*/ 9 w 199"/>
                  <a:gd name="T37" fmla="*/ 4 h 232"/>
                  <a:gd name="T38" fmla="*/ 3 w 199"/>
                  <a:gd name="T39" fmla="*/ 5 h 232"/>
                  <a:gd name="T40" fmla="*/ 1 w 199"/>
                  <a:gd name="T41" fmla="*/ 4 h 232"/>
                  <a:gd name="T42" fmla="*/ 3 w 199"/>
                  <a:gd name="T43" fmla="*/ 1 h 2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9" h="232">
                    <a:moveTo>
                      <a:pt x="24" y="11"/>
                    </a:moveTo>
                    <a:lnTo>
                      <a:pt x="77" y="0"/>
                    </a:lnTo>
                    <a:lnTo>
                      <a:pt x="129" y="4"/>
                    </a:lnTo>
                    <a:lnTo>
                      <a:pt x="175" y="26"/>
                    </a:lnTo>
                    <a:lnTo>
                      <a:pt x="199" y="68"/>
                    </a:lnTo>
                    <a:lnTo>
                      <a:pt x="199" y="102"/>
                    </a:lnTo>
                    <a:lnTo>
                      <a:pt x="175" y="148"/>
                    </a:lnTo>
                    <a:lnTo>
                      <a:pt x="136" y="174"/>
                    </a:lnTo>
                    <a:lnTo>
                      <a:pt x="77" y="174"/>
                    </a:lnTo>
                    <a:lnTo>
                      <a:pt x="42" y="197"/>
                    </a:lnTo>
                    <a:lnTo>
                      <a:pt x="31" y="232"/>
                    </a:lnTo>
                    <a:lnTo>
                      <a:pt x="0" y="220"/>
                    </a:lnTo>
                    <a:lnTo>
                      <a:pt x="12" y="174"/>
                    </a:lnTo>
                    <a:lnTo>
                      <a:pt x="54" y="148"/>
                    </a:lnTo>
                    <a:lnTo>
                      <a:pt x="124" y="141"/>
                    </a:lnTo>
                    <a:lnTo>
                      <a:pt x="152" y="114"/>
                    </a:lnTo>
                    <a:lnTo>
                      <a:pt x="159" y="72"/>
                    </a:lnTo>
                    <a:lnTo>
                      <a:pt x="129" y="34"/>
                    </a:lnTo>
                    <a:lnTo>
                      <a:pt x="82" y="34"/>
                    </a:lnTo>
                    <a:lnTo>
                      <a:pt x="31" y="46"/>
                    </a:lnTo>
                    <a:lnTo>
                      <a:pt x="12" y="34"/>
                    </a:lnTo>
                    <a:lnTo>
                      <a:pt x="24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Freeform 41"/>
              <p:cNvSpPr>
                <a:spLocks/>
              </p:cNvSpPr>
              <p:nvPr/>
            </p:nvSpPr>
            <p:spPr bwMode="auto">
              <a:xfrm>
                <a:off x="605" y="1463"/>
                <a:ext cx="21" cy="21"/>
              </a:xfrm>
              <a:custGeom>
                <a:avLst/>
                <a:gdLst>
                  <a:gd name="T0" fmla="*/ 7 w 61"/>
                  <a:gd name="T1" fmla="*/ 0 h 63"/>
                  <a:gd name="T2" fmla="*/ 3 w 61"/>
                  <a:gd name="T3" fmla="*/ 0 h 63"/>
                  <a:gd name="T4" fmla="*/ 1 w 61"/>
                  <a:gd name="T5" fmla="*/ 3 h 63"/>
                  <a:gd name="T6" fmla="*/ 0 w 61"/>
                  <a:gd name="T7" fmla="*/ 7 h 63"/>
                  <a:gd name="T8" fmla="*/ 3 w 61"/>
                  <a:gd name="T9" fmla="*/ 7 h 63"/>
                  <a:gd name="T10" fmla="*/ 7 w 61"/>
                  <a:gd name="T11" fmla="*/ 5 h 63"/>
                  <a:gd name="T12" fmla="*/ 7 w 61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63">
                    <a:moveTo>
                      <a:pt x="61" y="4"/>
                    </a:moveTo>
                    <a:lnTo>
                      <a:pt x="30" y="0"/>
                    </a:lnTo>
                    <a:lnTo>
                      <a:pt x="9" y="24"/>
                    </a:lnTo>
                    <a:lnTo>
                      <a:pt x="0" y="60"/>
                    </a:lnTo>
                    <a:lnTo>
                      <a:pt x="30" y="63"/>
                    </a:lnTo>
                    <a:lnTo>
                      <a:pt x="56" y="47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79A59DEC-3DA4-44A3-99D9-C031B38F6671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1295400"/>
            <a:ext cx="12092157" cy="495157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Completeness: </a:t>
            </a:r>
            <a:r>
              <a:rPr lang="en-US" altLang="en-US" dirty="0"/>
              <a:t>If 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baseline="-25000" dirty="0">
                <a:latin typeface="Times New Roman" pitchFamily="18" charset="0"/>
              </a:rPr>
              <a:t>0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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baseline="-25000" dirty="0">
                <a:latin typeface="Times New Roman" pitchFamily="18" charset="0"/>
              </a:rPr>
              <a:t>1</a:t>
            </a:r>
            <a:r>
              <a:rPr lang="en-US" altLang="en-US" dirty="0"/>
              <a:t>, then</a:t>
            </a:r>
          </a:p>
          <a:p>
            <a:r>
              <a:rPr lang="en-US" altLang="en-US" i="1" dirty="0">
                <a:latin typeface="Times New Roman" pitchFamily="18" charset="0"/>
              </a:rPr>
              <a:t>H</a:t>
            </a:r>
            <a:r>
              <a:rPr lang="en-US" altLang="en-US" dirty="0"/>
              <a:t> is isomorphic to exactly one of 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baseline="-25000" dirty="0">
                <a:latin typeface="Times New Roman" pitchFamily="18" charset="0"/>
              </a:rPr>
              <a:t>0</a:t>
            </a:r>
            <a:r>
              <a:rPr lang="en-US" altLang="en-US" dirty="0">
                <a:sym typeface="Symbol" pitchFamily="18" charset="2"/>
              </a:rPr>
              <a:t>,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baseline="-25000" dirty="0">
                <a:latin typeface="Times New Roman" pitchFamily="18" charset="0"/>
              </a:rPr>
              <a:t>1 </a:t>
            </a:r>
            <a:r>
              <a:rPr lang="en-US" altLang="en-US" dirty="0"/>
              <a:t>(namely </a:t>
            </a:r>
            <a:r>
              <a:rPr lang="en-US" altLang="en-US" i="1" dirty="0" err="1">
                <a:latin typeface="Times New Roman" pitchFamily="18" charset="0"/>
              </a:rPr>
              <a:t>G</a:t>
            </a:r>
            <a:r>
              <a:rPr lang="en-US" altLang="en-US" baseline="-25000" dirty="0" err="1">
                <a:latin typeface="Times New Roman" pitchFamily="18" charset="0"/>
              </a:rPr>
              <a:t>coin</a:t>
            </a:r>
            <a:r>
              <a:rPr lang="en-US" altLang="en-US" dirty="0"/>
              <a:t>).</a:t>
            </a: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 Prover always guesses correctly</a:t>
            </a: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 Verifier accepts w.p.1</a:t>
            </a:r>
          </a:p>
          <a:p>
            <a:pPr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Soundness: </a:t>
            </a:r>
            <a:r>
              <a:rPr lang="en-US" altLang="en-US" dirty="0"/>
              <a:t>If 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baseline="-25000" dirty="0">
                <a:latin typeface="Times New Roman" pitchFamily="18" charset="0"/>
              </a:rPr>
              <a:t>0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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baseline="-25000" dirty="0">
                <a:latin typeface="Times New Roman" pitchFamily="18" charset="0"/>
              </a:rPr>
              <a:t>1</a:t>
            </a:r>
            <a:r>
              <a:rPr lang="en-US" altLang="en-US" dirty="0"/>
              <a:t>, then</a:t>
            </a:r>
          </a:p>
          <a:p>
            <a:r>
              <a:rPr lang="en-US" altLang="en-US" dirty="0"/>
              <a:t>Every graph </a:t>
            </a:r>
            <a:r>
              <a:rPr lang="en-US" altLang="en-US" i="1" dirty="0">
                <a:latin typeface="Times New Roman" pitchFamily="18" charset="0"/>
              </a:rPr>
              <a:t>H</a:t>
            </a:r>
            <a:r>
              <a:rPr lang="en-US" altLang="en-US" dirty="0"/>
              <a:t> isomorphic to 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baseline="-25000" dirty="0">
                <a:latin typeface="Times New Roman" pitchFamily="18" charset="0"/>
              </a:rPr>
              <a:t>0 </a:t>
            </a:r>
            <a:r>
              <a:rPr lang="en-US" altLang="en-US" dirty="0"/>
              <a:t>is also isomorphic to </a:t>
            </a:r>
            <a:r>
              <a:rPr lang="en-US" altLang="en-US" i="1" dirty="0">
                <a:latin typeface="Times New Roman" pitchFamily="18" charset="0"/>
              </a:rPr>
              <a:t>G</a:t>
            </a:r>
            <a:r>
              <a:rPr lang="en-US" altLang="en-US" baseline="-25000" dirty="0">
                <a:latin typeface="Times New Roman" pitchFamily="18" charset="0"/>
              </a:rPr>
              <a:t>1 </a:t>
            </a:r>
            <a:r>
              <a:rPr lang="en-US" altLang="en-US" dirty="0"/>
              <a:t>&amp; vice-versa. </a:t>
            </a:r>
            <a:br>
              <a:rPr lang="en-US" altLang="en-US" dirty="0"/>
            </a:br>
            <a:r>
              <a:rPr lang="en-US" altLang="en-US" dirty="0"/>
              <a:t>(+ distributions under random </a:t>
            </a:r>
            <a:r>
              <a:rPr lang="en-US" altLang="en-US" dirty="0">
                <a:sym typeface="Symbol" pitchFamily="18" charset="2"/>
              </a:rPr>
              <a:t> are same)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i="1" dirty="0">
                <a:latin typeface="Times New Roman" pitchFamily="18" charset="0"/>
              </a:rPr>
              <a:t>H</a:t>
            </a:r>
            <a:r>
              <a:rPr lang="en-US" altLang="en-US" dirty="0">
                <a:sym typeface="Symbol" pitchFamily="18" charset="2"/>
              </a:rPr>
              <a:t>  gives prover no information about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coin.</a:t>
            </a:r>
            <a:endParaRPr lang="en-US" altLang="en-US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 Prover guesses correctly </a:t>
            </a:r>
            <a:r>
              <a:rPr lang="en-US" altLang="en-US" dirty="0" err="1">
                <a:sym typeface="Symbol" pitchFamily="18" charset="2"/>
              </a:rPr>
              <a:t>w.p</a:t>
            </a:r>
            <a:r>
              <a:rPr lang="en-US" altLang="en-US" dirty="0">
                <a:sym typeface="Symbol" pitchFamily="18" charset="2"/>
              </a:rPr>
              <a:t>. 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1/2 </a:t>
            </a:r>
            <a:r>
              <a:rPr lang="en-US" altLang="en-US" dirty="0">
                <a:solidFill>
                  <a:schemeClr val="accent2"/>
                </a:solidFill>
                <a:sym typeface="Symbol" pitchFamily="18" charset="2"/>
              </a:rPr>
              <a:t>no matter what strategy it follows.</a:t>
            </a:r>
            <a:endParaRPr lang="en-US" altLang="en-US" dirty="0">
              <a:sym typeface="Symbol" pitchFamily="18" charset="2"/>
            </a:endParaRP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</a:t>
            </a:r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>
                <a:latin typeface="Times New Roman" pitchFamily="18" charset="0"/>
              </a:rPr>
              <a:t>N</a:t>
            </a:r>
            <a:r>
              <a:rPr lang="en-US" altLang="en-US" sz="2400">
                <a:latin typeface="Times New Roman" pitchFamily="18" charset="0"/>
              </a:rPr>
              <a:t>ONISO </a:t>
            </a:r>
            <a:r>
              <a:rPr lang="en-US" altLang="en-US"/>
              <a:t>Pf Sys.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3253-DFFA-4B96-BB32-E7B9047D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FF84-8DF3-4BAF-8583-409B2A86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10 out today – very long but optional and good final prep.</a:t>
            </a:r>
          </a:p>
          <a:p>
            <a:r>
              <a:rPr lang="en-US" dirty="0"/>
              <a:t>BF coding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1007720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ED99C3D4-7D5E-4CF4-A655-6CBC4C1531C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Power of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2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olidFill>
                      <a:schemeClr val="hlink"/>
                    </a:solidFill>
                  </a:rPr>
                  <a:t>Have seen:</a:t>
                </a:r>
                <a:r>
                  <a:rPr lang="en-US" altLang="en-US" dirty="0"/>
                  <a:t> an interactive proof for a language not known to have a classical proof system.</a:t>
                </a:r>
              </a:p>
              <a:p>
                <a:endParaRPr lang="en-US" altLang="en-US" dirty="0"/>
              </a:p>
              <a:p>
                <a:r>
                  <a:rPr lang="en-US" altLang="en-US" dirty="0">
                    <a:solidFill>
                      <a:schemeClr val="hlink"/>
                    </a:solidFill>
                  </a:rPr>
                  <a:t>Q: </a:t>
                </a:r>
                <a:r>
                  <a:rPr lang="en-US" altLang="en-US" dirty="0"/>
                  <a:t>How much more powerful are interactive proofs?</a:t>
                </a:r>
              </a:p>
              <a:p>
                <a:endParaRPr lang="en-US" altLang="en-US" dirty="0"/>
              </a:p>
              <a:p>
                <a:r>
                  <a:rPr lang="en-US" altLang="en-US" dirty="0" err="1">
                    <a:solidFill>
                      <a:schemeClr val="hlink"/>
                    </a:solidFill>
                  </a:rPr>
                  <a:t>Thm</a:t>
                </a:r>
                <a:r>
                  <a:rPr lang="en-US" altLang="en-US" dirty="0">
                    <a:solidFill>
                      <a:schemeClr val="hlink"/>
                    </a:solidFill>
                  </a:rPr>
                  <a:t>: </a:t>
                </a:r>
                <a:r>
                  <a:rPr lang="en-US" altLang="en-US" dirty="0"/>
                  <a:t>IP=PSPACE</a:t>
                </a:r>
              </a:p>
              <a:p>
                <a:pPr lvl="1"/>
                <a:r>
                  <a:rPr lang="en-US" altLang="en-US" dirty="0"/>
                  <a:t>Believed to be much larger than NP.</a:t>
                </a:r>
              </a:p>
              <a:p>
                <a:pPr lvl="1"/>
                <a:r>
                  <a:rPr lang="en-US" altLang="en-US" dirty="0"/>
                  <a:t>Contains all of co-NP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¬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 :  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𝐹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en-US" b="0" i="0" smtClean="0">
                            <a:ea typeface="Cambria Math" panose="02040503050406030204" pitchFamily="18" charset="0"/>
                          </a:rPr>
                          <m:t>NP</m:t>
                        </m:r>
                      </m:e>
                    </m:d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297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098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5A31-2BAE-40EB-A754-6CD39081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20" y="231362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Zero Knowledge Proofs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26A7A-F23F-4DAB-BA88-B27DEC0AE24B}"/>
              </a:ext>
            </a:extLst>
          </p:cNvPr>
          <p:cNvSpPr txBox="1">
            <a:spLocks noChangeArrowheads="1"/>
          </p:cNvSpPr>
          <p:nvPr/>
        </p:nvSpPr>
        <p:spPr>
          <a:xfrm>
            <a:off x="2179320" y="3808173"/>
            <a:ext cx="5368391" cy="488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[Goldwasser-Micali-Rackoff’82]</a:t>
            </a:r>
          </a:p>
        </p:txBody>
      </p:sp>
    </p:spTree>
    <p:extLst>
      <p:ext uri="{BB962C8B-B14F-4D97-AF65-F5344CB8AC3E}">
        <p14:creationId xmlns:p14="http://schemas.microsoft.com/office/powerpoint/2010/main" val="69252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8D7B1-95B8-4591-805F-CEAF6080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6096"/>
          <a:stretch/>
        </p:blipFill>
        <p:spPr>
          <a:xfrm>
            <a:off x="8420100" y="2258537"/>
            <a:ext cx="1324599" cy="12557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BA25CC-B521-4263-986A-5BC12D7DE1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3939"/>
          <a:stretch/>
        </p:blipFill>
        <p:spPr>
          <a:xfrm>
            <a:off x="1887553" y="2280453"/>
            <a:ext cx="1427147" cy="127919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8C25364-D2D4-493F-8B3E-87B29404287B}"/>
              </a:ext>
            </a:extLst>
          </p:cNvPr>
          <p:cNvGrpSpPr/>
          <p:nvPr/>
        </p:nvGrpSpPr>
        <p:grpSpPr>
          <a:xfrm>
            <a:off x="3581400" y="1145711"/>
            <a:ext cx="4114800" cy="1064090"/>
            <a:chOff x="3581400" y="1145711"/>
            <a:chExt cx="4114800" cy="1064090"/>
          </a:xfrm>
        </p:grpSpPr>
        <p:sp>
          <p:nvSpPr>
            <p:cNvPr id="16" name="Rectangular Callout 15"/>
            <p:cNvSpPr/>
            <p:nvPr/>
          </p:nvSpPr>
          <p:spPr>
            <a:xfrm>
              <a:off x="3581400" y="1145711"/>
              <a:ext cx="4114800" cy="1064089"/>
            </a:xfrm>
            <a:prstGeom prst="wedgeRectCallout">
              <a:avLst>
                <a:gd name="adj1" fmla="val -65272"/>
                <a:gd name="adj2" fmla="val 925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3657600" y="1193802"/>
              <a:ext cx="3810000" cy="10159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123359087852340237583427239</a:t>
              </a:r>
              <a:br>
                <a:rPr lang="en-US" sz="2000" dirty="0"/>
              </a:br>
              <a:r>
                <a:rPr lang="en-US" sz="2000" dirty="0"/>
                <a:t>has a prime factor ending in 7.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573B83E-6C04-44CF-91DB-A252A1DDB608}"/>
              </a:ext>
            </a:extLst>
          </p:cNvPr>
          <p:cNvGrpSpPr/>
          <p:nvPr/>
        </p:nvGrpSpPr>
        <p:grpSpPr>
          <a:xfrm>
            <a:off x="3810000" y="2413001"/>
            <a:ext cx="4114800" cy="711201"/>
            <a:chOff x="3810000" y="2413001"/>
            <a:chExt cx="4114800" cy="711201"/>
          </a:xfrm>
        </p:grpSpPr>
        <p:sp>
          <p:nvSpPr>
            <p:cNvPr id="20" name="Rectangular Callout 19"/>
            <p:cNvSpPr/>
            <p:nvPr/>
          </p:nvSpPr>
          <p:spPr>
            <a:xfrm>
              <a:off x="3810000" y="2413001"/>
              <a:ext cx="4114800" cy="711201"/>
            </a:xfrm>
            <a:prstGeom prst="wedgeRectCallout">
              <a:avLst>
                <a:gd name="adj1" fmla="val 66771"/>
                <a:gd name="adj2" fmla="val -4425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3810000" y="2514603"/>
              <a:ext cx="4038600" cy="5079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Really? Show me the prime factors.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3D6BA3-9E4E-4694-85F0-BF9E3B9634AB}"/>
              </a:ext>
            </a:extLst>
          </p:cNvPr>
          <p:cNvGrpSpPr/>
          <p:nvPr/>
        </p:nvGrpSpPr>
        <p:grpSpPr>
          <a:xfrm>
            <a:off x="3733800" y="3279313"/>
            <a:ext cx="4191000" cy="1064089"/>
            <a:chOff x="3733800" y="3279313"/>
            <a:chExt cx="4191000" cy="1064089"/>
          </a:xfrm>
        </p:grpSpPr>
        <p:sp>
          <p:nvSpPr>
            <p:cNvPr id="22" name="Rectangular Callout 21"/>
            <p:cNvSpPr/>
            <p:nvPr/>
          </p:nvSpPr>
          <p:spPr>
            <a:xfrm>
              <a:off x="3733800" y="3279313"/>
              <a:ext cx="4114800" cy="1064089"/>
            </a:xfrm>
            <a:prstGeom prst="wedgeRectCallout">
              <a:avLst>
                <a:gd name="adj1" fmla="val -65845"/>
                <a:gd name="adj2" fmla="val -405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ontent Placeholder 2"/>
            <p:cNvSpPr txBox="1">
              <a:spLocks/>
            </p:cNvSpPr>
            <p:nvPr/>
          </p:nvSpPr>
          <p:spPr>
            <a:xfrm>
              <a:off x="3810000" y="3327403"/>
              <a:ext cx="4114800" cy="10159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I won’t reveal anything about them, but I can still prove to you this is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9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6FD649F6-3F7B-4DA8-8B4D-93D658819568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does one learn from a proof?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000" y="1253331"/>
            <a:ext cx="11450653" cy="5010736"/>
          </a:xfrm>
        </p:spPr>
        <p:txBody>
          <a:bodyPr/>
          <a:lstStyle/>
          <a:p>
            <a:r>
              <a:rPr lang="en-US" altLang="en-US" dirty="0"/>
              <a:t>The validity of the assertion being proven (by </a:t>
            </a:r>
            <a:r>
              <a:rPr lang="en-US" altLang="en-US" dirty="0" err="1"/>
              <a:t>defn</a:t>
            </a:r>
            <a:r>
              <a:rPr lang="en-US" altLang="en-US" dirty="0"/>
              <a:t>).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	Anything else?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>
                <a:solidFill>
                  <a:schemeClr val="hlink"/>
                </a:solidFill>
              </a:rPr>
              <a:t>Classical (NP) proofs: </a:t>
            </a:r>
            <a:r>
              <a:rPr lang="en-US" altLang="en-US" dirty="0"/>
              <a:t>Upon receiving a proof of statement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dirty="0"/>
              <a:t>, one gains the ability to prove </a:t>
            </a:r>
            <a:r>
              <a:rPr lang="en-US" altLang="en-US" i="1" dirty="0">
                <a:latin typeface="Times New Roman" pitchFamily="18" charset="0"/>
              </a:rPr>
              <a:t>x </a:t>
            </a:r>
            <a:r>
              <a:rPr lang="en-US" altLang="en-US" dirty="0"/>
              <a:t>to others.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hlink"/>
                </a:solidFill>
              </a:rPr>
              <a:t>Interactive proofs: </a:t>
            </a:r>
            <a:r>
              <a:rPr lang="en-US" altLang="en-US" dirty="0"/>
              <a:t>Can be “zero knowledge”, i.e. reveal </a:t>
            </a:r>
            <a:r>
              <a:rPr lang="en-US" altLang="en-US" dirty="0">
                <a:solidFill>
                  <a:schemeClr val="accent2"/>
                </a:solidFill>
              </a:rPr>
              <a:t>nothing</a:t>
            </a:r>
            <a:r>
              <a:rPr lang="en-US" altLang="en-US" dirty="0"/>
              <a:t> other than the validity of the assertion being proven.  </a:t>
            </a: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	 verifier does not gain ability to prove same assertion to others!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Application</a:t>
            </a:r>
          </a:p>
        </p:txBody>
      </p:sp>
      <p:pic>
        <p:nvPicPr>
          <p:cNvPr id="71682" name="Picture 2" descr="C:\Users\Salil.SalilSurface\g.harvard\cs121\fall17\zc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72153"/>
            <a:ext cx="9144000" cy="32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49642" y="528168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http://z.cash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2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Z-Cash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9572204" cy="4572000"/>
          </a:xfrm>
        </p:spPr>
        <p:txBody>
          <a:bodyPr>
            <a:normAutofit/>
          </a:bodyPr>
          <a:lstStyle/>
          <a:p>
            <a:r>
              <a:rPr lang="en-US" dirty="0"/>
              <a:t>The public ledger (in all cryptocurrencies):</a:t>
            </a:r>
          </a:p>
          <a:p>
            <a:pPr lvl="1"/>
            <a:r>
              <a:rPr lang="en-US" dirty="0"/>
              <a:t>List of valid cash notes</a:t>
            </a:r>
          </a:p>
          <a:p>
            <a:pPr lvl="1"/>
            <a:r>
              <a:rPr lang="en-US" dirty="0"/>
              <a:t>List of “nullifiers” specifying which notes have been spent</a:t>
            </a:r>
          </a:p>
          <a:p>
            <a:pPr lvl="1"/>
            <a:r>
              <a:rPr lang="en-US" dirty="0"/>
              <a:t>Maintained &amp; immutable using distributed “</a:t>
            </a:r>
            <a:r>
              <a:rPr lang="en-US" dirty="0" err="1"/>
              <a:t>blockchain</a:t>
            </a:r>
            <a:r>
              <a:rPr lang="en-US" dirty="0"/>
              <a:t>” protocol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Achieving privacy</a:t>
            </a:r>
          </a:p>
          <a:p>
            <a:pPr lvl="1"/>
            <a:r>
              <a:rPr lang="en-US" dirty="0"/>
              <a:t>Keep </a:t>
            </a:r>
            <a:r>
              <a:rPr lang="en-US" dirty="0">
                <a:solidFill>
                  <a:schemeClr val="accent2"/>
                </a:solidFill>
              </a:rPr>
              <a:t>commitments/encryptions</a:t>
            </a:r>
            <a:r>
              <a:rPr lang="en-US" dirty="0"/>
              <a:t> to notes and nullifiers in ledger.</a:t>
            </a:r>
          </a:p>
          <a:p>
            <a:pPr lvl="1"/>
            <a:r>
              <a:rPr lang="en-US" dirty="0"/>
              <a:t>When Alice spends a note, she proves in zero knowledge that:</a:t>
            </a:r>
          </a:p>
          <a:p>
            <a:pPr lvl="2"/>
            <a:r>
              <a:rPr lang="en-US" dirty="0"/>
              <a:t>She owns such a note in the ledger</a:t>
            </a:r>
          </a:p>
          <a:p>
            <a:pPr lvl="2"/>
            <a:r>
              <a:rPr lang="en-US" dirty="0"/>
              <a:t>And its nullifier is not in the ledger</a:t>
            </a:r>
          </a:p>
          <a:p>
            <a:pPr marL="514350" lvl="1" indent="0">
              <a:buNone/>
            </a:pPr>
            <a:r>
              <a:rPr lang="en-US" dirty="0"/>
              <a:t>	An NP Statement!</a:t>
            </a:r>
          </a:p>
          <a:p>
            <a:pPr marL="5143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93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AF906CFD-1B4B-49DE-8FD3-6AAF7CD4B422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Another Application: Identification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769" y="1176387"/>
            <a:ext cx="7772400" cy="1600200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Alice wants to securely identity herself to Bob.</a:t>
            </a:r>
          </a:p>
          <a:p>
            <a:pPr>
              <a:lnSpc>
                <a:spcPct val="50000"/>
              </a:lnSpc>
            </a:pPr>
            <a:endParaRPr lang="en-US" altLang="en-US"/>
          </a:p>
          <a:p>
            <a:r>
              <a:rPr lang="en-US" altLang="en-US"/>
              <a:t>Traditional “password” solutions: Bob learns Alice’s password &amp; can later impersonate her.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6683375" y="4016375"/>
            <a:ext cx="846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Helvetica" pitchFamily="34" charset="0"/>
              </a:rPr>
              <a:t>Alice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2133600" y="3733800"/>
            <a:ext cx="457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dirty="0">
                <a:latin typeface="Helvetica" pitchFamily="34" charset="0"/>
              </a:rPr>
              <a:t> Alice publishes a graph </a:t>
            </a:r>
            <a:r>
              <a:rPr lang="en-US" altLang="en-US" sz="2400" i="1" dirty="0">
                <a:latin typeface="Times New Roman" pitchFamily="18" charset="0"/>
              </a:rPr>
              <a:t>G</a:t>
            </a:r>
            <a:r>
              <a:rPr lang="en-US" altLang="en-US" sz="2400" dirty="0">
                <a:latin typeface="Times New Roman" pitchFamily="18" charset="0"/>
              </a:rPr>
              <a:t> </a:t>
            </a:r>
            <a:r>
              <a:rPr lang="en-US" altLang="en-US" sz="2400" dirty="0" err="1"/>
              <a:t>s.t.</a:t>
            </a:r>
            <a:r>
              <a:rPr lang="en-US" altLang="en-US" sz="2400" dirty="0"/>
              <a:t> only she knows a 3-coloring.</a:t>
            </a:r>
            <a:endParaRPr lang="en-US" altLang="en-US" sz="2400" dirty="0">
              <a:latin typeface="Helvetica" pitchFamily="34" charset="0"/>
            </a:endParaRPr>
          </a:p>
          <a:p>
            <a:pPr>
              <a:buFontTx/>
              <a:buChar char="•"/>
            </a:pPr>
            <a:endParaRPr lang="en-US" altLang="en-US" sz="2400" dirty="0">
              <a:latin typeface="Helvetica" pitchFamily="34" charset="0"/>
            </a:endParaRPr>
          </a:p>
          <a:p>
            <a:pPr>
              <a:buFontTx/>
              <a:buChar char="•"/>
            </a:pPr>
            <a:r>
              <a:rPr lang="en-US" altLang="en-US" sz="2400" dirty="0">
                <a:latin typeface="Helvetica" pitchFamily="34" charset="0"/>
              </a:rPr>
              <a:t>  ZK property </a:t>
            </a:r>
            <a:r>
              <a:rPr lang="en-US" altLang="en-US" sz="2400" dirty="0">
                <a:latin typeface="Helvetica" pitchFamily="34" charset="0"/>
                <a:sym typeface="Symbol" pitchFamily="18" charset="2"/>
              </a:rPr>
              <a:t> </a:t>
            </a:r>
            <a:r>
              <a:rPr lang="en-US" altLang="en-US" sz="2400" dirty="0">
                <a:latin typeface="Helvetica" pitchFamily="34" charset="0"/>
              </a:rPr>
              <a:t>Bob (or an eavesdropper) cannot later impersonate Alice. </a:t>
            </a: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1905000" y="2971800"/>
            <a:ext cx="5087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dirty="0">
                <a:solidFill>
                  <a:srgbClr val="CC0000"/>
                </a:solidFill>
                <a:latin typeface="Helvetica" pitchFamily="34" charset="0"/>
              </a:rPr>
              <a:t>Using zero-knowledge (ZK) proofs:</a:t>
            </a:r>
            <a:endParaRPr lang="en-US" altLang="en-US" sz="2000" dirty="0">
              <a:solidFill>
                <a:srgbClr val="CC0000"/>
              </a:solidFill>
              <a:latin typeface="Helvetica" pitchFamily="34" charset="0"/>
            </a:endParaRPr>
          </a:p>
        </p:txBody>
      </p:sp>
      <p:sp>
        <p:nvSpPr>
          <p:cNvPr id="44042" name="Line 7"/>
          <p:cNvSpPr>
            <a:spLocks noChangeShapeType="1"/>
          </p:cNvSpPr>
          <p:nvPr/>
        </p:nvSpPr>
        <p:spPr bwMode="auto">
          <a:xfrm>
            <a:off x="7645400" y="48260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Line 8"/>
          <p:cNvSpPr>
            <a:spLocks noChangeShapeType="1"/>
          </p:cNvSpPr>
          <p:nvPr/>
        </p:nvSpPr>
        <p:spPr bwMode="auto">
          <a:xfrm>
            <a:off x="7645400" y="505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9"/>
          <p:cNvSpPr>
            <a:spLocks noChangeShapeType="1"/>
          </p:cNvSpPr>
          <p:nvPr/>
        </p:nvSpPr>
        <p:spPr bwMode="auto">
          <a:xfrm>
            <a:off x="7645400" y="52832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0"/>
          <p:cNvSpPr>
            <a:spLocks noChangeShapeType="1"/>
          </p:cNvSpPr>
          <p:nvPr/>
        </p:nvSpPr>
        <p:spPr bwMode="auto">
          <a:xfrm>
            <a:off x="7645400" y="55118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1"/>
          <p:cNvSpPr txBox="1">
            <a:spLocks noChangeArrowheads="1"/>
          </p:cNvSpPr>
          <p:nvPr/>
        </p:nvSpPr>
        <p:spPr bwMode="auto">
          <a:xfrm>
            <a:off x="7472364" y="4008438"/>
            <a:ext cx="1900237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ZK proof that</a:t>
            </a:r>
          </a:p>
          <a:p>
            <a:pPr algn="ctr"/>
            <a:r>
              <a:rPr lang="en-US" altLang="en-US" sz="2000" i="1">
                <a:latin typeface="Times New Roman" pitchFamily="18" charset="0"/>
              </a:rPr>
              <a:t>G</a:t>
            </a:r>
            <a:r>
              <a:rPr lang="en-US" altLang="en-US">
                <a:latin typeface="Times New Roman" pitchFamily="18" charset="0"/>
              </a:rPr>
              <a:t> </a:t>
            </a:r>
            <a:r>
              <a:rPr lang="en-US" altLang="en-US">
                <a:latin typeface="Helvetica" pitchFamily="34" charset="0"/>
              </a:rPr>
              <a:t>is 3-colorable</a:t>
            </a:r>
            <a:r>
              <a:rPr lang="en-US" altLang="en-US"/>
              <a:t>.</a:t>
            </a:r>
          </a:p>
        </p:txBody>
      </p:sp>
      <p:sp>
        <p:nvSpPr>
          <p:cNvPr id="44047" name="Text Box 12"/>
          <p:cNvSpPr txBox="1">
            <a:spLocks noChangeArrowheads="1"/>
          </p:cNvSpPr>
          <p:nvPr/>
        </p:nvSpPr>
        <p:spPr bwMode="auto">
          <a:xfrm>
            <a:off x="9718676" y="3989388"/>
            <a:ext cx="72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Helvetica" pitchFamily="34" charset="0"/>
              </a:rPr>
              <a:t>Bob</a:t>
            </a:r>
          </a:p>
        </p:txBody>
      </p:sp>
      <p:sp>
        <p:nvSpPr>
          <p:cNvPr id="44048" name="Rectangle 13"/>
          <p:cNvSpPr>
            <a:spLocks noChangeArrowheads="1"/>
          </p:cNvSpPr>
          <p:nvPr/>
        </p:nvSpPr>
        <p:spPr bwMode="auto">
          <a:xfrm>
            <a:off x="8545513" y="2678114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public directory</a:t>
            </a:r>
          </a:p>
        </p:txBody>
      </p:sp>
      <p:sp>
        <p:nvSpPr>
          <p:cNvPr id="44049" name="Rectangle 14"/>
          <p:cNvSpPr>
            <a:spLocks noChangeArrowheads="1"/>
          </p:cNvSpPr>
          <p:nvPr/>
        </p:nvSpPr>
        <p:spPr bwMode="auto">
          <a:xfrm>
            <a:off x="9178925" y="3111500"/>
            <a:ext cx="528638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50" name="Text Box 15"/>
          <p:cNvSpPr txBox="1">
            <a:spLocks noChangeArrowheads="1"/>
          </p:cNvSpPr>
          <p:nvPr/>
        </p:nvSpPr>
        <p:spPr bwMode="auto">
          <a:xfrm>
            <a:off x="9253538" y="3173414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i="1">
                <a:latin typeface="Times New Roman" pitchFamily="18" charset="0"/>
              </a:rPr>
              <a:t>G</a:t>
            </a:r>
          </a:p>
        </p:txBody>
      </p:sp>
      <p:sp>
        <p:nvSpPr>
          <p:cNvPr id="44051" name="Line 16"/>
          <p:cNvSpPr>
            <a:spLocks noChangeShapeType="1"/>
          </p:cNvSpPr>
          <p:nvPr/>
        </p:nvSpPr>
        <p:spPr bwMode="auto">
          <a:xfrm>
            <a:off x="9469438" y="3757613"/>
            <a:ext cx="188912" cy="608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4052" name="Picture 17" descr="j00787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34188" y="4519613"/>
            <a:ext cx="66516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53" name="Group 18"/>
          <p:cNvGrpSpPr>
            <a:grpSpLocks/>
          </p:cNvGrpSpPr>
          <p:nvPr/>
        </p:nvGrpSpPr>
        <p:grpSpPr bwMode="auto">
          <a:xfrm>
            <a:off x="9396413" y="4460875"/>
            <a:ext cx="576262" cy="1366838"/>
            <a:chOff x="331" y="1372"/>
            <a:chExt cx="455" cy="980"/>
          </a:xfrm>
        </p:grpSpPr>
        <p:sp>
          <p:nvSpPr>
            <p:cNvPr id="44054" name="AutoShape 19"/>
            <p:cNvSpPr>
              <a:spLocks noChangeAspect="1" noChangeArrowheads="1" noTextEdit="1"/>
            </p:cNvSpPr>
            <p:nvPr/>
          </p:nvSpPr>
          <p:spPr bwMode="auto">
            <a:xfrm flipH="1">
              <a:off x="331" y="1372"/>
              <a:ext cx="455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55" name="Group 20"/>
            <p:cNvGrpSpPr>
              <a:grpSpLocks/>
            </p:cNvGrpSpPr>
            <p:nvPr/>
          </p:nvGrpSpPr>
          <p:grpSpPr bwMode="auto">
            <a:xfrm flipH="1">
              <a:off x="331" y="1448"/>
              <a:ext cx="454" cy="904"/>
              <a:chOff x="332" y="1448"/>
              <a:chExt cx="454" cy="904"/>
            </a:xfrm>
          </p:grpSpPr>
          <p:sp>
            <p:nvSpPr>
              <p:cNvPr id="44059" name="Freeform 21"/>
              <p:cNvSpPr>
                <a:spLocks/>
              </p:cNvSpPr>
              <p:nvPr/>
            </p:nvSpPr>
            <p:spPr bwMode="auto">
              <a:xfrm>
                <a:off x="476" y="1499"/>
                <a:ext cx="178" cy="197"/>
              </a:xfrm>
              <a:custGeom>
                <a:avLst/>
                <a:gdLst>
                  <a:gd name="T0" fmla="*/ 31 w 534"/>
                  <a:gd name="T1" fmla="*/ 15 h 592"/>
                  <a:gd name="T2" fmla="*/ 26 w 534"/>
                  <a:gd name="T3" fmla="*/ 8 h 592"/>
                  <a:gd name="T4" fmla="*/ 18 w 534"/>
                  <a:gd name="T5" fmla="*/ 3 h 592"/>
                  <a:gd name="T6" fmla="*/ 12 w 534"/>
                  <a:gd name="T7" fmla="*/ 0 h 592"/>
                  <a:gd name="T8" fmla="*/ 7 w 534"/>
                  <a:gd name="T9" fmla="*/ 1 h 592"/>
                  <a:gd name="T10" fmla="*/ 3 w 534"/>
                  <a:gd name="T11" fmla="*/ 5 h 592"/>
                  <a:gd name="T12" fmla="*/ 0 w 534"/>
                  <a:gd name="T13" fmla="*/ 16 h 592"/>
                  <a:gd name="T14" fmla="*/ 1 w 534"/>
                  <a:gd name="T15" fmla="*/ 29 h 592"/>
                  <a:gd name="T16" fmla="*/ 4 w 534"/>
                  <a:gd name="T17" fmla="*/ 42 h 592"/>
                  <a:gd name="T18" fmla="*/ 8 w 534"/>
                  <a:gd name="T19" fmla="*/ 51 h 592"/>
                  <a:gd name="T20" fmla="*/ 14 w 534"/>
                  <a:gd name="T21" fmla="*/ 61 h 592"/>
                  <a:gd name="T22" fmla="*/ 20 w 534"/>
                  <a:gd name="T23" fmla="*/ 66 h 592"/>
                  <a:gd name="T24" fmla="*/ 27 w 534"/>
                  <a:gd name="T25" fmla="*/ 66 h 592"/>
                  <a:gd name="T26" fmla="*/ 35 w 534"/>
                  <a:gd name="T27" fmla="*/ 63 h 592"/>
                  <a:gd name="T28" fmla="*/ 39 w 534"/>
                  <a:gd name="T29" fmla="*/ 56 h 592"/>
                  <a:gd name="T30" fmla="*/ 41 w 534"/>
                  <a:gd name="T31" fmla="*/ 46 h 592"/>
                  <a:gd name="T32" fmla="*/ 40 w 534"/>
                  <a:gd name="T33" fmla="*/ 35 h 592"/>
                  <a:gd name="T34" fmla="*/ 58 w 534"/>
                  <a:gd name="T35" fmla="*/ 36 h 592"/>
                  <a:gd name="T36" fmla="*/ 59 w 534"/>
                  <a:gd name="T37" fmla="*/ 31 h 592"/>
                  <a:gd name="T38" fmla="*/ 39 w 534"/>
                  <a:gd name="T39" fmla="*/ 29 h 592"/>
                  <a:gd name="T40" fmla="*/ 33 w 534"/>
                  <a:gd name="T41" fmla="*/ 17 h 592"/>
                  <a:gd name="T42" fmla="*/ 31 w 534"/>
                  <a:gd name="T43" fmla="*/ 15 h 59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34" h="592">
                    <a:moveTo>
                      <a:pt x="278" y="136"/>
                    </a:moveTo>
                    <a:lnTo>
                      <a:pt x="231" y="76"/>
                    </a:lnTo>
                    <a:lnTo>
                      <a:pt x="166" y="30"/>
                    </a:lnTo>
                    <a:lnTo>
                      <a:pt x="108" y="0"/>
                    </a:lnTo>
                    <a:lnTo>
                      <a:pt x="61" y="8"/>
                    </a:lnTo>
                    <a:lnTo>
                      <a:pt x="27" y="42"/>
                    </a:lnTo>
                    <a:lnTo>
                      <a:pt x="0" y="144"/>
                    </a:lnTo>
                    <a:lnTo>
                      <a:pt x="11" y="262"/>
                    </a:lnTo>
                    <a:lnTo>
                      <a:pt x="39" y="376"/>
                    </a:lnTo>
                    <a:lnTo>
                      <a:pt x="69" y="463"/>
                    </a:lnTo>
                    <a:lnTo>
                      <a:pt x="128" y="554"/>
                    </a:lnTo>
                    <a:lnTo>
                      <a:pt x="178" y="592"/>
                    </a:lnTo>
                    <a:lnTo>
                      <a:pt x="247" y="592"/>
                    </a:lnTo>
                    <a:lnTo>
                      <a:pt x="317" y="566"/>
                    </a:lnTo>
                    <a:lnTo>
                      <a:pt x="352" y="501"/>
                    </a:lnTo>
                    <a:lnTo>
                      <a:pt x="370" y="418"/>
                    </a:lnTo>
                    <a:lnTo>
                      <a:pt x="363" y="315"/>
                    </a:lnTo>
                    <a:lnTo>
                      <a:pt x="525" y="327"/>
                    </a:lnTo>
                    <a:lnTo>
                      <a:pt x="534" y="281"/>
                    </a:lnTo>
                    <a:lnTo>
                      <a:pt x="348" y="262"/>
                    </a:lnTo>
                    <a:lnTo>
                      <a:pt x="301" y="156"/>
                    </a:lnTo>
                    <a:lnTo>
                      <a:pt x="278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0" name="Freeform 22"/>
              <p:cNvSpPr>
                <a:spLocks/>
              </p:cNvSpPr>
              <p:nvPr/>
            </p:nvSpPr>
            <p:spPr bwMode="auto">
              <a:xfrm>
                <a:off x="332" y="1448"/>
                <a:ext cx="204" cy="316"/>
              </a:xfrm>
              <a:custGeom>
                <a:avLst/>
                <a:gdLst>
                  <a:gd name="T0" fmla="*/ 40 w 614"/>
                  <a:gd name="T1" fmla="*/ 2 h 949"/>
                  <a:gd name="T2" fmla="*/ 48 w 614"/>
                  <a:gd name="T3" fmla="*/ 0 h 949"/>
                  <a:gd name="T4" fmla="*/ 55 w 614"/>
                  <a:gd name="T5" fmla="*/ 0 h 949"/>
                  <a:gd name="T6" fmla="*/ 60 w 614"/>
                  <a:gd name="T7" fmla="*/ 4 h 949"/>
                  <a:gd name="T8" fmla="*/ 63 w 614"/>
                  <a:gd name="T9" fmla="*/ 10 h 949"/>
                  <a:gd name="T10" fmla="*/ 62 w 614"/>
                  <a:gd name="T11" fmla="*/ 16 h 949"/>
                  <a:gd name="T12" fmla="*/ 57 w 614"/>
                  <a:gd name="T13" fmla="*/ 16 h 949"/>
                  <a:gd name="T14" fmla="*/ 59 w 614"/>
                  <a:gd name="T15" fmla="*/ 11 h 949"/>
                  <a:gd name="T16" fmla="*/ 55 w 614"/>
                  <a:gd name="T17" fmla="*/ 7 h 949"/>
                  <a:gd name="T18" fmla="*/ 51 w 614"/>
                  <a:gd name="T19" fmla="*/ 5 h 949"/>
                  <a:gd name="T20" fmla="*/ 45 w 614"/>
                  <a:gd name="T21" fmla="*/ 7 h 949"/>
                  <a:gd name="T22" fmla="*/ 48 w 614"/>
                  <a:gd name="T23" fmla="*/ 12 h 949"/>
                  <a:gd name="T24" fmla="*/ 48 w 614"/>
                  <a:gd name="T25" fmla="*/ 16 h 949"/>
                  <a:gd name="T26" fmla="*/ 48 w 614"/>
                  <a:gd name="T27" fmla="*/ 20 h 949"/>
                  <a:gd name="T28" fmla="*/ 41 w 614"/>
                  <a:gd name="T29" fmla="*/ 22 h 949"/>
                  <a:gd name="T30" fmla="*/ 34 w 614"/>
                  <a:gd name="T31" fmla="*/ 21 h 949"/>
                  <a:gd name="T32" fmla="*/ 33 w 614"/>
                  <a:gd name="T33" fmla="*/ 18 h 949"/>
                  <a:gd name="T34" fmla="*/ 26 w 614"/>
                  <a:gd name="T35" fmla="*/ 26 h 949"/>
                  <a:gd name="T36" fmla="*/ 21 w 614"/>
                  <a:gd name="T37" fmla="*/ 34 h 949"/>
                  <a:gd name="T38" fmla="*/ 15 w 614"/>
                  <a:gd name="T39" fmla="*/ 46 h 949"/>
                  <a:gd name="T40" fmla="*/ 12 w 614"/>
                  <a:gd name="T41" fmla="*/ 56 h 949"/>
                  <a:gd name="T42" fmla="*/ 10 w 614"/>
                  <a:gd name="T43" fmla="*/ 66 h 949"/>
                  <a:gd name="T44" fmla="*/ 11 w 614"/>
                  <a:gd name="T45" fmla="*/ 71 h 949"/>
                  <a:gd name="T46" fmla="*/ 18 w 614"/>
                  <a:gd name="T47" fmla="*/ 77 h 949"/>
                  <a:gd name="T48" fmla="*/ 32 w 614"/>
                  <a:gd name="T49" fmla="*/ 83 h 949"/>
                  <a:gd name="T50" fmla="*/ 40 w 614"/>
                  <a:gd name="T51" fmla="*/ 85 h 949"/>
                  <a:gd name="T52" fmla="*/ 48 w 614"/>
                  <a:gd name="T53" fmla="*/ 86 h 949"/>
                  <a:gd name="T54" fmla="*/ 59 w 614"/>
                  <a:gd name="T55" fmla="*/ 91 h 949"/>
                  <a:gd name="T56" fmla="*/ 67 w 614"/>
                  <a:gd name="T57" fmla="*/ 94 h 949"/>
                  <a:gd name="T58" fmla="*/ 68 w 614"/>
                  <a:gd name="T59" fmla="*/ 100 h 949"/>
                  <a:gd name="T60" fmla="*/ 63 w 614"/>
                  <a:gd name="T61" fmla="*/ 104 h 949"/>
                  <a:gd name="T62" fmla="*/ 58 w 614"/>
                  <a:gd name="T63" fmla="*/ 105 h 949"/>
                  <a:gd name="T64" fmla="*/ 51 w 614"/>
                  <a:gd name="T65" fmla="*/ 101 h 949"/>
                  <a:gd name="T66" fmla="*/ 33 w 614"/>
                  <a:gd name="T67" fmla="*/ 92 h 949"/>
                  <a:gd name="T68" fmla="*/ 18 w 614"/>
                  <a:gd name="T69" fmla="*/ 86 h 949"/>
                  <a:gd name="T70" fmla="*/ 8 w 614"/>
                  <a:gd name="T71" fmla="*/ 79 h 949"/>
                  <a:gd name="T72" fmla="*/ 1 w 614"/>
                  <a:gd name="T73" fmla="*/ 72 h 949"/>
                  <a:gd name="T74" fmla="*/ 0 w 614"/>
                  <a:gd name="T75" fmla="*/ 65 h 949"/>
                  <a:gd name="T76" fmla="*/ 4 w 614"/>
                  <a:gd name="T77" fmla="*/ 55 h 949"/>
                  <a:gd name="T78" fmla="*/ 12 w 614"/>
                  <a:gd name="T79" fmla="*/ 40 h 949"/>
                  <a:gd name="T80" fmla="*/ 19 w 614"/>
                  <a:gd name="T81" fmla="*/ 27 h 949"/>
                  <a:gd name="T82" fmla="*/ 28 w 614"/>
                  <a:gd name="T83" fmla="*/ 14 h 949"/>
                  <a:gd name="T84" fmla="*/ 35 w 614"/>
                  <a:gd name="T85" fmla="*/ 6 h 949"/>
                  <a:gd name="T86" fmla="*/ 43 w 614"/>
                  <a:gd name="T87" fmla="*/ 2 h 949"/>
                  <a:gd name="T88" fmla="*/ 40 w 614"/>
                  <a:gd name="T89" fmla="*/ 2 h 94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14" h="949">
                    <a:moveTo>
                      <a:pt x="359" y="22"/>
                    </a:moveTo>
                    <a:lnTo>
                      <a:pt x="436" y="0"/>
                    </a:lnTo>
                    <a:lnTo>
                      <a:pt x="497" y="3"/>
                    </a:lnTo>
                    <a:lnTo>
                      <a:pt x="544" y="37"/>
                    </a:lnTo>
                    <a:lnTo>
                      <a:pt x="576" y="91"/>
                    </a:lnTo>
                    <a:lnTo>
                      <a:pt x="564" y="147"/>
                    </a:lnTo>
                    <a:lnTo>
                      <a:pt x="521" y="147"/>
                    </a:lnTo>
                    <a:lnTo>
                      <a:pt x="532" y="101"/>
                    </a:lnTo>
                    <a:lnTo>
                      <a:pt x="497" y="61"/>
                    </a:lnTo>
                    <a:lnTo>
                      <a:pt x="464" y="45"/>
                    </a:lnTo>
                    <a:lnTo>
                      <a:pt x="405" y="61"/>
                    </a:lnTo>
                    <a:lnTo>
                      <a:pt x="429" y="106"/>
                    </a:lnTo>
                    <a:lnTo>
                      <a:pt x="436" y="147"/>
                    </a:lnTo>
                    <a:lnTo>
                      <a:pt x="429" y="182"/>
                    </a:lnTo>
                    <a:lnTo>
                      <a:pt x="370" y="197"/>
                    </a:lnTo>
                    <a:lnTo>
                      <a:pt x="308" y="185"/>
                    </a:lnTo>
                    <a:lnTo>
                      <a:pt x="297" y="159"/>
                    </a:lnTo>
                    <a:lnTo>
                      <a:pt x="231" y="231"/>
                    </a:lnTo>
                    <a:lnTo>
                      <a:pt x="193" y="310"/>
                    </a:lnTo>
                    <a:lnTo>
                      <a:pt x="139" y="413"/>
                    </a:lnTo>
                    <a:lnTo>
                      <a:pt x="104" y="504"/>
                    </a:lnTo>
                    <a:lnTo>
                      <a:pt x="89" y="592"/>
                    </a:lnTo>
                    <a:lnTo>
                      <a:pt x="101" y="638"/>
                    </a:lnTo>
                    <a:lnTo>
                      <a:pt x="163" y="695"/>
                    </a:lnTo>
                    <a:lnTo>
                      <a:pt x="290" y="744"/>
                    </a:lnTo>
                    <a:lnTo>
                      <a:pt x="359" y="766"/>
                    </a:lnTo>
                    <a:lnTo>
                      <a:pt x="429" y="778"/>
                    </a:lnTo>
                    <a:lnTo>
                      <a:pt x="532" y="820"/>
                    </a:lnTo>
                    <a:lnTo>
                      <a:pt x="609" y="847"/>
                    </a:lnTo>
                    <a:lnTo>
                      <a:pt x="614" y="899"/>
                    </a:lnTo>
                    <a:lnTo>
                      <a:pt x="576" y="938"/>
                    </a:lnTo>
                    <a:lnTo>
                      <a:pt x="529" y="949"/>
                    </a:lnTo>
                    <a:lnTo>
                      <a:pt x="459" y="914"/>
                    </a:lnTo>
                    <a:lnTo>
                      <a:pt x="297" y="831"/>
                    </a:lnTo>
                    <a:lnTo>
                      <a:pt x="163" y="774"/>
                    </a:lnTo>
                    <a:lnTo>
                      <a:pt x="69" y="710"/>
                    </a:lnTo>
                    <a:lnTo>
                      <a:pt x="7" y="653"/>
                    </a:lnTo>
                    <a:lnTo>
                      <a:pt x="0" y="584"/>
                    </a:lnTo>
                    <a:lnTo>
                      <a:pt x="34" y="493"/>
                    </a:lnTo>
                    <a:lnTo>
                      <a:pt x="104" y="356"/>
                    </a:lnTo>
                    <a:lnTo>
                      <a:pt x="170" y="243"/>
                    </a:lnTo>
                    <a:lnTo>
                      <a:pt x="251" y="125"/>
                    </a:lnTo>
                    <a:lnTo>
                      <a:pt x="313" y="56"/>
                    </a:lnTo>
                    <a:lnTo>
                      <a:pt x="390" y="22"/>
                    </a:lnTo>
                    <a:lnTo>
                      <a:pt x="359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1" name="Freeform 23"/>
              <p:cNvSpPr>
                <a:spLocks/>
              </p:cNvSpPr>
              <p:nvPr/>
            </p:nvSpPr>
            <p:spPr bwMode="auto">
              <a:xfrm>
                <a:off x="525" y="1710"/>
                <a:ext cx="107" cy="297"/>
              </a:xfrm>
              <a:custGeom>
                <a:avLst/>
                <a:gdLst>
                  <a:gd name="T0" fmla="*/ 2 w 321"/>
                  <a:gd name="T1" fmla="*/ 8 h 891"/>
                  <a:gd name="T2" fmla="*/ 4 w 321"/>
                  <a:gd name="T3" fmla="*/ 3 h 891"/>
                  <a:gd name="T4" fmla="*/ 9 w 321"/>
                  <a:gd name="T5" fmla="*/ 0 h 891"/>
                  <a:gd name="T6" fmla="*/ 14 w 321"/>
                  <a:gd name="T7" fmla="*/ 0 h 891"/>
                  <a:gd name="T8" fmla="*/ 21 w 321"/>
                  <a:gd name="T9" fmla="*/ 4 h 891"/>
                  <a:gd name="T10" fmla="*/ 27 w 321"/>
                  <a:gd name="T11" fmla="*/ 13 h 891"/>
                  <a:gd name="T12" fmla="*/ 31 w 321"/>
                  <a:gd name="T13" fmla="*/ 22 h 891"/>
                  <a:gd name="T14" fmla="*/ 33 w 321"/>
                  <a:gd name="T15" fmla="*/ 35 h 891"/>
                  <a:gd name="T16" fmla="*/ 35 w 321"/>
                  <a:gd name="T17" fmla="*/ 49 h 891"/>
                  <a:gd name="T18" fmla="*/ 36 w 321"/>
                  <a:gd name="T19" fmla="*/ 64 h 891"/>
                  <a:gd name="T20" fmla="*/ 36 w 321"/>
                  <a:gd name="T21" fmla="*/ 82 h 891"/>
                  <a:gd name="T22" fmla="*/ 33 w 321"/>
                  <a:gd name="T23" fmla="*/ 94 h 891"/>
                  <a:gd name="T24" fmla="*/ 28 w 321"/>
                  <a:gd name="T25" fmla="*/ 98 h 891"/>
                  <a:gd name="T26" fmla="*/ 20 w 321"/>
                  <a:gd name="T27" fmla="*/ 99 h 891"/>
                  <a:gd name="T28" fmla="*/ 12 w 321"/>
                  <a:gd name="T29" fmla="*/ 99 h 891"/>
                  <a:gd name="T30" fmla="*/ 7 w 321"/>
                  <a:gd name="T31" fmla="*/ 94 h 891"/>
                  <a:gd name="T32" fmla="*/ 5 w 321"/>
                  <a:gd name="T33" fmla="*/ 85 h 891"/>
                  <a:gd name="T34" fmla="*/ 3 w 321"/>
                  <a:gd name="T35" fmla="*/ 76 h 891"/>
                  <a:gd name="T36" fmla="*/ 1 w 321"/>
                  <a:gd name="T37" fmla="*/ 60 h 891"/>
                  <a:gd name="T38" fmla="*/ 0 w 321"/>
                  <a:gd name="T39" fmla="*/ 42 h 891"/>
                  <a:gd name="T40" fmla="*/ 0 w 321"/>
                  <a:gd name="T41" fmla="*/ 21 h 891"/>
                  <a:gd name="T42" fmla="*/ 2 w 321"/>
                  <a:gd name="T43" fmla="*/ 11 h 891"/>
                  <a:gd name="T44" fmla="*/ 2 w 321"/>
                  <a:gd name="T45" fmla="*/ 8 h 8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1" h="891">
                    <a:moveTo>
                      <a:pt x="20" y="69"/>
                    </a:moveTo>
                    <a:lnTo>
                      <a:pt x="32" y="23"/>
                    </a:lnTo>
                    <a:lnTo>
                      <a:pt x="82" y="0"/>
                    </a:lnTo>
                    <a:lnTo>
                      <a:pt x="127" y="0"/>
                    </a:lnTo>
                    <a:lnTo>
                      <a:pt x="186" y="34"/>
                    </a:lnTo>
                    <a:lnTo>
                      <a:pt x="240" y="115"/>
                    </a:lnTo>
                    <a:lnTo>
                      <a:pt x="279" y="197"/>
                    </a:lnTo>
                    <a:lnTo>
                      <a:pt x="298" y="311"/>
                    </a:lnTo>
                    <a:lnTo>
                      <a:pt x="314" y="444"/>
                    </a:lnTo>
                    <a:lnTo>
                      <a:pt x="321" y="572"/>
                    </a:lnTo>
                    <a:lnTo>
                      <a:pt x="321" y="739"/>
                    </a:lnTo>
                    <a:lnTo>
                      <a:pt x="298" y="842"/>
                    </a:lnTo>
                    <a:lnTo>
                      <a:pt x="256" y="880"/>
                    </a:lnTo>
                    <a:lnTo>
                      <a:pt x="182" y="891"/>
                    </a:lnTo>
                    <a:lnTo>
                      <a:pt x="105" y="888"/>
                    </a:lnTo>
                    <a:lnTo>
                      <a:pt x="65" y="842"/>
                    </a:lnTo>
                    <a:lnTo>
                      <a:pt x="43" y="763"/>
                    </a:lnTo>
                    <a:lnTo>
                      <a:pt x="23" y="683"/>
                    </a:lnTo>
                    <a:lnTo>
                      <a:pt x="8" y="539"/>
                    </a:lnTo>
                    <a:lnTo>
                      <a:pt x="0" y="376"/>
                    </a:lnTo>
                    <a:lnTo>
                      <a:pt x="0" y="186"/>
                    </a:lnTo>
                    <a:lnTo>
                      <a:pt x="20" y="103"/>
                    </a:lnTo>
                    <a:lnTo>
                      <a:pt x="2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2" name="Freeform 24"/>
              <p:cNvSpPr>
                <a:spLocks/>
              </p:cNvSpPr>
              <p:nvPr/>
            </p:nvSpPr>
            <p:spPr bwMode="auto">
              <a:xfrm>
                <a:off x="574" y="1719"/>
                <a:ext cx="163" cy="228"/>
              </a:xfrm>
              <a:custGeom>
                <a:avLst/>
                <a:gdLst>
                  <a:gd name="T0" fmla="*/ 3 w 490"/>
                  <a:gd name="T1" fmla="*/ 0 h 684"/>
                  <a:gd name="T2" fmla="*/ 14 w 490"/>
                  <a:gd name="T3" fmla="*/ 1 h 684"/>
                  <a:gd name="T4" fmla="*/ 26 w 490"/>
                  <a:gd name="T5" fmla="*/ 3 h 684"/>
                  <a:gd name="T6" fmla="*/ 38 w 490"/>
                  <a:gd name="T7" fmla="*/ 10 h 684"/>
                  <a:gd name="T8" fmla="*/ 46 w 490"/>
                  <a:gd name="T9" fmla="*/ 15 h 684"/>
                  <a:gd name="T10" fmla="*/ 52 w 490"/>
                  <a:gd name="T11" fmla="*/ 22 h 684"/>
                  <a:gd name="T12" fmla="*/ 54 w 490"/>
                  <a:gd name="T13" fmla="*/ 27 h 684"/>
                  <a:gd name="T14" fmla="*/ 49 w 490"/>
                  <a:gd name="T15" fmla="*/ 39 h 684"/>
                  <a:gd name="T16" fmla="*/ 41 w 490"/>
                  <a:gd name="T17" fmla="*/ 46 h 684"/>
                  <a:gd name="T18" fmla="*/ 31 w 490"/>
                  <a:gd name="T19" fmla="*/ 52 h 684"/>
                  <a:gd name="T20" fmla="*/ 26 w 490"/>
                  <a:gd name="T21" fmla="*/ 55 h 684"/>
                  <a:gd name="T22" fmla="*/ 17 w 490"/>
                  <a:gd name="T23" fmla="*/ 57 h 684"/>
                  <a:gd name="T24" fmla="*/ 17 w 490"/>
                  <a:gd name="T25" fmla="*/ 60 h 684"/>
                  <a:gd name="T26" fmla="*/ 24 w 490"/>
                  <a:gd name="T27" fmla="*/ 63 h 684"/>
                  <a:gd name="T28" fmla="*/ 33 w 490"/>
                  <a:gd name="T29" fmla="*/ 66 h 684"/>
                  <a:gd name="T30" fmla="*/ 43 w 490"/>
                  <a:gd name="T31" fmla="*/ 71 h 684"/>
                  <a:gd name="T32" fmla="*/ 39 w 490"/>
                  <a:gd name="T33" fmla="*/ 75 h 684"/>
                  <a:gd name="T34" fmla="*/ 35 w 490"/>
                  <a:gd name="T35" fmla="*/ 76 h 684"/>
                  <a:gd name="T36" fmla="*/ 29 w 490"/>
                  <a:gd name="T37" fmla="*/ 70 h 684"/>
                  <a:gd name="T38" fmla="*/ 21 w 490"/>
                  <a:gd name="T39" fmla="*/ 67 h 684"/>
                  <a:gd name="T40" fmla="*/ 14 w 490"/>
                  <a:gd name="T41" fmla="*/ 65 h 684"/>
                  <a:gd name="T42" fmla="*/ 14 w 490"/>
                  <a:gd name="T43" fmla="*/ 60 h 684"/>
                  <a:gd name="T44" fmla="*/ 15 w 490"/>
                  <a:gd name="T45" fmla="*/ 54 h 684"/>
                  <a:gd name="T46" fmla="*/ 20 w 490"/>
                  <a:gd name="T47" fmla="*/ 52 h 684"/>
                  <a:gd name="T48" fmla="*/ 33 w 490"/>
                  <a:gd name="T49" fmla="*/ 46 h 684"/>
                  <a:gd name="T50" fmla="*/ 41 w 490"/>
                  <a:gd name="T51" fmla="*/ 38 h 684"/>
                  <a:gd name="T52" fmla="*/ 47 w 490"/>
                  <a:gd name="T53" fmla="*/ 29 h 684"/>
                  <a:gd name="T54" fmla="*/ 45 w 490"/>
                  <a:gd name="T55" fmla="*/ 25 h 684"/>
                  <a:gd name="T56" fmla="*/ 41 w 490"/>
                  <a:gd name="T57" fmla="*/ 20 h 684"/>
                  <a:gd name="T58" fmla="*/ 31 w 490"/>
                  <a:gd name="T59" fmla="*/ 13 h 684"/>
                  <a:gd name="T60" fmla="*/ 18 w 490"/>
                  <a:gd name="T61" fmla="*/ 10 h 684"/>
                  <a:gd name="T62" fmla="*/ 10 w 490"/>
                  <a:gd name="T63" fmla="*/ 10 h 684"/>
                  <a:gd name="T64" fmla="*/ 3 w 490"/>
                  <a:gd name="T65" fmla="*/ 10 h 684"/>
                  <a:gd name="T66" fmla="*/ 0 w 490"/>
                  <a:gd name="T67" fmla="*/ 5 h 684"/>
                  <a:gd name="T68" fmla="*/ 3 w 490"/>
                  <a:gd name="T69" fmla="*/ 0 h 68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90" h="684">
                    <a:moveTo>
                      <a:pt x="27" y="0"/>
                    </a:moveTo>
                    <a:lnTo>
                      <a:pt x="127" y="11"/>
                    </a:lnTo>
                    <a:lnTo>
                      <a:pt x="231" y="30"/>
                    </a:lnTo>
                    <a:lnTo>
                      <a:pt x="340" y="91"/>
                    </a:lnTo>
                    <a:lnTo>
                      <a:pt x="417" y="136"/>
                    </a:lnTo>
                    <a:lnTo>
                      <a:pt x="467" y="202"/>
                    </a:lnTo>
                    <a:lnTo>
                      <a:pt x="490" y="239"/>
                    </a:lnTo>
                    <a:lnTo>
                      <a:pt x="444" y="350"/>
                    </a:lnTo>
                    <a:lnTo>
                      <a:pt x="370" y="418"/>
                    </a:lnTo>
                    <a:lnTo>
                      <a:pt x="281" y="467"/>
                    </a:lnTo>
                    <a:lnTo>
                      <a:pt x="235" y="497"/>
                    </a:lnTo>
                    <a:lnTo>
                      <a:pt x="154" y="512"/>
                    </a:lnTo>
                    <a:lnTo>
                      <a:pt x="151" y="543"/>
                    </a:lnTo>
                    <a:lnTo>
                      <a:pt x="213" y="570"/>
                    </a:lnTo>
                    <a:lnTo>
                      <a:pt x="301" y="593"/>
                    </a:lnTo>
                    <a:lnTo>
                      <a:pt x="385" y="638"/>
                    </a:lnTo>
                    <a:lnTo>
                      <a:pt x="351" y="672"/>
                    </a:lnTo>
                    <a:lnTo>
                      <a:pt x="316" y="684"/>
                    </a:lnTo>
                    <a:lnTo>
                      <a:pt x="266" y="634"/>
                    </a:lnTo>
                    <a:lnTo>
                      <a:pt x="189" y="603"/>
                    </a:lnTo>
                    <a:lnTo>
                      <a:pt x="127" y="581"/>
                    </a:lnTo>
                    <a:lnTo>
                      <a:pt x="127" y="536"/>
                    </a:lnTo>
                    <a:lnTo>
                      <a:pt x="139" y="487"/>
                    </a:lnTo>
                    <a:lnTo>
                      <a:pt x="178" y="467"/>
                    </a:lnTo>
                    <a:lnTo>
                      <a:pt x="301" y="418"/>
                    </a:lnTo>
                    <a:lnTo>
                      <a:pt x="370" y="342"/>
                    </a:lnTo>
                    <a:lnTo>
                      <a:pt x="420" y="262"/>
                    </a:lnTo>
                    <a:lnTo>
                      <a:pt x="409" y="224"/>
                    </a:lnTo>
                    <a:lnTo>
                      <a:pt x="370" y="178"/>
                    </a:lnTo>
                    <a:lnTo>
                      <a:pt x="278" y="114"/>
                    </a:lnTo>
                    <a:lnTo>
                      <a:pt x="166" y="91"/>
                    </a:lnTo>
                    <a:lnTo>
                      <a:pt x="92" y="87"/>
                    </a:lnTo>
                    <a:lnTo>
                      <a:pt x="27" y="87"/>
                    </a:lnTo>
                    <a:lnTo>
                      <a:pt x="0" y="4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3" name="Freeform 25"/>
              <p:cNvSpPr>
                <a:spLocks/>
              </p:cNvSpPr>
              <p:nvPr/>
            </p:nvSpPr>
            <p:spPr bwMode="auto">
              <a:xfrm>
                <a:off x="587" y="1977"/>
                <a:ext cx="199" cy="369"/>
              </a:xfrm>
              <a:custGeom>
                <a:avLst/>
                <a:gdLst>
                  <a:gd name="T0" fmla="*/ 8 w 596"/>
                  <a:gd name="T1" fmla="*/ 0 h 1106"/>
                  <a:gd name="T2" fmla="*/ 2 w 596"/>
                  <a:gd name="T3" fmla="*/ 0 h 1106"/>
                  <a:gd name="T4" fmla="*/ 0 w 596"/>
                  <a:gd name="T5" fmla="*/ 9 h 1106"/>
                  <a:gd name="T6" fmla="*/ 4 w 596"/>
                  <a:gd name="T7" fmla="*/ 14 h 1106"/>
                  <a:gd name="T8" fmla="*/ 18 w 596"/>
                  <a:gd name="T9" fmla="*/ 26 h 1106"/>
                  <a:gd name="T10" fmla="*/ 30 w 596"/>
                  <a:gd name="T11" fmla="*/ 42 h 1106"/>
                  <a:gd name="T12" fmla="*/ 38 w 596"/>
                  <a:gd name="T13" fmla="*/ 58 h 1106"/>
                  <a:gd name="T14" fmla="*/ 39 w 596"/>
                  <a:gd name="T15" fmla="*/ 69 h 1106"/>
                  <a:gd name="T16" fmla="*/ 39 w 596"/>
                  <a:gd name="T17" fmla="*/ 76 h 1106"/>
                  <a:gd name="T18" fmla="*/ 35 w 596"/>
                  <a:gd name="T19" fmla="*/ 93 h 1106"/>
                  <a:gd name="T20" fmla="*/ 31 w 596"/>
                  <a:gd name="T21" fmla="*/ 107 h 1106"/>
                  <a:gd name="T22" fmla="*/ 27 w 596"/>
                  <a:gd name="T23" fmla="*/ 116 h 1106"/>
                  <a:gd name="T24" fmla="*/ 26 w 596"/>
                  <a:gd name="T25" fmla="*/ 121 h 1106"/>
                  <a:gd name="T26" fmla="*/ 30 w 596"/>
                  <a:gd name="T27" fmla="*/ 121 h 1106"/>
                  <a:gd name="T28" fmla="*/ 36 w 596"/>
                  <a:gd name="T29" fmla="*/ 119 h 1106"/>
                  <a:gd name="T30" fmla="*/ 38 w 596"/>
                  <a:gd name="T31" fmla="*/ 119 h 1106"/>
                  <a:gd name="T32" fmla="*/ 50 w 596"/>
                  <a:gd name="T33" fmla="*/ 120 h 1106"/>
                  <a:gd name="T34" fmla="*/ 60 w 596"/>
                  <a:gd name="T35" fmla="*/ 123 h 1106"/>
                  <a:gd name="T36" fmla="*/ 63 w 596"/>
                  <a:gd name="T37" fmla="*/ 121 h 1106"/>
                  <a:gd name="T38" fmla="*/ 66 w 596"/>
                  <a:gd name="T39" fmla="*/ 115 h 1106"/>
                  <a:gd name="T40" fmla="*/ 63 w 596"/>
                  <a:gd name="T41" fmla="*/ 112 h 1106"/>
                  <a:gd name="T42" fmla="*/ 49 w 596"/>
                  <a:gd name="T43" fmla="*/ 111 h 1106"/>
                  <a:gd name="T44" fmla="*/ 39 w 596"/>
                  <a:gd name="T45" fmla="*/ 113 h 1106"/>
                  <a:gd name="T46" fmla="*/ 34 w 596"/>
                  <a:gd name="T47" fmla="*/ 115 h 1106"/>
                  <a:gd name="T48" fmla="*/ 35 w 596"/>
                  <a:gd name="T49" fmla="*/ 109 h 1106"/>
                  <a:gd name="T50" fmla="*/ 40 w 596"/>
                  <a:gd name="T51" fmla="*/ 100 h 1106"/>
                  <a:gd name="T52" fmla="*/ 44 w 596"/>
                  <a:gd name="T53" fmla="*/ 86 h 1106"/>
                  <a:gd name="T54" fmla="*/ 48 w 596"/>
                  <a:gd name="T55" fmla="*/ 74 h 1106"/>
                  <a:gd name="T56" fmla="*/ 45 w 596"/>
                  <a:gd name="T57" fmla="*/ 61 h 1106"/>
                  <a:gd name="T58" fmla="*/ 41 w 596"/>
                  <a:gd name="T59" fmla="*/ 46 h 1106"/>
                  <a:gd name="T60" fmla="*/ 34 w 596"/>
                  <a:gd name="T61" fmla="*/ 30 h 1106"/>
                  <a:gd name="T62" fmla="*/ 22 w 596"/>
                  <a:gd name="T63" fmla="*/ 15 h 1106"/>
                  <a:gd name="T64" fmla="*/ 13 w 596"/>
                  <a:gd name="T65" fmla="*/ 4 h 1106"/>
                  <a:gd name="T66" fmla="*/ 8 w 596"/>
                  <a:gd name="T67" fmla="*/ 0 h 11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6" h="1106">
                    <a:moveTo>
                      <a:pt x="69" y="0"/>
                    </a:moveTo>
                    <a:lnTo>
                      <a:pt x="15" y="0"/>
                    </a:lnTo>
                    <a:lnTo>
                      <a:pt x="0" y="80"/>
                    </a:lnTo>
                    <a:lnTo>
                      <a:pt x="38" y="126"/>
                    </a:lnTo>
                    <a:lnTo>
                      <a:pt x="162" y="236"/>
                    </a:lnTo>
                    <a:lnTo>
                      <a:pt x="270" y="376"/>
                    </a:lnTo>
                    <a:lnTo>
                      <a:pt x="340" y="521"/>
                    </a:lnTo>
                    <a:lnTo>
                      <a:pt x="351" y="616"/>
                    </a:lnTo>
                    <a:lnTo>
                      <a:pt x="347" y="685"/>
                    </a:lnTo>
                    <a:lnTo>
                      <a:pt x="317" y="840"/>
                    </a:lnTo>
                    <a:lnTo>
                      <a:pt x="277" y="966"/>
                    </a:lnTo>
                    <a:lnTo>
                      <a:pt x="244" y="1039"/>
                    </a:lnTo>
                    <a:lnTo>
                      <a:pt x="235" y="1084"/>
                    </a:lnTo>
                    <a:lnTo>
                      <a:pt x="270" y="1084"/>
                    </a:lnTo>
                    <a:lnTo>
                      <a:pt x="324" y="1069"/>
                    </a:lnTo>
                    <a:lnTo>
                      <a:pt x="340" y="1072"/>
                    </a:lnTo>
                    <a:lnTo>
                      <a:pt x="452" y="1079"/>
                    </a:lnTo>
                    <a:lnTo>
                      <a:pt x="538" y="1106"/>
                    </a:lnTo>
                    <a:lnTo>
                      <a:pt x="568" y="1091"/>
                    </a:lnTo>
                    <a:lnTo>
                      <a:pt x="596" y="1034"/>
                    </a:lnTo>
                    <a:lnTo>
                      <a:pt x="568" y="1004"/>
                    </a:lnTo>
                    <a:lnTo>
                      <a:pt x="441" y="1000"/>
                    </a:lnTo>
                    <a:lnTo>
                      <a:pt x="351" y="1012"/>
                    </a:lnTo>
                    <a:lnTo>
                      <a:pt x="305" y="1034"/>
                    </a:lnTo>
                    <a:lnTo>
                      <a:pt x="312" y="981"/>
                    </a:lnTo>
                    <a:lnTo>
                      <a:pt x="359" y="901"/>
                    </a:lnTo>
                    <a:lnTo>
                      <a:pt x="398" y="776"/>
                    </a:lnTo>
                    <a:lnTo>
                      <a:pt x="429" y="669"/>
                    </a:lnTo>
                    <a:lnTo>
                      <a:pt x="406" y="548"/>
                    </a:lnTo>
                    <a:lnTo>
                      <a:pt x="371" y="418"/>
                    </a:lnTo>
                    <a:lnTo>
                      <a:pt x="301" y="270"/>
                    </a:lnTo>
                    <a:lnTo>
                      <a:pt x="200" y="133"/>
                    </a:lnTo>
                    <a:lnTo>
                      <a:pt x="115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64" name="Freeform 26"/>
              <p:cNvSpPr>
                <a:spLocks/>
              </p:cNvSpPr>
              <p:nvPr/>
            </p:nvSpPr>
            <p:spPr bwMode="auto">
              <a:xfrm>
                <a:off x="462" y="1976"/>
                <a:ext cx="134" cy="376"/>
              </a:xfrm>
              <a:custGeom>
                <a:avLst/>
                <a:gdLst>
                  <a:gd name="T0" fmla="*/ 31 w 402"/>
                  <a:gd name="T1" fmla="*/ 0 h 1127"/>
                  <a:gd name="T2" fmla="*/ 25 w 402"/>
                  <a:gd name="T3" fmla="*/ 12 h 1127"/>
                  <a:gd name="T4" fmla="*/ 21 w 402"/>
                  <a:gd name="T5" fmla="*/ 29 h 1127"/>
                  <a:gd name="T6" fmla="*/ 17 w 402"/>
                  <a:gd name="T7" fmla="*/ 48 h 1127"/>
                  <a:gd name="T8" fmla="*/ 12 w 402"/>
                  <a:gd name="T9" fmla="*/ 68 h 1127"/>
                  <a:gd name="T10" fmla="*/ 12 w 402"/>
                  <a:gd name="T11" fmla="*/ 75 h 1127"/>
                  <a:gd name="T12" fmla="*/ 17 w 402"/>
                  <a:gd name="T13" fmla="*/ 87 h 1127"/>
                  <a:gd name="T14" fmla="*/ 23 w 402"/>
                  <a:gd name="T15" fmla="*/ 94 h 1127"/>
                  <a:gd name="T16" fmla="*/ 28 w 402"/>
                  <a:gd name="T17" fmla="*/ 103 h 1127"/>
                  <a:gd name="T18" fmla="*/ 32 w 402"/>
                  <a:gd name="T19" fmla="*/ 109 h 1127"/>
                  <a:gd name="T20" fmla="*/ 30 w 402"/>
                  <a:gd name="T21" fmla="*/ 112 h 1127"/>
                  <a:gd name="T22" fmla="*/ 21 w 402"/>
                  <a:gd name="T23" fmla="*/ 113 h 1127"/>
                  <a:gd name="T24" fmla="*/ 5 w 402"/>
                  <a:gd name="T25" fmla="*/ 116 h 1127"/>
                  <a:gd name="T26" fmla="*/ 0 w 402"/>
                  <a:gd name="T27" fmla="*/ 119 h 1127"/>
                  <a:gd name="T28" fmla="*/ 4 w 402"/>
                  <a:gd name="T29" fmla="*/ 123 h 1127"/>
                  <a:gd name="T30" fmla="*/ 13 w 402"/>
                  <a:gd name="T31" fmla="*/ 125 h 1127"/>
                  <a:gd name="T32" fmla="*/ 23 w 402"/>
                  <a:gd name="T33" fmla="*/ 120 h 1127"/>
                  <a:gd name="T34" fmla="*/ 31 w 402"/>
                  <a:gd name="T35" fmla="*/ 117 h 1127"/>
                  <a:gd name="T36" fmla="*/ 41 w 402"/>
                  <a:gd name="T37" fmla="*/ 116 h 1127"/>
                  <a:gd name="T38" fmla="*/ 45 w 402"/>
                  <a:gd name="T39" fmla="*/ 114 h 1127"/>
                  <a:gd name="T40" fmla="*/ 43 w 402"/>
                  <a:gd name="T41" fmla="*/ 110 h 1127"/>
                  <a:gd name="T42" fmla="*/ 32 w 402"/>
                  <a:gd name="T43" fmla="*/ 99 h 1127"/>
                  <a:gd name="T44" fmla="*/ 26 w 402"/>
                  <a:gd name="T45" fmla="*/ 88 h 1127"/>
                  <a:gd name="T46" fmla="*/ 20 w 402"/>
                  <a:gd name="T47" fmla="*/ 80 h 1127"/>
                  <a:gd name="T48" fmla="*/ 19 w 402"/>
                  <a:gd name="T49" fmla="*/ 73 h 1127"/>
                  <a:gd name="T50" fmla="*/ 22 w 402"/>
                  <a:gd name="T51" fmla="*/ 60 h 1127"/>
                  <a:gd name="T52" fmla="*/ 28 w 402"/>
                  <a:gd name="T53" fmla="*/ 47 h 1127"/>
                  <a:gd name="T54" fmla="*/ 34 w 402"/>
                  <a:gd name="T55" fmla="*/ 25 h 1127"/>
                  <a:gd name="T56" fmla="*/ 40 w 402"/>
                  <a:gd name="T57" fmla="*/ 11 h 1127"/>
                  <a:gd name="T58" fmla="*/ 39 w 402"/>
                  <a:gd name="T59" fmla="*/ 4 h 1127"/>
                  <a:gd name="T60" fmla="*/ 34 w 402"/>
                  <a:gd name="T61" fmla="*/ 0 h 1127"/>
                  <a:gd name="T62" fmla="*/ 31 w 402"/>
                  <a:gd name="T63" fmla="*/ 0 h 11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2" h="1127">
                    <a:moveTo>
                      <a:pt x="278" y="0"/>
                    </a:moveTo>
                    <a:lnTo>
                      <a:pt x="228" y="106"/>
                    </a:lnTo>
                    <a:lnTo>
                      <a:pt x="193" y="261"/>
                    </a:lnTo>
                    <a:lnTo>
                      <a:pt x="151" y="433"/>
                    </a:lnTo>
                    <a:lnTo>
                      <a:pt x="112" y="607"/>
                    </a:lnTo>
                    <a:lnTo>
                      <a:pt x="112" y="671"/>
                    </a:lnTo>
                    <a:lnTo>
                      <a:pt x="151" y="786"/>
                    </a:lnTo>
                    <a:lnTo>
                      <a:pt x="204" y="847"/>
                    </a:lnTo>
                    <a:lnTo>
                      <a:pt x="255" y="923"/>
                    </a:lnTo>
                    <a:lnTo>
                      <a:pt x="290" y="979"/>
                    </a:lnTo>
                    <a:lnTo>
                      <a:pt x="274" y="1006"/>
                    </a:lnTo>
                    <a:lnTo>
                      <a:pt x="186" y="1017"/>
                    </a:lnTo>
                    <a:lnTo>
                      <a:pt x="42" y="1039"/>
                    </a:lnTo>
                    <a:lnTo>
                      <a:pt x="0" y="1074"/>
                    </a:lnTo>
                    <a:lnTo>
                      <a:pt x="35" y="1105"/>
                    </a:lnTo>
                    <a:lnTo>
                      <a:pt x="116" y="1127"/>
                    </a:lnTo>
                    <a:lnTo>
                      <a:pt x="209" y="1081"/>
                    </a:lnTo>
                    <a:lnTo>
                      <a:pt x="278" y="1051"/>
                    </a:lnTo>
                    <a:lnTo>
                      <a:pt x="367" y="1039"/>
                    </a:lnTo>
                    <a:lnTo>
                      <a:pt x="402" y="1029"/>
                    </a:lnTo>
                    <a:lnTo>
                      <a:pt x="390" y="990"/>
                    </a:lnTo>
                    <a:lnTo>
                      <a:pt x="290" y="892"/>
                    </a:lnTo>
                    <a:lnTo>
                      <a:pt x="231" y="789"/>
                    </a:lnTo>
                    <a:lnTo>
                      <a:pt x="181" y="721"/>
                    </a:lnTo>
                    <a:lnTo>
                      <a:pt x="174" y="653"/>
                    </a:lnTo>
                    <a:lnTo>
                      <a:pt x="197" y="539"/>
                    </a:lnTo>
                    <a:lnTo>
                      <a:pt x="251" y="421"/>
                    </a:lnTo>
                    <a:lnTo>
                      <a:pt x="309" y="221"/>
                    </a:lnTo>
                    <a:lnTo>
                      <a:pt x="360" y="103"/>
                    </a:lnTo>
                    <a:lnTo>
                      <a:pt x="355" y="34"/>
                    </a:lnTo>
                    <a:lnTo>
                      <a:pt x="309" y="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56" name="Group 27"/>
            <p:cNvGrpSpPr>
              <a:grpSpLocks/>
            </p:cNvGrpSpPr>
            <p:nvPr/>
          </p:nvGrpSpPr>
          <p:grpSpPr bwMode="auto">
            <a:xfrm>
              <a:off x="430" y="1373"/>
              <a:ext cx="82" cy="111"/>
              <a:chOff x="605" y="1373"/>
              <a:chExt cx="82" cy="111"/>
            </a:xfrm>
          </p:grpSpPr>
          <p:sp>
            <p:nvSpPr>
              <p:cNvPr id="44057" name="Freeform 28"/>
              <p:cNvSpPr>
                <a:spLocks/>
              </p:cNvSpPr>
              <p:nvPr/>
            </p:nvSpPr>
            <p:spPr bwMode="auto">
              <a:xfrm>
                <a:off x="621" y="1373"/>
                <a:ext cx="66" cy="77"/>
              </a:xfrm>
              <a:custGeom>
                <a:avLst/>
                <a:gdLst>
                  <a:gd name="T0" fmla="*/ 3 w 199"/>
                  <a:gd name="T1" fmla="*/ 1 h 232"/>
                  <a:gd name="T2" fmla="*/ 9 w 199"/>
                  <a:gd name="T3" fmla="*/ 0 h 232"/>
                  <a:gd name="T4" fmla="*/ 14 w 199"/>
                  <a:gd name="T5" fmla="*/ 0 h 232"/>
                  <a:gd name="T6" fmla="*/ 19 w 199"/>
                  <a:gd name="T7" fmla="*/ 3 h 232"/>
                  <a:gd name="T8" fmla="*/ 22 w 199"/>
                  <a:gd name="T9" fmla="*/ 8 h 232"/>
                  <a:gd name="T10" fmla="*/ 22 w 199"/>
                  <a:gd name="T11" fmla="*/ 11 h 232"/>
                  <a:gd name="T12" fmla="*/ 19 w 199"/>
                  <a:gd name="T13" fmla="*/ 16 h 232"/>
                  <a:gd name="T14" fmla="*/ 15 w 199"/>
                  <a:gd name="T15" fmla="*/ 19 h 232"/>
                  <a:gd name="T16" fmla="*/ 9 w 199"/>
                  <a:gd name="T17" fmla="*/ 19 h 232"/>
                  <a:gd name="T18" fmla="*/ 5 w 199"/>
                  <a:gd name="T19" fmla="*/ 22 h 232"/>
                  <a:gd name="T20" fmla="*/ 3 w 199"/>
                  <a:gd name="T21" fmla="*/ 26 h 232"/>
                  <a:gd name="T22" fmla="*/ 0 w 199"/>
                  <a:gd name="T23" fmla="*/ 24 h 232"/>
                  <a:gd name="T24" fmla="*/ 1 w 199"/>
                  <a:gd name="T25" fmla="*/ 19 h 232"/>
                  <a:gd name="T26" fmla="*/ 6 w 199"/>
                  <a:gd name="T27" fmla="*/ 16 h 232"/>
                  <a:gd name="T28" fmla="*/ 14 w 199"/>
                  <a:gd name="T29" fmla="*/ 16 h 232"/>
                  <a:gd name="T30" fmla="*/ 17 w 199"/>
                  <a:gd name="T31" fmla="*/ 13 h 232"/>
                  <a:gd name="T32" fmla="*/ 18 w 199"/>
                  <a:gd name="T33" fmla="*/ 8 h 232"/>
                  <a:gd name="T34" fmla="*/ 14 w 199"/>
                  <a:gd name="T35" fmla="*/ 4 h 232"/>
                  <a:gd name="T36" fmla="*/ 9 w 199"/>
                  <a:gd name="T37" fmla="*/ 4 h 232"/>
                  <a:gd name="T38" fmla="*/ 3 w 199"/>
                  <a:gd name="T39" fmla="*/ 5 h 232"/>
                  <a:gd name="T40" fmla="*/ 1 w 199"/>
                  <a:gd name="T41" fmla="*/ 4 h 232"/>
                  <a:gd name="T42" fmla="*/ 3 w 199"/>
                  <a:gd name="T43" fmla="*/ 1 h 2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9" h="232">
                    <a:moveTo>
                      <a:pt x="24" y="11"/>
                    </a:moveTo>
                    <a:lnTo>
                      <a:pt x="77" y="0"/>
                    </a:lnTo>
                    <a:lnTo>
                      <a:pt x="129" y="4"/>
                    </a:lnTo>
                    <a:lnTo>
                      <a:pt x="175" y="26"/>
                    </a:lnTo>
                    <a:lnTo>
                      <a:pt x="199" y="68"/>
                    </a:lnTo>
                    <a:lnTo>
                      <a:pt x="199" y="102"/>
                    </a:lnTo>
                    <a:lnTo>
                      <a:pt x="175" y="148"/>
                    </a:lnTo>
                    <a:lnTo>
                      <a:pt x="136" y="174"/>
                    </a:lnTo>
                    <a:lnTo>
                      <a:pt x="77" y="174"/>
                    </a:lnTo>
                    <a:lnTo>
                      <a:pt x="42" y="197"/>
                    </a:lnTo>
                    <a:lnTo>
                      <a:pt x="31" y="232"/>
                    </a:lnTo>
                    <a:lnTo>
                      <a:pt x="0" y="220"/>
                    </a:lnTo>
                    <a:lnTo>
                      <a:pt x="12" y="174"/>
                    </a:lnTo>
                    <a:lnTo>
                      <a:pt x="54" y="148"/>
                    </a:lnTo>
                    <a:lnTo>
                      <a:pt x="124" y="141"/>
                    </a:lnTo>
                    <a:lnTo>
                      <a:pt x="152" y="114"/>
                    </a:lnTo>
                    <a:lnTo>
                      <a:pt x="159" y="72"/>
                    </a:lnTo>
                    <a:lnTo>
                      <a:pt x="129" y="34"/>
                    </a:lnTo>
                    <a:lnTo>
                      <a:pt x="82" y="34"/>
                    </a:lnTo>
                    <a:lnTo>
                      <a:pt x="31" y="46"/>
                    </a:lnTo>
                    <a:lnTo>
                      <a:pt x="12" y="34"/>
                    </a:lnTo>
                    <a:lnTo>
                      <a:pt x="24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58" name="Freeform 29"/>
              <p:cNvSpPr>
                <a:spLocks/>
              </p:cNvSpPr>
              <p:nvPr/>
            </p:nvSpPr>
            <p:spPr bwMode="auto">
              <a:xfrm>
                <a:off x="605" y="1463"/>
                <a:ext cx="21" cy="21"/>
              </a:xfrm>
              <a:custGeom>
                <a:avLst/>
                <a:gdLst>
                  <a:gd name="T0" fmla="*/ 7 w 61"/>
                  <a:gd name="T1" fmla="*/ 0 h 63"/>
                  <a:gd name="T2" fmla="*/ 3 w 61"/>
                  <a:gd name="T3" fmla="*/ 0 h 63"/>
                  <a:gd name="T4" fmla="*/ 1 w 61"/>
                  <a:gd name="T5" fmla="*/ 3 h 63"/>
                  <a:gd name="T6" fmla="*/ 0 w 61"/>
                  <a:gd name="T7" fmla="*/ 7 h 63"/>
                  <a:gd name="T8" fmla="*/ 3 w 61"/>
                  <a:gd name="T9" fmla="*/ 7 h 63"/>
                  <a:gd name="T10" fmla="*/ 7 w 61"/>
                  <a:gd name="T11" fmla="*/ 5 h 63"/>
                  <a:gd name="T12" fmla="*/ 7 w 61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63">
                    <a:moveTo>
                      <a:pt x="61" y="4"/>
                    </a:moveTo>
                    <a:lnTo>
                      <a:pt x="30" y="0"/>
                    </a:lnTo>
                    <a:lnTo>
                      <a:pt x="9" y="24"/>
                    </a:lnTo>
                    <a:lnTo>
                      <a:pt x="0" y="60"/>
                    </a:lnTo>
                    <a:lnTo>
                      <a:pt x="30" y="63"/>
                    </a:lnTo>
                    <a:lnTo>
                      <a:pt x="56" y="47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5536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163"/>
            <a:ext cx="8229600" cy="715963"/>
          </a:xfrm>
        </p:spPr>
        <p:txBody>
          <a:bodyPr>
            <a:normAutofit/>
          </a:bodyPr>
          <a:lstStyle/>
          <a:p>
            <a:r>
              <a:rPr lang="en-US" sz="3600" dirty="0"/>
              <a:t>Nuclear Disarmament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625" y="685801"/>
            <a:ext cx="8839200" cy="634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Currently: </a:t>
            </a:r>
            <a:r>
              <a:rPr lang="en-US" sz="2000" dirty="0"/>
              <a:t>limits on </a:t>
            </a:r>
            <a:r>
              <a:rPr lang="en-US" sz="2000" dirty="0">
                <a:solidFill>
                  <a:srgbClr val="FF0000"/>
                </a:solidFill>
              </a:rPr>
              <a:t>deployed </a:t>
            </a:r>
            <a:r>
              <a:rPr lang="en-US" sz="2000" dirty="0"/>
              <a:t>(strategic) nuclear weapons.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0202" y="1066800"/>
            <a:ext cx="438592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Future treaties: </a:t>
            </a:r>
            <a:r>
              <a:rPr lang="en-US" sz="2000" dirty="0"/>
              <a:t>reduce </a:t>
            </a:r>
            <a:r>
              <a:rPr lang="en-US" sz="2000" dirty="0">
                <a:solidFill>
                  <a:srgbClr val="FF0000"/>
                </a:solidFill>
              </a:rPr>
              <a:t>total number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76400" y="5486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Not just </a:t>
            </a:r>
            <a:r>
              <a:rPr lang="en-US" sz="1800" dirty="0">
                <a:solidFill>
                  <a:srgbClr val="FF0000"/>
                </a:solidFill>
              </a:rPr>
              <a:t>political</a:t>
            </a:r>
            <a:r>
              <a:rPr lang="en-US" sz="1800" dirty="0"/>
              <a:t> but also a </a:t>
            </a:r>
            <a:r>
              <a:rPr lang="en-US" sz="1800" dirty="0">
                <a:solidFill>
                  <a:srgbClr val="FF0000"/>
                </a:solidFill>
              </a:rPr>
              <a:t>technical</a:t>
            </a:r>
            <a:r>
              <a:rPr lang="en-US" sz="1800" dirty="0"/>
              <a:t> challenge: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3429000"/>
            <a:ext cx="86487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Verification is necessary </a:t>
            </a:r>
            <a:r>
              <a:rPr lang="en-US" sz="2400" dirty="0">
                <a:solidFill>
                  <a:schemeClr val="accent2"/>
                </a:solidFill>
              </a:rPr>
              <a:t>(“trust but verify” , “</a:t>
            </a:r>
            <a:r>
              <a:rPr lang="az-Cyrl-AZ" sz="2400" dirty="0">
                <a:solidFill>
                  <a:schemeClr val="accent2"/>
                </a:solidFill>
              </a:rPr>
              <a:t>Доверяй, но проверяй</a:t>
            </a:r>
            <a:r>
              <a:rPr lang="en-US" sz="2400" dirty="0">
                <a:solidFill>
                  <a:schemeClr val="accent2"/>
                </a:solidFill>
              </a:rPr>
              <a:t>”)</a:t>
            </a:r>
            <a:r>
              <a:rPr lang="en-US" sz="2400" dirty="0"/>
              <a:t>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5867400"/>
            <a:ext cx="8534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How do you verify a warhead offered for dismantlement is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authentic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, without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revealing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its design?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29000" y="2763904"/>
            <a:ext cx="48768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…requires </a:t>
            </a:r>
            <a:r>
              <a:rPr lang="en-US" sz="2200" i="1" dirty="0">
                <a:solidFill>
                  <a:schemeClr val="accent6">
                    <a:lumMod val="75000"/>
                  </a:schemeClr>
                </a:solidFill>
              </a:rPr>
              <a:t>verified warhead dismantlement</a:t>
            </a:r>
            <a:r>
              <a:rPr lang="en-US" sz="2200" dirty="0"/>
              <a:t>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05000" y="3886200"/>
            <a:ext cx="8458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Prevent cheating: e.g. keeping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high quality fissile material</a:t>
            </a:r>
            <a:r>
              <a:rPr lang="en-US" sz="2200" dirty="0"/>
              <a:t>, dismantling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fake</a:t>
            </a:r>
            <a:r>
              <a:rPr lang="en-US" sz="2200" dirty="0"/>
              <a:t> or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obsolete</a:t>
            </a:r>
            <a:r>
              <a:rPr lang="en-US" sz="2200" dirty="0"/>
              <a:t> warheads, etc..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05000" y="4762502"/>
            <a:ext cx="8458200" cy="419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Cheating could seriously affect balance of power between countries.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3429000"/>
            <a:ext cx="86868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51507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"Going forward, we’ll continue to seek discussions with Russia on a step we have never taken before -- reducing not only our strategic nuclear warheads, but also tactical weapons and warheads in reserve." 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09014" y="2217550"/>
            <a:ext cx="4163786" cy="44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accent4"/>
                </a:solidFill>
              </a:rPr>
              <a:t>President Barack Obama, March 2012</a:t>
            </a:r>
          </a:p>
        </p:txBody>
      </p:sp>
    </p:spTree>
    <p:extLst>
      <p:ext uri="{BB962C8B-B14F-4D97-AF65-F5344CB8AC3E}">
        <p14:creationId xmlns:p14="http://schemas.microsoft.com/office/powerpoint/2010/main" val="374196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86111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056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4" grpId="0" build="allAtOnce"/>
      <p:bldP spid="4" grpId="1" build="allAtOnce"/>
      <p:bldP spid="5" grpId="0"/>
      <p:bldP spid="5" grpId="1"/>
      <p:bldP spid="7" grpId="0"/>
      <p:bldP spid="7" grpId="1"/>
      <p:bldP spid="6" grpId="0"/>
      <p:bldP spid="6" grpId="1"/>
      <p:bldP spid="9" grpId="0" build="allAtOnce"/>
      <p:bldP spid="9" grpId="1" build="allAtOnce"/>
      <p:bldP spid="10" grpId="0"/>
      <p:bldP spid="10" grpId="1"/>
      <p:bldP spid="11" grpId="0"/>
      <p:bldP spid="11" grpId="1"/>
      <p:bldP spid="12" grpId="0" animBg="1"/>
      <p:bldP spid="12" grpId="1" animBg="1"/>
      <p:bldP spid="8" grpId="0"/>
      <p:bldP spid="8" grpId="1"/>
      <p:bldP spid="13" grpId="0"/>
      <p:bldP spid="1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0"/>
            <a:ext cx="8534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How do you verify a warhead offered for dismantlement is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authentic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, without </a:t>
            </a:r>
            <a:r>
              <a:rPr lang="en-US" sz="2400" i="1" dirty="0">
                <a:solidFill>
                  <a:schemeClr val="accent6">
                    <a:lumMod val="50000"/>
                  </a:schemeClr>
                </a:solidFill>
              </a:rPr>
              <a:t>revealing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 its design?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823" y="5130800"/>
            <a:ext cx="8991600" cy="142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 We did not think that any design information could be obtained from this spectrum, </a:t>
            </a:r>
            <a:br>
              <a:rPr lang="en-US" sz="2000" i="1" dirty="0"/>
            </a:br>
            <a:r>
              <a:rPr lang="en-US" sz="2000" i="1" dirty="0"/>
              <a:t>but </a:t>
            </a:r>
            <a:r>
              <a:rPr lang="en-US" sz="2000" i="1" dirty="0">
                <a:solidFill>
                  <a:srgbClr val="C00000"/>
                </a:solidFill>
              </a:rPr>
              <a:t>we were wrong</a:t>
            </a:r>
            <a:r>
              <a:rPr lang="en-US" sz="2000" i="1" dirty="0"/>
              <a:t>. One could not infer the design from the spectrum but weapon designers could compare the spectrum with the spectra from known designs.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994971" y="6307487"/>
            <a:ext cx="2362200" cy="491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rgbClr val="002060"/>
                </a:solidFill>
              </a:rPr>
              <a:t>Frank von </a:t>
            </a:r>
            <a:r>
              <a:rPr lang="en-US" sz="1800" i="1" dirty="0" err="1">
                <a:solidFill>
                  <a:srgbClr val="002060"/>
                </a:solidFill>
              </a:rPr>
              <a:t>Hippel</a:t>
            </a:r>
            <a:endParaRPr lang="en-US" sz="1600" i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428691"/>
            <a:ext cx="84391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432429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Gamma radiation spectrum from a Soviet warhead measured in 1989</a:t>
            </a:r>
          </a:p>
        </p:txBody>
      </p:sp>
    </p:spTree>
    <p:extLst>
      <p:ext uri="{BB962C8B-B14F-4D97-AF65-F5344CB8AC3E}">
        <p14:creationId xmlns:p14="http://schemas.microsoft.com/office/powerpoint/2010/main" val="399574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2166179" y="2390075"/>
            <a:ext cx="713014" cy="808265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5023" y="435428"/>
            <a:ext cx="11373982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Zero Knowledge for nuclear verification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[Glaser-Barak-Goldston’12]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4378" y="2432027"/>
                <a:ext cx="6070374" cy="10326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Nina</a:t>
                </a:r>
                <a:r>
                  <a:rPr lang="en-US" sz="2400" dirty="0"/>
                  <a:t> has two containers each containing an object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378" y="2432027"/>
                <a:ext cx="6070374" cy="1032648"/>
              </a:xfrm>
              <a:blipFill>
                <a:blip r:embed="rId3"/>
                <a:stretch>
                  <a:fillRect l="-1606" t="-8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224378" y="3724349"/>
                <a:ext cx="6375173" cy="1462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She wants to prove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Stan</a:t>
                </a:r>
                <a:r>
                  <a:rPr lang="en-US" sz="2400" dirty="0"/>
                  <a:t> that both contain the same object without revealing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78" y="3724349"/>
                <a:ext cx="6375173" cy="1462520"/>
              </a:xfrm>
              <a:prstGeom prst="rect">
                <a:avLst/>
              </a:prstGeom>
              <a:blipFill>
                <a:blip r:embed="rId4"/>
                <a:stretch>
                  <a:fillRect l="-1530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1" name="Picture 6" descr="C:\Users\boaz\Dropbox\WORK\Writeups\Nuclear-Disarmament\Presentation\warhe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72" y="2583127"/>
            <a:ext cx="530679" cy="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Rectangle 186"/>
          <p:cNvSpPr/>
          <p:nvPr/>
        </p:nvSpPr>
        <p:spPr>
          <a:xfrm>
            <a:off x="2166179" y="3792572"/>
            <a:ext cx="713014" cy="808265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" name="Picture 6" descr="C:\Users\boaz\Dropbox\WORK\Writeups\Nuclear-Disarmament\Presentation\warhe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72" y="3956098"/>
            <a:ext cx="530679" cy="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1C4B00C-8C28-45DE-8674-DB70D3A1EE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6096"/>
          <a:stretch/>
        </p:blipFill>
        <p:spPr>
          <a:xfrm>
            <a:off x="10027920" y="2981102"/>
            <a:ext cx="1427147" cy="13529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D1B881B-CDC7-4576-8AF9-849BE855B2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3939"/>
          <a:stretch/>
        </p:blipFill>
        <p:spPr>
          <a:xfrm>
            <a:off x="371173" y="3018001"/>
            <a:ext cx="1427147" cy="127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1104-EAD4-4FDF-9658-BE30F3FC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vs Descriptive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60C0-5CCB-41A7-B3E0-DDA3B748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231265"/>
            <a:ext cx="11353800" cy="10928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Natural and Social Sciences: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Descriptive models </a:t>
            </a:r>
            <a:r>
              <a:rPr lang="en-US" dirty="0"/>
              <a:t>– atoms, markets, cells, ..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99A601-2304-407E-B324-ED60AAB96E14}"/>
              </a:ext>
            </a:extLst>
          </p:cNvPr>
          <p:cNvSpPr txBox="1">
            <a:spLocks/>
          </p:cNvSpPr>
          <p:nvPr/>
        </p:nvSpPr>
        <p:spPr>
          <a:xfrm>
            <a:off x="480060" y="2038988"/>
            <a:ext cx="10767060" cy="1092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Engineering: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Prescriptive models </a:t>
            </a:r>
            <a:r>
              <a:rPr lang="en-US" dirty="0"/>
              <a:t>– motors, bridges,..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6AEBE5-4456-4F4D-AB46-789A3CAE923F}"/>
              </a:ext>
            </a:extLst>
          </p:cNvPr>
          <p:cNvSpPr txBox="1">
            <a:spLocks/>
          </p:cNvSpPr>
          <p:nvPr/>
        </p:nvSpPr>
        <p:spPr>
          <a:xfrm>
            <a:off x="480060" y="3002283"/>
            <a:ext cx="3901440" cy="548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Computer Science: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both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5B4B35-73D8-470B-A7C1-CAC76443D1CD}"/>
              </a:ext>
            </a:extLst>
          </p:cNvPr>
          <p:cNvSpPr txBox="1">
            <a:spLocks/>
          </p:cNvSpPr>
          <p:nvPr/>
        </p:nvSpPr>
        <p:spPr>
          <a:xfrm>
            <a:off x="1112520" y="3733799"/>
            <a:ext cx="10767060" cy="548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Turing Machine</a:t>
            </a:r>
            <a:r>
              <a:rPr lang="en-US" dirty="0"/>
              <a:t> was </a:t>
            </a:r>
            <a:r>
              <a:rPr lang="en-US" dirty="0">
                <a:solidFill>
                  <a:srgbClr val="FF0000"/>
                </a:solidFill>
              </a:rPr>
              <a:t>descriptive</a:t>
            </a:r>
            <a:r>
              <a:rPr lang="en-US" dirty="0"/>
              <a:t>: model computation by a person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3D6069-F2FB-4345-93C3-4738B90DC930}"/>
              </a:ext>
            </a:extLst>
          </p:cNvPr>
          <p:cNvSpPr txBox="1">
            <a:spLocks/>
          </p:cNvSpPr>
          <p:nvPr/>
        </p:nvSpPr>
        <p:spPr>
          <a:xfrm>
            <a:off x="1165860" y="4495801"/>
            <a:ext cx="10767060" cy="548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Evolved to </a:t>
            </a:r>
            <a:r>
              <a:rPr lang="en-US" dirty="0">
                <a:solidFill>
                  <a:srgbClr val="FF0000"/>
                </a:solidFill>
              </a:rPr>
              <a:t>prescriptive</a:t>
            </a:r>
            <a:r>
              <a:rPr lang="en-US" dirty="0"/>
              <a:t> models: </a:t>
            </a:r>
            <a:r>
              <a:rPr lang="en-US" dirty="0">
                <a:solidFill>
                  <a:srgbClr val="FF0000"/>
                </a:solidFill>
              </a:rPr>
              <a:t>programming languages</a:t>
            </a:r>
            <a:r>
              <a:rPr lang="en-U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445656-208E-4824-B2EC-ADBBEBF57CFB}"/>
              </a:ext>
            </a:extLst>
          </p:cNvPr>
          <p:cNvSpPr txBox="1">
            <a:spLocks/>
          </p:cNvSpPr>
          <p:nvPr/>
        </p:nvSpPr>
        <p:spPr>
          <a:xfrm>
            <a:off x="1066800" y="5486399"/>
            <a:ext cx="11757660" cy="548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Proof models</a:t>
            </a:r>
            <a:r>
              <a:rPr lang="en-US" dirty="0"/>
              <a:t>  in </a:t>
            </a:r>
            <a:r>
              <a:rPr lang="en-US" dirty="0" err="1"/>
              <a:t>Godel’s</a:t>
            </a:r>
            <a:r>
              <a:rPr lang="en-US" dirty="0"/>
              <a:t> Theorem are </a:t>
            </a:r>
            <a:r>
              <a:rPr lang="en-US" dirty="0">
                <a:solidFill>
                  <a:srgbClr val="FF0000"/>
                </a:solidFill>
              </a:rPr>
              <a:t>descriptive</a:t>
            </a:r>
            <a:r>
              <a:rPr lang="en-US" dirty="0"/>
              <a:t>:  rule out “math proofs”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B58873-4D31-44A9-9092-B36882D7C9C8}"/>
              </a:ext>
            </a:extLst>
          </p:cNvPr>
          <p:cNvSpPr txBox="1">
            <a:spLocks/>
          </p:cNvSpPr>
          <p:nvPr/>
        </p:nvSpPr>
        <p:spPr>
          <a:xfrm>
            <a:off x="1066800" y="6202677"/>
            <a:ext cx="11757660" cy="548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Evolved to </a:t>
            </a:r>
            <a:r>
              <a:rPr lang="en-US" dirty="0">
                <a:solidFill>
                  <a:srgbClr val="FF0000"/>
                </a:solidFill>
              </a:rPr>
              <a:t>prescriptive</a:t>
            </a:r>
            <a:r>
              <a:rPr lang="en-US" dirty="0"/>
              <a:t> models: </a:t>
            </a:r>
            <a:r>
              <a:rPr lang="en-US" dirty="0">
                <a:solidFill>
                  <a:srgbClr val="FF0000"/>
                </a:solidFill>
              </a:rPr>
              <a:t>formally verifiable proofs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53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AE28-AF78-433A-9F89-71659A8E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GMW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AB82F-DD30-42B5-82CD-F3BEA881D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414" y="1283458"/>
                <a:ext cx="11073276" cy="10470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Theorem</a:t>
                </a:r>
                <a:r>
                  <a:rPr lang="en-US" dirty="0"/>
                  <a:t> </a:t>
                </a:r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</a:rPr>
                  <a:t>[Goldreich-Micali-Wigderson ’86]</a:t>
                </a:r>
                <a:r>
                  <a:rPr lang="en-US" dirty="0"/>
                  <a:t>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 has a zero knowledge proof.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AB82F-DD30-42B5-82CD-F3BEA881D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414" y="1283458"/>
                <a:ext cx="11073276" cy="1047048"/>
              </a:xfrm>
              <a:blipFill>
                <a:blip r:embed="rId2"/>
                <a:stretch>
                  <a:fillRect l="-1101" t="-9942" r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64DCBA-2189-4F4C-930E-E95FA884180A}"/>
              </a:ext>
            </a:extLst>
          </p:cNvPr>
          <p:cNvSpPr txBox="1">
            <a:spLocks/>
          </p:cNvSpPr>
          <p:nvPr/>
        </p:nvSpPr>
        <p:spPr>
          <a:xfrm>
            <a:off x="2008848" y="2418576"/>
            <a:ext cx="10183152" cy="717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rgbClr val="FF0000"/>
                </a:solidFill>
              </a:rPr>
              <a:t>“Everything you can prove, you can prove in zero knowledge”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1DF02D7-E238-482B-9D85-3DE44747B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14" y="3480447"/>
                <a:ext cx="11850112" cy="10470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Example NP statement: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“The ciphertexts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encrypt a ledger in which I own 1 bitcoin”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1DF02D7-E238-482B-9D85-3DE44747B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14" y="3480447"/>
                <a:ext cx="11850112" cy="1047048"/>
              </a:xfrm>
              <a:prstGeom prst="rect">
                <a:avLst/>
              </a:prstGeom>
              <a:blipFill>
                <a:blip r:embed="rId3"/>
                <a:stretch>
                  <a:fillRect l="-1029" t="-9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B17350D-D682-4167-BC3C-7B62FE355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14" y="5051017"/>
                <a:ext cx="9908023" cy="11960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Crucial Observation: </a:t>
                </a:r>
                <a:r>
                  <a:rPr lang="en-US" dirty="0"/>
                  <a:t>Enough to give zero knowledge proof for one </a:t>
                </a:r>
                <a:r>
                  <a:rPr lang="en-US" dirty="0">
                    <a:solidFill>
                      <a:srgbClr val="FF0000"/>
                    </a:solidFill>
                  </a:rPr>
                  <a:t>NP complete</a:t>
                </a:r>
                <a:r>
                  <a:rPr lang="en-US" dirty="0"/>
                  <a:t>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B17350D-D682-4167-BC3C-7B62FE35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14" y="5051017"/>
                <a:ext cx="9908023" cy="1196033"/>
              </a:xfrm>
              <a:prstGeom prst="rect">
                <a:avLst/>
              </a:prstGeom>
              <a:blipFill>
                <a:blip r:embed="rId4"/>
                <a:stretch>
                  <a:fillRect l="-1230" t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9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FB48C4B7-9D23-4CBF-A8AE-917DD73997D3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131074" name="Picture 2" descr="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841375"/>
            <a:ext cx="3810000" cy="241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3-C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OLORING</a:t>
            </a:r>
          </a:p>
        </p:txBody>
      </p:sp>
      <p:sp>
        <p:nvSpPr>
          <p:cNvPr id="327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717676"/>
            <a:ext cx="7772400" cy="4021209"/>
          </a:xfrm>
        </p:spPr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</a:rPr>
              <a:t>Given:</a:t>
            </a:r>
            <a:r>
              <a:rPr lang="en-US" altLang="en-US" dirty="0"/>
              <a:t> a map M</a:t>
            </a:r>
            <a:br>
              <a:rPr lang="en-US" altLang="en-US" dirty="0"/>
            </a:br>
            <a:r>
              <a:rPr lang="en-US" altLang="en-US" dirty="0">
                <a:solidFill>
                  <a:schemeClr val="hlink"/>
                </a:solidFill>
              </a:rPr>
              <a:t>Decide:</a:t>
            </a:r>
            <a:r>
              <a:rPr lang="en-US" altLang="en-US" dirty="0"/>
              <a:t> can it be colored </a:t>
            </a:r>
            <a:br>
              <a:rPr lang="en-US" altLang="en-US" dirty="0"/>
            </a:br>
            <a:r>
              <a:rPr lang="en-US" altLang="en-US" dirty="0"/>
              <a:t>w/3 colors </a:t>
            </a:r>
            <a:r>
              <a:rPr lang="en-US" altLang="en-US" dirty="0" err="1"/>
              <a:t>s.t.</a:t>
            </a:r>
            <a:r>
              <a:rPr lang="en-US" altLang="en-US" dirty="0"/>
              <a:t> no two </a:t>
            </a:r>
            <a:br>
              <a:rPr lang="en-US" altLang="en-US" dirty="0"/>
            </a:br>
            <a:r>
              <a:rPr lang="en-US" altLang="en-US" dirty="0"/>
              <a:t>adjacent countries have </a:t>
            </a:r>
            <a:br>
              <a:rPr lang="en-US" altLang="en-US" dirty="0"/>
            </a:br>
            <a:r>
              <a:rPr lang="en-US" altLang="en-US" dirty="0"/>
              <a:t>the same color?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hlink"/>
                </a:solidFill>
              </a:rPr>
              <a:t>Formally: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3-C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OL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(M)=1</a:t>
            </a:r>
            <a:r>
              <a:rPr lang="en-US" altLang="en-US" dirty="0"/>
              <a:t> </a:t>
            </a:r>
            <a:r>
              <a:rPr lang="en-US" altLang="en-US" dirty="0" err="1"/>
              <a:t>iff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/>
              <a:t> is 3-colorable.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>
                <a:solidFill>
                  <a:schemeClr val="hlink"/>
                </a:solidFill>
              </a:rPr>
              <a:t>Fact: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3-C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en-US" dirty="0"/>
              <a:t> is NP-complete.</a:t>
            </a:r>
            <a:endParaRPr lang="en-US" altLang="en-US" baseline="30000" dirty="0"/>
          </a:p>
        </p:txBody>
      </p:sp>
      <p:pic>
        <p:nvPicPr>
          <p:cNvPr id="131077" name="Picture 5" descr="mapco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9" y="847726"/>
            <a:ext cx="37798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6"/>
          <p:cNvSpPr>
            <a:spLocks noChangeArrowheads="1"/>
          </p:cNvSpPr>
          <p:nvPr/>
        </p:nvSpPr>
        <p:spPr bwMode="auto">
          <a:xfrm>
            <a:off x="8102600" y="3403600"/>
            <a:ext cx="2273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http://www.ctl.ua.edu/math103/</a:t>
            </a:r>
          </a:p>
        </p:txBody>
      </p:sp>
      <p:sp>
        <p:nvSpPr>
          <p:cNvPr id="131079" name="Oval 7"/>
          <p:cNvSpPr>
            <a:spLocks noChangeArrowheads="1"/>
          </p:cNvSpPr>
          <p:nvPr/>
        </p:nvSpPr>
        <p:spPr bwMode="auto">
          <a:xfrm>
            <a:off x="6856413" y="21574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1080" name="Oval 8"/>
          <p:cNvSpPr>
            <a:spLocks noChangeArrowheads="1"/>
          </p:cNvSpPr>
          <p:nvPr/>
        </p:nvSpPr>
        <p:spPr bwMode="auto">
          <a:xfrm>
            <a:off x="7373938" y="23828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1081" name="Oval 9"/>
          <p:cNvSpPr>
            <a:spLocks noChangeArrowheads="1"/>
          </p:cNvSpPr>
          <p:nvPr/>
        </p:nvSpPr>
        <p:spPr bwMode="auto">
          <a:xfrm>
            <a:off x="8659813" y="17303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1082" name="Oval 10"/>
          <p:cNvSpPr>
            <a:spLocks noChangeArrowheads="1"/>
          </p:cNvSpPr>
          <p:nvPr/>
        </p:nvSpPr>
        <p:spPr bwMode="auto">
          <a:xfrm>
            <a:off x="9494838" y="93186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9220200" y="1047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9299575" y="123666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9378950" y="17557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1086" name="Oval 14"/>
          <p:cNvSpPr>
            <a:spLocks noChangeArrowheads="1"/>
          </p:cNvSpPr>
          <p:nvPr/>
        </p:nvSpPr>
        <p:spPr bwMode="auto">
          <a:xfrm>
            <a:off x="9458325" y="22748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1087" name="Line 15"/>
          <p:cNvSpPr>
            <a:spLocks noChangeShapeType="1"/>
          </p:cNvSpPr>
          <p:nvPr/>
        </p:nvSpPr>
        <p:spPr bwMode="auto">
          <a:xfrm>
            <a:off x="6892926" y="2206626"/>
            <a:ext cx="523875" cy="20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8" name="Line 16"/>
          <p:cNvSpPr>
            <a:spLocks noChangeShapeType="1"/>
          </p:cNvSpPr>
          <p:nvPr/>
        </p:nvSpPr>
        <p:spPr bwMode="auto">
          <a:xfrm flipV="1">
            <a:off x="7405689" y="1779588"/>
            <a:ext cx="1292225" cy="633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9" name="Line 17"/>
          <p:cNvSpPr>
            <a:spLocks noChangeShapeType="1"/>
          </p:cNvSpPr>
          <p:nvPr/>
        </p:nvSpPr>
        <p:spPr bwMode="auto">
          <a:xfrm flipH="1" flipV="1">
            <a:off x="9417051" y="1792289"/>
            <a:ext cx="85725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0" name="Line 18"/>
          <p:cNvSpPr>
            <a:spLocks noChangeShapeType="1"/>
          </p:cNvSpPr>
          <p:nvPr/>
        </p:nvSpPr>
        <p:spPr bwMode="auto">
          <a:xfrm>
            <a:off x="8697914" y="1755776"/>
            <a:ext cx="731837" cy="23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1" name="Line 19"/>
          <p:cNvSpPr>
            <a:spLocks noChangeShapeType="1"/>
          </p:cNvSpPr>
          <p:nvPr/>
        </p:nvSpPr>
        <p:spPr bwMode="auto">
          <a:xfrm flipV="1">
            <a:off x="8709025" y="1292226"/>
            <a:ext cx="635000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2" name="Line 20"/>
          <p:cNvSpPr>
            <a:spLocks noChangeShapeType="1"/>
          </p:cNvSpPr>
          <p:nvPr/>
        </p:nvSpPr>
        <p:spPr bwMode="auto">
          <a:xfrm flipH="1">
            <a:off x="9258300" y="962025"/>
            <a:ext cx="280988" cy="122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3" name="Line 21"/>
          <p:cNvSpPr>
            <a:spLocks noChangeShapeType="1"/>
          </p:cNvSpPr>
          <p:nvPr/>
        </p:nvSpPr>
        <p:spPr bwMode="auto">
          <a:xfrm>
            <a:off x="9245601" y="1084263"/>
            <a:ext cx="85725" cy="207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4" name="Line 22"/>
          <p:cNvSpPr>
            <a:spLocks noChangeShapeType="1"/>
          </p:cNvSpPr>
          <p:nvPr/>
        </p:nvSpPr>
        <p:spPr bwMode="auto">
          <a:xfrm flipH="1">
            <a:off x="8697914" y="1060450"/>
            <a:ext cx="547687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5" name="Line 23"/>
          <p:cNvSpPr>
            <a:spLocks noChangeShapeType="1"/>
          </p:cNvSpPr>
          <p:nvPr/>
        </p:nvSpPr>
        <p:spPr bwMode="auto">
          <a:xfrm>
            <a:off x="8672514" y="1792289"/>
            <a:ext cx="841375" cy="52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 animBg="1"/>
      <p:bldP spid="131080" grpId="0" animBg="1"/>
      <p:bldP spid="131081" grpId="0" animBg="1"/>
      <p:bldP spid="131082" grpId="0" animBg="1"/>
      <p:bldP spid="131083" grpId="0" animBg="1"/>
      <p:bldP spid="131084" grpId="0" animBg="1"/>
      <p:bldP spid="131085" grpId="0" animBg="1"/>
      <p:bldP spid="131086" grpId="0" animBg="1"/>
      <p:bldP spid="131087" grpId="0" animBg="1"/>
      <p:bldP spid="131088" grpId="0" animBg="1"/>
      <p:bldP spid="131089" grpId="0" animBg="1"/>
      <p:bldP spid="131090" grpId="0" animBg="1"/>
      <p:bldP spid="131091" grpId="0" animBg="1"/>
      <p:bldP spid="131092" grpId="0" animBg="1"/>
      <p:bldP spid="131093" grpId="0" animBg="1"/>
      <p:bldP spid="131094" grpId="0" animBg="1"/>
      <p:bldP spid="1310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08DE4790-E33A-472D-9D94-8474D271C39B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RAPH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3-C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OLORING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17676"/>
            <a:ext cx="7772400" cy="4239573"/>
          </a:xfrm>
        </p:spPr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</a:rPr>
              <a:t>Given:</a:t>
            </a:r>
            <a:r>
              <a:rPr lang="en-US" altLang="en-US" dirty="0"/>
              <a:t> a </a:t>
            </a:r>
            <a:r>
              <a:rPr lang="en-US" altLang="en-US" dirty="0">
                <a:solidFill>
                  <a:schemeClr val="accent2"/>
                </a:solidFill>
              </a:rPr>
              <a:t>graph G</a:t>
            </a:r>
            <a:br>
              <a:rPr lang="en-US" altLang="en-US" dirty="0"/>
            </a:br>
            <a:r>
              <a:rPr lang="en-US" altLang="en-US" dirty="0">
                <a:solidFill>
                  <a:schemeClr val="hlink"/>
                </a:solidFill>
              </a:rPr>
              <a:t>Decide:</a:t>
            </a:r>
            <a:r>
              <a:rPr lang="en-US" altLang="en-US" dirty="0"/>
              <a:t> can it be colored </a:t>
            </a:r>
            <a:br>
              <a:rPr lang="en-US" altLang="en-US" dirty="0"/>
            </a:br>
            <a:r>
              <a:rPr lang="en-US" altLang="en-US" dirty="0"/>
              <a:t>w/3 colors </a:t>
            </a:r>
            <a:r>
              <a:rPr lang="en-US" altLang="en-US" dirty="0" err="1"/>
              <a:t>s.t.</a:t>
            </a:r>
            <a:r>
              <a:rPr lang="en-US" altLang="en-US" dirty="0"/>
              <a:t> no two </a:t>
            </a:r>
            <a:br>
              <a:rPr lang="en-US" altLang="en-US" dirty="0"/>
            </a:br>
            <a:r>
              <a:rPr lang="en-US" altLang="en-US" dirty="0"/>
              <a:t>adjacent </a:t>
            </a:r>
            <a:r>
              <a:rPr lang="en-US" altLang="en-US" dirty="0">
                <a:solidFill>
                  <a:schemeClr val="accent2"/>
                </a:solidFill>
              </a:rPr>
              <a:t>vertices</a:t>
            </a:r>
            <a:r>
              <a:rPr lang="en-US" altLang="en-US" dirty="0"/>
              <a:t> have </a:t>
            </a:r>
            <a:br>
              <a:rPr lang="en-US" altLang="en-US" dirty="0"/>
            </a:br>
            <a:r>
              <a:rPr lang="en-US" altLang="en-US" dirty="0"/>
              <a:t>the same color?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hlink"/>
                </a:solidFill>
              </a:rPr>
              <a:t>Formally: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3-C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en-US" dirty="0"/>
              <a:t>(G)=1 </a:t>
            </a:r>
            <a:r>
              <a:rPr lang="en-US" altLang="en-US" dirty="0" err="1"/>
              <a:t>iff</a:t>
            </a:r>
            <a:r>
              <a:rPr lang="en-US" altLang="en-US" dirty="0"/>
              <a:t> G is 3-colorable.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>
                <a:solidFill>
                  <a:schemeClr val="hlink"/>
                </a:solidFill>
              </a:rPr>
              <a:t>Fact:</a:t>
            </a:r>
            <a:r>
              <a:rPr lang="en-US" altLang="en-US" dirty="0"/>
              <a:t>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3-C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en-US" dirty="0"/>
              <a:t> is NP-complete.</a:t>
            </a:r>
          </a:p>
        </p:txBody>
      </p:sp>
      <p:sp>
        <p:nvSpPr>
          <p:cNvPr id="33799" name="Oval 4"/>
          <p:cNvSpPr>
            <a:spLocks noChangeArrowheads="1"/>
          </p:cNvSpPr>
          <p:nvPr/>
        </p:nvSpPr>
        <p:spPr bwMode="auto">
          <a:xfrm>
            <a:off x="6856413" y="21574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0" name="Oval 5"/>
          <p:cNvSpPr>
            <a:spLocks noChangeArrowheads="1"/>
          </p:cNvSpPr>
          <p:nvPr/>
        </p:nvSpPr>
        <p:spPr bwMode="auto">
          <a:xfrm>
            <a:off x="7373938" y="23828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1" name="Oval 6"/>
          <p:cNvSpPr>
            <a:spLocks noChangeArrowheads="1"/>
          </p:cNvSpPr>
          <p:nvPr/>
        </p:nvSpPr>
        <p:spPr bwMode="auto">
          <a:xfrm>
            <a:off x="8659813" y="17303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2" name="Oval 7"/>
          <p:cNvSpPr>
            <a:spLocks noChangeArrowheads="1"/>
          </p:cNvSpPr>
          <p:nvPr/>
        </p:nvSpPr>
        <p:spPr bwMode="auto">
          <a:xfrm>
            <a:off x="9494838" y="93186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3" name="Oval 8"/>
          <p:cNvSpPr>
            <a:spLocks noChangeArrowheads="1"/>
          </p:cNvSpPr>
          <p:nvPr/>
        </p:nvSpPr>
        <p:spPr bwMode="auto">
          <a:xfrm>
            <a:off x="9220200" y="1047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4" name="Oval 9"/>
          <p:cNvSpPr>
            <a:spLocks noChangeArrowheads="1"/>
          </p:cNvSpPr>
          <p:nvPr/>
        </p:nvSpPr>
        <p:spPr bwMode="auto">
          <a:xfrm>
            <a:off x="9299575" y="123666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5" name="Oval 10"/>
          <p:cNvSpPr>
            <a:spLocks noChangeArrowheads="1"/>
          </p:cNvSpPr>
          <p:nvPr/>
        </p:nvSpPr>
        <p:spPr bwMode="auto">
          <a:xfrm>
            <a:off x="9378950" y="17557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6" name="Oval 11"/>
          <p:cNvSpPr>
            <a:spLocks noChangeArrowheads="1"/>
          </p:cNvSpPr>
          <p:nvPr/>
        </p:nvSpPr>
        <p:spPr bwMode="auto">
          <a:xfrm>
            <a:off x="9458325" y="22748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807" name="Line 12"/>
          <p:cNvSpPr>
            <a:spLocks noChangeShapeType="1"/>
          </p:cNvSpPr>
          <p:nvPr/>
        </p:nvSpPr>
        <p:spPr bwMode="auto">
          <a:xfrm>
            <a:off x="6892926" y="2206626"/>
            <a:ext cx="523875" cy="20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3"/>
          <p:cNvSpPr>
            <a:spLocks noChangeShapeType="1"/>
          </p:cNvSpPr>
          <p:nvPr/>
        </p:nvSpPr>
        <p:spPr bwMode="auto">
          <a:xfrm flipV="1">
            <a:off x="7405689" y="1779588"/>
            <a:ext cx="1292225" cy="633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4"/>
          <p:cNvSpPr>
            <a:spLocks noChangeShapeType="1"/>
          </p:cNvSpPr>
          <p:nvPr/>
        </p:nvSpPr>
        <p:spPr bwMode="auto">
          <a:xfrm flipH="1" flipV="1">
            <a:off x="9417051" y="1792289"/>
            <a:ext cx="85725" cy="511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5"/>
          <p:cNvSpPr>
            <a:spLocks noChangeShapeType="1"/>
          </p:cNvSpPr>
          <p:nvPr/>
        </p:nvSpPr>
        <p:spPr bwMode="auto">
          <a:xfrm>
            <a:off x="8697914" y="1755776"/>
            <a:ext cx="731837" cy="23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6"/>
          <p:cNvSpPr>
            <a:spLocks noChangeShapeType="1"/>
          </p:cNvSpPr>
          <p:nvPr/>
        </p:nvSpPr>
        <p:spPr bwMode="auto">
          <a:xfrm flipV="1">
            <a:off x="8709025" y="1292226"/>
            <a:ext cx="635000" cy="474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17"/>
          <p:cNvSpPr>
            <a:spLocks noChangeShapeType="1"/>
          </p:cNvSpPr>
          <p:nvPr/>
        </p:nvSpPr>
        <p:spPr bwMode="auto">
          <a:xfrm flipH="1">
            <a:off x="9258300" y="962025"/>
            <a:ext cx="280988" cy="122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18"/>
          <p:cNvSpPr>
            <a:spLocks noChangeShapeType="1"/>
          </p:cNvSpPr>
          <p:nvPr/>
        </p:nvSpPr>
        <p:spPr bwMode="auto">
          <a:xfrm>
            <a:off x="9245601" y="1084263"/>
            <a:ext cx="85725" cy="207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19"/>
          <p:cNvSpPr>
            <a:spLocks noChangeShapeType="1"/>
          </p:cNvSpPr>
          <p:nvPr/>
        </p:nvSpPr>
        <p:spPr bwMode="auto">
          <a:xfrm flipH="1">
            <a:off x="8697914" y="1060450"/>
            <a:ext cx="547687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0"/>
          <p:cNvSpPr>
            <a:spLocks noChangeShapeType="1"/>
          </p:cNvSpPr>
          <p:nvPr/>
        </p:nvSpPr>
        <p:spPr bwMode="auto">
          <a:xfrm>
            <a:off x="8672514" y="1792289"/>
            <a:ext cx="841375" cy="523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150F14DA-6BF0-4AA8-9EFA-A124297FAEF2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34821" name="Line 2"/>
          <p:cNvSpPr>
            <a:spLocks noChangeShapeType="1"/>
          </p:cNvSpPr>
          <p:nvPr/>
        </p:nvSpPr>
        <p:spPr bwMode="auto">
          <a:xfrm flipV="1">
            <a:off x="9064625" y="2373313"/>
            <a:ext cx="0" cy="1027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3"/>
          <p:cNvSpPr>
            <a:spLocks noChangeShapeType="1"/>
          </p:cNvSpPr>
          <p:nvPr/>
        </p:nvSpPr>
        <p:spPr bwMode="auto">
          <a:xfrm>
            <a:off x="7345364" y="2411414"/>
            <a:ext cx="866775" cy="1533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366713"/>
            <a:ext cx="7772400" cy="1143000"/>
          </a:xfrm>
        </p:spPr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3-C</a:t>
            </a:r>
            <a:r>
              <a:rPr lang="en-US" altLang="en-US" sz="2400">
                <a:latin typeface="Times New Roman" pitchFamily="18" charset="0"/>
              </a:rPr>
              <a:t>OLORING</a:t>
            </a:r>
            <a:endParaRPr lang="en-US" alt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 flipH="1">
            <a:off x="3394075" y="2271713"/>
            <a:ext cx="730250" cy="118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>
            <a:off x="3455989" y="2606675"/>
            <a:ext cx="139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V="1">
            <a:off x="4111626" y="2284414"/>
            <a:ext cx="74613" cy="1620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 flipH="1">
            <a:off x="3344863" y="2692401"/>
            <a:ext cx="12700" cy="766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3419476" y="3559175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 flipH="1">
            <a:off x="4162426" y="2655889"/>
            <a:ext cx="728663" cy="127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235450" y="2259013"/>
            <a:ext cx="706438" cy="1225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3284539" y="2532064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4849814" y="2508250"/>
            <a:ext cx="160337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3276600" y="3452814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4899025" y="3455989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4025900" y="3905250"/>
            <a:ext cx="160338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36" name="Oval 21"/>
          <p:cNvSpPr>
            <a:spLocks noChangeArrowheads="1"/>
          </p:cNvSpPr>
          <p:nvPr/>
        </p:nvSpPr>
        <p:spPr bwMode="auto">
          <a:xfrm>
            <a:off x="7277100" y="2344739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37" name="Oval 23"/>
          <p:cNvSpPr>
            <a:spLocks noChangeArrowheads="1"/>
          </p:cNvSpPr>
          <p:nvPr/>
        </p:nvSpPr>
        <p:spPr bwMode="auto">
          <a:xfrm>
            <a:off x="8983664" y="3332164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38" name="Line 24"/>
          <p:cNvSpPr>
            <a:spLocks noChangeShapeType="1"/>
          </p:cNvSpPr>
          <p:nvPr/>
        </p:nvSpPr>
        <p:spPr bwMode="auto">
          <a:xfrm>
            <a:off x="8137526" y="1990725"/>
            <a:ext cx="36513" cy="191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5"/>
          <p:cNvSpPr>
            <a:spLocks noChangeShapeType="1"/>
          </p:cNvSpPr>
          <p:nvPr/>
        </p:nvSpPr>
        <p:spPr bwMode="auto">
          <a:xfrm flipH="1">
            <a:off x="7370763" y="1978025"/>
            <a:ext cx="766762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6"/>
          <p:cNvSpPr>
            <a:spLocks noChangeShapeType="1"/>
          </p:cNvSpPr>
          <p:nvPr/>
        </p:nvSpPr>
        <p:spPr bwMode="auto">
          <a:xfrm>
            <a:off x="8137525" y="1965325"/>
            <a:ext cx="890588" cy="45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7"/>
          <p:cNvSpPr>
            <a:spLocks noChangeShapeType="1"/>
          </p:cNvSpPr>
          <p:nvPr/>
        </p:nvSpPr>
        <p:spPr bwMode="auto">
          <a:xfrm flipV="1">
            <a:off x="7370763" y="2398713"/>
            <a:ext cx="1668462" cy="989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28"/>
          <p:cNvSpPr>
            <a:spLocks noChangeShapeType="1"/>
          </p:cNvSpPr>
          <p:nvPr/>
        </p:nvSpPr>
        <p:spPr bwMode="auto">
          <a:xfrm flipH="1">
            <a:off x="8161339" y="2411414"/>
            <a:ext cx="903287" cy="152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Line 29"/>
          <p:cNvSpPr>
            <a:spLocks noChangeShapeType="1"/>
          </p:cNvSpPr>
          <p:nvPr/>
        </p:nvSpPr>
        <p:spPr bwMode="auto">
          <a:xfrm>
            <a:off x="7358064" y="3413125"/>
            <a:ext cx="8286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Line 30"/>
          <p:cNvSpPr>
            <a:spLocks noChangeShapeType="1"/>
          </p:cNvSpPr>
          <p:nvPr/>
        </p:nvSpPr>
        <p:spPr bwMode="auto">
          <a:xfrm>
            <a:off x="7358063" y="2411413"/>
            <a:ext cx="1731962" cy="1001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5" name="Oval 34"/>
          <p:cNvSpPr>
            <a:spLocks noChangeArrowheads="1"/>
          </p:cNvSpPr>
          <p:nvPr/>
        </p:nvSpPr>
        <p:spPr bwMode="auto">
          <a:xfrm>
            <a:off x="4105275" y="2128839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46" name="Oval 20"/>
          <p:cNvSpPr>
            <a:spLocks noChangeArrowheads="1"/>
          </p:cNvSpPr>
          <p:nvPr/>
        </p:nvSpPr>
        <p:spPr bwMode="auto">
          <a:xfrm>
            <a:off x="8053389" y="1895475"/>
            <a:ext cx="160337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47" name="Oval 22"/>
          <p:cNvSpPr>
            <a:spLocks noChangeArrowheads="1"/>
          </p:cNvSpPr>
          <p:nvPr/>
        </p:nvSpPr>
        <p:spPr bwMode="auto">
          <a:xfrm>
            <a:off x="7285039" y="3316289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8975725" y="2309814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4849" name="Oval 33"/>
          <p:cNvSpPr>
            <a:spLocks noChangeArrowheads="1"/>
          </p:cNvSpPr>
          <p:nvPr/>
        </p:nvSpPr>
        <p:spPr bwMode="auto">
          <a:xfrm>
            <a:off x="8097839" y="3843339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F8BC18C7-BCA5-4A22-9174-1AE0FDBA04EB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35845" name="Line 2"/>
          <p:cNvSpPr>
            <a:spLocks noChangeShapeType="1"/>
          </p:cNvSpPr>
          <p:nvPr/>
        </p:nvSpPr>
        <p:spPr bwMode="auto">
          <a:xfrm flipV="1">
            <a:off x="9064625" y="2373313"/>
            <a:ext cx="0" cy="1027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3"/>
          <p:cNvSpPr>
            <a:spLocks noChangeShapeType="1"/>
          </p:cNvSpPr>
          <p:nvPr/>
        </p:nvSpPr>
        <p:spPr bwMode="auto">
          <a:xfrm>
            <a:off x="7345364" y="2411414"/>
            <a:ext cx="866775" cy="1533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366713"/>
            <a:ext cx="7772400" cy="1143000"/>
          </a:xfrm>
        </p:spPr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3-C</a:t>
            </a:r>
            <a:r>
              <a:rPr lang="en-US" altLang="en-US" sz="2400">
                <a:latin typeface="Times New Roman" pitchFamily="18" charset="0"/>
              </a:rPr>
              <a:t>OLORING</a:t>
            </a:r>
            <a:endParaRPr lang="en-US" altLang="en-US"/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 flipH="1">
            <a:off x="3394075" y="2271713"/>
            <a:ext cx="730250" cy="118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>
            <a:off x="3455989" y="2606675"/>
            <a:ext cx="139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 flipV="1">
            <a:off x="4111626" y="2284414"/>
            <a:ext cx="74613" cy="1620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8"/>
          <p:cNvSpPr>
            <a:spLocks noChangeShapeType="1"/>
          </p:cNvSpPr>
          <p:nvPr/>
        </p:nvSpPr>
        <p:spPr bwMode="auto">
          <a:xfrm flipH="1">
            <a:off x="3344863" y="2692401"/>
            <a:ext cx="12700" cy="766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9"/>
          <p:cNvSpPr>
            <a:spLocks noChangeShapeType="1"/>
          </p:cNvSpPr>
          <p:nvPr/>
        </p:nvSpPr>
        <p:spPr bwMode="auto">
          <a:xfrm>
            <a:off x="3419476" y="3559175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0"/>
          <p:cNvSpPr>
            <a:spLocks noChangeShapeType="1"/>
          </p:cNvSpPr>
          <p:nvPr/>
        </p:nvSpPr>
        <p:spPr bwMode="auto">
          <a:xfrm flipH="1">
            <a:off x="4162426" y="2655889"/>
            <a:ext cx="728663" cy="127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1"/>
          <p:cNvSpPr>
            <a:spLocks noChangeShapeType="1"/>
          </p:cNvSpPr>
          <p:nvPr/>
        </p:nvSpPr>
        <p:spPr bwMode="auto">
          <a:xfrm>
            <a:off x="4235450" y="2259013"/>
            <a:ext cx="706438" cy="1225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 Box 12"/>
          <p:cNvSpPr txBox="1">
            <a:spLocks noChangeArrowheads="1"/>
          </p:cNvSpPr>
          <p:nvPr/>
        </p:nvSpPr>
        <p:spPr bwMode="auto">
          <a:xfrm>
            <a:off x="2971801" y="4257676"/>
            <a:ext cx="237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a 3-colorable graph</a:t>
            </a:r>
          </a:p>
        </p:txBody>
      </p:sp>
      <p:sp>
        <p:nvSpPr>
          <p:cNvPr id="35856" name="Oval 13"/>
          <p:cNvSpPr>
            <a:spLocks noChangeArrowheads="1"/>
          </p:cNvSpPr>
          <p:nvPr/>
        </p:nvSpPr>
        <p:spPr bwMode="auto">
          <a:xfrm>
            <a:off x="3284539" y="2532064"/>
            <a:ext cx="160337" cy="1603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57" name="Oval 14"/>
          <p:cNvSpPr>
            <a:spLocks noChangeArrowheads="1"/>
          </p:cNvSpPr>
          <p:nvPr/>
        </p:nvSpPr>
        <p:spPr bwMode="auto">
          <a:xfrm>
            <a:off x="4849814" y="2508250"/>
            <a:ext cx="160337" cy="160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58" name="Oval 15"/>
          <p:cNvSpPr>
            <a:spLocks noChangeArrowheads="1"/>
          </p:cNvSpPr>
          <p:nvPr/>
        </p:nvSpPr>
        <p:spPr bwMode="auto">
          <a:xfrm>
            <a:off x="3276600" y="3452814"/>
            <a:ext cx="160338" cy="160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59" name="Oval 16"/>
          <p:cNvSpPr>
            <a:spLocks noChangeArrowheads="1"/>
          </p:cNvSpPr>
          <p:nvPr/>
        </p:nvSpPr>
        <p:spPr bwMode="auto">
          <a:xfrm>
            <a:off x="4899025" y="3455989"/>
            <a:ext cx="160338" cy="1603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60" name="Oval 17"/>
          <p:cNvSpPr>
            <a:spLocks noChangeArrowheads="1"/>
          </p:cNvSpPr>
          <p:nvPr/>
        </p:nvSpPr>
        <p:spPr bwMode="auto">
          <a:xfrm>
            <a:off x="4025900" y="3905250"/>
            <a:ext cx="160338" cy="160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61" name="Oval 18"/>
          <p:cNvSpPr>
            <a:spLocks noChangeArrowheads="1"/>
          </p:cNvSpPr>
          <p:nvPr/>
        </p:nvSpPr>
        <p:spPr bwMode="auto">
          <a:xfrm>
            <a:off x="7277100" y="2344739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62" name="Oval 19"/>
          <p:cNvSpPr>
            <a:spLocks noChangeArrowheads="1"/>
          </p:cNvSpPr>
          <p:nvPr/>
        </p:nvSpPr>
        <p:spPr bwMode="auto">
          <a:xfrm>
            <a:off x="8983664" y="3332164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63" name="Line 20"/>
          <p:cNvSpPr>
            <a:spLocks noChangeShapeType="1"/>
          </p:cNvSpPr>
          <p:nvPr/>
        </p:nvSpPr>
        <p:spPr bwMode="auto">
          <a:xfrm>
            <a:off x="8137526" y="1990725"/>
            <a:ext cx="36513" cy="191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1"/>
          <p:cNvSpPr>
            <a:spLocks noChangeShapeType="1"/>
          </p:cNvSpPr>
          <p:nvPr/>
        </p:nvSpPr>
        <p:spPr bwMode="auto">
          <a:xfrm flipH="1">
            <a:off x="7370763" y="1978025"/>
            <a:ext cx="766762" cy="1409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2"/>
          <p:cNvSpPr>
            <a:spLocks noChangeShapeType="1"/>
          </p:cNvSpPr>
          <p:nvPr/>
        </p:nvSpPr>
        <p:spPr bwMode="auto">
          <a:xfrm>
            <a:off x="8137525" y="1965325"/>
            <a:ext cx="890588" cy="458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3"/>
          <p:cNvSpPr>
            <a:spLocks noChangeShapeType="1"/>
          </p:cNvSpPr>
          <p:nvPr/>
        </p:nvSpPr>
        <p:spPr bwMode="auto">
          <a:xfrm flipV="1">
            <a:off x="7370763" y="2398713"/>
            <a:ext cx="1668462" cy="989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Line 24"/>
          <p:cNvSpPr>
            <a:spLocks noChangeShapeType="1"/>
          </p:cNvSpPr>
          <p:nvPr/>
        </p:nvSpPr>
        <p:spPr bwMode="auto">
          <a:xfrm flipH="1">
            <a:off x="8161339" y="2411414"/>
            <a:ext cx="903287" cy="1520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Line 25"/>
          <p:cNvSpPr>
            <a:spLocks noChangeShapeType="1"/>
          </p:cNvSpPr>
          <p:nvPr/>
        </p:nvSpPr>
        <p:spPr bwMode="auto">
          <a:xfrm>
            <a:off x="7358064" y="3413125"/>
            <a:ext cx="8286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Line 26"/>
          <p:cNvSpPr>
            <a:spLocks noChangeShapeType="1"/>
          </p:cNvSpPr>
          <p:nvPr/>
        </p:nvSpPr>
        <p:spPr bwMode="auto">
          <a:xfrm>
            <a:off x="7358063" y="2411413"/>
            <a:ext cx="1731962" cy="1001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Oval 28"/>
          <p:cNvSpPr>
            <a:spLocks noChangeArrowheads="1"/>
          </p:cNvSpPr>
          <p:nvPr/>
        </p:nvSpPr>
        <p:spPr bwMode="auto">
          <a:xfrm>
            <a:off x="4105275" y="2128839"/>
            <a:ext cx="160338" cy="160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71" name="Oval 29"/>
          <p:cNvSpPr>
            <a:spLocks noChangeArrowheads="1"/>
          </p:cNvSpPr>
          <p:nvPr/>
        </p:nvSpPr>
        <p:spPr bwMode="auto">
          <a:xfrm>
            <a:off x="8053389" y="1895475"/>
            <a:ext cx="160337" cy="1603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72" name="Oval 30"/>
          <p:cNvSpPr>
            <a:spLocks noChangeArrowheads="1"/>
          </p:cNvSpPr>
          <p:nvPr/>
        </p:nvSpPr>
        <p:spPr bwMode="auto">
          <a:xfrm>
            <a:off x="7285039" y="3316289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73" name="Oval 31"/>
          <p:cNvSpPr>
            <a:spLocks noChangeArrowheads="1"/>
          </p:cNvSpPr>
          <p:nvPr/>
        </p:nvSpPr>
        <p:spPr bwMode="auto">
          <a:xfrm>
            <a:off x="8975725" y="2309814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874" name="Oval 32"/>
          <p:cNvSpPr>
            <a:spLocks noChangeArrowheads="1"/>
          </p:cNvSpPr>
          <p:nvPr/>
        </p:nvSpPr>
        <p:spPr bwMode="auto">
          <a:xfrm>
            <a:off x="8097839" y="3843339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03A2FD3E-12A6-419B-9566-23A624074D38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36869" name="Line 2"/>
          <p:cNvSpPr>
            <a:spLocks noChangeShapeType="1"/>
          </p:cNvSpPr>
          <p:nvPr/>
        </p:nvSpPr>
        <p:spPr bwMode="auto">
          <a:xfrm flipV="1">
            <a:off x="9064625" y="2373313"/>
            <a:ext cx="0" cy="1027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3"/>
          <p:cNvSpPr>
            <a:spLocks noChangeShapeType="1"/>
          </p:cNvSpPr>
          <p:nvPr/>
        </p:nvSpPr>
        <p:spPr bwMode="auto">
          <a:xfrm>
            <a:off x="7345364" y="2411414"/>
            <a:ext cx="866775" cy="1533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366713"/>
            <a:ext cx="7772400" cy="1143000"/>
          </a:xfrm>
        </p:spPr>
        <p:txBody>
          <a:bodyPr/>
          <a:lstStyle/>
          <a:p>
            <a:r>
              <a:rPr lang="en-US" altLang="en-US">
                <a:latin typeface="Times New Roman" pitchFamily="18" charset="0"/>
              </a:rPr>
              <a:t>G</a:t>
            </a:r>
            <a:r>
              <a:rPr lang="en-US" altLang="en-US" sz="2400">
                <a:latin typeface="Times New Roman" pitchFamily="18" charset="0"/>
              </a:rPr>
              <a:t>RAPH</a:t>
            </a:r>
            <a:r>
              <a:rPr lang="en-US" altLang="en-US" sz="2800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3-C</a:t>
            </a:r>
            <a:r>
              <a:rPr lang="en-US" altLang="en-US" sz="2400">
                <a:latin typeface="Times New Roman" pitchFamily="18" charset="0"/>
              </a:rPr>
              <a:t>OLORING</a:t>
            </a:r>
            <a:endParaRPr lang="en-US" altLang="en-US"/>
          </a:p>
        </p:txBody>
      </p:sp>
      <p:sp>
        <p:nvSpPr>
          <p:cNvPr id="36872" name="Line 5"/>
          <p:cNvSpPr>
            <a:spLocks noChangeShapeType="1"/>
          </p:cNvSpPr>
          <p:nvPr/>
        </p:nvSpPr>
        <p:spPr bwMode="auto">
          <a:xfrm flipH="1">
            <a:off x="3394075" y="2271713"/>
            <a:ext cx="730250" cy="118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6"/>
          <p:cNvSpPr>
            <a:spLocks noChangeShapeType="1"/>
          </p:cNvSpPr>
          <p:nvPr/>
        </p:nvSpPr>
        <p:spPr bwMode="auto">
          <a:xfrm>
            <a:off x="3455989" y="2606675"/>
            <a:ext cx="1398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7"/>
          <p:cNvSpPr>
            <a:spLocks noChangeShapeType="1"/>
          </p:cNvSpPr>
          <p:nvPr/>
        </p:nvSpPr>
        <p:spPr bwMode="auto">
          <a:xfrm flipV="1">
            <a:off x="4111626" y="2284414"/>
            <a:ext cx="74613" cy="1620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8"/>
          <p:cNvSpPr>
            <a:spLocks noChangeShapeType="1"/>
          </p:cNvSpPr>
          <p:nvPr/>
        </p:nvSpPr>
        <p:spPr bwMode="auto">
          <a:xfrm flipH="1">
            <a:off x="3344863" y="2692401"/>
            <a:ext cx="12700" cy="766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9"/>
          <p:cNvSpPr>
            <a:spLocks noChangeShapeType="1"/>
          </p:cNvSpPr>
          <p:nvPr/>
        </p:nvSpPr>
        <p:spPr bwMode="auto">
          <a:xfrm>
            <a:off x="3419476" y="3559175"/>
            <a:ext cx="1484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0"/>
          <p:cNvSpPr>
            <a:spLocks noChangeShapeType="1"/>
          </p:cNvSpPr>
          <p:nvPr/>
        </p:nvSpPr>
        <p:spPr bwMode="auto">
          <a:xfrm flipH="1">
            <a:off x="4162426" y="2655889"/>
            <a:ext cx="728663" cy="127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1"/>
          <p:cNvSpPr>
            <a:spLocks noChangeShapeType="1"/>
          </p:cNvSpPr>
          <p:nvPr/>
        </p:nvSpPr>
        <p:spPr bwMode="auto">
          <a:xfrm>
            <a:off x="4235450" y="2259013"/>
            <a:ext cx="706438" cy="1225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2"/>
          <p:cNvSpPr txBox="1">
            <a:spLocks noChangeArrowheads="1"/>
          </p:cNvSpPr>
          <p:nvPr/>
        </p:nvSpPr>
        <p:spPr bwMode="auto">
          <a:xfrm>
            <a:off x="2971801" y="4257676"/>
            <a:ext cx="237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a 3-colorable graph</a:t>
            </a:r>
          </a:p>
        </p:txBody>
      </p:sp>
      <p:sp>
        <p:nvSpPr>
          <p:cNvPr id="36880" name="Oval 13"/>
          <p:cNvSpPr>
            <a:spLocks noChangeArrowheads="1"/>
          </p:cNvSpPr>
          <p:nvPr/>
        </p:nvSpPr>
        <p:spPr bwMode="auto">
          <a:xfrm>
            <a:off x="3284539" y="2532064"/>
            <a:ext cx="160337" cy="1603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1" name="Oval 14"/>
          <p:cNvSpPr>
            <a:spLocks noChangeArrowheads="1"/>
          </p:cNvSpPr>
          <p:nvPr/>
        </p:nvSpPr>
        <p:spPr bwMode="auto">
          <a:xfrm>
            <a:off x="4849814" y="2508250"/>
            <a:ext cx="160337" cy="1603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2" name="Oval 15"/>
          <p:cNvSpPr>
            <a:spLocks noChangeArrowheads="1"/>
          </p:cNvSpPr>
          <p:nvPr/>
        </p:nvSpPr>
        <p:spPr bwMode="auto">
          <a:xfrm>
            <a:off x="3276600" y="3452814"/>
            <a:ext cx="160338" cy="1603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3" name="Oval 16"/>
          <p:cNvSpPr>
            <a:spLocks noChangeArrowheads="1"/>
          </p:cNvSpPr>
          <p:nvPr/>
        </p:nvSpPr>
        <p:spPr bwMode="auto">
          <a:xfrm>
            <a:off x="4899025" y="3455989"/>
            <a:ext cx="160338" cy="16033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4" name="Oval 17"/>
          <p:cNvSpPr>
            <a:spLocks noChangeArrowheads="1"/>
          </p:cNvSpPr>
          <p:nvPr/>
        </p:nvSpPr>
        <p:spPr bwMode="auto">
          <a:xfrm>
            <a:off x="4025900" y="3905250"/>
            <a:ext cx="160338" cy="1603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5" name="Oval 18"/>
          <p:cNvSpPr>
            <a:spLocks noChangeArrowheads="1"/>
          </p:cNvSpPr>
          <p:nvPr/>
        </p:nvSpPr>
        <p:spPr bwMode="auto">
          <a:xfrm>
            <a:off x="7277100" y="2344739"/>
            <a:ext cx="160338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6" name="Oval 19"/>
          <p:cNvSpPr>
            <a:spLocks noChangeArrowheads="1"/>
          </p:cNvSpPr>
          <p:nvPr/>
        </p:nvSpPr>
        <p:spPr bwMode="auto">
          <a:xfrm>
            <a:off x="8983664" y="3332164"/>
            <a:ext cx="160337" cy="1603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87" name="Line 20"/>
          <p:cNvSpPr>
            <a:spLocks noChangeShapeType="1"/>
          </p:cNvSpPr>
          <p:nvPr/>
        </p:nvSpPr>
        <p:spPr bwMode="auto">
          <a:xfrm>
            <a:off x="8137526" y="1990725"/>
            <a:ext cx="36513" cy="19177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1"/>
          <p:cNvSpPr>
            <a:spLocks noChangeShapeType="1"/>
          </p:cNvSpPr>
          <p:nvPr/>
        </p:nvSpPr>
        <p:spPr bwMode="auto">
          <a:xfrm flipH="1">
            <a:off x="7370763" y="1978025"/>
            <a:ext cx="766762" cy="14097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Line 22"/>
          <p:cNvSpPr>
            <a:spLocks noChangeShapeType="1"/>
          </p:cNvSpPr>
          <p:nvPr/>
        </p:nvSpPr>
        <p:spPr bwMode="auto">
          <a:xfrm>
            <a:off x="8137525" y="1965325"/>
            <a:ext cx="890588" cy="4587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Line 23"/>
          <p:cNvSpPr>
            <a:spLocks noChangeShapeType="1"/>
          </p:cNvSpPr>
          <p:nvPr/>
        </p:nvSpPr>
        <p:spPr bwMode="auto">
          <a:xfrm flipV="1">
            <a:off x="7370763" y="2398713"/>
            <a:ext cx="1668462" cy="98901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Line 24"/>
          <p:cNvSpPr>
            <a:spLocks noChangeShapeType="1"/>
          </p:cNvSpPr>
          <p:nvPr/>
        </p:nvSpPr>
        <p:spPr bwMode="auto">
          <a:xfrm flipH="1">
            <a:off x="8161339" y="2411414"/>
            <a:ext cx="903287" cy="15208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Line 25"/>
          <p:cNvSpPr>
            <a:spLocks noChangeShapeType="1"/>
          </p:cNvSpPr>
          <p:nvPr/>
        </p:nvSpPr>
        <p:spPr bwMode="auto">
          <a:xfrm>
            <a:off x="7358064" y="3413125"/>
            <a:ext cx="828675" cy="4953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Line 26"/>
          <p:cNvSpPr>
            <a:spLocks noChangeShapeType="1"/>
          </p:cNvSpPr>
          <p:nvPr/>
        </p:nvSpPr>
        <p:spPr bwMode="auto">
          <a:xfrm>
            <a:off x="7358063" y="2411413"/>
            <a:ext cx="1731962" cy="1001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Text Box 27"/>
          <p:cNvSpPr txBox="1">
            <a:spLocks noChangeArrowheads="1"/>
          </p:cNvSpPr>
          <p:nvPr/>
        </p:nvSpPr>
        <p:spPr bwMode="auto">
          <a:xfrm>
            <a:off x="6858000" y="4257676"/>
            <a:ext cx="3003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a non-3-colorable graph</a:t>
            </a:r>
          </a:p>
        </p:txBody>
      </p:sp>
      <p:sp>
        <p:nvSpPr>
          <p:cNvPr id="36895" name="Oval 28"/>
          <p:cNvSpPr>
            <a:spLocks noChangeArrowheads="1"/>
          </p:cNvSpPr>
          <p:nvPr/>
        </p:nvSpPr>
        <p:spPr bwMode="auto">
          <a:xfrm>
            <a:off x="4105275" y="2128839"/>
            <a:ext cx="160338" cy="1603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6" name="Oval 29"/>
          <p:cNvSpPr>
            <a:spLocks noChangeArrowheads="1"/>
          </p:cNvSpPr>
          <p:nvPr/>
        </p:nvSpPr>
        <p:spPr bwMode="auto">
          <a:xfrm>
            <a:off x="8053389" y="1895475"/>
            <a:ext cx="160337" cy="16033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7" name="Oval 30"/>
          <p:cNvSpPr>
            <a:spLocks noChangeArrowheads="1"/>
          </p:cNvSpPr>
          <p:nvPr/>
        </p:nvSpPr>
        <p:spPr bwMode="auto">
          <a:xfrm>
            <a:off x="7285039" y="3316289"/>
            <a:ext cx="160337" cy="1603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8" name="Oval 31"/>
          <p:cNvSpPr>
            <a:spLocks noChangeArrowheads="1"/>
          </p:cNvSpPr>
          <p:nvPr/>
        </p:nvSpPr>
        <p:spPr bwMode="auto">
          <a:xfrm>
            <a:off x="8975725" y="2309814"/>
            <a:ext cx="160338" cy="1603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899" name="Oval 32"/>
          <p:cNvSpPr>
            <a:spLocks noChangeArrowheads="1"/>
          </p:cNvSpPr>
          <p:nvPr/>
        </p:nvSpPr>
        <p:spPr bwMode="auto">
          <a:xfrm>
            <a:off x="8097839" y="3843339"/>
            <a:ext cx="160337" cy="1603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Footer Placeholder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3D989E91-DF07-4DCC-9580-292E48DB68D2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hlink"/>
                </a:solidFill>
              </a:rPr>
              <a:t>Claim: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tx1"/>
                </a:solidFill>
              </a:rPr>
              <a:t>the following graph is 3-colorable</a:t>
            </a:r>
            <a:endParaRPr lang="en-US" altLang="en-US"/>
          </a:p>
        </p:txBody>
      </p:sp>
      <p:sp>
        <p:nvSpPr>
          <p:cNvPr id="37894" name="Line 15"/>
          <p:cNvSpPr>
            <a:spLocks noChangeShapeType="1"/>
          </p:cNvSpPr>
          <p:nvPr/>
        </p:nvSpPr>
        <p:spPr bwMode="auto">
          <a:xfrm flipV="1">
            <a:off x="3033714" y="2462214"/>
            <a:ext cx="892175" cy="763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16"/>
          <p:cNvSpPr>
            <a:spLocks noChangeShapeType="1"/>
          </p:cNvSpPr>
          <p:nvPr/>
        </p:nvSpPr>
        <p:spPr bwMode="auto">
          <a:xfrm>
            <a:off x="2995614" y="3414714"/>
            <a:ext cx="433387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17"/>
          <p:cNvSpPr>
            <a:spLocks noChangeShapeType="1"/>
          </p:cNvSpPr>
          <p:nvPr/>
        </p:nvSpPr>
        <p:spPr bwMode="auto">
          <a:xfrm>
            <a:off x="3044826" y="3340101"/>
            <a:ext cx="5567363" cy="1262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18"/>
          <p:cNvSpPr>
            <a:spLocks noChangeShapeType="1"/>
          </p:cNvSpPr>
          <p:nvPr/>
        </p:nvSpPr>
        <p:spPr bwMode="auto">
          <a:xfrm flipH="1">
            <a:off x="5173663" y="3562350"/>
            <a:ext cx="234950" cy="169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Line 19"/>
          <p:cNvSpPr>
            <a:spLocks noChangeShapeType="1"/>
          </p:cNvSpPr>
          <p:nvPr/>
        </p:nvSpPr>
        <p:spPr bwMode="auto">
          <a:xfrm flipV="1">
            <a:off x="5507039" y="2301876"/>
            <a:ext cx="304323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Line 20"/>
          <p:cNvSpPr>
            <a:spLocks noChangeShapeType="1"/>
          </p:cNvSpPr>
          <p:nvPr/>
        </p:nvSpPr>
        <p:spPr bwMode="auto">
          <a:xfrm>
            <a:off x="7102476" y="1657351"/>
            <a:ext cx="112713" cy="321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Line 21"/>
          <p:cNvSpPr>
            <a:spLocks noChangeShapeType="1"/>
          </p:cNvSpPr>
          <p:nvPr/>
        </p:nvSpPr>
        <p:spPr bwMode="auto">
          <a:xfrm flipH="1">
            <a:off x="7251700" y="3548063"/>
            <a:ext cx="457200" cy="1350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>
            <a:off x="3579814" y="4937125"/>
            <a:ext cx="1431925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Line 23"/>
          <p:cNvSpPr>
            <a:spLocks noChangeShapeType="1"/>
          </p:cNvSpPr>
          <p:nvPr/>
        </p:nvSpPr>
        <p:spPr bwMode="auto">
          <a:xfrm>
            <a:off x="5310189" y="1992313"/>
            <a:ext cx="1804987" cy="293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Line 24"/>
          <p:cNvSpPr>
            <a:spLocks noChangeShapeType="1"/>
          </p:cNvSpPr>
          <p:nvPr/>
        </p:nvSpPr>
        <p:spPr bwMode="auto">
          <a:xfrm flipH="1">
            <a:off x="4097339" y="1892300"/>
            <a:ext cx="1100137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Line 25"/>
          <p:cNvSpPr>
            <a:spLocks noChangeShapeType="1"/>
          </p:cNvSpPr>
          <p:nvPr/>
        </p:nvSpPr>
        <p:spPr bwMode="auto">
          <a:xfrm>
            <a:off x="5408613" y="1881189"/>
            <a:ext cx="3128962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26"/>
          <p:cNvSpPr>
            <a:spLocks noChangeShapeType="1"/>
          </p:cNvSpPr>
          <p:nvPr/>
        </p:nvSpPr>
        <p:spPr bwMode="auto">
          <a:xfrm flipH="1">
            <a:off x="5259388" y="3489325"/>
            <a:ext cx="2387600" cy="1804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6" name="Line 27"/>
          <p:cNvSpPr>
            <a:spLocks noChangeShapeType="1"/>
          </p:cNvSpPr>
          <p:nvPr/>
        </p:nvSpPr>
        <p:spPr bwMode="auto">
          <a:xfrm>
            <a:off x="4059238" y="2486025"/>
            <a:ext cx="1300162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28"/>
          <p:cNvSpPr>
            <a:spLocks noChangeShapeType="1"/>
          </p:cNvSpPr>
          <p:nvPr/>
        </p:nvSpPr>
        <p:spPr bwMode="auto">
          <a:xfrm>
            <a:off x="8637588" y="2362200"/>
            <a:ext cx="61912" cy="216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Line 29"/>
          <p:cNvSpPr>
            <a:spLocks noChangeShapeType="1"/>
          </p:cNvSpPr>
          <p:nvPr/>
        </p:nvSpPr>
        <p:spPr bwMode="auto">
          <a:xfrm flipH="1">
            <a:off x="3033714" y="1595438"/>
            <a:ext cx="3970337" cy="168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09" name="Group 52"/>
          <p:cNvGrpSpPr>
            <a:grpSpLocks/>
          </p:cNvGrpSpPr>
          <p:nvPr/>
        </p:nvGrpSpPr>
        <p:grpSpPr bwMode="auto">
          <a:xfrm>
            <a:off x="3886200" y="1431926"/>
            <a:ext cx="4953000" cy="4054475"/>
            <a:chOff x="1488" y="902"/>
            <a:chExt cx="3120" cy="2554"/>
          </a:xfrm>
        </p:grpSpPr>
        <p:sp>
          <p:nvSpPr>
            <p:cNvPr id="37919" name="Oval 3"/>
            <p:cNvSpPr>
              <a:spLocks noChangeArrowheads="1"/>
            </p:cNvSpPr>
            <p:nvPr/>
          </p:nvSpPr>
          <p:spPr bwMode="auto">
            <a:xfrm>
              <a:off x="1488" y="144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20" name="Oval 7"/>
            <p:cNvSpPr>
              <a:spLocks noChangeArrowheads="1"/>
            </p:cNvSpPr>
            <p:nvPr/>
          </p:nvSpPr>
          <p:spPr bwMode="auto">
            <a:xfrm>
              <a:off x="2208" y="33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21" name="Oval 9"/>
            <p:cNvSpPr>
              <a:spLocks noChangeArrowheads="1"/>
            </p:cNvSpPr>
            <p:nvPr/>
          </p:nvSpPr>
          <p:spPr bwMode="auto">
            <a:xfrm>
              <a:off x="3439" y="90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22" name="Oval 12"/>
            <p:cNvSpPr>
              <a:spLocks noChangeArrowheads="1"/>
            </p:cNvSpPr>
            <p:nvPr/>
          </p:nvSpPr>
          <p:spPr bwMode="auto">
            <a:xfrm>
              <a:off x="4464" y="283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7910" name="Group 51"/>
          <p:cNvGrpSpPr>
            <a:grpSpLocks/>
          </p:cNvGrpSpPr>
          <p:nvPr/>
        </p:nvGrpSpPr>
        <p:grpSpPr bwMode="auto">
          <a:xfrm>
            <a:off x="3352800" y="1752600"/>
            <a:ext cx="4510088" cy="3276600"/>
            <a:chOff x="1152" y="1104"/>
            <a:chExt cx="2841" cy="2064"/>
          </a:xfrm>
        </p:grpSpPr>
        <p:sp>
          <p:nvSpPr>
            <p:cNvPr id="37915" name="Oval 6"/>
            <p:cNvSpPr>
              <a:spLocks noChangeArrowheads="1"/>
            </p:cNvSpPr>
            <p:nvPr/>
          </p:nvSpPr>
          <p:spPr bwMode="auto">
            <a:xfrm>
              <a:off x="1152" y="302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6" name="Oval 8"/>
            <p:cNvSpPr>
              <a:spLocks noChangeArrowheads="1"/>
            </p:cNvSpPr>
            <p:nvPr/>
          </p:nvSpPr>
          <p:spPr bwMode="auto">
            <a:xfrm>
              <a:off x="3849" y="210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7" name="Oval 10"/>
            <p:cNvSpPr>
              <a:spLocks noChangeArrowheads="1"/>
            </p:cNvSpPr>
            <p:nvPr/>
          </p:nvSpPr>
          <p:spPr bwMode="auto">
            <a:xfrm>
              <a:off x="2400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8" name="Oval 4"/>
            <p:cNvSpPr>
              <a:spLocks noChangeArrowheads="1"/>
            </p:cNvSpPr>
            <p:nvPr/>
          </p:nvSpPr>
          <p:spPr bwMode="auto">
            <a:xfrm>
              <a:off x="2304" y="110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7911" name="Group 50"/>
          <p:cNvGrpSpPr>
            <a:grpSpLocks/>
          </p:cNvGrpSpPr>
          <p:nvPr/>
        </p:nvGrpSpPr>
        <p:grpSpPr bwMode="auto">
          <a:xfrm>
            <a:off x="2819400" y="2133600"/>
            <a:ext cx="5943600" cy="2971800"/>
            <a:chOff x="816" y="1344"/>
            <a:chExt cx="3744" cy="1872"/>
          </a:xfrm>
        </p:grpSpPr>
        <p:sp>
          <p:nvSpPr>
            <p:cNvPr id="37912" name="Oval 5"/>
            <p:cNvSpPr>
              <a:spLocks noChangeArrowheads="1"/>
            </p:cNvSpPr>
            <p:nvPr/>
          </p:nvSpPr>
          <p:spPr bwMode="auto">
            <a:xfrm>
              <a:off x="4416" y="134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3" name="Oval 11"/>
            <p:cNvSpPr>
              <a:spLocks noChangeArrowheads="1"/>
            </p:cNvSpPr>
            <p:nvPr/>
          </p:nvSpPr>
          <p:spPr bwMode="auto">
            <a:xfrm>
              <a:off x="816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4" name="Oval 13"/>
            <p:cNvSpPr>
              <a:spLocks noChangeArrowheads="1"/>
            </p:cNvSpPr>
            <p:nvPr/>
          </p:nvSpPr>
          <p:spPr bwMode="auto">
            <a:xfrm>
              <a:off x="3504" y="307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Footer Placeholder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83E00867-E5A1-49C8-A1BE-786E6638DB7E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92100"/>
            <a:ext cx="7772400" cy="609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4000">
                <a:latin typeface="Times New Roman" pitchFamily="18" charset="0"/>
              </a:rPr>
              <a:t>3-</a:t>
            </a:r>
            <a:r>
              <a:rPr lang="en-US" altLang="en-US">
                <a:latin typeface="Times New Roman" pitchFamily="18" charset="0"/>
              </a:rPr>
              <a:t>COL </a:t>
            </a:r>
            <a:r>
              <a:rPr lang="en-US" altLang="en-US" sz="3600"/>
              <a:t>Proof System</a:t>
            </a:r>
            <a:r>
              <a:rPr lang="en-US" altLang="en-US"/>
              <a:t> 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H="1">
            <a:off x="2889250" y="1835150"/>
            <a:ext cx="25273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6559550" y="1835150"/>
            <a:ext cx="234950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17"/>
          <p:cNvSpPr>
            <a:spLocks noChangeArrowheads="1"/>
          </p:cNvSpPr>
          <p:nvPr/>
        </p:nvSpPr>
        <p:spPr bwMode="auto">
          <a:xfrm>
            <a:off x="1511301" y="914400"/>
            <a:ext cx="109004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Helvetica" pitchFamily="34" charset="0"/>
              </a:rPr>
              <a:t>Prover</a:t>
            </a:r>
          </a:p>
        </p:txBody>
      </p:sp>
      <p:sp>
        <p:nvSpPr>
          <p:cNvPr id="38921" name="Rectangle 18"/>
          <p:cNvSpPr>
            <a:spLocks noChangeArrowheads="1"/>
          </p:cNvSpPr>
          <p:nvPr/>
        </p:nvSpPr>
        <p:spPr bwMode="auto">
          <a:xfrm>
            <a:off x="9053513" y="1585913"/>
            <a:ext cx="11419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latin typeface="Helvetica" pitchFamily="34" charset="0"/>
              </a:rPr>
              <a:t>Verifier</a:t>
            </a:r>
          </a:p>
        </p:txBody>
      </p:sp>
      <p:sp>
        <p:nvSpPr>
          <p:cNvPr id="38922" name="Text Box 20"/>
          <p:cNvSpPr txBox="1">
            <a:spLocks noChangeArrowheads="1"/>
          </p:cNvSpPr>
          <p:nvPr/>
        </p:nvSpPr>
        <p:spPr bwMode="auto">
          <a:xfrm>
            <a:off x="5359400" y="1524000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/>
              <a:t>graph </a:t>
            </a:r>
            <a:r>
              <a:rPr lang="en-US" altLang="en-US" sz="2400" i="1">
                <a:latin typeface="Times New Roman" pitchFamily="18" charset="0"/>
              </a:rPr>
              <a:t>G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2566988" y="650876"/>
            <a:ext cx="1319212" cy="720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000"/>
              <a:t>3-coloring</a:t>
            </a:r>
            <a:endParaRPr lang="en-US" altLang="en-US" sz="2000">
              <a:latin typeface="Times New Roman" pitchFamily="18" charset="0"/>
            </a:endParaRPr>
          </a:p>
          <a:p>
            <a:pPr algn="ctr"/>
            <a:r>
              <a:rPr lang="en-US" altLang="en-US" sz="2000" i="1">
                <a:latin typeface="Times New Roman" pitchFamily="18" charset="0"/>
              </a:rPr>
              <a:t>C</a:t>
            </a:r>
            <a:r>
              <a:rPr lang="en-US" altLang="en-US" sz="2000">
                <a:latin typeface="Times New Roman" pitchFamily="18" charset="0"/>
              </a:rPr>
              <a:t> of </a:t>
            </a:r>
            <a:r>
              <a:rPr lang="en-US" altLang="en-US" sz="2000" i="1">
                <a:latin typeface="Times New Roman" pitchFamily="18" charset="0"/>
              </a:rPr>
              <a:t>V</a:t>
            </a:r>
            <a:endParaRPr lang="en-US" altLang="en-US" sz="2000">
              <a:latin typeface="Times New Roman" pitchFamily="18" charset="0"/>
            </a:endParaRPr>
          </a:p>
        </p:txBody>
      </p:sp>
      <p:sp>
        <p:nvSpPr>
          <p:cNvPr id="38924" name="Line 24"/>
          <p:cNvSpPr>
            <a:spLocks noChangeShapeType="1"/>
          </p:cNvSpPr>
          <p:nvPr/>
        </p:nvSpPr>
        <p:spPr bwMode="auto">
          <a:xfrm flipH="1">
            <a:off x="2590800" y="1371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 Box 26"/>
          <p:cNvSpPr txBox="1">
            <a:spLocks noChangeArrowheads="1"/>
          </p:cNvSpPr>
          <p:nvPr/>
        </p:nvSpPr>
        <p:spPr bwMode="auto">
          <a:xfrm>
            <a:off x="1882776" y="3338514"/>
            <a:ext cx="27082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</a:rPr>
              <a:t>1. </a:t>
            </a:r>
            <a:r>
              <a:rPr lang="en-US" altLang="en-US" sz="2000"/>
              <a:t>Choose random</a:t>
            </a:r>
          </a:p>
          <a:p>
            <a:r>
              <a:rPr lang="en-US" altLang="en-US" sz="2000"/>
              <a:t>permutation </a:t>
            </a:r>
            <a:r>
              <a:rPr lang="en-US" altLang="en-US" sz="2000">
                <a:sym typeface="Symbol" pitchFamily="18" charset="2"/>
              </a:rPr>
              <a:t> of </a:t>
            </a:r>
          </a:p>
          <a:p>
            <a:r>
              <a:rPr lang="en-US" altLang="en-US" sz="2000">
                <a:latin typeface="Times New Roman" pitchFamily="18" charset="0"/>
                <a:sym typeface="Symbol" pitchFamily="18" charset="2"/>
              </a:rPr>
              <a:t>{R,G,B}.  </a:t>
            </a:r>
            <a:r>
              <a:rPr lang="en-US" altLang="en-US" sz="2000">
                <a:sym typeface="Symbol" pitchFamily="18" charset="2"/>
              </a:rPr>
              <a:t>Let </a:t>
            </a:r>
            <a:r>
              <a:rPr lang="en-US" altLang="en-US" sz="2000" i="1">
                <a:latin typeface="Times New Roman" pitchFamily="18" charset="0"/>
                <a:sym typeface="Symbol" pitchFamily="18" charset="2"/>
              </a:rPr>
              <a:t>C=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18" charset="2"/>
              </a:rPr>
              <a:t></a:t>
            </a:r>
            <a:r>
              <a:rPr lang="en-US" altLang="en-US" sz="2000">
                <a:sym typeface="MT Extra" pitchFamily="18" charset="2"/>
              </a:rPr>
              <a:t>(</a:t>
            </a:r>
            <a:r>
              <a:rPr lang="en-US" altLang="en-US" sz="2000" i="1">
                <a:latin typeface="Times New Roman" pitchFamily="18" charset="0"/>
                <a:sym typeface="MT Extra" pitchFamily="18" charset="2"/>
              </a:rPr>
              <a:t>C</a:t>
            </a:r>
            <a:r>
              <a:rPr lang="en-US" altLang="en-US" sz="2000">
                <a:latin typeface="Times New Roman" pitchFamily="18" charset="0"/>
                <a:sym typeface="MT Extra" pitchFamily="18" charset="2"/>
              </a:rPr>
              <a:t>)</a:t>
            </a:r>
            <a:r>
              <a:rPr lang="en-US" altLang="en-US" sz="2000" i="1">
                <a:latin typeface="Times New Roman" pitchFamily="18" charset="0"/>
                <a:sym typeface="MT Extra" pitchFamily="18" charset="2"/>
              </a:rPr>
              <a:t>.</a:t>
            </a:r>
            <a:endParaRPr lang="en-US" altLang="en-US" sz="2000">
              <a:sym typeface="Symbol" pitchFamily="18" charset="2"/>
            </a:endParaRPr>
          </a:p>
        </p:txBody>
      </p:sp>
      <p:grpSp>
        <p:nvGrpSpPr>
          <p:cNvPr id="38926" name="Group 37"/>
          <p:cNvGrpSpPr>
            <a:grpSpLocks/>
          </p:cNvGrpSpPr>
          <p:nvPr/>
        </p:nvGrpSpPr>
        <p:grpSpPr bwMode="auto">
          <a:xfrm>
            <a:off x="4654551" y="3792538"/>
            <a:ext cx="2784475" cy="411162"/>
            <a:chOff x="1972" y="2389"/>
            <a:chExt cx="1754" cy="259"/>
          </a:xfrm>
        </p:grpSpPr>
        <p:sp>
          <p:nvSpPr>
            <p:cNvPr id="38948" name="Line 10"/>
            <p:cNvSpPr>
              <a:spLocks noChangeShapeType="1"/>
            </p:cNvSpPr>
            <p:nvPr/>
          </p:nvSpPr>
          <p:spPr bwMode="auto">
            <a:xfrm flipH="1">
              <a:off x="1976" y="2648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Rectangle 28"/>
            <p:cNvSpPr>
              <a:spLocks noChangeArrowheads="1"/>
            </p:cNvSpPr>
            <p:nvPr/>
          </p:nvSpPr>
          <p:spPr bwMode="auto">
            <a:xfrm>
              <a:off x="1972" y="2389"/>
              <a:ext cx="17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ym typeface="Symbol" pitchFamily="18" charset="2"/>
                </a:rPr>
                <a:t>“commit” to coloring </a:t>
              </a:r>
              <a:r>
                <a:rPr lang="en-US" altLang="en-US" sz="2000" i="1">
                  <a:latin typeface="Times New Roman" pitchFamily="18" charset="0"/>
                  <a:sym typeface="Symbol" pitchFamily="18" charset="2"/>
                </a:rPr>
                <a:t>C</a:t>
              </a:r>
              <a:r>
                <a:rPr lang="en-US" altLang="en-US" sz="2000">
                  <a:sym typeface="Symbol" pitchFamily="18" charset="2"/>
                </a:rPr>
                <a:t> </a:t>
              </a:r>
            </a:p>
          </p:txBody>
        </p:sp>
      </p:grpSp>
      <p:sp>
        <p:nvSpPr>
          <p:cNvPr id="38927" name="Text Box 29"/>
          <p:cNvSpPr txBox="1">
            <a:spLocks noChangeArrowheads="1"/>
          </p:cNvSpPr>
          <p:nvPr/>
        </p:nvSpPr>
        <p:spPr bwMode="auto">
          <a:xfrm>
            <a:off x="7785101" y="4125914"/>
            <a:ext cx="2271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</a:rPr>
              <a:t>2. </a:t>
            </a:r>
            <a:r>
              <a:rPr lang="en-US" altLang="en-US" sz="2000"/>
              <a:t>Choose random</a:t>
            </a:r>
          </a:p>
          <a:p>
            <a:r>
              <a:rPr lang="en-US" altLang="en-US" sz="2000"/>
              <a:t>edge </a:t>
            </a:r>
            <a:r>
              <a:rPr lang="en-US" altLang="en-US" sz="2000">
                <a:latin typeface="Times New Roman" pitchFamily="18" charset="0"/>
              </a:rPr>
              <a:t>(</a:t>
            </a:r>
            <a:r>
              <a:rPr lang="en-US" altLang="en-US" sz="2000" i="1">
                <a:latin typeface="Times New Roman" pitchFamily="18" charset="0"/>
              </a:rPr>
              <a:t>x,y</a:t>
            </a:r>
            <a:r>
              <a:rPr lang="en-US" altLang="en-US" sz="2000">
                <a:latin typeface="Times New Roman" pitchFamily="18" charset="0"/>
              </a:rPr>
              <a:t>)</a:t>
            </a:r>
            <a:r>
              <a:rPr lang="en-US" altLang="en-US" i="1"/>
              <a:t>.</a:t>
            </a:r>
            <a:endParaRPr lang="en-US" altLang="en-US" sz="2000" i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8928" name="Text Box 31"/>
          <p:cNvSpPr txBox="1">
            <a:spLocks noChangeArrowheads="1"/>
          </p:cNvSpPr>
          <p:nvPr/>
        </p:nvSpPr>
        <p:spPr bwMode="auto">
          <a:xfrm>
            <a:off x="7812089" y="5345114"/>
            <a:ext cx="1508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>
                <a:solidFill>
                  <a:schemeClr val="hlink"/>
                </a:solidFill>
              </a:rPr>
              <a:t>3. </a:t>
            </a:r>
            <a:r>
              <a:rPr lang="en-US" altLang="en-US" sz="2000">
                <a:sym typeface="Symbol" pitchFamily="18" charset="2"/>
              </a:rPr>
              <a:t>Accept if </a:t>
            </a:r>
          </a:p>
          <a:p>
            <a:r>
              <a:rPr lang="en-US" altLang="en-US" sz="20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(</a:t>
            </a:r>
            <a:r>
              <a:rPr lang="en-US" altLang="en-US" sz="2000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)</a:t>
            </a:r>
            <a:r>
              <a:rPr lang="en-US" altLang="en-US" sz="20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(</a:t>
            </a:r>
            <a:r>
              <a:rPr lang="en-US" altLang="en-US" sz="2000" i="1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en-US" sz="200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38929" name="Group 38"/>
          <p:cNvGrpSpPr>
            <a:grpSpLocks/>
          </p:cNvGrpSpPr>
          <p:nvPr/>
        </p:nvGrpSpPr>
        <p:grpSpPr bwMode="auto">
          <a:xfrm>
            <a:off x="4660900" y="4529139"/>
            <a:ext cx="2743200" cy="396875"/>
            <a:chOff x="1976" y="2853"/>
            <a:chExt cx="1728" cy="250"/>
          </a:xfrm>
        </p:grpSpPr>
        <p:sp>
          <p:nvSpPr>
            <p:cNvPr id="38946" name="Line 32"/>
            <p:cNvSpPr>
              <a:spLocks noChangeShapeType="1"/>
            </p:cNvSpPr>
            <p:nvPr/>
          </p:nvSpPr>
          <p:spPr bwMode="auto">
            <a:xfrm flipH="1">
              <a:off x="1976" y="3080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Rectangle 33"/>
            <p:cNvSpPr>
              <a:spLocks noChangeArrowheads="1"/>
            </p:cNvSpPr>
            <p:nvPr/>
          </p:nvSpPr>
          <p:spPr bwMode="auto">
            <a:xfrm>
              <a:off x="2631" y="2853"/>
              <a:ext cx="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latin typeface="Times New Roman" pitchFamily="18" charset="0"/>
                </a:rPr>
                <a:t>(</a:t>
              </a:r>
              <a:r>
                <a:rPr lang="en-US" altLang="en-US" sz="2000" i="1">
                  <a:latin typeface="Times New Roman" pitchFamily="18" charset="0"/>
                </a:rPr>
                <a:t>x,y</a:t>
              </a:r>
              <a:r>
                <a:rPr lang="en-US" altLang="en-US" sz="2000">
                  <a:latin typeface="Times New Roman" pitchFamily="18" charset="0"/>
                </a:rPr>
                <a:t>)</a:t>
              </a:r>
              <a:endParaRPr lang="en-US" altLang="en-US" i="1"/>
            </a:p>
          </p:txBody>
        </p:sp>
      </p:grpSp>
      <p:grpSp>
        <p:nvGrpSpPr>
          <p:cNvPr id="38930" name="Group 39"/>
          <p:cNvGrpSpPr>
            <a:grpSpLocks/>
          </p:cNvGrpSpPr>
          <p:nvPr/>
        </p:nvGrpSpPr>
        <p:grpSpPr bwMode="auto">
          <a:xfrm>
            <a:off x="4660900" y="5181601"/>
            <a:ext cx="2679700" cy="396875"/>
            <a:chOff x="1976" y="3264"/>
            <a:chExt cx="1688" cy="250"/>
          </a:xfrm>
        </p:grpSpPr>
        <p:sp>
          <p:nvSpPr>
            <p:cNvPr id="38944" name="Line 34"/>
            <p:cNvSpPr>
              <a:spLocks noChangeShapeType="1"/>
            </p:cNvSpPr>
            <p:nvPr/>
          </p:nvSpPr>
          <p:spPr bwMode="auto">
            <a:xfrm flipH="1" flipV="1">
              <a:off x="1976" y="3512"/>
              <a:ext cx="1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Rectangle 36"/>
            <p:cNvSpPr>
              <a:spLocks noChangeArrowheads="1"/>
            </p:cNvSpPr>
            <p:nvPr/>
          </p:nvSpPr>
          <p:spPr bwMode="auto">
            <a:xfrm>
              <a:off x="2077" y="3264"/>
              <a:ext cx="14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ym typeface="Symbol" pitchFamily="18" charset="2"/>
                </a:rPr>
                <a:t>“reveal” </a:t>
              </a:r>
              <a:r>
                <a:rPr lang="en-US" altLang="en-US" sz="2000" i="1">
                  <a:latin typeface="Times New Roman" pitchFamily="18" charset="0"/>
                  <a:sym typeface="Symbol" pitchFamily="18" charset="2"/>
                </a:rPr>
                <a:t>C</a:t>
              </a:r>
              <a:r>
                <a:rPr lang="en-US" altLang="en-US" sz="2000">
                  <a:latin typeface="Times New Roman" pitchFamily="18" charset="0"/>
                  <a:sym typeface="Symbol" pitchFamily="18" charset="2"/>
                </a:rPr>
                <a:t>(</a:t>
              </a:r>
              <a:r>
                <a:rPr lang="en-US" altLang="en-US" sz="2000" i="1"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en-US" sz="2000">
                  <a:latin typeface="Times New Roman" pitchFamily="18" charset="0"/>
                  <a:sym typeface="Symbol" pitchFamily="18" charset="2"/>
                </a:rPr>
                <a:t>), </a:t>
              </a:r>
              <a:r>
                <a:rPr lang="en-US" altLang="en-US" sz="2000" i="1">
                  <a:latin typeface="Times New Roman" pitchFamily="18" charset="0"/>
                  <a:sym typeface="Symbol" pitchFamily="18" charset="2"/>
                </a:rPr>
                <a:t>C</a:t>
              </a:r>
              <a:r>
                <a:rPr lang="en-US" altLang="en-US" sz="2000">
                  <a:latin typeface="Times New Roman" pitchFamily="18" charset="0"/>
                  <a:sym typeface="Symbol" pitchFamily="18" charset="2"/>
                </a:rPr>
                <a:t>(</a:t>
              </a:r>
              <a:r>
                <a:rPr lang="en-US" altLang="en-US" sz="2000" i="1"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en-US" sz="2000">
                  <a:latin typeface="Times New Roman" pitchFamily="18" charset="0"/>
                  <a:sym typeface="Symbol" pitchFamily="18" charset="2"/>
                </a:rPr>
                <a:t>)</a:t>
              </a:r>
              <a:r>
                <a:rPr lang="en-US" altLang="en-US" sz="2000">
                  <a:sym typeface="Symbol" pitchFamily="18" charset="2"/>
                </a:rPr>
                <a:t> </a:t>
              </a:r>
            </a:p>
          </p:txBody>
        </p:sp>
      </p:grpSp>
      <p:pic>
        <p:nvPicPr>
          <p:cNvPr id="38931" name="Picture 40" descr="j00787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09738" y="1446214"/>
            <a:ext cx="838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32" name="Group 41"/>
          <p:cNvGrpSpPr>
            <a:grpSpLocks/>
          </p:cNvGrpSpPr>
          <p:nvPr/>
        </p:nvGrpSpPr>
        <p:grpSpPr bwMode="auto">
          <a:xfrm>
            <a:off x="9309101" y="2079625"/>
            <a:ext cx="722313" cy="1555750"/>
            <a:chOff x="331" y="1372"/>
            <a:chExt cx="455" cy="980"/>
          </a:xfrm>
        </p:grpSpPr>
        <p:sp>
          <p:nvSpPr>
            <p:cNvPr id="38933" name="AutoShape 42"/>
            <p:cNvSpPr>
              <a:spLocks noChangeAspect="1" noChangeArrowheads="1" noTextEdit="1"/>
            </p:cNvSpPr>
            <p:nvPr/>
          </p:nvSpPr>
          <p:spPr bwMode="auto">
            <a:xfrm flipH="1">
              <a:off x="331" y="1372"/>
              <a:ext cx="455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34" name="Group 43"/>
            <p:cNvGrpSpPr>
              <a:grpSpLocks/>
            </p:cNvGrpSpPr>
            <p:nvPr/>
          </p:nvGrpSpPr>
          <p:grpSpPr bwMode="auto">
            <a:xfrm flipH="1">
              <a:off x="331" y="1448"/>
              <a:ext cx="454" cy="904"/>
              <a:chOff x="332" y="1448"/>
              <a:chExt cx="454" cy="904"/>
            </a:xfrm>
          </p:grpSpPr>
          <p:sp>
            <p:nvSpPr>
              <p:cNvPr id="38938" name="Freeform 44"/>
              <p:cNvSpPr>
                <a:spLocks/>
              </p:cNvSpPr>
              <p:nvPr/>
            </p:nvSpPr>
            <p:spPr bwMode="auto">
              <a:xfrm>
                <a:off x="476" y="1499"/>
                <a:ext cx="178" cy="197"/>
              </a:xfrm>
              <a:custGeom>
                <a:avLst/>
                <a:gdLst>
                  <a:gd name="T0" fmla="*/ 31 w 534"/>
                  <a:gd name="T1" fmla="*/ 15 h 592"/>
                  <a:gd name="T2" fmla="*/ 26 w 534"/>
                  <a:gd name="T3" fmla="*/ 8 h 592"/>
                  <a:gd name="T4" fmla="*/ 18 w 534"/>
                  <a:gd name="T5" fmla="*/ 3 h 592"/>
                  <a:gd name="T6" fmla="*/ 12 w 534"/>
                  <a:gd name="T7" fmla="*/ 0 h 592"/>
                  <a:gd name="T8" fmla="*/ 7 w 534"/>
                  <a:gd name="T9" fmla="*/ 1 h 592"/>
                  <a:gd name="T10" fmla="*/ 3 w 534"/>
                  <a:gd name="T11" fmla="*/ 5 h 592"/>
                  <a:gd name="T12" fmla="*/ 0 w 534"/>
                  <a:gd name="T13" fmla="*/ 16 h 592"/>
                  <a:gd name="T14" fmla="*/ 1 w 534"/>
                  <a:gd name="T15" fmla="*/ 29 h 592"/>
                  <a:gd name="T16" fmla="*/ 4 w 534"/>
                  <a:gd name="T17" fmla="*/ 42 h 592"/>
                  <a:gd name="T18" fmla="*/ 8 w 534"/>
                  <a:gd name="T19" fmla="*/ 51 h 592"/>
                  <a:gd name="T20" fmla="*/ 14 w 534"/>
                  <a:gd name="T21" fmla="*/ 61 h 592"/>
                  <a:gd name="T22" fmla="*/ 20 w 534"/>
                  <a:gd name="T23" fmla="*/ 66 h 592"/>
                  <a:gd name="T24" fmla="*/ 27 w 534"/>
                  <a:gd name="T25" fmla="*/ 66 h 592"/>
                  <a:gd name="T26" fmla="*/ 35 w 534"/>
                  <a:gd name="T27" fmla="*/ 63 h 592"/>
                  <a:gd name="T28" fmla="*/ 39 w 534"/>
                  <a:gd name="T29" fmla="*/ 56 h 592"/>
                  <a:gd name="T30" fmla="*/ 41 w 534"/>
                  <a:gd name="T31" fmla="*/ 46 h 592"/>
                  <a:gd name="T32" fmla="*/ 40 w 534"/>
                  <a:gd name="T33" fmla="*/ 35 h 592"/>
                  <a:gd name="T34" fmla="*/ 58 w 534"/>
                  <a:gd name="T35" fmla="*/ 36 h 592"/>
                  <a:gd name="T36" fmla="*/ 59 w 534"/>
                  <a:gd name="T37" fmla="*/ 31 h 592"/>
                  <a:gd name="T38" fmla="*/ 39 w 534"/>
                  <a:gd name="T39" fmla="*/ 29 h 592"/>
                  <a:gd name="T40" fmla="*/ 33 w 534"/>
                  <a:gd name="T41" fmla="*/ 17 h 592"/>
                  <a:gd name="T42" fmla="*/ 31 w 534"/>
                  <a:gd name="T43" fmla="*/ 15 h 59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34" h="592">
                    <a:moveTo>
                      <a:pt x="278" y="136"/>
                    </a:moveTo>
                    <a:lnTo>
                      <a:pt x="231" y="76"/>
                    </a:lnTo>
                    <a:lnTo>
                      <a:pt x="166" y="30"/>
                    </a:lnTo>
                    <a:lnTo>
                      <a:pt x="108" y="0"/>
                    </a:lnTo>
                    <a:lnTo>
                      <a:pt x="61" y="8"/>
                    </a:lnTo>
                    <a:lnTo>
                      <a:pt x="27" y="42"/>
                    </a:lnTo>
                    <a:lnTo>
                      <a:pt x="0" y="144"/>
                    </a:lnTo>
                    <a:lnTo>
                      <a:pt x="11" y="262"/>
                    </a:lnTo>
                    <a:lnTo>
                      <a:pt x="39" y="376"/>
                    </a:lnTo>
                    <a:lnTo>
                      <a:pt x="69" y="463"/>
                    </a:lnTo>
                    <a:lnTo>
                      <a:pt x="128" y="554"/>
                    </a:lnTo>
                    <a:lnTo>
                      <a:pt x="178" y="592"/>
                    </a:lnTo>
                    <a:lnTo>
                      <a:pt x="247" y="592"/>
                    </a:lnTo>
                    <a:lnTo>
                      <a:pt x="317" y="566"/>
                    </a:lnTo>
                    <a:lnTo>
                      <a:pt x="352" y="501"/>
                    </a:lnTo>
                    <a:lnTo>
                      <a:pt x="370" y="418"/>
                    </a:lnTo>
                    <a:lnTo>
                      <a:pt x="363" y="315"/>
                    </a:lnTo>
                    <a:lnTo>
                      <a:pt x="525" y="327"/>
                    </a:lnTo>
                    <a:lnTo>
                      <a:pt x="534" y="281"/>
                    </a:lnTo>
                    <a:lnTo>
                      <a:pt x="348" y="262"/>
                    </a:lnTo>
                    <a:lnTo>
                      <a:pt x="301" y="156"/>
                    </a:lnTo>
                    <a:lnTo>
                      <a:pt x="278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9" name="Freeform 45"/>
              <p:cNvSpPr>
                <a:spLocks/>
              </p:cNvSpPr>
              <p:nvPr/>
            </p:nvSpPr>
            <p:spPr bwMode="auto">
              <a:xfrm>
                <a:off x="332" y="1448"/>
                <a:ext cx="204" cy="316"/>
              </a:xfrm>
              <a:custGeom>
                <a:avLst/>
                <a:gdLst>
                  <a:gd name="T0" fmla="*/ 40 w 614"/>
                  <a:gd name="T1" fmla="*/ 2 h 949"/>
                  <a:gd name="T2" fmla="*/ 48 w 614"/>
                  <a:gd name="T3" fmla="*/ 0 h 949"/>
                  <a:gd name="T4" fmla="*/ 55 w 614"/>
                  <a:gd name="T5" fmla="*/ 0 h 949"/>
                  <a:gd name="T6" fmla="*/ 60 w 614"/>
                  <a:gd name="T7" fmla="*/ 4 h 949"/>
                  <a:gd name="T8" fmla="*/ 63 w 614"/>
                  <a:gd name="T9" fmla="*/ 10 h 949"/>
                  <a:gd name="T10" fmla="*/ 62 w 614"/>
                  <a:gd name="T11" fmla="*/ 16 h 949"/>
                  <a:gd name="T12" fmla="*/ 57 w 614"/>
                  <a:gd name="T13" fmla="*/ 16 h 949"/>
                  <a:gd name="T14" fmla="*/ 59 w 614"/>
                  <a:gd name="T15" fmla="*/ 11 h 949"/>
                  <a:gd name="T16" fmla="*/ 55 w 614"/>
                  <a:gd name="T17" fmla="*/ 7 h 949"/>
                  <a:gd name="T18" fmla="*/ 51 w 614"/>
                  <a:gd name="T19" fmla="*/ 5 h 949"/>
                  <a:gd name="T20" fmla="*/ 45 w 614"/>
                  <a:gd name="T21" fmla="*/ 7 h 949"/>
                  <a:gd name="T22" fmla="*/ 48 w 614"/>
                  <a:gd name="T23" fmla="*/ 12 h 949"/>
                  <a:gd name="T24" fmla="*/ 48 w 614"/>
                  <a:gd name="T25" fmla="*/ 16 h 949"/>
                  <a:gd name="T26" fmla="*/ 48 w 614"/>
                  <a:gd name="T27" fmla="*/ 20 h 949"/>
                  <a:gd name="T28" fmla="*/ 41 w 614"/>
                  <a:gd name="T29" fmla="*/ 22 h 949"/>
                  <a:gd name="T30" fmla="*/ 34 w 614"/>
                  <a:gd name="T31" fmla="*/ 21 h 949"/>
                  <a:gd name="T32" fmla="*/ 33 w 614"/>
                  <a:gd name="T33" fmla="*/ 18 h 949"/>
                  <a:gd name="T34" fmla="*/ 26 w 614"/>
                  <a:gd name="T35" fmla="*/ 26 h 949"/>
                  <a:gd name="T36" fmla="*/ 21 w 614"/>
                  <a:gd name="T37" fmla="*/ 34 h 949"/>
                  <a:gd name="T38" fmla="*/ 15 w 614"/>
                  <a:gd name="T39" fmla="*/ 46 h 949"/>
                  <a:gd name="T40" fmla="*/ 12 w 614"/>
                  <a:gd name="T41" fmla="*/ 56 h 949"/>
                  <a:gd name="T42" fmla="*/ 10 w 614"/>
                  <a:gd name="T43" fmla="*/ 66 h 949"/>
                  <a:gd name="T44" fmla="*/ 11 w 614"/>
                  <a:gd name="T45" fmla="*/ 71 h 949"/>
                  <a:gd name="T46" fmla="*/ 18 w 614"/>
                  <a:gd name="T47" fmla="*/ 77 h 949"/>
                  <a:gd name="T48" fmla="*/ 32 w 614"/>
                  <a:gd name="T49" fmla="*/ 83 h 949"/>
                  <a:gd name="T50" fmla="*/ 40 w 614"/>
                  <a:gd name="T51" fmla="*/ 85 h 949"/>
                  <a:gd name="T52" fmla="*/ 48 w 614"/>
                  <a:gd name="T53" fmla="*/ 86 h 949"/>
                  <a:gd name="T54" fmla="*/ 59 w 614"/>
                  <a:gd name="T55" fmla="*/ 91 h 949"/>
                  <a:gd name="T56" fmla="*/ 67 w 614"/>
                  <a:gd name="T57" fmla="*/ 94 h 949"/>
                  <a:gd name="T58" fmla="*/ 68 w 614"/>
                  <a:gd name="T59" fmla="*/ 100 h 949"/>
                  <a:gd name="T60" fmla="*/ 63 w 614"/>
                  <a:gd name="T61" fmla="*/ 104 h 949"/>
                  <a:gd name="T62" fmla="*/ 58 w 614"/>
                  <a:gd name="T63" fmla="*/ 105 h 949"/>
                  <a:gd name="T64" fmla="*/ 51 w 614"/>
                  <a:gd name="T65" fmla="*/ 101 h 949"/>
                  <a:gd name="T66" fmla="*/ 33 w 614"/>
                  <a:gd name="T67" fmla="*/ 92 h 949"/>
                  <a:gd name="T68" fmla="*/ 18 w 614"/>
                  <a:gd name="T69" fmla="*/ 86 h 949"/>
                  <a:gd name="T70" fmla="*/ 8 w 614"/>
                  <a:gd name="T71" fmla="*/ 79 h 949"/>
                  <a:gd name="T72" fmla="*/ 1 w 614"/>
                  <a:gd name="T73" fmla="*/ 72 h 949"/>
                  <a:gd name="T74" fmla="*/ 0 w 614"/>
                  <a:gd name="T75" fmla="*/ 65 h 949"/>
                  <a:gd name="T76" fmla="*/ 4 w 614"/>
                  <a:gd name="T77" fmla="*/ 55 h 949"/>
                  <a:gd name="T78" fmla="*/ 12 w 614"/>
                  <a:gd name="T79" fmla="*/ 40 h 949"/>
                  <a:gd name="T80" fmla="*/ 19 w 614"/>
                  <a:gd name="T81" fmla="*/ 27 h 949"/>
                  <a:gd name="T82" fmla="*/ 28 w 614"/>
                  <a:gd name="T83" fmla="*/ 14 h 949"/>
                  <a:gd name="T84" fmla="*/ 35 w 614"/>
                  <a:gd name="T85" fmla="*/ 6 h 949"/>
                  <a:gd name="T86" fmla="*/ 43 w 614"/>
                  <a:gd name="T87" fmla="*/ 2 h 949"/>
                  <a:gd name="T88" fmla="*/ 40 w 614"/>
                  <a:gd name="T89" fmla="*/ 2 h 94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14" h="949">
                    <a:moveTo>
                      <a:pt x="359" y="22"/>
                    </a:moveTo>
                    <a:lnTo>
                      <a:pt x="436" y="0"/>
                    </a:lnTo>
                    <a:lnTo>
                      <a:pt x="497" y="3"/>
                    </a:lnTo>
                    <a:lnTo>
                      <a:pt x="544" y="37"/>
                    </a:lnTo>
                    <a:lnTo>
                      <a:pt x="576" y="91"/>
                    </a:lnTo>
                    <a:lnTo>
                      <a:pt x="564" y="147"/>
                    </a:lnTo>
                    <a:lnTo>
                      <a:pt x="521" y="147"/>
                    </a:lnTo>
                    <a:lnTo>
                      <a:pt x="532" y="101"/>
                    </a:lnTo>
                    <a:lnTo>
                      <a:pt x="497" y="61"/>
                    </a:lnTo>
                    <a:lnTo>
                      <a:pt x="464" y="45"/>
                    </a:lnTo>
                    <a:lnTo>
                      <a:pt x="405" y="61"/>
                    </a:lnTo>
                    <a:lnTo>
                      <a:pt x="429" y="106"/>
                    </a:lnTo>
                    <a:lnTo>
                      <a:pt x="436" y="147"/>
                    </a:lnTo>
                    <a:lnTo>
                      <a:pt x="429" y="182"/>
                    </a:lnTo>
                    <a:lnTo>
                      <a:pt x="370" y="197"/>
                    </a:lnTo>
                    <a:lnTo>
                      <a:pt x="308" y="185"/>
                    </a:lnTo>
                    <a:lnTo>
                      <a:pt x="297" y="159"/>
                    </a:lnTo>
                    <a:lnTo>
                      <a:pt x="231" y="231"/>
                    </a:lnTo>
                    <a:lnTo>
                      <a:pt x="193" y="310"/>
                    </a:lnTo>
                    <a:lnTo>
                      <a:pt x="139" y="413"/>
                    </a:lnTo>
                    <a:lnTo>
                      <a:pt x="104" y="504"/>
                    </a:lnTo>
                    <a:lnTo>
                      <a:pt x="89" y="592"/>
                    </a:lnTo>
                    <a:lnTo>
                      <a:pt x="101" y="638"/>
                    </a:lnTo>
                    <a:lnTo>
                      <a:pt x="163" y="695"/>
                    </a:lnTo>
                    <a:lnTo>
                      <a:pt x="290" y="744"/>
                    </a:lnTo>
                    <a:lnTo>
                      <a:pt x="359" y="766"/>
                    </a:lnTo>
                    <a:lnTo>
                      <a:pt x="429" y="778"/>
                    </a:lnTo>
                    <a:lnTo>
                      <a:pt x="532" y="820"/>
                    </a:lnTo>
                    <a:lnTo>
                      <a:pt x="609" y="847"/>
                    </a:lnTo>
                    <a:lnTo>
                      <a:pt x="614" y="899"/>
                    </a:lnTo>
                    <a:lnTo>
                      <a:pt x="576" y="938"/>
                    </a:lnTo>
                    <a:lnTo>
                      <a:pt x="529" y="949"/>
                    </a:lnTo>
                    <a:lnTo>
                      <a:pt x="459" y="914"/>
                    </a:lnTo>
                    <a:lnTo>
                      <a:pt x="297" y="831"/>
                    </a:lnTo>
                    <a:lnTo>
                      <a:pt x="163" y="774"/>
                    </a:lnTo>
                    <a:lnTo>
                      <a:pt x="69" y="710"/>
                    </a:lnTo>
                    <a:lnTo>
                      <a:pt x="7" y="653"/>
                    </a:lnTo>
                    <a:lnTo>
                      <a:pt x="0" y="584"/>
                    </a:lnTo>
                    <a:lnTo>
                      <a:pt x="34" y="493"/>
                    </a:lnTo>
                    <a:lnTo>
                      <a:pt x="104" y="356"/>
                    </a:lnTo>
                    <a:lnTo>
                      <a:pt x="170" y="243"/>
                    </a:lnTo>
                    <a:lnTo>
                      <a:pt x="251" y="125"/>
                    </a:lnTo>
                    <a:lnTo>
                      <a:pt x="313" y="56"/>
                    </a:lnTo>
                    <a:lnTo>
                      <a:pt x="390" y="22"/>
                    </a:lnTo>
                    <a:lnTo>
                      <a:pt x="359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0" name="Freeform 46"/>
              <p:cNvSpPr>
                <a:spLocks/>
              </p:cNvSpPr>
              <p:nvPr/>
            </p:nvSpPr>
            <p:spPr bwMode="auto">
              <a:xfrm>
                <a:off x="525" y="1710"/>
                <a:ext cx="107" cy="297"/>
              </a:xfrm>
              <a:custGeom>
                <a:avLst/>
                <a:gdLst>
                  <a:gd name="T0" fmla="*/ 2 w 321"/>
                  <a:gd name="T1" fmla="*/ 8 h 891"/>
                  <a:gd name="T2" fmla="*/ 4 w 321"/>
                  <a:gd name="T3" fmla="*/ 3 h 891"/>
                  <a:gd name="T4" fmla="*/ 9 w 321"/>
                  <a:gd name="T5" fmla="*/ 0 h 891"/>
                  <a:gd name="T6" fmla="*/ 14 w 321"/>
                  <a:gd name="T7" fmla="*/ 0 h 891"/>
                  <a:gd name="T8" fmla="*/ 21 w 321"/>
                  <a:gd name="T9" fmla="*/ 4 h 891"/>
                  <a:gd name="T10" fmla="*/ 27 w 321"/>
                  <a:gd name="T11" fmla="*/ 13 h 891"/>
                  <a:gd name="T12" fmla="*/ 31 w 321"/>
                  <a:gd name="T13" fmla="*/ 22 h 891"/>
                  <a:gd name="T14" fmla="*/ 33 w 321"/>
                  <a:gd name="T15" fmla="*/ 35 h 891"/>
                  <a:gd name="T16" fmla="*/ 35 w 321"/>
                  <a:gd name="T17" fmla="*/ 49 h 891"/>
                  <a:gd name="T18" fmla="*/ 36 w 321"/>
                  <a:gd name="T19" fmla="*/ 64 h 891"/>
                  <a:gd name="T20" fmla="*/ 36 w 321"/>
                  <a:gd name="T21" fmla="*/ 82 h 891"/>
                  <a:gd name="T22" fmla="*/ 33 w 321"/>
                  <a:gd name="T23" fmla="*/ 94 h 891"/>
                  <a:gd name="T24" fmla="*/ 28 w 321"/>
                  <a:gd name="T25" fmla="*/ 98 h 891"/>
                  <a:gd name="T26" fmla="*/ 20 w 321"/>
                  <a:gd name="T27" fmla="*/ 99 h 891"/>
                  <a:gd name="T28" fmla="*/ 12 w 321"/>
                  <a:gd name="T29" fmla="*/ 99 h 891"/>
                  <a:gd name="T30" fmla="*/ 7 w 321"/>
                  <a:gd name="T31" fmla="*/ 94 h 891"/>
                  <a:gd name="T32" fmla="*/ 5 w 321"/>
                  <a:gd name="T33" fmla="*/ 85 h 891"/>
                  <a:gd name="T34" fmla="*/ 3 w 321"/>
                  <a:gd name="T35" fmla="*/ 76 h 891"/>
                  <a:gd name="T36" fmla="*/ 1 w 321"/>
                  <a:gd name="T37" fmla="*/ 60 h 891"/>
                  <a:gd name="T38" fmla="*/ 0 w 321"/>
                  <a:gd name="T39" fmla="*/ 42 h 891"/>
                  <a:gd name="T40" fmla="*/ 0 w 321"/>
                  <a:gd name="T41" fmla="*/ 21 h 891"/>
                  <a:gd name="T42" fmla="*/ 2 w 321"/>
                  <a:gd name="T43" fmla="*/ 11 h 891"/>
                  <a:gd name="T44" fmla="*/ 2 w 321"/>
                  <a:gd name="T45" fmla="*/ 8 h 8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1" h="891">
                    <a:moveTo>
                      <a:pt x="20" y="69"/>
                    </a:moveTo>
                    <a:lnTo>
                      <a:pt x="32" y="23"/>
                    </a:lnTo>
                    <a:lnTo>
                      <a:pt x="82" y="0"/>
                    </a:lnTo>
                    <a:lnTo>
                      <a:pt x="127" y="0"/>
                    </a:lnTo>
                    <a:lnTo>
                      <a:pt x="186" y="34"/>
                    </a:lnTo>
                    <a:lnTo>
                      <a:pt x="240" y="115"/>
                    </a:lnTo>
                    <a:lnTo>
                      <a:pt x="279" y="197"/>
                    </a:lnTo>
                    <a:lnTo>
                      <a:pt x="298" y="311"/>
                    </a:lnTo>
                    <a:lnTo>
                      <a:pt x="314" y="444"/>
                    </a:lnTo>
                    <a:lnTo>
                      <a:pt x="321" y="572"/>
                    </a:lnTo>
                    <a:lnTo>
                      <a:pt x="321" y="739"/>
                    </a:lnTo>
                    <a:lnTo>
                      <a:pt x="298" y="842"/>
                    </a:lnTo>
                    <a:lnTo>
                      <a:pt x="256" y="880"/>
                    </a:lnTo>
                    <a:lnTo>
                      <a:pt x="182" y="891"/>
                    </a:lnTo>
                    <a:lnTo>
                      <a:pt x="105" y="888"/>
                    </a:lnTo>
                    <a:lnTo>
                      <a:pt x="65" y="842"/>
                    </a:lnTo>
                    <a:lnTo>
                      <a:pt x="43" y="763"/>
                    </a:lnTo>
                    <a:lnTo>
                      <a:pt x="23" y="683"/>
                    </a:lnTo>
                    <a:lnTo>
                      <a:pt x="8" y="539"/>
                    </a:lnTo>
                    <a:lnTo>
                      <a:pt x="0" y="376"/>
                    </a:lnTo>
                    <a:lnTo>
                      <a:pt x="0" y="186"/>
                    </a:lnTo>
                    <a:lnTo>
                      <a:pt x="20" y="103"/>
                    </a:lnTo>
                    <a:lnTo>
                      <a:pt x="2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1" name="Freeform 47"/>
              <p:cNvSpPr>
                <a:spLocks/>
              </p:cNvSpPr>
              <p:nvPr/>
            </p:nvSpPr>
            <p:spPr bwMode="auto">
              <a:xfrm>
                <a:off x="574" y="1719"/>
                <a:ext cx="163" cy="228"/>
              </a:xfrm>
              <a:custGeom>
                <a:avLst/>
                <a:gdLst>
                  <a:gd name="T0" fmla="*/ 3 w 490"/>
                  <a:gd name="T1" fmla="*/ 0 h 684"/>
                  <a:gd name="T2" fmla="*/ 14 w 490"/>
                  <a:gd name="T3" fmla="*/ 1 h 684"/>
                  <a:gd name="T4" fmla="*/ 26 w 490"/>
                  <a:gd name="T5" fmla="*/ 3 h 684"/>
                  <a:gd name="T6" fmla="*/ 38 w 490"/>
                  <a:gd name="T7" fmla="*/ 10 h 684"/>
                  <a:gd name="T8" fmla="*/ 46 w 490"/>
                  <a:gd name="T9" fmla="*/ 15 h 684"/>
                  <a:gd name="T10" fmla="*/ 52 w 490"/>
                  <a:gd name="T11" fmla="*/ 22 h 684"/>
                  <a:gd name="T12" fmla="*/ 54 w 490"/>
                  <a:gd name="T13" fmla="*/ 27 h 684"/>
                  <a:gd name="T14" fmla="*/ 49 w 490"/>
                  <a:gd name="T15" fmla="*/ 39 h 684"/>
                  <a:gd name="T16" fmla="*/ 41 w 490"/>
                  <a:gd name="T17" fmla="*/ 46 h 684"/>
                  <a:gd name="T18" fmla="*/ 31 w 490"/>
                  <a:gd name="T19" fmla="*/ 52 h 684"/>
                  <a:gd name="T20" fmla="*/ 26 w 490"/>
                  <a:gd name="T21" fmla="*/ 55 h 684"/>
                  <a:gd name="T22" fmla="*/ 17 w 490"/>
                  <a:gd name="T23" fmla="*/ 57 h 684"/>
                  <a:gd name="T24" fmla="*/ 17 w 490"/>
                  <a:gd name="T25" fmla="*/ 60 h 684"/>
                  <a:gd name="T26" fmla="*/ 24 w 490"/>
                  <a:gd name="T27" fmla="*/ 63 h 684"/>
                  <a:gd name="T28" fmla="*/ 33 w 490"/>
                  <a:gd name="T29" fmla="*/ 66 h 684"/>
                  <a:gd name="T30" fmla="*/ 43 w 490"/>
                  <a:gd name="T31" fmla="*/ 71 h 684"/>
                  <a:gd name="T32" fmla="*/ 39 w 490"/>
                  <a:gd name="T33" fmla="*/ 75 h 684"/>
                  <a:gd name="T34" fmla="*/ 35 w 490"/>
                  <a:gd name="T35" fmla="*/ 76 h 684"/>
                  <a:gd name="T36" fmla="*/ 29 w 490"/>
                  <a:gd name="T37" fmla="*/ 70 h 684"/>
                  <a:gd name="T38" fmla="*/ 21 w 490"/>
                  <a:gd name="T39" fmla="*/ 67 h 684"/>
                  <a:gd name="T40" fmla="*/ 14 w 490"/>
                  <a:gd name="T41" fmla="*/ 65 h 684"/>
                  <a:gd name="T42" fmla="*/ 14 w 490"/>
                  <a:gd name="T43" fmla="*/ 60 h 684"/>
                  <a:gd name="T44" fmla="*/ 15 w 490"/>
                  <a:gd name="T45" fmla="*/ 54 h 684"/>
                  <a:gd name="T46" fmla="*/ 20 w 490"/>
                  <a:gd name="T47" fmla="*/ 52 h 684"/>
                  <a:gd name="T48" fmla="*/ 33 w 490"/>
                  <a:gd name="T49" fmla="*/ 46 h 684"/>
                  <a:gd name="T50" fmla="*/ 41 w 490"/>
                  <a:gd name="T51" fmla="*/ 38 h 684"/>
                  <a:gd name="T52" fmla="*/ 47 w 490"/>
                  <a:gd name="T53" fmla="*/ 29 h 684"/>
                  <a:gd name="T54" fmla="*/ 45 w 490"/>
                  <a:gd name="T55" fmla="*/ 25 h 684"/>
                  <a:gd name="T56" fmla="*/ 41 w 490"/>
                  <a:gd name="T57" fmla="*/ 20 h 684"/>
                  <a:gd name="T58" fmla="*/ 31 w 490"/>
                  <a:gd name="T59" fmla="*/ 13 h 684"/>
                  <a:gd name="T60" fmla="*/ 18 w 490"/>
                  <a:gd name="T61" fmla="*/ 10 h 684"/>
                  <a:gd name="T62" fmla="*/ 10 w 490"/>
                  <a:gd name="T63" fmla="*/ 10 h 684"/>
                  <a:gd name="T64" fmla="*/ 3 w 490"/>
                  <a:gd name="T65" fmla="*/ 10 h 684"/>
                  <a:gd name="T66" fmla="*/ 0 w 490"/>
                  <a:gd name="T67" fmla="*/ 5 h 684"/>
                  <a:gd name="T68" fmla="*/ 3 w 490"/>
                  <a:gd name="T69" fmla="*/ 0 h 68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90" h="684">
                    <a:moveTo>
                      <a:pt x="27" y="0"/>
                    </a:moveTo>
                    <a:lnTo>
                      <a:pt x="127" y="11"/>
                    </a:lnTo>
                    <a:lnTo>
                      <a:pt x="231" y="30"/>
                    </a:lnTo>
                    <a:lnTo>
                      <a:pt x="340" y="91"/>
                    </a:lnTo>
                    <a:lnTo>
                      <a:pt x="417" y="136"/>
                    </a:lnTo>
                    <a:lnTo>
                      <a:pt x="467" y="202"/>
                    </a:lnTo>
                    <a:lnTo>
                      <a:pt x="490" y="239"/>
                    </a:lnTo>
                    <a:lnTo>
                      <a:pt x="444" y="350"/>
                    </a:lnTo>
                    <a:lnTo>
                      <a:pt x="370" y="418"/>
                    </a:lnTo>
                    <a:lnTo>
                      <a:pt x="281" y="467"/>
                    </a:lnTo>
                    <a:lnTo>
                      <a:pt x="235" y="497"/>
                    </a:lnTo>
                    <a:lnTo>
                      <a:pt x="154" y="512"/>
                    </a:lnTo>
                    <a:lnTo>
                      <a:pt x="151" y="543"/>
                    </a:lnTo>
                    <a:lnTo>
                      <a:pt x="213" y="570"/>
                    </a:lnTo>
                    <a:lnTo>
                      <a:pt x="301" y="593"/>
                    </a:lnTo>
                    <a:lnTo>
                      <a:pt x="385" y="638"/>
                    </a:lnTo>
                    <a:lnTo>
                      <a:pt x="351" y="672"/>
                    </a:lnTo>
                    <a:lnTo>
                      <a:pt x="316" y="684"/>
                    </a:lnTo>
                    <a:lnTo>
                      <a:pt x="266" y="634"/>
                    </a:lnTo>
                    <a:lnTo>
                      <a:pt x="189" y="603"/>
                    </a:lnTo>
                    <a:lnTo>
                      <a:pt x="127" y="581"/>
                    </a:lnTo>
                    <a:lnTo>
                      <a:pt x="127" y="536"/>
                    </a:lnTo>
                    <a:lnTo>
                      <a:pt x="139" y="487"/>
                    </a:lnTo>
                    <a:lnTo>
                      <a:pt x="178" y="467"/>
                    </a:lnTo>
                    <a:lnTo>
                      <a:pt x="301" y="418"/>
                    </a:lnTo>
                    <a:lnTo>
                      <a:pt x="370" y="342"/>
                    </a:lnTo>
                    <a:lnTo>
                      <a:pt x="420" y="262"/>
                    </a:lnTo>
                    <a:lnTo>
                      <a:pt x="409" y="224"/>
                    </a:lnTo>
                    <a:lnTo>
                      <a:pt x="370" y="178"/>
                    </a:lnTo>
                    <a:lnTo>
                      <a:pt x="278" y="114"/>
                    </a:lnTo>
                    <a:lnTo>
                      <a:pt x="166" y="91"/>
                    </a:lnTo>
                    <a:lnTo>
                      <a:pt x="92" y="87"/>
                    </a:lnTo>
                    <a:lnTo>
                      <a:pt x="27" y="87"/>
                    </a:lnTo>
                    <a:lnTo>
                      <a:pt x="0" y="4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2" name="Freeform 48"/>
              <p:cNvSpPr>
                <a:spLocks/>
              </p:cNvSpPr>
              <p:nvPr/>
            </p:nvSpPr>
            <p:spPr bwMode="auto">
              <a:xfrm>
                <a:off x="587" y="1977"/>
                <a:ext cx="199" cy="369"/>
              </a:xfrm>
              <a:custGeom>
                <a:avLst/>
                <a:gdLst>
                  <a:gd name="T0" fmla="*/ 8 w 596"/>
                  <a:gd name="T1" fmla="*/ 0 h 1106"/>
                  <a:gd name="T2" fmla="*/ 2 w 596"/>
                  <a:gd name="T3" fmla="*/ 0 h 1106"/>
                  <a:gd name="T4" fmla="*/ 0 w 596"/>
                  <a:gd name="T5" fmla="*/ 9 h 1106"/>
                  <a:gd name="T6" fmla="*/ 4 w 596"/>
                  <a:gd name="T7" fmla="*/ 14 h 1106"/>
                  <a:gd name="T8" fmla="*/ 18 w 596"/>
                  <a:gd name="T9" fmla="*/ 26 h 1106"/>
                  <a:gd name="T10" fmla="*/ 30 w 596"/>
                  <a:gd name="T11" fmla="*/ 42 h 1106"/>
                  <a:gd name="T12" fmla="*/ 38 w 596"/>
                  <a:gd name="T13" fmla="*/ 58 h 1106"/>
                  <a:gd name="T14" fmla="*/ 39 w 596"/>
                  <a:gd name="T15" fmla="*/ 69 h 1106"/>
                  <a:gd name="T16" fmla="*/ 39 w 596"/>
                  <a:gd name="T17" fmla="*/ 76 h 1106"/>
                  <a:gd name="T18" fmla="*/ 35 w 596"/>
                  <a:gd name="T19" fmla="*/ 93 h 1106"/>
                  <a:gd name="T20" fmla="*/ 31 w 596"/>
                  <a:gd name="T21" fmla="*/ 107 h 1106"/>
                  <a:gd name="T22" fmla="*/ 27 w 596"/>
                  <a:gd name="T23" fmla="*/ 116 h 1106"/>
                  <a:gd name="T24" fmla="*/ 26 w 596"/>
                  <a:gd name="T25" fmla="*/ 121 h 1106"/>
                  <a:gd name="T26" fmla="*/ 30 w 596"/>
                  <a:gd name="T27" fmla="*/ 121 h 1106"/>
                  <a:gd name="T28" fmla="*/ 36 w 596"/>
                  <a:gd name="T29" fmla="*/ 119 h 1106"/>
                  <a:gd name="T30" fmla="*/ 38 w 596"/>
                  <a:gd name="T31" fmla="*/ 119 h 1106"/>
                  <a:gd name="T32" fmla="*/ 50 w 596"/>
                  <a:gd name="T33" fmla="*/ 120 h 1106"/>
                  <a:gd name="T34" fmla="*/ 60 w 596"/>
                  <a:gd name="T35" fmla="*/ 123 h 1106"/>
                  <a:gd name="T36" fmla="*/ 63 w 596"/>
                  <a:gd name="T37" fmla="*/ 121 h 1106"/>
                  <a:gd name="T38" fmla="*/ 66 w 596"/>
                  <a:gd name="T39" fmla="*/ 115 h 1106"/>
                  <a:gd name="T40" fmla="*/ 63 w 596"/>
                  <a:gd name="T41" fmla="*/ 112 h 1106"/>
                  <a:gd name="T42" fmla="*/ 49 w 596"/>
                  <a:gd name="T43" fmla="*/ 111 h 1106"/>
                  <a:gd name="T44" fmla="*/ 39 w 596"/>
                  <a:gd name="T45" fmla="*/ 113 h 1106"/>
                  <a:gd name="T46" fmla="*/ 34 w 596"/>
                  <a:gd name="T47" fmla="*/ 115 h 1106"/>
                  <a:gd name="T48" fmla="*/ 35 w 596"/>
                  <a:gd name="T49" fmla="*/ 109 h 1106"/>
                  <a:gd name="T50" fmla="*/ 40 w 596"/>
                  <a:gd name="T51" fmla="*/ 100 h 1106"/>
                  <a:gd name="T52" fmla="*/ 44 w 596"/>
                  <a:gd name="T53" fmla="*/ 86 h 1106"/>
                  <a:gd name="T54" fmla="*/ 48 w 596"/>
                  <a:gd name="T55" fmla="*/ 74 h 1106"/>
                  <a:gd name="T56" fmla="*/ 45 w 596"/>
                  <a:gd name="T57" fmla="*/ 61 h 1106"/>
                  <a:gd name="T58" fmla="*/ 41 w 596"/>
                  <a:gd name="T59" fmla="*/ 46 h 1106"/>
                  <a:gd name="T60" fmla="*/ 34 w 596"/>
                  <a:gd name="T61" fmla="*/ 30 h 1106"/>
                  <a:gd name="T62" fmla="*/ 22 w 596"/>
                  <a:gd name="T63" fmla="*/ 15 h 1106"/>
                  <a:gd name="T64" fmla="*/ 13 w 596"/>
                  <a:gd name="T65" fmla="*/ 4 h 1106"/>
                  <a:gd name="T66" fmla="*/ 8 w 596"/>
                  <a:gd name="T67" fmla="*/ 0 h 11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6" h="1106">
                    <a:moveTo>
                      <a:pt x="69" y="0"/>
                    </a:moveTo>
                    <a:lnTo>
                      <a:pt x="15" y="0"/>
                    </a:lnTo>
                    <a:lnTo>
                      <a:pt x="0" y="80"/>
                    </a:lnTo>
                    <a:lnTo>
                      <a:pt x="38" y="126"/>
                    </a:lnTo>
                    <a:lnTo>
                      <a:pt x="162" y="236"/>
                    </a:lnTo>
                    <a:lnTo>
                      <a:pt x="270" y="376"/>
                    </a:lnTo>
                    <a:lnTo>
                      <a:pt x="340" y="521"/>
                    </a:lnTo>
                    <a:lnTo>
                      <a:pt x="351" y="616"/>
                    </a:lnTo>
                    <a:lnTo>
                      <a:pt x="347" y="685"/>
                    </a:lnTo>
                    <a:lnTo>
                      <a:pt x="317" y="840"/>
                    </a:lnTo>
                    <a:lnTo>
                      <a:pt x="277" y="966"/>
                    </a:lnTo>
                    <a:lnTo>
                      <a:pt x="244" y="1039"/>
                    </a:lnTo>
                    <a:lnTo>
                      <a:pt x="235" y="1084"/>
                    </a:lnTo>
                    <a:lnTo>
                      <a:pt x="270" y="1084"/>
                    </a:lnTo>
                    <a:lnTo>
                      <a:pt x="324" y="1069"/>
                    </a:lnTo>
                    <a:lnTo>
                      <a:pt x="340" y="1072"/>
                    </a:lnTo>
                    <a:lnTo>
                      <a:pt x="452" y="1079"/>
                    </a:lnTo>
                    <a:lnTo>
                      <a:pt x="538" y="1106"/>
                    </a:lnTo>
                    <a:lnTo>
                      <a:pt x="568" y="1091"/>
                    </a:lnTo>
                    <a:lnTo>
                      <a:pt x="596" y="1034"/>
                    </a:lnTo>
                    <a:lnTo>
                      <a:pt x="568" y="1004"/>
                    </a:lnTo>
                    <a:lnTo>
                      <a:pt x="441" y="1000"/>
                    </a:lnTo>
                    <a:lnTo>
                      <a:pt x="351" y="1012"/>
                    </a:lnTo>
                    <a:lnTo>
                      <a:pt x="305" y="1034"/>
                    </a:lnTo>
                    <a:lnTo>
                      <a:pt x="312" y="981"/>
                    </a:lnTo>
                    <a:lnTo>
                      <a:pt x="359" y="901"/>
                    </a:lnTo>
                    <a:lnTo>
                      <a:pt x="398" y="776"/>
                    </a:lnTo>
                    <a:lnTo>
                      <a:pt x="429" y="669"/>
                    </a:lnTo>
                    <a:lnTo>
                      <a:pt x="406" y="548"/>
                    </a:lnTo>
                    <a:lnTo>
                      <a:pt x="371" y="418"/>
                    </a:lnTo>
                    <a:lnTo>
                      <a:pt x="301" y="270"/>
                    </a:lnTo>
                    <a:lnTo>
                      <a:pt x="200" y="133"/>
                    </a:lnTo>
                    <a:lnTo>
                      <a:pt x="115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43" name="Freeform 49"/>
              <p:cNvSpPr>
                <a:spLocks/>
              </p:cNvSpPr>
              <p:nvPr/>
            </p:nvSpPr>
            <p:spPr bwMode="auto">
              <a:xfrm>
                <a:off x="462" y="1976"/>
                <a:ext cx="134" cy="376"/>
              </a:xfrm>
              <a:custGeom>
                <a:avLst/>
                <a:gdLst>
                  <a:gd name="T0" fmla="*/ 31 w 402"/>
                  <a:gd name="T1" fmla="*/ 0 h 1127"/>
                  <a:gd name="T2" fmla="*/ 25 w 402"/>
                  <a:gd name="T3" fmla="*/ 12 h 1127"/>
                  <a:gd name="T4" fmla="*/ 21 w 402"/>
                  <a:gd name="T5" fmla="*/ 29 h 1127"/>
                  <a:gd name="T6" fmla="*/ 17 w 402"/>
                  <a:gd name="T7" fmla="*/ 48 h 1127"/>
                  <a:gd name="T8" fmla="*/ 12 w 402"/>
                  <a:gd name="T9" fmla="*/ 68 h 1127"/>
                  <a:gd name="T10" fmla="*/ 12 w 402"/>
                  <a:gd name="T11" fmla="*/ 75 h 1127"/>
                  <a:gd name="T12" fmla="*/ 17 w 402"/>
                  <a:gd name="T13" fmla="*/ 87 h 1127"/>
                  <a:gd name="T14" fmla="*/ 23 w 402"/>
                  <a:gd name="T15" fmla="*/ 94 h 1127"/>
                  <a:gd name="T16" fmla="*/ 28 w 402"/>
                  <a:gd name="T17" fmla="*/ 103 h 1127"/>
                  <a:gd name="T18" fmla="*/ 32 w 402"/>
                  <a:gd name="T19" fmla="*/ 109 h 1127"/>
                  <a:gd name="T20" fmla="*/ 30 w 402"/>
                  <a:gd name="T21" fmla="*/ 112 h 1127"/>
                  <a:gd name="T22" fmla="*/ 21 w 402"/>
                  <a:gd name="T23" fmla="*/ 113 h 1127"/>
                  <a:gd name="T24" fmla="*/ 5 w 402"/>
                  <a:gd name="T25" fmla="*/ 116 h 1127"/>
                  <a:gd name="T26" fmla="*/ 0 w 402"/>
                  <a:gd name="T27" fmla="*/ 119 h 1127"/>
                  <a:gd name="T28" fmla="*/ 4 w 402"/>
                  <a:gd name="T29" fmla="*/ 123 h 1127"/>
                  <a:gd name="T30" fmla="*/ 13 w 402"/>
                  <a:gd name="T31" fmla="*/ 125 h 1127"/>
                  <a:gd name="T32" fmla="*/ 23 w 402"/>
                  <a:gd name="T33" fmla="*/ 120 h 1127"/>
                  <a:gd name="T34" fmla="*/ 31 w 402"/>
                  <a:gd name="T35" fmla="*/ 117 h 1127"/>
                  <a:gd name="T36" fmla="*/ 41 w 402"/>
                  <a:gd name="T37" fmla="*/ 116 h 1127"/>
                  <a:gd name="T38" fmla="*/ 45 w 402"/>
                  <a:gd name="T39" fmla="*/ 114 h 1127"/>
                  <a:gd name="T40" fmla="*/ 43 w 402"/>
                  <a:gd name="T41" fmla="*/ 110 h 1127"/>
                  <a:gd name="T42" fmla="*/ 32 w 402"/>
                  <a:gd name="T43" fmla="*/ 99 h 1127"/>
                  <a:gd name="T44" fmla="*/ 26 w 402"/>
                  <a:gd name="T45" fmla="*/ 88 h 1127"/>
                  <a:gd name="T46" fmla="*/ 20 w 402"/>
                  <a:gd name="T47" fmla="*/ 80 h 1127"/>
                  <a:gd name="T48" fmla="*/ 19 w 402"/>
                  <a:gd name="T49" fmla="*/ 73 h 1127"/>
                  <a:gd name="T50" fmla="*/ 22 w 402"/>
                  <a:gd name="T51" fmla="*/ 60 h 1127"/>
                  <a:gd name="T52" fmla="*/ 28 w 402"/>
                  <a:gd name="T53" fmla="*/ 47 h 1127"/>
                  <a:gd name="T54" fmla="*/ 34 w 402"/>
                  <a:gd name="T55" fmla="*/ 25 h 1127"/>
                  <a:gd name="T56" fmla="*/ 40 w 402"/>
                  <a:gd name="T57" fmla="*/ 11 h 1127"/>
                  <a:gd name="T58" fmla="*/ 39 w 402"/>
                  <a:gd name="T59" fmla="*/ 4 h 1127"/>
                  <a:gd name="T60" fmla="*/ 34 w 402"/>
                  <a:gd name="T61" fmla="*/ 0 h 1127"/>
                  <a:gd name="T62" fmla="*/ 31 w 402"/>
                  <a:gd name="T63" fmla="*/ 0 h 11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2" h="1127">
                    <a:moveTo>
                      <a:pt x="278" y="0"/>
                    </a:moveTo>
                    <a:lnTo>
                      <a:pt x="228" y="106"/>
                    </a:lnTo>
                    <a:lnTo>
                      <a:pt x="193" y="261"/>
                    </a:lnTo>
                    <a:lnTo>
                      <a:pt x="151" y="433"/>
                    </a:lnTo>
                    <a:lnTo>
                      <a:pt x="112" y="607"/>
                    </a:lnTo>
                    <a:lnTo>
                      <a:pt x="112" y="671"/>
                    </a:lnTo>
                    <a:lnTo>
                      <a:pt x="151" y="786"/>
                    </a:lnTo>
                    <a:lnTo>
                      <a:pt x="204" y="847"/>
                    </a:lnTo>
                    <a:lnTo>
                      <a:pt x="255" y="923"/>
                    </a:lnTo>
                    <a:lnTo>
                      <a:pt x="290" y="979"/>
                    </a:lnTo>
                    <a:lnTo>
                      <a:pt x="274" y="1006"/>
                    </a:lnTo>
                    <a:lnTo>
                      <a:pt x="186" y="1017"/>
                    </a:lnTo>
                    <a:lnTo>
                      <a:pt x="42" y="1039"/>
                    </a:lnTo>
                    <a:lnTo>
                      <a:pt x="0" y="1074"/>
                    </a:lnTo>
                    <a:lnTo>
                      <a:pt x="35" y="1105"/>
                    </a:lnTo>
                    <a:lnTo>
                      <a:pt x="116" y="1127"/>
                    </a:lnTo>
                    <a:lnTo>
                      <a:pt x="209" y="1081"/>
                    </a:lnTo>
                    <a:lnTo>
                      <a:pt x="278" y="1051"/>
                    </a:lnTo>
                    <a:lnTo>
                      <a:pt x="367" y="1039"/>
                    </a:lnTo>
                    <a:lnTo>
                      <a:pt x="402" y="1029"/>
                    </a:lnTo>
                    <a:lnTo>
                      <a:pt x="390" y="990"/>
                    </a:lnTo>
                    <a:lnTo>
                      <a:pt x="290" y="892"/>
                    </a:lnTo>
                    <a:lnTo>
                      <a:pt x="231" y="789"/>
                    </a:lnTo>
                    <a:lnTo>
                      <a:pt x="181" y="721"/>
                    </a:lnTo>
                    <a:lnTo>
                      <a:pt x="174" y="653"/>
                    </a:lnTo>
                    <a:lnTo>
                      <a:pt x="197" y="539"/>
                    </a:lnTo>
                    <a:lnTo>
                      <a:pt x="251" y="421"/>
                    </a:lnTo>
                    <a:lnTo>
                      <a:pt x="309" y="221"/>
                    </a:lnTo>
                    <a:lnTo>
                      <a:pt x="360" y="103"/>
                    </a:lnTo>
                    <a:lnTo>
                      <a:pt x="355" y="34"/>
                    </a:lnTo>
                    <a:lnTo>
                      <a:pt x="309" y="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35" name="Group 50"/>
            <p:cNvGrpSpPr>
              <a:grpSpLocks/>
            </p:cNvGrpSpPr>
            <p:nvPr/>
          </p:nvGrpSpPr>
          <p:grpSpPr bwMode="auto">
            <a:xfrm>
              <a:off x="430" y="1373"/>
              <a:ext cx="82" cy="111"/>
              <a:chOff x="605" y="1373"/>
              <a:chExt cx="82" cy="111"/>
            </a:xfrm>
          </p:grpSpPr>
          <p:sp>
            <p:nvSpPr>
              <p:cNvPr id="38936" name="Freeform 51"/>
              <p:cNvSpPr>
                <a:spLocks/>
              </p:cNvSpPr>
              <p:nvPr/>
            </p:nvSpPr>
            <p:spPr bwMode="auto">
              <a:xfrm>
                <a:off x="621" y="1373"/>
                <a:ext cx="66" cy="77"/>
              </a:xfrm>
              <a:custGeom>
                <a:avLst/>
                <a:gdLst>
                  <a:gd name="T0" fmla="*/ 3 w 199"/>
                  <a:gd name="T1" fmla="*/ 1 h 232"/>
                  <a:gd name="T2" fmla="*/ 9 w 199"/>
                  <a:gd name="T3" fmla="*/ 0 h 232"/>
                  <a:gd name="T4" fmla="*/ 14 w 199"/>
                  <a:gd name="T5" fmla="*/ 0 h 232"/>
                  <a:gd name="T6" fmla="*/ 19 w 199"/>
                  <a:gd name="T7" fmla="*/ 3 h 232"/>
                  <a:gd name="T8" fmla="*/ 22 w 199"/>
                  <a:gd name="T9" fmla="*/ 8 h 232"/>
                  <a:gd name="T10" fmla="*/ 22 w 199"/>
                  <a:gd name="T11" fmla="*/ 11 h 232"/>
                  <a:gd name="T12" fmla="*/ 19 w 199"/>
                  <a:gd name="T13" fmla="*/ 16 h 232"/>
                  <a:gd name="T14" fmla="*/ 15 w 199"/>
                  <a:gd name="T15" fmla="*/ 19 h 232"/>
                  <a:gd name="T16" fmla="*/ 9 w 199"/>
                  <a:gd name="T17" fmla="*/ 19 h 232"/>
                  <a:gd name="T18" fmla="*/ 5 w 199"/>
                  <a:gd name="T19" fmla="*/ 22 h 232"/>
                  <a:gd name="T20" fmla="*/ 3 w 199"/>
                  <a:gd name="T21" fmla="*/ 26 h 232"/>
                  <a:gd name="T22" fmla="*/ 0 w 199"/>
                  <a:gd name="T23" fmla="*/ 24 h 232"/>
                  <a:gd name="T24" fmla="*/ 1 w 199"/>
                  <a:gd name="T25" fmla="*/ 19 h 232"/>
                  <a:gd name="T26" fmla="*/ 6 w 199"/>
                  <a:gd name="T27" fmla="*/ 16 h 232"/>
                  <a:gd name="T28" fmla="*/ 14 w 199"/>
                  <a:gd name="T29" fmla="*/ 16 h 232"/>
                  <a:gd name="T30" fmla="*/ 17 w 199"/>
                  <a:gd name="T31" fmla="*/ 13 h 232"/>
                  <a:gd name="T32" fmla="*/ 18 w 199"/>
                  <a:gd name="T33" fmla="*/ 8 h 232"/>
                  <a:gd name="T34" fmla="*/ 14 w 199"/>
                  <a:gd name="T35" fmla="*/ 4 h 232"/>
                  <a:gd name="T36" fmla="*/ 9 w 199"/>
                  <a:gd name="T37" fmla="*/ 4 h 232"/>
                  <a:gd name="T38" fmla="*/ 3 w 199"/>
                  <a:gd name="T39" fmla="*/ 5 h 232"/>
                  <a:gd name="T40" fmla="*/ 1 w 199"/>
                  <a:gd name="T41" fmla="*/ 4 h 232"/>
                  <a:gd name="T42" fmla="*/ 3 w 199"/>
                  <a:gd name="T43" fmla="*/ 1 h 2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9" h="232">
                    <a:moveTo>
                      <a:pt x="24" y="11"/>
                    </a:moveTo>
                    <a:lnTo>
                      <a:pt x="77" y="0"/>
                    </a:lnTo>
                    <a:lnTo>
                      <a:pt x="129" y="4"/>
                    </a:lnTo>
                    <a:lnTo>
                      <a:pt x="175" y="26"/>
                    </a:lnTo>
                    <a:lnTo>
                      <a:pt x="199" y="68"/>
                    </a:lnTo>
                    <a:lnTo>
                      <a:pt x="199" y="102"/>
                    </a:lnTo>
                    <a:lnTo>
                      <a:pt x="175" y="148"/>
                    </a:lnTo>
                    <a:lnTo>
                      <a:pt x="136" y="174"/>
                    </a:lnTo>
                    <a:lnTo>
                      <a:pt x="77" y="174"/>
                    </a:lnTo>
                    <a:lnTo>
                      <a:pt x="42" y="197"/>
                    </a:lnTo>
                    <a:lnTo>
                      <a:pt x="31" y="232"/>
                    </a:lnTo>
                    <a:lnTo>
                      <a:pt x="0" y="220"/>
                    </a:lnTo>
                    <a:lnTo>
                      <a:pt x="12" y="174"/>
                    </a:lnTo>
                    <a:lnTo>
                      <a:pt x="54" y="148"/>
                    </a:lnTo>
                    <a:lnTo>
                      <a:pt x="124" y="141"/>
                    </a:lnTo>
                    <a:lnTo>
                      <a:pt x="152" y="114"/>
                    </a:lnTo>
                    <a:lnTo>
                      <a:pt x="159" y="72"/>
                    </a:lnTo>
                    <a:lnTo>
                      <a:pt x="129" y="34"/>
                    </a:lnTo>
                    <a:lnTo>
                      <a:pt x="82" y="34"/>
                    </a:lnTo>
                    <a:lnTo>
                      <a:pt x="31" y="46"/>
                    </a:lnTo>
                    <a:lnTo>
                      <a:pt x="12" y="34"/>
                    </a:lnTo>
                    <a:lnTo>
                      <a:pt x="24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7" name="Freeform 52"/>
              <p:cNvSpPr>
                <a:spLocks/>
              </p:cNvSpPr>
              <p:nvPr/>
            </p:nvSpPr>
            <p:spPr bwMode="auto">
              <a:xfrm>
                <a:off x="605" y="1463"/>
                <a:ext cx="21" cy="21"/>
              </a:xfrm>
              <a:custGeom>
                <a:avLst/>
                <a:gdLst>
                  <a:gd name="T0" fmla="*/ 7 w 61"/>
                  <a:gd name="T1" fmla="*/ 0 h 63"/>
                  <a:gd name="T2" fmla="*/ 3 w 61"/>
                  <a:gd name="T3" fmla="*/ 0 h 63"/>
                  <a:gd name="T4" fmla="*/ 1 w 61"/>
                  <a:gd name="T5" fmla="*/ 3 h 63"/>
                  <a:gd name="T6" fmla="*/ 0 w 61"/>
                  <a:gd name="T7" fmla="*/ 7 h 63"/>
                  <a:gd name="T8" fmla="*/ 3 w 61"/>
                  <a:gd name="T9" fmla="*/ 7 h 63"/>
                  <a:gd name="T10" fmla="*/ 7 w 61"/>
                  <a:gd name="T11" fmla="*/ 5 h 63"/>
                  <a:gd name="T12" fmla="*/ 7 w 61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63">
                    <a:moveTo>
                      <a:pt x="61" y="4"/>
                    </a:moveTo>
                    <a:lnTo>
                      <a:pt x="30" y="0"/>
                    </a:lnTo>
                    <a:lnTo>
                      <a:pt x="9" y="24"/>
                    </a:lnTo>
                    <a:lnTo>
                      <a:pt x="0" y="60"/>
                    </a:lnTo>
                    <a:lnTo>
                      <a:pt x="30" y="63"/>
                    </a:lnTo>
                    <a:lnTo>
                      <a:pt x="56" y="47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09064F79-EAB9-4669-82FD-FB22D9B80097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“Physical” </a:t>
            </a:r>
            <a:r>
              <a:rPr lang="en-US" altLang="en-US" sz="3600">
                <a:latin typeface="Times New Roman" pitchFamily="18" charset="0"/>
              </a:rPr>
              <a:t>3-</a:t>
            </a:r>
            <a:r>
              <a:rPr lang="en-US" altLang="en-US" sz="2800">
                <a:latin typeface="Times New Roman" pitchFamily="18" charset="0"/>
              </a:rPr>
              <a:t>COL </a:t>
            </a:r>
            <a:r>
              <a:rPr lang="en-US" altLang="en-US"/>
              <a:t>Proof Sys. 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201" y="1295401"/>
            <a:ext cx="11254811" cy="48688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Completeness:</a:t>
            </a:r>
          </a:p>
          <a:p>
            <a:r>
              <a:rPr lang="en-US" altLang="en-US" dirty="0"/>
              <a:t>If </a:t>
            </a:r>
            <a:r>
              <a:rPr lang="en-US" altLang="en-US" i="1" dirty="0">
                <a:latin typeface="Times New Roman" pitchFamily="18" charset="0"/>
              </a:rPr>
              <a:t>C </a:t>
            </a:r>
            <a:r>
              <a:rPr lang="en-US" altLang="en-US" dirty="0"/>
              <a:t>is a proper 3-coloring, so is 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C</a:t>
            </a:r>
            <a:r>
              <a:rPr lang="en-US" altLang="en-US" dirty="0"/>
              <a:t> .</a:t>
            </a: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 For every edge 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dirty="0" err="1">
                <a:latin typeface="Times New Roman" pitchFamily="18" charset="0"/>
              </a:rPr>
              <a:t>,</a:t>
            </a:r>
            <a:r>
              <a:rPr lang="en-US" altLang="en-US" i="1" dirty="0" err="1">
                <a:latin typeface="Times New Roman" pitchFamily="18" charset="0"/>
              </a:rPr>
              <a:t>y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dirty="0"/>
              <a:t>, 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(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)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(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</a:t>
            </a:r>
            <a:endParaRPr lang="en-US" altLang="en-US" sz="2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 Verifier accepts </a:t>
            </a:r>
            <a:r>
              <a:rPr lang="en-US" altLang="en-US" dirty="0" err="1">
                <a:sym typeface="Symbol" pitchFamily="18" charset="2"/>
              </a:rPr>
              <a:t>w.p.</a:t>
            </a:r>
            <a:r>
              <a:rPr lang="en-US" altLang="en-US" dirty="0">
                <a:sym typeface="Symbol" pitchFamily="18" charset="2"/>
              </a:rPr>
              <a:t> 1.</a:t>
            </a:r>
          </a:p>
          <a:p>
            <a:pPr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Soundness:</a:t>
            </a:r>
          </a:p>
          <a:p>
            <a:r>
              <a:rPr lang="en-US" altLang="en-US" dirty="0"/>
              <a:t>Prover committed to some 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C</a:t>
            </a:r>
            <a:r>
              <a:rPr lang="en-US" altLang="en-US" dirty="0"/>
              <a:t>  after step 1.</a:t>
            </a:r>
            <a:endParaRPr lang="en-US" altLang="en-US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 </a:t>
            </a:r>
            <a:r>
              <a:rPr lang="en-US" altLang="en-US" dirty="0"/>
              <a:t>Since </a:t>
            </a:r>
            <a:r>
              <a:rPr lang="en-US" altLang="en-US" i="1" dirty="0">
                <a:latin typeface="Times New Roman" pitchFamily="18" charset="0"/>
              </a:rPr>
              <a:t>G </a:t>
            </a:r>
            <a:r>
              <a:rPr lang="en-US" altLang="en-US" dirty="0"/>
              <a:t>is not 3-colorable, then for some edge 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i="1" dirty="0" err="1">
                <a:latin typeface="Times New Roman" pitchFamily="18" charset="0"/>
              </a:rPr>
              <a:t>x</a:t>
            </a:r>
            <a:r>
              <a:rPr lang="en-US" altLang="en-US" dirty="0" err="1">
                <a:latin typeface="Times New Roman" pitchFamily="18" charset="0"/>
              </a:rPr>
              <a:t>,</a:t>
            </a:r>
            <a:r>
              <a:rPr lang="en-US" altLang="en-US" i="1" dirty="0" err="1">
                <a:latin typeface="Times New Roman" pitchFamily="18" charset="0"/>
              </a:rPr>
              <a:t>y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dirty="0"/>
              <a:t>, 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(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(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en-US" dirty="0">
                <a:sym typeface="Symbol" pitchFamily="18" charset="2"/>
              </a:rPr>
              <a:t> </a:t>
            </a: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 Verifier accepts </a:t>
            </a:r>
            <a:r>
              <a:rPr lang="en-US" altLang="en-US" dirty="0" err="1">
                <a:sym typeface="Symbol" pitchFamily="18" charset="2"/>
              </a:rPr>
              <a:t>w.p.</a:t>
            </a:r>
            <a:r>
              <a:rPr lang="en-US" altLang="en-US" dirty="0">
                <a:sym typeface="Symbol" pitchFamily="18" charset="2"/>
              </a:rPr>
              <a:t> 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1-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1/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en-US" dirty="0">
                <a:sym typeface="Symbol" pitchFamily="18" charset="2"/>
              </a:rPr>
              <a:t>where 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m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en-US" dirty="0">
                <a:sym typeface="Symbol" pitchFamily="18" charset="2"/>
              </a:rPr>
              <a:t> # edges</a:t>
            </a:r>
            <a:endParaRPr lang="en-US" altLang="en-US" dirty="0">
              <a:latin typeface="Symbol" pitchFamily="18" charset="2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(repeat 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times to get error prob. to 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(1-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1/</a:t>
            </a:r>
            <a:r>
              <a:rPr lang="en-US" altLang="en-US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)</a:t>
            </a:r>
            <a:r>
              <a:rPr lang="en-US" altLang="en-US" i="1" baseline="30000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en-US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&lt; 1/2.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i="1" baseline="-25000" dirty="0">
              <a:latin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0FB952FD-98F5-43DA-B98F-B63CBEA5282E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“Physical” </a:t>
            </a:r>
            <a:r>
              <a:rPr lang="en-US" altLang="en-US" sz="3600">
                <a:latin typeface="Times New Roman" pitchFamily="18" charset="0"/>
              </a:rPr>
              <a:t>3-</a:t>
            </a:r>
            <a:r>
              <a:rPr lang="en-US" altLang="en-US" sz="2800">
                <a:latin typeface="Times New Roman" pitchFamily="18" charset="0"/>
              </a:rPr>
              <a:t>COL </a:t>
            </a:r>
            <a:r>
              <a:rPr lang="en-US" altLang="en-US"/>
              <a:t>Proof Sys. </a:t>
            </a:r>
            <a:r>
              <a:rPr lang="en-US" altLang="en-US" sz="2400"/>
              <a:t>(cont.)</a:t>
            </a:r>
            <a:r>
              <a:rPr lang="en-US" altLang="en-US"/>
              <a:t> 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878" y="1100517"/>
            <a:ext cx="10924922" cy="507644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Zero Knowledge:</a:t>
            </a:r>
          </a:p>
          <a:p>
            <a:r>
              <a:rPr lang="en-US" altLang="en-US" dirty="0">
                <a:sym typeface="Symbol" pitchFamily="18" charset="2"/>
              </a:rPr>
              <a:t>All verifier sees are commitments &amp; colors on one edge.</a:t>
            </a:r>
          </a:p>
          <a:p>
            <a:pPr>
              <a:lnSpc>
                <a:spcPct val="50000"/>
              </a:lnSpc>
            </a:pP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Commitments reveal nothing (in physical implementation).</a:t>
            </a:r>
          </a:p>
          <a:p>
            <a:pPr>
              <a:lnSpc>
                <a:spcPct val="50000"/>
              </a:lnSpc>
            </a:pP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Colors on one edge = random pair of distinct colors.</a:t>
            </a:r>
          </a:p>
          <a:p>
            <a:pPr>
              <a:lnSpc>
                <a:spcPct val="50000"/>
              </a:lnSpc>
            </a:pPr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Verifier can generate random pair of distinct colors on its own, </a:t>
            </a:r>
            <a:r>
              <a:rPr lang="en-US" altLang="en-US" dirty="0">
                <a:solidFill>
                  <a:schemeClr val="accent2"/>
                </a:solidFill>
                <a:sym typeface="Symbol" pitchFamily="18" charset="2"/>
              </a:rPr>
              <a:t>without prover.</a:t>
            </a:r>
          </a:p>
          <a:p>
            <a:pPr>
              <a:buFontTx/>
              <a:buNone/>
            </a:pPr>
            <a:r>
              <a:rPr lang="en-US" altLang="en-US" dirty="0">
                <a:sym typeface="Symbol" pitchFamily="18" charset="2"/>
              </a:rPr>
              <a:t> zero knowledge!</a:t>
            </a:r>
          </a:p>
          <a:p>
            <a:endParaRPr lang="en-US" altLang="en-US" dirty="0"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8775-44AE-4E54-80F6-A0CCB301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Won’t see today: Curry-Howard Isomorphism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CFEF-FB71-4179-9CEA-1457511F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267276"/>
            <a:ext cx="9570315" cy="5129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</a:t>
            </a:r>
            <a:r>
              <a:rPr lang="en-US" dirty="0">
                <a:solidFill>
                  <a:srgbClr val="FF0000"/>
                </a:solidFill>
              </a:rPr>
              <a:t>compile</a:t>
            </a:r>
            <a:r>
              <a:rPr lang="en-US" dirty="0"/>
              <a:t> a program, compiler </a:t>
            </a:r>
            <a:r>
              <a:rPr lang="en-US" dirty="0">
                <a:solidFill>
                  <a:srgbClr val="FF0000"/>
                </a:solidFill>
              </a:rPr>
              <a:t>proves a theorem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B9327D-99B9-465A-B075-D87F146B24AC}"/>
              </a:ext>
            </a:extLst>
          </p:cNvPr>
          <p:cNvSpPr txBox="1">
            <a:spLocks/>
          </p:cNvSpPr>
          <p:nvPr/>
        </p:nvSpPr>
        <p:spPr>
          <a:xfrm>
            <a:off x="3532105" y="1852137"/>
            <a:ext cx="4448057" cy="1716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*s = “hello”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D12DDB-4D26-4518-B0AD-F33F98E578F4}"/>
              </a:ext>
            </a:extLst>
          </p:cNvPr>
          <p:cNvSpPr txBox="1">
            <a:spLocks/>
          </p:cNvSpPr>
          <p:nvPr/>
        </p:nvSpPr>
        <p:spPr>
          <a:xfrm>
            <a:off x="188679" y="3655722"/>
            <a:ext cx="9570315" cy="512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Thm:</a:t>
            </a:r>
            <a:r>
              <a:rPr lang="en-US" dirty="0"/>
              <a:t> Every time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 is called with a string, the output is an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371E9E-5BA6-4E78-B217-083BA5B4FB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520" y="4390748"/>
                <a:ext cx="9570315" cy="512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Richer type systems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more sophisticated theorems.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3371E9E-5BA6-4E78-B217-083BA5B4F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4390748"/>
                <a:ext cx="9570315" cy="512973"/>
              </a:xfrm>
              <a:prstGeom prst="rect">
                <a:avLst/>
              </a:prstGeom>
              <a:blipFill>
                <a:blip r:embed="rId2"/>
                <a:stretch>
                  <a:fillRect l="-1338" t="-19048"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E93341-9E46-4606-B9A8-CA420B41D5DF}"/>
              </a:ext>
            </a:extLst>
          </p:cNvPr>
          <p:cNvSpPr txBox="1">
            <a:spLocks/>
          </p:cNvSpPr>
          <p:nvPr/>
        </p:nvSpPr>
        <p:spPr>
          <a:xfrm>
            <a:off x="2536786" y="4984641"/>
            <a:ext cx="5443376" cy="68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types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statements/propositions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2D7978-A5A5-4581-9336-748829BD3091}"/>
              </a:ext>
            </a:extLst>
          </p:cNvPr>
          <p:cNvSpPr txBox="1">
            <a:spLocks/>
          </p:cNvSpPr>
          <p:nvPr/>
        </p:nvSpPr>
        <p:spPr>
          <a:xfrm>
            <a:off x="2064684" y="5637398"/>
            <a:ext cx="5443376" cy="687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403799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BCCFA336-977D-4357-9F45-AB8C7C291FD4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“Digital” Implementation?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206" y="1295400"/>
            <a:ext cx="10755593" cy="4572000"/>
          </a:xfrm>
        </p:spPr>
        <p:txBody>
          <a:bodyPr/>
          <a:lstStyle/>
          <a:p>
            <a:r>
              <a:rPr lang="en-US" altLang="en-US" dirty="0"/>
              <a:t>Need way to “commit” to coloring </a:t>
            </a:r>
            <a:r>
              <a:rPr lang="en-US" altLang="en-US" i="1" dirty="0">
                <a:latin typeface="Times New Roman" pitchFamily="18" charset="0"/>
              </a:rPr>
              <a:t>C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en-US" i="1" dirty="0">
                <a:latin typeface="Times New Roman" pitchFamily="18" charset="0"/>
              </a:rPr>
              <a:t> </a:t>
            </a:r>
            <a:r>
              <a:rPr lang="en-US" altLang="en-US" dirty="0" err="1"/>
              <a:t>s.t.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Binds</a:t>
            </a:r>
            <a:r>
              <a:rPr lang="en-US" altLang="en-US" dirty="0"/>
              <a:t> prover to </a:t>
            </a:r>
            <a:r>
              <a:rPr lang="en-US" altLang="en-US" i="1" dirty="0">
                <a:latin typeface="Times New Roman" pitchFamily="18" charset="0"/>
              </a:rPr>
              <a:t>C</a:t>
            </a:r>
            <a:r>
              <a:rPr lang="en-US" altLang="en-US" dirty="0">
                <a:latin typeface="Times New Roman" pitchFamily="18" charset="0"/>
                <a:sym typeface="Symbol" pitchFamily="18" charset="2"/>
              </a:rPr>
              <a:t></a:t>
            </a:r>
            <a:r>
              <a:rPr lang="en-US" altLang="en-US" i="1" dirty="0">
                <a:latin typeface="Times New Roman" pitchFamily="18" charset="0"/>
              </a:rPr>
              <a:t>, </a:t>
            </a:r>
            <a:r>
              <a:rPr lang="en-US" altLang="en-US" dirty="0"/>
              <a:t>i.e. cannot later change its mind about colors of any vertices.</a:t>
            </a:r>
          </a:p>
          <a:p>
            <a:pPr lvl="1"/>
            <a:r>
              <a:rPr lang="en-US" altLang="en-US" dirty="0"/>
              <a:t>Yet </a:t>
            </a:r>
            <a:r>
              <a:rPr lang="en-US" altLang="en-US" dirty="0">
                <a:solidFill>
                  <a:schemeClr val="accent2"/>
                </a:solidFill>
              </a:rPr>
              <a:t>reveals nothing</a:t>
            </a:r>
            <a:r>
              <a:rPr lang="en-US" altLang="en-US" dirty="0"/>
              <a:t> to verifier.</a:t>
            </a:r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r>
              <a:rPr lang="en-US" altLang="en-US" dirty="0"/>
              <a:t>Impossible?  NO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Key observation: </a:t>
            </a:r>
            <a:r>
              <a:rPr lang="en-US" altLang="en-US" dirty="0"/>
              <a:t>only need it to “reveal nothing” to a polynomial-time algorithm.</a:t>
            </a:r>
          </a:p>
          <a:p>
            <a:pPr lvl="1"/>
            <a:r>
              <a:rPr lang="en-US" altLang="en-US" dirty="0"/>
              <a:t>Cryptography provides such commitments.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3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81D89103-1EBD-4BCC-A99B-34B8FB655F1D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Commitment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9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521" y="1315872"/>
                <a:ext cx="9861252" cy="4572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hlink"/>
                    </a:solidFill>
                  </a:rPr>
                  <a:t>Def: </a:t>
                </a:r>
                <a:r>
                  <a:rPr lang="en-US" altLang="en-US" dirty="0"/>
                  <a:t>A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commitment scheme </a:t>
                </a:r>
                <a:r>
                  <a:rPr lang="en-US" altLang="en-US" dirty="0"/>
                  <a:t>for message space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altLang="en-US" dirty="0"/>
                  <a:t> is</a:t>
                </a:r>
                <a:br>
                  <a:rPr lang="en-US" altLang="en-US" dirty="0"/>
                </a:br>
                <a:r>
                  <a:rPr lang="en-US" altLang="en-US" dirty="0"/>
                  <a:t>a poly-time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𝐶𝑜𝑚</m:t>
                    </m:r>
                    <m:r>
                      <a:rPr lang="en-US" altLang="en-US" b="0" i="1" smtClean="0">
                        <a:latin typeface="Cambria Math"/>
                      </a:rPr>
                      <m:t> :</m:t>
                    </m:r>
                    <m:r>
                      <a:rPr lang="en-US" altLang="en-US" b="0" i="1" smtClean="0">
                        <a:latin typeface="Cambria Math"/>
                      </a:rPr>
                      <m:t>𝑀</m:t>
                    </m:r>
                    <m:r>
                      <a:rPr lang="en-US" altLang="en-US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altLang="en-US" dirty="0"/>
                  <a:t>satisfying:</a:t>
                </a:r>
              </a:p>
              <a:p>
                <a:pPr marL="457200" lvl="1" indent="0">
                  <a:buNone/>
                </a:pPr>
                <a:endParaRPr lang="en-US" altLang="en-US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en-US" sz="2400" dirty="0">
                    <a:solidFill>
                      <a:srgbClr val="C00000"/>
                    </a:solidFill>
                  </a:rPr>
                  <a:t>Binding</a:t>
                </a:r>
                <a:r>
                  <a:rPr lang="en-US" altLang="en-US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∀ 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≠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′,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p>
                        <m:r>
                          <a:rPr lang="en-US" altLang="en-US" sz="2400" i="1">
                            <a:latin typeface="Cambria Math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en-US" sz="2400" dirty="0"/>
                  <a:t>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</a:rPr>
                      <m:t>𝐶𝑜𝑚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</a:rPr>
                          <m:t>𝑚</m:t>
                        </m:r>
                        <m:r>
                          <a:rPr lang="en-US" altLang="en-US" sz="2400" i="1">
                            <a:latin typeface="Cambria Math"/>
                          </a:rPr>
                          <m:t>,</m:t>
                        </m:r>
                        <m:r>
                          <a:rPr lang="en-US" altLang="en-US" sz="24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en-US" sz="2400" i="1">
                        <a:latin typeface="Cambria Math"/>
                      </a:rPr>
                      <m:t>≠</m:t>
                    </m:r>
                    <m:r>
                      <a:rPr lang="en-US" altLang="en-US" sz="2400" i="1">
                        <a:latin typeface="Cambria Math"/>
                      </a:rPr>
                      <m:t>𝐶𝑜𝑚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4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457200" lvl="1" indent="0">
                  <a:buNone/>
                </a:pPr>
                <a:endParaRPr lang="en-US" altLang="en-US" sz="24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altLang="en-US" sz="2400" dirty="0">
                    <a:solidFill>
                      <a:srgbClr val="C00000"/>
                    </a:solidFill>
                  </a:rPr>
                  <a:t>Hiding: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∀ 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en-US" sz="2400" i="1">
                        <a:latin typeface="Cambria Math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/>
                      </a:rPr>
                      <m:t>𝐶𝑜𝑚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/>
                          </a:rPr>
                          <m:t>𝑚</m:t>
                        </m:r>
                        <m:r>
                          <a:rPr lang="en-US" alt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latin typeface="Cambria Math"/>
                      </a:rPr>
                      <m:t>≈</m:t>
                    </m:r>
                    <m:r>
                      <a:rPr lang="en-US" altLang="en-US" sz="2400" i="1">
                        <a:latin typeface="Cambria Math"/>
                      </a:rPr>
                      <m:t>𝐶𝑜𝑚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en-US" sz="2400" i="1">
                        <a:latin typeface="Cambria Math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  <a:br>
                  <a:rPr lang="en-US" altLang="en-US" sz="2400" dirty="0"/>
                </a:br>
                <a:br>
                  <a:rPr lang="en-US" altLang="en-US" sz="2400" dirty="0"/>
                </a:br>
                <a:r>
                  <a:rPr lang="en-US" altLang="en-US" sz="2400" dirty="0"/>
                  <a:t>	</a:t>
                </a:r>
                <a:r>
                  <a:rPr lang="en-US" altLang="en-US" dirty="0">
                    <a:solidFill>
                      <a:schemeClr val="tx1"/>
                    </a:solidFill>
                  </a:rPr>
                  <a:t>That is, for every poly-size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: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→{0,1}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E</m:t>
                                  </m:r>
                                </m:e>
                                <m:lim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∼</m:t>
                                  </m:r>
                                  <m:sSup>
                                    <m:sSupPr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𝐶𝑜𝑚</m:t>
                                  </m:r>
                                  <m:d>
                                    <m:dPr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]−</m:t>
                              </m:r>
                              <m:func>
                                <m:funcPr>
                                  <m:ctrlPr>
                                    <a:rPr lang="en-US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E</m:t>
                                      </m:r>
                                    </m:e>
                                    <m:lim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∼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0,1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𝐶𝑜𝑚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en-US" dirty="0">
                  <a:solidFill>
                    <a:schemeClr val="tx2"/>
                  </a:solidFill>
                </a:endParaRPr>
              </a:p>
              <a:p>
                <a:pPr marL="457200" lvl="1" indent="0">
                  <a:buNone/>
                </a:pPr>
                <a:endParaRPr lang="en-US" altLang="en-US" dirty="0">
                  <a:solidFill>
                    <a:schemeClr val="hlink"/>
                  </a:solidFill>
                </a:endParaRPr>
              </a:p>
              <a:p>
                <a:pPr>
                  <a:lnSpc>
                    <a:spcPct val="70000"/>
                  </a:lnSpc>
                </a:pPr>
                <a:r>
                  <a:rPr lang="en-US" altLang="en-US" dirty="0"/>
                  <a:t>Can be constructed from PRGs.</a:t>
                </a:r>
              </a:p>
            </p:txBody>
          </p:sp>
        </mc:Choice>
        <mc:Fallback xmlns="">
          <p:sp>
            <p:nvSpPr>
              <p:cNvPr id="4199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521" y="1315872"/>
                <a:ext cx="9861252" cy="4572000"/>
              </a:xfrm>
              <a:blipFill>
                <a:blip r:embed="rId2"/>
                <a:stretch>
                  <a:fillRect l="-1113" t="-226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Knowledge for all of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81" y="1381243"/>
            <a:ext cx="11339557" cy="4643541"/>
          </a:xfrm>
        </p:spPr>
        <p:txBody>
          <a:bodyPr/>
          <a:lstStyle/>
          <a:p>
            <a:r>
              <a:rPr lang="en-US" altLang="en-US" dirty="0">
                <a:solidFill>
                  <a:schemeClr val="hlink"/>
                </a:solidFill>
              </a:rPr>
              <a:t>GMW </a:t>
            </a:r>
            <a:r>
              <a:rPr lang="en-US" altLang="en-US" dirty="0" err="1">
                <a:solidFill>
                  <a:schemeClr val="hlink"/>
                </a:solidFill>
              </a:rPr>
              <a:t>Thm</a:t>
            </a:r>
            <a:r>
              <a:rPr lang="en-US" altLang="en-US" dirty="0">
                <a:solidFill>
                  <a:schemeClr val="hlink"/>
                </a:solidFill>
              </a:rPr>
              <a:t>: </a:t>
            </a:r>
            <a:r>
              <a:rPr lang="en-US" altLang="en-US" dirty="0"/>
              <a:t>If </a:t>
            </a:r>
            <a:r>
              <a:rPr lang="en-US" altLang="en-US" dirty="0">
                <a:sym typeface="Symbol" pitchFamily="18" charset="2"/>
              </a:rPr>
              <a:t> </a:t>
            </a:r>
            <a:r>
              <a:rPr lang="en-US" altLang="en-US" dirty="0"/>
              <a:t>commitment scheme, then every function in NP has a zero-knowledge proof.</a:t>
            </a:r>
          </a:p>
          <a:p>
            <a:pPr lvl="1"/>
            <a:r>
              <a:rPr lang="en-US" altLang="en-US" dirty="0">
                <a:solidFill>
                  <a:schemeClr val="hlink"/>
                </a:solidFill>
              </a:rPr>
              <a:t>Proof Sketch: </a:t>
            </a:r>
            <a:br>
              <a:rPr lang="en-US" altLang="en-US" dirty="0">
                <a:solidFill>
                  <a:schemeClr val="hlink"/>
                </a:solidFill>
              </a:rPr>
            </a:br>
            <a:r>
              <a:rPr lang="en-US" altLang="en-US" sz="2400" dirty="0">
                <a:latin typeface="Times New Roman" pitchFamily="18" charset="0"/>
              </a:rPr>
              <a:t>3-</a:t>
            </a:r>
            <a:r>
              <a:rPr lang="en-US" altLang="en-US" sz="1800" dirty="0">
                <a:latin typeface="Times New Roman" pitchFamily="18" charset="0"/>
              </a:rPr>
              <a:t>COL</a:t>
            </a:r>
            <a:r>
              <a:rPr lang="en-US" altLang="en-US" sz="1600" dirty="0">
                <a:latin typeface="Times New Roman" pitchFamily="18" charset="0"/>
              </a:rPr>
              <a:t> </a:t>
            </a:r>
            <a:r>
              <a:rPr lang="en-US" altLang="en-US" dirty="0"/>
              <a:t>is NP-complete </a:t>
            </a:r>
            <a:r>
              <a:rPr lang="en-US" altLang="en-US" dirty="0">
                <a:sym typeface="Symbol" pitchFamily="18" charset="2"/>
              </a:rPr>
              <a:t> can reduce any NP problem to it.</a:t>
            </a:r>
            <a:endParaRPr lang="en-US" altLang="en-US" dirty="0"/>
          </a:p>
          <a:p>
            <a:endParaRPr lang="en-US" dirty="0"/>
          </a:p>
          <a:p>
            <a:r>
              <a:rPr lang="en-US" dirty="0"/>
              <a:t>Positive use of NP-completeness!</a:t>
            </a:r>
          </a:p>
          <a:p>
            <a:endParaRPr lang="en-US" dirty="0"/>
          </a:p>
          <a:p>
            <a:r>
              <a:rPr lang="en-US" dirty="0"/>
              <a:t>Can give a zero-knowledge proof of any mathematical theorem in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poly(|proof|)!</a:t>
            </a:r>
          </a:p>
        </p:txBody>
      </p:sp>
    </p:spTree>
    <p:extLst>
      <p:ext uri="{BB962C8B-B14F-4D97-AF65-F5344CB8AC3E}">
        <p14:creationId xmlns:p14="http://schemas.microsoft.com/office/powerpoint/2010/main" val="330869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395203D2-017D-4879-A9A0-EC4C4AE283EA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Zero Knowledge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19" y="1600200"/>
            <a:ext cx="11177757" cy="45720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prstDash val="lgDashDotDot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n-US" altLang="en-US" dirty="0"/>
              <a:t>How to formalize “Verifier learns nothing”?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solidFill>
                  <a:schemeClr val="hlink"/>
                </a:solidFill>
              </a:rPr>
              <a:t>Simulation Paradigm </a:t>
            </a:r>
            <a:r>
              <a:rPr lang="en-US" altLang="en-US" dirty="0"/>
              <a:t>(informally):</a:t>
            </a:r>
          </a:p>
          <a:p>
            <a:pPr>
              <a:lnSpc>
                <a:spcPct val="50000"/>
              </a:lnSpc>
            </a:pPr>
            <a:endParaRPr lang="en-US" altLang="en-US" dirty="0"/>
          </a:p>
          <a:p>
            <a:r>
              <a:rPr lang="en-US" altLang="en-US" dirty="0"/>
              <a:t>Require: anything that can computed in poly-time by interacting with prover can also be computed in poly-time without interacting with prover.</a:t>
            </a:r>
          </a:p>
          <a:p>
            <a:pPr>
              <a:lnSpc>
                <a:spcPct val="50000"/>
              </a:lnSpc>
            </a:pPr>
            <a:endParaRPr lang="en-US" altLang="en-US" dirty="0"/>
          </a:p>
          <a:p>
            <a:r>
              <a:rPr lang="en-US" altLang="en-US" dirty="0"/>
              <a:t>That is, for every poly-time verifier </a:t>
            </a:r>
            <a:r>
              <a:rPr lang="en-US" altLang="en-US" i="1" dirty="0">
                <a:latin typeface="Times New Roman" pitchFamily="18" charset="0"/>
              </a:rPr>
              <a:t>V</a:t>
            </a:r>
            <a:r>
              <a:rPr lang="en-US" altLang="en-US" baseline="30000" dirty="0">
                <a:latin typeface="Times New Roman" pitchFamily="18" charset="0"/>
              </a:rPr>
              <a:t>*</a:t>
            </a:r>
            <a:r>
              <a:rPr lang="en-US" altLang="en-US" dirty="0"/>
              <a:t>, there exists a poly-time </a:t>
            </a:r>
            <a:r>
              <a:rPr lang="en-US" altLang="en-US" dirty="0">
                <a:solidFill>
                  <a:schemeClr val="accent2"/>
                </a:solidFill>
              </a:rPr>
              <a:t>simulator</a:t>
            </a:r>
            <a:r>
              <a:rPr lang="en-US" altLang="en-US" dirty="0"/>
              <a:t> </a:t>
            </a:r>
            <a:r>
              <a:rPr lang="en-US" altLang="en-US" i="1" dirty="0">
                <a:latin typeface="Times New Roman" pitchFamily="18" charset="0"/>
              </a:rPr>
              <a:t>S 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</a:p>
          <a:p>
            <a:pPr>
              <a:buFontTx/>
              <a:buNone/>
            </a:pPr>
            <a:r>
              <a:rPr lang="en-US" altLang="en-US" dirty="0"/>
              <a:t>[output of </a:t>
            </a:r>
            <a:r>
              <a:rPr lang="en-US" altLang="en-US" i="1" dirty="0">
                <a:latin typeface="Times New Roman" pitchFamily="18" charset="0"/>
              </a:rPr>
              <a:t>S</a:t>
            </a:r>
            <a:r>
              <a:rPr lang="en-US" altLang="en-US" dirty="0">
                <a:latin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dirty="0">
                <a:latin typeface="Times New Roman" pitchFamily="18" charset="0"/>
              </a:rPr>
              <a:t>)</a:t>
            </a:r>
            <a:r>
              <a:rPr lang="en-US" altLang="en-US" dirty="0"/>
              <a:t>] </a:t>
            </a:r>
            <a:r>
              <a:rPr lang="en-US" altLang="en-US" dirty="0">
                <a:sym typeface="Symbol" pitchFamily="18" charset="2"/>
              </a:rPr>
              <a:t></a:t>
            </a:r>
            <a:r>
              <a:rPr lang="en-US" altLang="en-US" i="1" dirty="0"/>
              <a:t> </a:t>
            </a:r>
            <a:r>
              <a:rPr lang="en-US" altLang="en-US" dirty="0"/>
              <a:t>[output of </a:t>
            </a:r>
            <a:r>
              <a:rPr lang="en-US" altLang="en-US" i="1" dirty="0">
                <a:latin typeface="Times New Roman" pitchFamily="18" charset="0"/>
              </a:rPr>
              <a:t>V</a:t>
            </a:r>
            <a:r>
              <a:rPr lang="en-US" altLang="en-US" baseline="30000" dirty="0">
                <a:latin typeface="Times New Roman" pitchFamily="18" charset="0"/>
              </a:rPr>
              <a:t>* </a:t>
            </a:r>
            <a:r>
              <a:rPr lang="en-US" altLang="en-US" dirty="0"/>
              <a:t>after interacting w/ </a:t>
            </a:r>
            <a:r>
              <a:rPr lang="en-US" altLang="en-US" i="1" dirty="0">
                <a:latin typeface="Times New Roman" pitchFamily="18" charset="0"/>
              </a:rPr>
              <a:t>P </a:t>
            </a:r>
            <a:r>
              <a:rPr lang="en-US" altLang="en-US" dirty="0"/>
              <a:t>on </a:t>
            </a:r>
            <a:r>
              <a:rPr lang="en-US" altLang="en-US" i="1" dirty="0">
                <a:latin typeface="Times New Roman" pitchFamily="18" charset="0"/>
              </a:rPr>
              <a:t>x</a:t>
            </a:r>
            <a:r>
              <a:rPr lang="en-US" altLang="en-US" dirty="0"/>
              <a:t>]</a:t>
            </a:r>
            <a:r>
              <a:rPr lang="en-US" altLang="en-US" i="1" dirty="0"/>
              <a:t>.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2784021" y="1401536"/>
            <a:ext cx="713014" cy="808265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320" y="-17417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Zero Knowledge for nuclear 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2748" y="1578504"/>
                <a:ext cx="5567453" cy="609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Nina</a:t>
                </a:r>
                <a:r>
                  <a:rPr lang="en-US" sz="1800" dirty="0"/>
                  <a:t> has two containers each containing an object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2748" y="1578504"/>
                <a:ext cx="5567453" cy="609600"/>
              </a:xfrm>
              <a:blipFill>
                <a:blip r:embed="rId3"/>
                <a:stretch>
                  <a:fillRect l="-875"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3652747" y="2004393"/>
                <a:ext cx="4674280" cy="797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She wants to prove to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Stan</a:t>
                </a:r>
                <a:r>
                  <a:rPr lang="en-US" sz="1800" dirty="0"/>
                  <a:t> that both contain the same object without revealing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47" y="2004393"/>
                <a:ext cx="4674280" cy="797518"/>
              </a:xfrm>
              <a:prstGeom prst="rect">
                <a:avLst/>
              </a:prstGeom>
              <a:blipFill>
                <a:blip r:embed="rId4"/>
                <a:stretch>
                  <a:fillRect l="-1043" t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792186" y="4208689"/>
            <a:ext cx="713014" cy="808265"/>
            <a:chOff x="1268186" y="4208688"/>
            <a:chExt cx="713014" cy="808265"/>
          </a:xfrm>
        </p:grpSpPr>
        <p:sp>
          <p:nvSpPr>
            <p:cNvPr id="6" name="Oval 5"/>
            <p:cNvSpPr/>
            <p:nvPr/>
          </p:nvSpPr>
          <p:spPr>
            <a:xfrm>
              <a:off x="1309007" y="474208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537607" y="474208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766207" y="474208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396093" y="455703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68186" y="4208688"/>
              <a:ext cx="713014" cy="808265"/>
            </a:xfrm>
            <a:prstGeom prst="rect">
              <a:avLst/>
            </a:prstGeom>
            <a:solidFill>
              <a:schemeClr val="accent5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781300" y="5135336"/>
            <a:ext cx="713014" cy="808265"/>
            <a:chOff x="1257300" y="5135335"/>
            <a:chExt cx="713014" cy="808265"/>
          </a:xfrm>
        </p:grpSpPr>
        <p:sp>
          <p:nvSpPr>
            <p:cNvPr id="35" name="Oval 34"/>
            <p:cNvSpPr/>
            <p:nvPr/>
          </p:nvSpPr>
          <p:spPr>
            <a:xfrm>
              <a:off x="1298121" y="56687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526721" y="56687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755321" y="56687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385207" y="548367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257300" y="5135335"/>
              <a:ext cx="713014" cy="808265"/>
            </a:xfrm>
            <a:prstGeom prst="rect">
              <a:avLst/>
            </a:prstGeom>
            <a:solidFill>
              <a:schemeClr val="accent5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1" name="Picture 6" descr="C:\Users\boaz\Dropbox\WORK\Writeups\Nuclear-Disarmament\Presentation\warhe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36" y="1594588"/>
            <a:ext cx="530679" cy="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" name="Rectangle 186"/>
          <p:cNvSpPr/>
          <p:nvPr/>
        </p:nvSpPr>
        <p:spPr>
          <a:xfrm>
            <a:off x="2784021" y="2392136"/>
            <a:ext cx="713014" cy="808265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" name="Picture 6" descr="C:\Users\boaz\Dropbox\WORK\Writeups\Nuclear-Disarmament\Presentation\warhe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89" y="2555662"/>
            <a:ext cx="530679" cy="46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Content Placeholder 2"/>
          <p:cNvSpPr txBox="1">
            <a:spLocks/>
          </p:cNvSpPr>
          <p:nvPr/>
        </p:nvSpPr>
        <p:spPr>
          <a:xfrm>
            <a:off x="1605644" y="786340"/>
            <a:ext cx="2661557" cy="509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Actual setting: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/>
              <p:cNvSpPr txBox="1">
                <a:spLocks/>
              </p:cNvSpPr>
              <p:nvPr/>
            </p:nvSpPr>
            <p:spPr>
              <a:xfrm>
                <a:off x="3593801" y="4419600"/>
                <a:ext cx="66294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Nina</a:t>
                </a:r>
                <a:r>
                  <a:rPr lang="en-US" sz="1800" dirty="0"/>
                  <a:t> has two cups each containing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∈[0,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marbles. </a:t>
                </a:r>
              </a:p>
            </p:txBody>
          </p:sp>
        </mc:Choice>
        <mc:Fallback xmlns="">
          <p:sp>
            <p:nvSpPr>
              <p:cNvPr id="19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4419600"/>
                <a:ext cx="6629400" cy="609600"/>
              </a:xfrm>
              <a:prstGeom prst="rect">
                <a:avLst/>
              </a:prstGeom>
              <a:blipFill>
                <a:blip r:embed="rId6"/>
                <a:stretch>
                  <a:fillRect l="-828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/>
              <p:cNvSpPr txBox="1">
                <a:spLocks/>
              </p:cNvSpPr>
              <p:nvPr/>
            </p:nvSpPr>
            <p:spPr>
              <a:xfrm>
                <a:off x="3593801" y="4845489"/>
                <a:ext cx="4674280" cy="797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She wants to prove to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Stan</a:t>
                </a:r>
                <a:r>
                  <a:rPr lang="en-US" sz="1800" dirty="0"/>
                  <a:t> that both contain the same number without revealing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9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4845489"/>
                <a:ext cx="4674280" cy="797518"/>
              </a:xfrm>
              <a:prstGeom prst="rect">
                <a:avLst/>
              </a:prstGeom>
              <a:blipFill>
                <a:blip r:embed="rId7"/>
                <a:stretch>
                  <a:fillRect l="-1175" t="-4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Content Placeholder 2"/>
          <p:cNvSpPr txBox="1">
            <a:spLocks/>
          </p:cNvSpPr>
          <p:nvPr/>
        </p:nvSpPr>
        <p:spPr>
          <a:xfrm>
            <a:off x="1605644" y="3657600"/>
            <a:ext cx="2661557" cy="509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Cartoon/Abstraction:</a:t>
            </a:r>
            <a:endParaRPr lang="en-US" sz="2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38E390-CF8E-4B1C-B290-8D6033EA776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6096"/>
          <a:stretch/>
        </p:blipFill>
        <p:spPr>
          <a:xfrm>
            <a:off x="9179257" y="1800784"/>
            <a:ext cx="1043944" cy="98970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5CD11F0-6F36-4F06-8C04-C536FD42DB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3939"/>
          <a:stretch/>
        </p:blipFill>
        <p:spPr>
          <a:xfrm>
            <a:off x="1515968" y="1824724"/>
            <a:ext cx="932094" cy="8354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67E46B-8C8F-4AD0-92E1-EBF5F803B25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6096"/>
          <a:stretch/>
        </p:blipFill>
        <p:spPr>
          <a:xfrm>
            <a:off x="9166898" y="4581052"/>
            <a:ext cx="1043944" cy="9897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74CE9BC-7B3B-4C9B-BE0E-461345185E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3939"/>
          <a:stretch/>
        </p:blipFill>
        <p:spPr>
          <a:xfrm>
            <a:off x="1503609" y="4604992"/>
            <a:ext cx="932094" cy="8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/>
      <p:bldP spid="192" grpId="0"/>
      <p:bldP spid="19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320" y="-17417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Our Protocol - Cartoon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/>
              <p:cNvSpPr txBox="1">
                <a:spLocks/>
              </p:cNvSpPr>
              <p:nvPr/>
            </p:nvSpPr>
            <p:spPr>
              <a:xfrm>
                <a:off x="3593801" y="972912"/>
                <a:ext cx="66294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Nina</a:t>
                </a:r>
                <a:r>
                  <a:rPr lang="en-US" sz="1800" dirty="0"/>
                  <a:t> has two cups each containing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∈[0,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marbles. </a:t>
                </a:r>
              </a:p>
            </p:txBody>
          </p:sp>
        </mc:Choice>
        <mc:Fallback xmlns="">
          <p:sp>
            <p:nvSpPr>
              <p:cNvPr id="19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972912"/>
                <a:ext cx="6629400" cy="609600"/>
              </a:xfrm>
              <a:prstGeom prst="rect">
                <a:avLst/>
              </a:prstGeom>
              <a:blipFill>
                <a:blip r:embed="rId3"/>
                <a:stretch>
                  <a:fillRect l="-828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/>
              <p:cNvSpPr txBox="1">
                <a:spLocks/>
              </p:cNvSpPr>
              <p:nvPr/>
            </p:nvSpPr>
            <p:spPr>
              <a:xfrm>
                <a:off x="3593801" y="1398801"/>
                <a:ext cx="4674280" cy="797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She wants to prove to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Stan</a:t>
                </a:r>
                <a:r>
                  <a:rPr lang="en-US" sz="1800" dirty="0"/>
                  <a:t> that both contain the same number without revealing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9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1398801"/>
                <a:ext cx="4674280" cy="797518"/>
              </a:xfrm>
              <a:prstGeom prst="rect">
                <a:avLst/>
              </a:prstGeom>
              <a:blipFill>
                <a:blip r:embed="rId4"/>
                <a:stretch>
                  <a:fillRect l="-1175" t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1752601" y="2667000"/>
                <a:ext cx="7772399" cy="41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Nina prepares two additional cups each containing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 marbles. </a:t>
                </a: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2667000"/>
                <a:ext cx="7772399" cy="419100"/>
              </a:xfrm>
              <a:prstGeom prst="rect">
                <a:avLst/>
              </a:prstGeom>
              <a:blipFill>
                <a:blip r:embed="rId5"/>
                <a:stretch>
                  <a:fillRect l="-706" t="-8824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792186" y="609601"/>
            <a:ext cx="713014" cy="808265"/>
            <a:chOff x="1268186" y="4208688"/>
            <a:chExt cx="713014" cy="808265"/>
          </a:xfrm>
        </p:grpSpPr>
        <p:sp>
          <p:nvSpPr>
            <p:cNvPr id="45" name="Oval 44"/>
            <p:cNvSpPr/>
            <p:nvPr/>
          </p:nvSpPr>
          <p:spPr>
            <a:xfrm>
              <a:off x="1309007" y="474208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37607" y="474208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766207" y="474208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96093" y="455703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8186" y="4208688"/>
              <a:ext cx="713014" cy="808265"/>
            </a:xfrm>
            <a:prstGeom prst="rect">
              <a:avLst/>
            </a:prstGeom>
            <a:solidFill>
              <a:schemeClr val="accent5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1300" y="1536248"/>
            <a:ext cx="713014" cy="808265"/>
            <a:chOff x="1257300" y="5135335"/>
            <a:chExt cx="713014" cy="808265"/>
          </a:xfrm>
        </p:grpSpPr>
        <p:sp>
          <p:nvSpPr>
            <p:cNvPr id="51" name="Oval 50"/>
            <p:cNvSpPr/>
            <p:nvPr/>
          </p:nvSpPr>
          <p:spPr>
            <a:xfrm>
              <a:off x="1298121" y="56687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526721" y="56687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755321" y="56687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385207" y="548367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57300" y="5135335"/>
              <a:ext cx="713014" cy="808265"/>
            </a:xfrm>
            <a:prstGeom prst="rect">
              <a:avLst/>
            </a:prstGeom>
            <a:solidFill>
              <a:schemeClr val="accent5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43400" y="3276600"/>
            <a:ext cx="838200" cy="762000"/>
            <a:chOff x="1981200" y="3810000"/>
            <a:chExt cx="838200" cy="762000"/>
          </a:xfrm>
        </p:grpSpPr>
        <p:sp>
          <p:nvSpPr>
            <p:cNvPr id="43" name="Rectangle 42"/>
            <p:cNvSpPr/>
            <p:nvPr/>
          </p:nvSpPr>
          <p:spPr>
            <a:xfrm>
              <a:off x="1981200" y="3810000"/>
              <a:ext cx="838200" cy="7620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57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144486" y="41583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404110" y="416052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0574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19800" y="3276600"/>
            <a:ext cx="838200" cy="762000"/>
            <a:chOff x="1981200" y="3810000"/>
            <a:chExt cx="838200" cy="762000"/>
          </a:xfrm>
        </p:grpSpPr>
        <p:sp>
          <p:nvSpPr>
            <p:cNvPr id="66" name="Rectangle 65"/>
            <p:cNvSpPr/>
            <p:nvPr/>
          </p:nvSpPr>
          <p:spPr>
            <a:xfrm>
              <a:off x="1981200" y="3810000"/>
              <a:ext cx="838200" cy="7620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057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144486" y="41583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04110" y="416052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0574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1752602" y="4229100"/>
            <a:ext cx="7772399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Stan decides whether to flip the order of the cups or not.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752601" y="4648200"/>
            <a:ext cx="7772399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They pour each original cup into the corresponding new cup.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F63CD1-AF14-470D-9E70-18ED29E0ED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6096"/>
          <a:stretch/>
        </p:blipFill>
        <p:spPr>
          <a:xfrm>
            <a:off x="9657053" y="993473"/>
            <a:ext cx="1043944" cy="9897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FDBCF3-5E18-46C0-9715-A1BD52541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3939"/>
          <a:stretch/>
        </p:blipFill>
        <p:spPr>
          <a:xfrm>
            <a:off x="1515968" y="1017413"/>
            <a:ext cx="932094" cy="8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67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14167 4.81481E-6 " pathEditMode="fixed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-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3.33333E-6 L -0.1375 -4.44444E-6 " pathEditMode="fixed" rAng="0" ptsTypes="AA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3" grpId="0"/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320" y="-17417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Our Protocol - Cartoon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/>
              <p:cNvSpPr txBox="1">
                <a:spLocks/>
              </p:cNvSpPr>
              <p:nvPr/>
            </p:nvSpPr>
            <p:spPr>
              <a:xfrm>
                <a:off x="3593801" y="972912"/>
                <a:ext cx="66294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Nina</a:t>
                </a:r>
                <a:r>
                  <a:rPr lang="en-US" sz="1800" dirty="0"/>
                  <a:t> has two cups each containing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∈[0,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marbles. </a:t>
                </a:r>
              </a:p>
            </p:txBody>
          </p:sp>
        </mc:Choice>
        <mc:Fallback xmlns="">
          <p:sp>
            <p:nvSpPr>
              <p:cNvPr id="19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972912"/>
                <a:ext cx="6629400" cy="609600"/>
              </a:xfrm>
              <a:prstGeom prst="rect">
                <a:avLst/>
              </a:prstGeom>
              <a:blipFill>
                <a:blip r:embed="rId3"/>
                <a:stretch>
                  <a:fillRect l="-828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/>
              <p:cNvSpPr txBox="1">
                <a:spLocks/>
              </p:cNvSpPr>
              <p:nvPr/>
            </p:nvSpPr>
            <p:spPr>
              <a:xfrm>
                <a:off x="3593801" y="1398801"/>
                <a:ext cx="4674280" cy="797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She wants to prove to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Stan</a:t>
                </a:r>
                <a:r>
                  <a:rPr lang="en-US" sz="1800" dirty="0"/>
                  <a:t> that both contain the same number without revealing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9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1398801"/>
                <a:ext cx="4674280" cy="797518"/>
              </a:xfrm>
              <a:prstGeom prst="rect">
                <a:avLst/>
              </a:prstGeom>
              <a:blipFill>
                <a:blip r:embed="rId4"/>
                <a:stretch>
                  <a:fillRect l="-1175" t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1752601" y="2667000"/>
                <a:ext cx="7772399" cy="41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Nina prepares two additional cups each containing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 marbles. </a:t>
                </a: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2667000"/>
                <a:ext cx="7772399" cy="419100"/>
              </a:xfrm>
              <a:prstGeom prst="rect">
                <a:avLst/>
              </a:prstGeom>
              <a:blipFill>
                <a:blip r:embed="rId5"/>
                <a:stretch>
                  <a:fillRect l="-706" t="-8824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792186" y="609601"/>
            <a:ext cx="713014" cy="808265"/>
            <a:chOff x="1268186" y="4208688"/>
            <a:chExt cx="713014" cy="808265"/>
          </a:xfrm>
        </p:grpSpPr>
        <p:sp>
          <p:nvSpPr>
            <p:cNvPr id="45" name="Oval 44"/>
            <p:cNvSpPr/>
            <p:nvPr/>
          </p:nvSpPr>
          <p:spPr>
            <a:xfrm>
              <a:off x="1309007" y="474208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37607" y="474208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766207" y="474208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396093" y="455703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268186" y="4208688"/>
              <a:ext cx="713014" cy="808265"/>
            </a:xfrm>
            <a:prstGeom prst="rect">
              <a:avLst/>
            </a:prstGeom>
            <a:solidFill>
              <a:schemeClr val="accent5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81300" y="1536248"/>
            <a:ext cx="713014" cy="808265"/>
            <a:chOff x="1257300" y="5135335"/>
            <a:chExt cx="713014" cy="808265"/>
          </a:xfrm>
        </p:grpSpPr>
        <p:sp>
          <p:nvSpPr>
            <p:cNvPr id="51" name="Oval 50"/>
            <p:cNvSpPr/>
            <p:nvPr/>
          </p:nvSpPr>
          <p:spPr>
            <a:xfrm>
              <a:off x="1298121" y="56687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526721" y="56687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755321" y="56687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385207" y="548367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57300" y="5135335"/>
              <a:ext cx="713014" cy="808265"/>
            </a:xfrm>
            <a:prstGeom prst="rect">
              <a:avLst/>
            </a:prstGeom>
            <a:solidFill>
              <a:schemeClr val="accent5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43400" y="3276600"/>
            <a:ext cx="838200" cy="762000"/>
            <a:chOff x="1981200" y="3810000"/>
            <a:chExt cx="838200" cy="762000"/>
          </a:xfrm>
        </p:grpSpPr>
        <p:sp>
          <p:nvSpPr>
            <p:cNvPr id="43" name="Rectangle 42"/>
            <p:cNvSpPr/>
            <p:nvPr/>
          </p:nvSpPr>
          <p:spPr>
            <a:xfrm>
              <a:off x="1981200" y="3810000"/>
              <a:ext cx="838200" cy="7620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57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144486" y="41583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404110" y="416052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0574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19800" y="3276600"/>
            <a:ext cx="838200" cy="762000"/>
            <a:chOff x="1981200" y="3810000"/>
            <a:chExt cx="838200" cy="762000"/>
          </a:xfrm>
        </p:grpSpPr>
        <p:sp>
          <p:nvSpPr>
            <p:cNvPr id="66" name="Rectangle 65"/>
            <p:cNvSpPr/>
            <p:nvPr/>
          </p:nvSpPr>
          <p:spPr>
            <a:xfrm>
              <a:off x="1981200" y="3810000"/>
              <a:ext cx="838200" cy="7620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057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144486" y="41583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04110" y="416052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0574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1752602" y="4229100"/>
            <a:ext cx="7772399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Stan decides whether to flip the order of the cups or not.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752601" y="4648200"/>
            <a:ext cx="7772399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They pour each original cup into the corresponding new cup.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69F1A56-4EFF-4861-A0F0-01E7E40739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6096"/>
          <a:stretch/>
        </p:blipFill>
        <p:spPr>
          <a:xfrm>
            <a:off x="9657053" y="993473"/>
            <a:ext cx="1043944" cy="9897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D3B422-E19C-4C68-A2CA-0B39AF41A8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3939"/>
          <a:stretch/>
        </p:blipFill>
        <p:spPr>
          <a:xfrm>
            <a:off x="1515968" y="1017413"/>
            <a:ext cx="932094" cy="8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44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47 L 0.12839 -0.00695 L 0.17709 0.17523 L 0.17891 0.25231 " pathEditMode="fixed" rAng="0" ptsTypes="AA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5" y="123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093 L 0.0431 -0.00324 L 0.0681 0.01736 L 0.07044 0.08357 L 0.06068 0.1331 " pathEditMode="relative" rAng="0" ptsTypes="AAAAA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200000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320" y="-17417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Our Protocol - Cartoon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/>
              <p:cNvSpPr txBox="1">
                <a:spLocks/>
              </p:cNvSpPr>
              <p:nvPr/>
            </p:nvSpPr>
            <p:spPr>
              <a:xfrm>
                <a:off x="3593801" y="972912"/>
                <a:ext cx="66294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Nina</a:t>
                </a:r>
                <a:r>
                  <a:rPr lang="en-US" sz="1800" dirty="0"/>
                  <a:t> has two cups each containing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∈[0,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marbles. </a:t>
                </a:r>
              </a:p>
            </p:txBody>
          </p:sp>
        </mc:Choice>
        <mc:Fallback xmlns="">
          <p:sp>
            <p:nvSpPr>
              <p:cNvPr id="19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972912"/>
                <a:ext cx="6629400" cy="609600"/>
              </a:xfrm>
              <a:prstGeom prst="rect">
                <a:avLst/>
              </a:prstGeom>
              <a:blipFill>
                <a:blip r:embed="rId3"/>
                <a:stretch>
                  <a:fillRect l="-828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/>
              <p:cNvSpPr txBox="1">
                <a:spLocks/>
              </p:cNvSpPr>
              <p:nvPr/>
            </p:nvSpPr>
            <p:spPr>
              <a:xfrm>
                <a:off x="3593801" y="1398801"/>
                <a:ext cx="4674280" cy="797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She wants to prove to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Stan</a:t>
                </a:r>
                <a:r>
                  <a:rPr lang="en-US" sz="1800" dirty="0"/>
                  <a:t> that both contain the same number without revealing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9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1398801"/>
                <a:ext cx="4674280" cy="797518"/>
              </a:xfrm>
              <a:prstGeom prst="rect">
                <a:avLst/>
              </a:prstGeom>
              <a:blipFill>
                <a:blip r:embed="rId4"/>
                <a:stretch>
                  <a:fillRect l="-1175" t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1752601" y="2667000"/>
                <a:ext cx="7772399" cy="41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Nina prepares two additional cups each containing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 marbles. </a:t>
                </a: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2667000"/>
                <a:ext cx="7772399" cy="419100"/>
              </a:xfrm>
              <a:prstGeom prst="rect">
                <a:avLst/>
              </a:prstGeom>
              <a:blipFill>
                <a:blip r:embed="rId5"/>
                <a:stretch>
                  <a:fillRect l="-706" t="-8824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 rot="3562300">
            <a:off x="4901740" y="273874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3562300">
            <a:off x="5018204" y="293544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3562300">
            <a:off x="5134668" y="31321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3562300">
            <a:off x="5105346" y="271939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3562300">
            <a:off x="4920246" y="2512206"/>
            <a:ext cx="713014" cy="808265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rot="3617412">
            <a:off x="3174836" y="269417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3617412">
            <a:off x="3288132" y="289272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3617412">
            <a:off x="3401428" y="309127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3617412">
            <a:off x="3378726" y="267809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3617412">
            <a:off x="3191678" y="2472418"/>
            <a:ext cx="713014" cy="808265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343400" y="3276600"/>
            <a:ext cx="838200" cy="762000"/>
            <a:chOff x="1981200" y="3810000"/>
            <a:chExt cx="838200" cy="762000"/>
          </a:xfrm>
        </p:grpSpPr>
        <p:sp>
          <p:nvSpPr>
            <p:cNvPr id="43" name="Rectangle 42"/>
            <p:cNvSpPr/>
            <p:nvPr/>
          </p:nvSpPr>
          <p:spPr>
            <a:xfrm>
              <a:off x="1981200" y="3810000"/>
              <a:ext cx="838200" cy="7620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57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144486" y="41583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404110" y="416052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0574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19800" y="3276600"/>
            <a:ext cx="838200" cy="762000"/>
            <a:chOff x="1981200" y="3810000"/>
            <a:chExt cx="838200" cy="762000"/>
          </a:xfrm>
        </p:grpSpPr>
        <p:sp>
          <p:nvSpPr>
            <p:cNvPr id="66" name="Rectangle 65"/>
            <p:cNvSpPr/>
            <p:nvPr/>
          </p:nvSpPr>
          <p:spPr>
            <a:xfrm>
              <a:off x="1981200" y="3810000"/>
              <a:ext cx="838200" cy="7620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057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144486" y="41583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04110" y="416052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0574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1752602" y="4229100"/>
            <a:ext cx="7772399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Stan decides whether to flip the order of the cups or not.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752601" y="4648200"/>
            <a:ext cx="7772399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They pour each original cup into the corresponding new cup.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3766862-9841-4991-B22C-F3C60CBF39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6096"/>
          <a:stretch/>
        </p:blipFill>
        <p:spPr>
          <a:xfrm>
            <a:off x="9657053" y="993473"/>
            <a:ext cx="1043944" cy="9897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BF4BFF1-BBE7-4061-BDEC-6243503D31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3939"/>
          <a:stretch/>
        </p:blipFill>
        <p:spPr>
          <a:xfrm>
            <a:off x="1515968" y="1017413"/>
            <a:ext cx="932094" cy="8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0845 -0.00695 L 0.12174 0.0784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35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0.08451 -0.00694 L 0.12175 0.07847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356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0845 -0.00695 L 0.12174 0.07847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35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L 0.08451 -0.00694 L 0.12175 0.07847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08451 -0.00694 L 0.12175 0.07848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356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0.0845 -0.00694 L 0.12174 0.07847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356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8451 -0.00695 L 0.12175 0.07847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356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08451 -0.00695 L 0.12174 0.07847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1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320" y="-174172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Our Protocol - Cartoon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/>
              <p:cNvSpPr txBox="1">
                <a:spLocks/>
              </p:cNvSpPr>
              <p:nvPr/>
            </p:nvSpPr>
            <p:spPr>
              <a:xfrm>
                <a:off x="3593801" y="972912"/>
                <a:ext cx="66294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Nina</a:t>
                </a:r>
                <a:r>
                  <a:rPr lang="en-US" sz="1800" dirty="0"/>
                  <a:t> has two cups each containing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∈[0,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marbles. </a:t>
                </a:r>
              </a:p>
            </p:txBody>
          </p:sp>
        </mc:Choice>
        <mc:Fallback xmlns="">
          <p:sp>
            <p:nvSpPr>
              <p:cNvPr id="19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972912"/>
                <a:ext cx="6629400" cy="609600"/>
              </a:xfrm>
              <a:prstGeom prst="rect">
                <a:avLst/>
              </a:prstGeom>
              <a:blipFill>
                <a:blip r:embed="rId3"/>
                <a:stretch>
                  <a:fillRect l="-828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/>
              <p:cNvSpPr txBox="1">
                <a:spLocks/>
              </p:cNvSpPr>
              <p:nvPr/>
            </p:nvSpPr>
            <p:spPr>
              <a:xfrm>
                <a:off x="3593801" y="1398801"/>
                <a:ext cx="4674280" cy="797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She wants to prove to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Stan </a:t>
                </a:r>
                <a:r>
                  <a:rPr lang="en-US" sz="1800" dirty="0"/>
                  <a:t>that both contain the same number without revealing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19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01" y="1398801"/>
                <a:ext cx="4674280" cy="797518"/>
              </a:xfrm>
              <a:prstGeom prst="rect">
                <a:avLst/>
              </a:prstGeom>
              <a:blipFill>
                <a:blip r:embed="rId4"/>
                <a:stretch>
                  <a:fillRect l="-1175" t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1752601" y="2667000"/>
                <a:ext cx="7772399" cy="41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Nina prepares two additional cups each containing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 marbles. </a:t>
                </a: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2667000"/>
                <a:ext cx="7772399" cy="419100"/>
              </a:xfrm>
              <a:prstGeom prst="rect">
                <a:avLst/>
              </a:prstGeom>
              <a:blipFill>
                <a:blip r:embed="rId5"/>
                <a:stretch>
                  <a:fillRect l="-706" t="-8824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 rot="3562300">
            <a:off x="5373398" y="2512206"/>
            <a:ext cx="713014" cy="808265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3617412">
            <a:off x="3644830" y="2472418"/>
            <a:ext cx="713014" cy="808265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343400" y="3276600"/>
            <a:ext cx="838200" cy="762000"/>
            <a:chOff x="1981200" y="3810000"/>
            <a:chExt cx="838200" cy="762000"/>
          </a:xfrm>
        </p:grpSpPr>
        <p:sp>
          <p:nvSpPr>
            <p:cNvPr id="43" name="Rectangle 42"/>
            <p:cNvSpPr/>
            <p:nvPr/>
          </p:nvSpPr>
          <p:spPr>
            <a:xfrm>
              <a:off x="1981200" y="3810000"/>
              <a:ext cx="838200" cy="7620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57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144486" y="41583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2404110" y="416052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0574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019800" y="3276600"/>
            <a:ext cx="838200" cy="762000"/>
            <a:chOff x="1981200" y="3810000"/>
            <a:chExt cx="838200" cy="762000"/>
          </a:xfrm>
        </p:grpSpPr>
        <p:sp>
          <p:nvSpPr>
            <p:cNvPr id="66" name="Rectangle 65"/>
            <p:cNvSpPr/>
            <p:nvPr/>
          </p:nvSpPr>
          <p:spPr>
            <a:xfrm>
              <a:off x="1981200" y="3810000"/>
              <a:ext cx="838200" cy="76200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057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860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5146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144486" y="415834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04110" y="416052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0574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Content Placeholder 2"/>
          <p:cNvSpPr txBox="1">
            <a:spLocks/>
          </p:cNvSpPr>
          <p:nvPr/>
        </p:nvSpPr>
        <p:spPr>
          <a:xfrm>
            <a:off x="1752602" y="4229100"/>
            <a:ext cx="7772399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Stan decides whether to flip the order of the cups or not.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1752601" y="4648200"/>
            <a:ext cx="7772399" cy="41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They pour each original cup into the corresponding new cup.</a:t>
            </a:r>
          </a:p>
        </p:txBody>
      </p:sp>
      <p:sp>
        <p:nvSpPr>
          <p:cNvPr id="51" name="Oval 50"/>
          <p:cNvSpPr/>
          <p:nvPr/>
        </p:nvSpPr>
        <p:spPr>
          <a:xfrm rot="3617412">
            <a:off x="4582352" y="330434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rot="3617412">
            <a:off x="4946459" y="342003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rot="3617412">
            <a:off x="4986674" y="362494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rot="3617412">
            <a:off x="4731131" y="341704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 rot="3562300">
            <a:off x="6268175" y="329971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3562300">
            <a:off x="6655738" y="340410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3562300">
            <a:off x="6655738" y="361288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 rot="3562300">
            <a:off x="6428991" y="3411271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>
                <a:off x="1752601" y="5143500"/>
                <a:ext cx="7772399" cy="41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Stan looks inside the new cups and verify they each contain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marbles.</a:t>
                </a: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143500"/>
                <a:ext cx="7772399" cy="419100"/>
              </a:xfrm>
              <a:prstGeom prst="rect">
                <a:avLst/>
              </a:prstGeom>
              <a:blipFill>
                <a:blip r:embed="rId6"/>
                <a:stretch>
                  <a:fillRect l="-706" t="-8696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/>
              <p:cNvSpPr txBox="1">
                <a:spLocks/>
              </p:cNvSpPr>
              <p:nvPr/>
            </p:nvSpPr>
            <p:spPr>
              <a:xfrm>
                <a:off x="1752601" y="5676900"/>
                <a:ext cx="7772399" cy="419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Zero Knowledge:</a:t>
                </a:r>
                <a:r>
                  <a:rPr lang="en-US" sz="1800" dirty="0"/>
                  <a:t>  Stan only learns the upper bound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 and not the secret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676900"/>
                <a:ext cx="7772399" cy="419100"/>
              </a:xfrm>
              <a:prstGeom prst="rect">
                <a:avLst/>
              </a:prstGeom>
              <a:blipFill>
                <a:blip r:embed="rId7"/>
                <a:stretch>
                  <a:fillRect l="-863" t="-7246" b="-20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ontent Placeholder 2"/>
          <p:cNvSpPr txBox="1">
            <a:spLocks/>
          </p:cNvSpPr>
          <p:nvPr/>
        </p:nvSpPr>
        <p:spPr>
          <a:xfrm>
            <a:off x="2286000" y="6096000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5388" indent="-1195388">
              <a:buNone/>
            </a:pPr>
            <a:r>
              <a:rPr lang="en-US" sz="2000" b="1" dirty="0">
                <a:solidFill>
                  <a:srgbClr val="FF0000"/>
                </a:solidFill>
              </a:rPr>
              <a:t>Soundness:</a:t>
            </a:r>
            <a:r>
              <a:rPr lang="en-US" sz="2000" dirty="0"/>
              <a:t>  </a:t>
            </a:r>
            <a:r>
              <a:rPr lang="en-US" sz="1800" dirty="0"/>
              <a:t>If two cups contain different number of marbles,</a:t>
            </a:r>
            <a:br>
              <a:rPr lang="en-US" sz="1800" dirty="0"/>
            </a:br>
            <a:r>
              <a:rPr lang="en-US" sz="1800" dirty="0"/>
              <a:t>with probability ½ so will the new cups after they are poured into them.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D8A4AC9-7439-4D48-AC4F-564D9C47231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r="16096"/>
          <a:stretch/>
        </p:blipFill>
        <p:spPr>
          <a:xfrm>
            <a:off x="9657053" y="993473"/>
            <a:ext cx="1043944" cy="9897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C89F7BC-3117-4802-BE0B-14C5CA2C9F8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8" r="13939"/>
          <a:stretch/>
        </p:blipFill>
        <p:spPr>
          <a:xfrm>
            <a:off x="1515968" y="1017413"/>
            <a:ext cx="932094" cy="8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239000" y="958136"/>
            <a:ext cx="1371600" cy="1138477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32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From Cartoon to Implementation</a:t>
            </a:r>
          </a:p>
        </p:txBody>
      </p:sp>
      <p:sp>
        <p:nvSpPr>
          <p:cNvPr id="5" name="Rectangle 4"/>
          <p:cNvSpPr/>
          <p:nvPr/>
        </p:nvSpPr>
        <p:spPr>
          <a:xfrm rot="1800000">
            <a:off x="5085768" y="917775"/>
            <a:ext cx="1254580" cy="1219200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:\Users\boaz\Dropbox\WORK\Writeups\Nuclear-Disarmament\Presentation\warhe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608">
            <a:off x="5287094" y="1128747"/>
            <a:ext cx="900855" cy="79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entagon 6"/>
          <p:cNvSpPr/>
          <p:nvPr/>
        </p:nvSpPr>
        <p:spPr>
          <a:xfrm>
            <a:off x="3749548" y="1432124"/>
            <a:ext cx="609600" cy="190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" name="Straight Connector 7"/>
          <p:cNvCxnSpPr>
            <a:endCxn id="3074" idx="1"/>
          </p:cNvCxnSpPr>
          <p:nvPr/>
        </p:nvCxnSpPr>
        <p:spPr>
          <a:xfrm flipV="1">
            <a:off x="4376734" y="1527375"/>
            <a:ext cx="3030415" cy="3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48" y="1165424"/>
            <a:ext cx="974852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733966" y="2591688"/>
            <a:ext cx="6495634" cy="456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Place weapon in container at random orientation.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52600" y="3125088"/>
            <a:ext cx="6495634" cy="456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Shoot neutrons at weapon.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1752600" y="3658488"/>
                <a:ext cx="8839200" cy="456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Measure number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neutrons emerging on other side using “bubble detector” 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58488"/>
                <a:ext cx="8839200" cy="456312"/>
              </a:xfrm>
              <a:prstGeom prst="rect">
                <a:avLst/>
              </a:prstGeom>
              <a:blipFill>
                <a:blip r:embed="rId4"/>
                <a:stretch>
                  <a:fillRect l="-759" t="-666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 txBox="1">
            <a:spLocks/>
          </p:cNvSpPr>
          <p:nvPr/>
        </p:nvSpPr>
        <p:spPr>
          <a:xfrm>
            <a:off x="1752600" y="4268088"/>
            <a:ext cx="8839200" cy="456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Number is a function of materials, design and characterizes the weapon*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1752600" y="4801488"/>
                <a:ext cx="8915400" cy="837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Inspected party (Nina) prepares in advance pair of detectors each </a:t>
                </a:r>
                <a:br>
                  <a:rPr lang="en-US" sz="2000" dirty="0"/>
                </a:br>
                <a:r>
                  <a:rPr lang="en-US" sz="2000" dirty="0"/>
                  <a:t>pre-initialized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bubbles**</a:t>
                </a: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801488"/>
                <a:ext cx="8915400" cy="837312"/>
              </a:xfrm>
              <a:prstGeom prst="rect">
                <a:avLst/>
              </a:prstGeom>
              <a:blipFill>
                <a:blip r:embed="rId5"/>
                <a:stretch>
                  <a:fillRect l="-752" t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30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0946F811-B9E1-426B-AA71-6B6D7DA9C1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Proofs &amp; 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520" y="967264"/>
                <a:ext cx="11742420" cy="561721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NP = “</a:t>
                </a:r>
                <a:r>
                  <a:rPr lang="en-US" altLang="en-US" dirty="0" err="1"/>
                  <a:t>boolean</a:t>
                </a:r>
                <a:r>
                  <a:rPr lang="en-US" altLang="en-US" dirty="0"/>
                  <a:t> functions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altLang="en-US" dirty="0">
                    <a:latin typeface="Times New Roman" pitchFamily="18" charset="0"/>
                  </a:rPr>
                  <a:t> </a:t>
                </a:r>
                <a:r>
                  <a:rPr lang="en-US" altLang="en-US" dirty="0" err="1"/>
                  <a:t>s.t.</a:t>
                </a:r>
                <a:r>
                  <a:rPr lang="en-US" altLang="en-US" dirty="0"/>
                  <a:t> true instances</a:t>
                </a:r>
                <a:r>
                  <a:rPr lang="en-US" altLang="en-US" i="1" dirty="0">
                    <a:latin typeface="Times New Roman" pitchFamily="18" charset="0"/>
                  </a:rPr>
                  <a:t> </a:t>
                </a:r>
                <a:r>
                  <a:rPr lang="en-US" altLang="en-US" dirty="0"/>
                  <a:t>have efficiently verifiable proofs”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hlink"/>
                    </a:solidFill>
                  </a:rPr>
                  <a:t>Def:</a:t>
                </a:r>
                <a:r>
                  <a:rPr lang="en-US" altLang="en-US" dirty="0">
                    <a:solidFill>
                      <a:srgbClr val="CC0000"/>
                    </a:solidFill>
                  </a:rPr>
                  <a:t> </a:t>
                </a:r>
                <a:r>
                  <a:rPr lang="en-US" altLang="en-US" dirty="0"/>
                  <a:t>A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proof system</a:t>
                </a:r>
                <a:r>
                  <a:rPr lang="en-US" altLang="en-US" dirty="0"/>
                  <a:t> for a </a:t>
                </a:r>
                <a:r>
                  <a:rPr lang="en-US" altLang="en-US" dirty="0" err="1"/>
                  <a:t>boolean</a:t>
                </a:r>
                <a:r>
                  <a:rPr lang="en-US" altLang="en-US" dirty="0"/>
                  <a:t> function </a:t>
                </a:r>
                <a:r>
                  <a:rPr lang="en-US" altLang="en-US" i="1" dirty="0">
                    <a:latin typeface="Times New Roman" pitchFamily="18" charset="0"/>
                  </a:rPr>
                  <a:t>F </a:t>
                </a:r>
                <a:r>
                  <a:rPr lang="en-US" altLang="en-US" dirty="0"/>
                  <a:t>is an </a:t>
                </a:r>
                <a:br>
                  <a:rPr lang="en-US" altLang="en-US" dirty="0"/>
                </a:br>
                <a:r>
                  <a:rPr lang="en-US" altLang="en-US" dirty="0"/>
                  <a:t>algorithm </a:t>
                </a:r>
                <a:r>
                  <a:rPr lang="en-US" altLang="en-US" i="1" dirty="0">
                    <a:latin typeface="Times New Roman" pitchFamily="18" charset="0"/>
                  </a:rPr>
                  <a:t>V</a:t>
                </a:r>
                <a:r>
                  <a:rPr lang="en-US" altLang="en-US" dirty="0">
                    <a:latin typeface="Times New Roman" pitchFamily="18" charset="0"/>
                  </a:rPr>
                  <a:t> </a:t>
                </a:r>
                <a:r>
                  <a:rPr lang="en-US" altLang="en-US" dirty="0"/>
                  <a:t>(“verifier”) </a:t>
                </a:r>
                <a:r>
                  <a:rPr lang="en-US" altLang="en-US" dirty="0" err="1"/>
                  <a:t>s.t.</a:t>
                </a: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hlink"/>
                    </a:solidFill>
                  </a:rPr>
                  <a:t>Completeness</a:t>
                </a:r>
                <a:r>
                  <a:rPr lang="en-US" altLang="en-US" dirty="0"/>
                  <a:t> (“true assertions have proofs”):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i="1" dirty="0">
                    <a:latin typeface="Times New Roman" pitchFamily="18" charset="0"/>
                  </a:rPr>
                  <a:t>	F(x)=</a:t>
                </a:r>
                <a:r>
                  <a:rPr lang="en-US" altLang="en-US" dirty="0">
                    <a:latin typeface="Times New Roman" pitchFamily="18" charset="0"/>
                  </a:rPr>
                  <a:t>1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en-US" dirty="0">
                    <a:latin typeface="Symbol" pitchFamily="18" charset="2"/>
                    <a:sym typeface="Symbol" pitchFamily="18" charset="2"/>
                  </a:rPr>
                  <a:t>  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proof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  <a:r>
                  <a:rPr lang="en-US" altLang="en-US" dirty="0" err="1">
                    <a:sym typeface="Symbol" pitchFamily="18" charset="2"/>
                  </a:rPr>
                  <a:t>s.t.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  <a:r>
                  <a:rPr lang="en-US" altLang="en-US" i="1" dirty="0">
                    <a:latin typeface="Times New Roman" pitchFamily="18" charset="0"/>
                  </a:rPr>
                  <a:t>V</a:t>
                </a:r>
                <a:r>
                  <a:rPr lang="en-US" altLang="en-US" dirty="0">
                    <a:latin typeface="Times New Roman" pitchFamily="18" charset="0"/>
                  </a:rPr>
                  <a:t> (</a:t>
                </a:r>
                <a:r>
                  <a:rPr lang="en-US" altLang="en-US" i="1" dirty="0">
                    <a:latin typeface="Times New Roman" pitchFamily="18" charset="0"/>
                  </a:rPr>
                  <a:t>x</a:t>
                </a:r>
                <a:r>
                  <a:rPr lang="en-US" altLang="en-US" dirty="0">
                    <a:latin typeface="Times New Roman" pitchFamily="18" charset="0"/>
                  </a:rPr>
                  <a:t>, </a:t>
                </a:r>
                <a:r>
                  <a:rPr lang="en-US" altLang="en-US" i="1" dirty="0">
                    <a:latin typeface="Times New Roman" pitchFamily="18" charset="0"/>
                  </a:rPr>
                  <a:t>proof </a:t>
                </a:r>
                <a:r>
                  <a:rPr lang="en-US" altLang="en-US" dirty="0">
                    <a:latin typeface="Times New Roman" pitchFamily="18" charset="0"/>
                  </a:rPr>
                  <a:t>)=accept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hlink"/>
                    </a:solidFill>
                  </a:rPr>
                  <a:t>Soundness</a:t>
                </a:r>
                <a:r>
                  <a:rPr lang="en-US" altLang="en-US" dirty="0"/>
                  <a:t> (“false assertions have no proofs”):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i="1" dirty="0">
                    <a:latin typeface="Times New Roman" pitchFamily="18" charset="0"/>
                  </a:rPr>
                  <a:t>	 F(x)=</a:t>
                </a:r>
                <a:r>
                  <a:rPr lang="en-US" altLang="en-US" dirty="0">
                    <a:latin typeface="Times New Roman" pitchFamily="18" charset="0"/>
                  </a:rPr>
                  <a:t>0 </a:t>
                </a:r>
                <a:r>
                  <a:rPr lang="en-US" altLang="en-US" dirty="0">
                    <a:latin typeface="Symbol" pitchFamily="18" charset="2"/>
                    <a:sym typeface="Symbol" pitchFamily="18" charset="2"/>
                  </a:rPr>
                  <a:t>  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proof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en-US" baseline="30000" dirty="0">
                    <a:latin typeface="Times New Roman" pitchFamily="18" charset="0"/>
                    <a:sym typeface="Symbol" pitchFamily="18" charset="2"/>
                  </a:rPr>
                  <a:t>*</a:t>
                </a:r>
                <a:r>
                  <a:rPr lang="en-US" altLang="en-US" dirty="0">
                    <a:sym typeface="Symbol" pitchFamily="18" charset="2"/>
                  </a:rPr>
                  <a:t>  </a:t>
                </a:r>
                <a:r>
                  <a:rPr lang="en-US" altLang="en-US" i="1" dirty="0">
                    <a:latin typeface="Times New Roman" pitchFamily="18" charset="0"/>
                  </a:rPr>
                  <a:t>V</a:t>
                </a:r>
                <a:r>
                  <a:rPr lang="en-US" altLang="en-US" dirty="0">
                    <a:latin typeface="Times New Roman" pitchFamily="18" charset="0"/>
                  </a:rPr>
                  <a:t> (</a:t>
                </a:r>
                <a:r>
                  <a:rPr lang="en-US" altLang="en-US" i="1" dirty="0">
                    <a:latin typeface="Times New Roman" pitchFamily="18" charset="0"/>
                  </a:rPr>
                  <a:t>x</a:t>
                </a:r>
                <a:r>
                  <a:rPr lang="en-US" altLang="en-US" dirty="0">
                    <a:latin typeface="Times New Roman" pitchFamily="18" charset="0"/>
                  </a:rPr>
                  <a:t>, </a:t>
                </a:r>
                <a:r>
                  <a:rPr lang="en-US" altLang="en-US" i="1" dirty="0">
                    <a:latin typeface="Times New Roman" pitchFamily="18" charset="0"/>
                  </a:rPr>
                  <a:t>proof </a:t>
                </a:r>
                <a:r>
                  <a:rPr lang="en-US" altLang="en-US" baseline="30000" dirty="0">
                    <a:latin typeface="Times New Roman" pitchFamily="18" charset="0"/>
                  </a:rPr>
                  <a:t>*</a:t>
                </a:r>
                <a:r>
                  <a:rPr lang="en-US" altLang="en-US" dirty="0">
                    <a:latin typeface="Times New Roman" pitchFamily="18" charset="0"/>
                  </a:rPr>
                  <a:t>)=reject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chemeClr val="hlink"/>
                    </a:solidFill>
                    <a:cs typeface="Arial" charset="0"/>
                  </a:rPr>
                  <a:t>Efficiency</a:t>
                </a:r>
                <a:br>
                  <a:rPr lang="en-US" altLang="en-US" dirty="0">
                    <a:solidFill>
                      <a:schemeClr val="hlink"/>
                    </a:solidFill>
                    <a:cs typeface="Arial" charset="0"/>
                  </a:rPr>
                </a:br>
                <a:r>
                  <a:rPr lang="en-US" altLang="en-US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en-US" i="1" dirty="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en-US" dirty="0">
                    <a:cs typeface="Arial" charset="0"/>
                  </a:rPr>
                  <a:t>runs in time </a:t>
                </a:r>
                <a:r>
                  <a:rPr lang="en-US" altLang="en-US" dirty="0">
                    <a:latin typeface="Times New Roman" pitchFamily="18" charset="0"/>
                    <a:cs typeface="Times New Roman" pitchFamily="18" charset="0"/>
                  </a:rPr>
                  <a:t>poly(|x|)</a:t>
                </a:r>
                <a:endParaRPr lang="en-US" altLang="en-US" dirty="0">
                  <a:solidFill>
                    <a:schemeClr val="hlink"/>
                  </a:solidFill>
                  <a:cs typeface="Arial" charset="0"/>
                </a:endParaRP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altLang="en-US" dirty="0">
                  <a:latin typeface="Times New Roman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NP = class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altLang="en-US" dirty="0"/>
                  <a:t> w/ proof systems.</a:t>
                </a:r>
                <a:endParaRPr lang="en-US" altLang="en-US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43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520" y="967264"/>
                <a:ext cx="11742420" cy="5617210"/>
              </a:xfrm>
              <a:blipFill>
                <a:blip r:embed="rId3"/>
                <a:stretch>
                  <a:fillRect l="-935" t="-1846" r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239000" y="958136"/>
            <a:ext cx="1371600" cy="1138477"/>
          </a:xfrm>
          <a:prstGeom prst="rect">
            <a:avLst/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8320" y="-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Some Simulation Results</a:t>
            </a:r>
          </a:p>
        </p:txBody>
      </p:sp>
      <p:sp>
        <p:nvSpPr>
          <p:cNvPr id="5" name="Rectangle 4"/>
          <p:cNvSpPr/>
          <p:nvPr/>
        </p:nvSpPr>
        <p:spPr>
          <a:xfrm rot="1800000">
            <a:off x="5085768" y="917775"/>
            <a:ext cx="1254580" cy="1219200"/>
          </a:xfrm>
          <a:prstGeom prst="rect">
            <a:avLst/>
          </a:prstGeom>
          <a:solidFill>
            <a:schemeClr val="accent5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:\Users\boaz\Dropbox\WORK\Writeups\Nuclear-Disarmament\Presentation\warhe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8608">
            <a:off x="5287094" y="1128747"/>
            <a:ext cx="900855" cy="79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entagon 6"/>
          <p:cNvSpPr/>
          <p:nvPr/>
        </p:nvSpPr>
        <p:spPr>
          <a:xfrm>
            <a:off x="3749548" y="1432124"/>
            <a:ext cx="609600" cy="1905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" name="Straight Connector 7"/>
          <p:cNvCxnSpPr>
            <a:endCxn id="3074" idx="1"/>
          </p:cNvCxnSpPr>
          <p:nvPr/>
        </p:nvCxnSpPr>
        <p:spPr>
          <a:xfrm flipV="1">
            <a:off x="4376734" y="1527375"/>
            <a:ext cx="3030415" cy="3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148" y="1165424"/>
            <a:ext cx="974852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733966" y="3048888"/>
            <a:ext cx="8400634" cy="456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Taking about 50 measurements may suffice for 99.9% accuracy.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03552"/>
            <a:ext cx="5334000" cy="315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752600" y="2514600"/>
            <a:ext cx="3505200" cy="456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Don’t use actual warheads…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876800" y="2514600"/>
            <a:ext cx="3505200" cy="456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…use “British Test Object”</a:t>
            </a:r>
          </a:p>
        </p:txBody>
      </p:sp>
    </p:spTree>
    <p:extLst>
      <p:ext uri="{BB962C8B-B14F-4D97-AF65-F5344CB8AC3E}">
        <p14:creationId xmlns:p14="http://schemas.microsoft.com/office/powerpoint/2010/main" val="14859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Nov. 21, 2017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21D6F9DC-B646-4A4C-8E84-4AFFEC011DDE}" type="slidenum">
              <a:rPr lang="en-US" altLang="en-US" smtClean="0"/>
              <a:pPr/>
              <a:t>51</a:t>
            </a:fld>
            <a:endParaRPr lang="en-US" alt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325438"/>
            <a:ext cx="7772400" cy="1143000"/>
          </a:xfrm>
        </p:spPr>
        <p:txBody>
          <a:bodyPr/>
          <a:lstStyle/>
          <a:p>
            <a:r>
              <a:rPr lang="en-US" altLang="en-US"/>
              <a:t>For more on these topics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800735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“Interactive and Zero-Knowledge Proofs.”  Lecture Notes from Park City Math Institute Graduate Summer School 2000. </a:t>
            </a:r>
            <a:r>
              <a:rPr lang="en-US" altLang="en-US" sz="2000" dirty="0">
                <a:hlinkClick r:id="rId2"/>
              </a:rPr>
              <a:t>http://people.seas.harvard.edu/~salil/research/pcmi-abs.html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lnSpc>
                <a:spcPct val="90000"/>
              </a:lnSpc>
              <a:buNone/>
            </a:pP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 err="1"/>
              <a:t>Sipser</a:t>
            </a:r>
            <a:r>
              <a:rPr lang="en-US" altLang="en-US" sz="2000" dirty="0"/>
              <a:t> Sec. 10.4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Oded Goldreich. </a:t>
            </a:r>
            <a:r>
              <a:rPr lang="en-US" altLang="en-US" sz="2000" i="1" dirty="0"/>
              <a:t>Probabilistic Proof Systems: A Primer.  </a:t>
            </a:r>
            <a:br>
              <a:rPr lang="en-US" altLang="en-US" sz="2000" dirty="0"/>
            </a:br>
            <a:r>
              <a:rPr lang="en-US" altLang="en-US" sz="2000" dirty="0">
                <a:hlinkClick r:id="rId3"/>
              </a:rPr>
              <a:t>http://www.wisdom.weizmann.ac.il/~oded/pps-primer.html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Courses: CS 127/227, 221.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1C0A-609D-46FE-AE81-FE65A4BD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AF18-FBBD-4D1A-B1DB-8EC6EB17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0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2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Nov. 21, 2017</a:t>
            </a:r>
          </a:p>
        </p:txBody>
      </p:sp>
      <p:sp>
        <p:nvSpPr>
          <p:cNvPr id="46083" name="Footer Placeholder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727767D2-FCAB-4267-A6F0-0BA2C15EB0AD}" type="slidenum">
              <a:rPr lang="en-US" altLang="en-US" smtClean="0"/>
              <a:pPr/>
              <a:t>53</a:t>
            </a:fld>
            <a:endParaRPr lang="en-US" altLang="en-US"/>
          </a:p>
        </p:txBody>
      </p:sp>
      <p:sp>
        <p:nvSpPr>
          <p:cNvPr id="46085" name="Line 2"/>
          <p:cNvSpPr>
            <a:spLocks noChangeShapeType="1"/>
          </p:cNvSpPr>
          <p:nvPr/>
        </p:nvSpPr>
        <p:spPr bwMode="auto">
          <a:xfrm flipV="1">
            <a:off x="3033714" y="2462214"/>
            <a:ext cx="892175" cy="763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3"/>
          <p:cNvSpPr>
            <a:spLocks noChangeShapeType="1"/>
          </p:cNvSpPr>
          <p:nvPr/>
        </p:nvSpPr>
        <p:spPr bwMode="auto">
          <a:xfrm>
            <a:off x="2995614" y="3414714"/>
            <a:ext cx="433387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Line 4"/>
          <p:cNvSpPr>
            <a:spLocks noChangeShapeType="1"/>
          </p:cNvSpPr>
          <p:nvPr/>
        </p:nvSpPr>
        <p:spPr bwMode="auto">
          <a:xfrm>
            <a:off x="3044826" y="3340101"/>
            <a:ext cx="5567363" cy="1262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Line 5"/>
          <p:cNvSpPr>
            <a:spLocks noChangeShapeType="1"/>
          </p:cNvSpPr>
          <p:nvPr/>
        </p:nvSpPr>
        <p:spPr bwMode="auto">
          <a:xfrm flipH="1">
            <a:off x="5173663" y="3562350"/>
            <a:ext cx="234950" cy="169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6"/>
          <p:cNvSpPr>
            <a:spLocks noChangeShapeType="1"/>
          </p:cNvSpPr>
          <p:nvPr/>
        </p:nvSpPr>
        <p:spPr bwMode="auto">
          <a:xfrm flipV="1">
            <a:off x="5507039" y="2301876"/>
            <a:ext cx="304323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7"/>
          <p:cNvSpPr>
            <a:spLocks noChangeShapeType="1"/>
          </p:cNvSpPr>
          <p:nvPr/>
        </p:nvSpPr>
        <p:spPr bwMode="auto">
          <a:xfrm>
            <a:off x="7102476" y="1657351"/>
            <a:ext cx="112713" cy="321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Line 8"/>
          <p:cNvSpPr>
            <a:spLocks noChangeShapeType="1"/>
          </p:cNvSpPr>
          <p:nvPr/>
        </p:nvSpPr>
        <p:spPr bwMode="auto">
          <a:xfrm flipH="1">
            <a:off x="7251700" y="3548063"/>
            <a:ext cx="457200" cy="1350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9"/>
          <p:cNvSpPr>
            <a:spLocks noChangeShapeType="1"/>
          </p:cNvSpPr>
          <p:nvPr/>
        </p:nvSpPr>
        <p:spPr bwMode="auto">
          <a:xfrm>
            <a:off x="3579814" y="4937125"/>
            <a:ext cx="1431925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0"/>
          <p:cNvSpPr>
            <a:spLocks noChangeShapeType="1"/>
          </p:cNvSpPr>
          <p:nvPr/>
        </p:nvSpPr>
        <p:spPr bwMode="auto">
          <a:xfrm>
            <a:off x="5310189" y="1992313"/>
            <a:ext cx="1804987" cy="293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1"/>
          <p:cNvSpPr>
            <a:spLocks noChangeShapeType="1"/>
          </p:cNvSpPr>
          <p:nvPr/>
        </p:nvSpPr>
        <p:spPr bwMode="auto">
          <a:xfrm flipH="1">
            <a:off x="4097339" y="1892300"/>
            <a:ext cx="1100137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2"/>
          <p:cNvSpPr>
            <a:spLocks noChangeShapeType="1"/>
          </p:cNvSpPr>
          <p:nvPr/>
        </p:nvSpPr>
        <p:spPr bwMode="auto">
          <a:xfrm>
            <a:off x="5408613" y="1881189"/>
            <a:ext cx="3128962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3"/>
          <p:cNvSpPr>
            <a:spLocks noChangeShapeType="1"/>
          </p:cNvSpPr>
          <p:nvPr/>
        </p:nvSpPr>
        <p:spPr bwMode="auto">
          <a:xfrm flipH="1">
            <a:off x="5259388" y="3489325"/>
            <a:ext cx="2387600" cy="1804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Line 14"/>
          <p:cNvSpPr>
            <a:spLocks noChangeShapeType="1"/>
          </p:cNvSpPr>
          <p:nvPr/>
        </p:nvSpPr>
        <p:spPr bwMode="auto">
          <a:xfrm>
            <a:off x="4059238" y="2486025"/>
            <a:ext cx="1300162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5"/>
          <p:cNvSpPr>
            <a:spLocks noChangeShapeType="1"/>
          </p:cNvSpPr>
          <p:nvPr/>
        </p:nvSpPr>
        <p:spPr bwMode="auto">
          <a:xfrm>
            <a:off x="8637588" y="2362200"/>
            <a:ext cx="61912" cy="216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6"/>
          <p:cNvSpPr>
            <a:spLocks noChangeShapeType="1"/>
          </p:cNvSpPr>
          <p:nvPr/>
        </p:nvSpPr>
        <p:spPr bwMode="auto">
          <a:xfrm flipH="1">
            <a:off x="3033714" y="1595438"/>
            <a:ext cx="3970337" cy="168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100" name="Group 17"/>
          <p:cNvGrpSpPr>
            <a:grpSpLocks/>
          </p:cNvGrpSpPr>
          <p:nvPr/>
        </p:nvGrpSpPr>
        <p:grpSpPr bwMode="auto">
          <a:xfrm>
            <a:off x="3886200" y="1431926"/>
            <a:ext cx="4953000" cy="4054475"/>
            <a:chOff x="1488" y="902"/>
            <a:chExt cx="3120" cy="2554"/>
          </a:xfrm>
        </p:grpSpPr>
        <p:sp>
          <p:nvSpPr>
            <p:cNvPr id="46125" name="Oval 18"/>
            <p:cNvSpPr>
              <a:spLocks noChangeArrowheads="1"/>
            </p:cNvSpPr>
            <p:nvPr/>
          </p:nvSpPr>
          <p:spPr bwMode="auto">
            <a:xfrm>
              <a:off x="1488" y="1440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6" name="Oval 19"/>
            <p:cNvSpPr>
              <a:spLocks noChangeArrowheads="1"/>
            </p:cNvSpPr>
            <p:nvPr/>
          </p:nvSpPr>
          <p:spPr bwMode="auto">
            <a:xfrm>
              <a:off x="2208" y="331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7" name="Oval 20"/>
            <p:cNvSpPr>
              <a:spLocks noChangeArrowheads="1"/>
            </p:cNvSpPr>
            <p:nvPr/>
          </p:nvSpPr>
          <p:spPr bwMode="auto">
            <a:xfrm>
              <a:off x="3439" y="90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8" name="Oval 21"/>
            <p:cNvSpPr>
              <a:spLocks noChangeArrowheads="1"/>
            </p:cNvSpPr>
            <p:nvPr/>
          </p:nvSpPr>
          <p:spPr bwMode="auto">
            <a:xfrm>
              <a:off x="4464" y="283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4351338" y="17240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3154363" y="24939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46103" name="Text Box 24"/>
          <p:cNvSpPr txBox="1">
            <a:spLocks noChangeArrowheads="1"/>
          </p:cNvSpPr>
          <p:nvPr/>
        </p:nvSpPr>
        <p:spPr bwMode="auto">
          <a:xfrm>
            <a:off x="4248150" y="363537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</a:t>
            </a:r>
          </a:p>
        </p:txBody>
      </p:sp>
      <p:sp>
        <p:nvSpPr>
          <p:cNvPr id="46104" name="Text Box 25"/>
          <p:cNvSpPr txBox="1">
            <a:spLocks noChangeArrowheads="1"/>
          </p:cNvSpPr>
          <p:nvPr/>
        </p:nvSpPr>
        <p:spPr bwMode="auto">
          <a:xfrm>
            <a:off x="4906963" y="237807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46105" name="Text Box 26"/>
          <p:cNvSpPr txBox="1">
            <a:spLocks noChangeArrowheads="1"/>
          </p:cNvSpPr>
          <p:nvPr/>
        </p:nvSpPr>
        <p:spPr bwMode="auto">
          <a:xfrm>
            <a:off x="4094163" y="479425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F</a:t>
            </a:r>
          </a:p>
        </p:txBody>
      </p:sp>
      <p:sp>
        <p:nvSpPr>
          <p:cNvPr id="46106" name="Text Box 27"/>
          <p:cNvSpPr txBox="1">
            <a:spLocks noChangeArrowheads="1"/>
          </p:cNvSpPr>
          <p:nvPr/>
        </p:nvSpPr>
        <p:spPr bwMode="auto">
          <a:xfrm>
            <a:off x="7381875" y="17827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</a:t>
            </a:r>
          </a:p>
        </p:txBody>
      </p:sp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2835275" y="37988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5645150" y="24050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G</a:t>
            </a: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3352800" y="1752600"/>
            <a:ext cx="4510088" cy="3276600"/>
            <a:chOff x="1152" y="1104"/>
            <a:chExt cx="2841" cy="2064"/>
          </a:xfrm>
        </p:grpSpPr>
        <p:sp>
          <p:nvSpPr>
            <p:cNvPr id="46121" name="Oval 31"/>
            <p:cNvSpPr>
              <a:spLocks noChangeArrowheads="1"/>
            </p:cNvSpPr>
            <p:nvPr/>
          </p:nvSpPr>
          <p:spPr bwMode="auto">
            <a:xfrm>
              <a:off x="1152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2" name="Oval 32"/>
            <p:cNvSpPr>
              <a:spLocks noChangeArrowheads="1"/>
            </p:cNvSpPr>
            <p:nvPr/>
          </p:nvSpPr>
          <p:spPr bwMode="auto">
            <a:xfrm>
              <a:off x="3849" y="210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3" name="Oval 33"/>
            <p:cNvSpPr>
              <a:spLocks noChangeArrowheads="1"/>
            </p:cNvSpPr>
            <p:nvPr/>
          </p:nvSpPr>
          <p:spPr bwMode="auto">
            <a:xfrm>
              <a:off x="2400" y="21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4" name="Oval 34"/>
            <p:cNvSpPr>
              <a:spLocks noChangeArrowheads="1"/>
            </p:cNvSpPr>
            <p:nvPr/>
          </p:nvSpPr>
          <p:spPr bwMode="auto">
            <a:xfrm>
              <a:off x="2304" y="11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6110" name="Text Box 35"/>
          <p:cNvSpPr txBox="1">
            <a:spLocks noChangeArrowheads="1"/>
          </p:cNvSpPr>
          <p:nvPr/>
        </p:nvSpPr>
        <p:spPr bwMode="auto">
          <a:xfrm>
            <a:off x="6172200" y="45577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6111" name="Text Box 36"/>
          <p:cNvSpPr txBox="1">
            <a:spLocks noChangeArrowheads="1"/>
          </p:cNvSpPr>
          <p:nvPr/>
        </p:nvSpPr>
        <p:spPr bwMode="auto">
          <a:xfrm>
            <a:off x="7551738" y="379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7121525" y="2986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K</a:t>
            </a:r>
          </a:p>
        </p:txBody>
      </p:sp>
      <p:sp>
        <p:nvSpPr>
          <p:cNvPr id="46113" name="Text Box 38"/>
          <p:cNvSpPr txBox="1">
            <a:spLocks noChangeArrowheads="1"/>
          </p:cNvSpPr>
          <p:nvPr/>
        </p:nvSpPr>
        <p:spPr bwMode="auto">
          <a:xfrm>
            <a:off x="8682038" y="32829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46114" name="Text Box 39"/>
          <p:cNvSpPr txBox="1">
            <a:spLocks noChangeArrowheads="1"/>
          </p:cNvSpPr>
          <p:nvPr/>
        </p:nvSpPr>
        <p:spPr bwMode="auto">
          <a:xfrm>
            <a:off x="4503738" y="2978151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M</a:t>
            </a:r>
          </a:p>
        </p:txBody>
      </p:sp>
      <p:sp>
        <p:nvSpPr>
          <p:cNvPr id="46115" name="Text Box 40"/>
          <p:cNvSpPr txBox="1">
            <a:spLocks noChangeArrowheads="1"/>
          </p:cNvSpPr>
          <p:nvPr/>
        </p:nvSpPr>
        <p:spPr bwMode="auto">
          <a:xfrm>
            <a:off x="4953000" y="43418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46116" name="Text Box 41"/>
          <p:cNvSpPr txBox="1">
            <a:spLocks noChangeArrowheads="1"/>
          </p:cNvSpPr>
          <p:nvPr/>
        </p:nvSpPr>
        <p:spPr bwMode="auto">
          <a:xfrm>
            <a:off x="6464300" y="2638426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</a:t>
            </a:r>
          </a:p>
        </p:txBody>
      </p:sp>
      <p:grpSp>
        <p:nvGrpSpPr>
          <p:cNvPr id="46117" name="Group 42"/>
          <p:cNvGrpSpPr>
            <a:grpSpLocks/>
          </p:cNvGrpSpPr>
          <p:nvPr/>
        </p:nvGrpSpPr>
        <p:grpSpPr bwMode="auto">
          <a:xfrm>
            <a:off x="2819400" y="2133600"/>
            <a:ext cx="5943600" cy="2971800"/>
            <a:chOff x="816" y="1344"/>
            <a:chExt cx="3744" cy="1872"/>
          </a:xfrm>
        </p:grpSpPr>
        <p:sp>
          <p:nvSpPr>
            <p:cNvPr id="46118" name="Oval 43"/>
            <p:cNvSpPr>
              <a:spLocks noChangeArrowheads="1"/>
            </p:cNvSpPr>
            <p:nvPr/>
          </p:nvSpPr>
          <p:spPr bwMode="auto">
            <a:xfrm>
              <a:off x="4416" y="134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19" name="Oval 44"/>
            <p:cNvSpPr>
              <a:spLocks noChangeArrowheads="1"/>
            </p:cNvSpPr>
            <p:nvPr/>
          </p:nvSpPr>
          <p:spPr bwMode="auto">
            <a:xfrm>
              <a:off x="816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120" name="Oval 45"/>
            <p:cNvSpPr>
              <a:spLocks noChangeArrowheads="1"/>
            </p:cNvSpPr>
            <p:nvPr/>
          </p:nvSpPr>
          <p:spPr bwMode="auto">
            <a:xfrm>
              <a:off x="3504" y="307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2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Nov. 21, 2017</a:t>
            </a:r>
          </a:p>
        </p:txBody>
      </p:sp>
      <p:sp>
        <p:nvSpPr>
          <p:cNvPr id="47107" name="Footer Placeholder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6E2DAB6B-4FDC-4404-9C8B-AEC8C90A42FA}" type="slidenum">
              <a:rPr lang="en-US" altLang="en-US" smtClean="0"/>
              <a:pPr/>
              <a:t>54</a:t>
            </a:fld>
            <a:endParaRPr lang="en-US" altLang="en-US"/>
          </a:p>
        </p:txBody>
      </p:sp>
      <p:sp>
        <p:nvSpPr>
          <p:cNvPr id="47109" name="Line 2"/>
          <p:cNvSpPr>
            <a:spLocks noChangeShapeType="1"/>
          </p:cNvSpPr>
          <p:nvPr/>
        </p:nvSpPr>
        <p:spPr bwMode="auto">
          <a:xfrm flipV="1">
            <a:off x="3033714" y="2462214"/>
            <a:ext cx="892175" cy="763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3"/>
          <p:cNvSpPr>
            <a:spLocks noChangeShapeType="1"/>
          </p:cNvSpPr>
          <p:nvPr/>
        </p:nvSpPr>
        <p:spPr bwMode="auto">
          <a:xfrm>
            <a:off x="2995614" y="3414714"/>
            <a:ext cx="433387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4"/>
          <p:cNvSpPr>
            <a:spLocks noChangeShapeType="1"/>
          </p:cNvSpPr>
          <p:nvPr/>
        </p:nvSpPr>
        <p:spPr bwMode="auto">
          <a:xfrm>
            <a:off x="3044826" y="3340101"/>
            <a:ext cx="5567363" cy="1262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5"/>
          <p:cNvSpPr>
            <a:spLocks noChangeShapeType="1"/>
          </p:cNvSpPr>
          <p:nvPr/>
        </p:nvSpPr>
        <p:spPr bwMode="auto">
          <a:xfrm flipH="1">
            <a:off x="5173663" y="3562350"/>
            <a:ext cx="234950" cy="169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 flipV="1">
            <a:off x="5507039" y="2301876"/>
            <a:ext cx="304323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7"/>
          <p:cNvSpPr>
            <a:spLocks noChangeShapeType="1"/>
          </p:cNvSpPr>
          <p:nvPr/>
        </p:nvSpPr>
        <p:spPr bwMode="auto">
          <a:xfrm>
            <a:off x="7102476" y="1657351"/>
            <a:ext cx="112713" cy="321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8"/>
          <p:cNvSpPr>
            <a:spLocks noChangeShapeType="1"/>
          </p:cNvSpPr>
          <p:nvPr/>
        </p:nvSpPr>
        <p:spPr bwMode="auto">
          <a:xfrm flipH="1">
            <a:off x="7251700" y="3548063"/>
            <a:ext cx="457200" cy="1350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9"/>
          <p:cNvSpPr>
            <a:spLocks noChangeShapeType="1"/>
          </p:cNvSpPr>
          <p:nvPr/>
        </p:nvSpPr>
        <p:spPr bwMode="auto">
          <a:xfrm>
            <a:off x="3579814" y="4937125"/>
            <a:ext cx="1431925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10"/>
          <p:cNvSpPr>
            <a:spLocks noChangeShapeType="1"/>
          </p:cNvSpPr>
          <p:nvPr/>
        </p:nvSpPr>
        <p:spPr bwMode="auto">
          <a:xfrm>
            <a:off x="5310189" y="1992313"/>
            <a:ext cx="1804987" cy="293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1"/>
          <p:cNvSpPr>
            <a:spLocks noChangeShapeType="1"/>
          </p:cNvSpPr>
          <p:nvPr/>
        </p:nvSpPr>
        <p:spPr bwMode="auto">
          <a:xfrm flipH="1">
            <a:off x="4097339" y="1892300"/>
            <a:ext cx="1100137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Line 12"/>
          <p:cNvSpPr>
            <a:spLocks noChangeShapeType="1"/>
          </p:cNvSpPr>
          <p:nvPr/>
        </p:nvSpPr>
        <p:spPr bwMode="auto">
          <a:xfrm>
            <a:off x="5408613" y="1881189"/>
            <a:ext cx="3128962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3"/>
          <p:cNvSpPr>
            <a:spLocks noChangeShapeType="1"/>
          </p:cNvSpPr>
          <p:nvPr/>
        </p:nvSpPr>
        <p:spPr bwMode="auto">
          <a:xfrm flipH="1">
            <a:off x="5259388" y="3489325"/>
            <a:ext cx="2387600" cy="1804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14"/>
          <p:cNvSpPr>
            <a:spLocks noChangeShapeType="1"/>
          </p:cNvSpPr>
          <p:nvPr/>
        </p:nvSpPr>
        <p:spPr bwMode="auto">
          <a:xfrm>
            <a:off x="4059238" y="2486025"/>
            <a:ext cx="1300162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15"/>
          <p:cNvSpPr>
            <a:spLocks noChangeShapeType="1"/>
          </p:cNvSpPr>
          <p:nvPr/>
        </p:nvSpPr>
        <p:spPr bwMode="auto">
          <a:xfrm>
            <a:off x="8637588" y="2362200"/>
            <a:ext cx="61912" cy="216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6"/>
          <p:cNvSpPr>
            <a:spLocks noChangeShapeType="1"/>
          </p:cNvSpPr>
          <p:nvPr/>
        </p:nvSpPr>
        <p:spPr bwMode="auto">
          <a:xfrm flipH="1">
            <a:off x="3033714" y="1595438"/>
            <a:ext cx="3970337" cy="168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24" name="Group 17"/>
          <p:cNvGrpSpPr>
            <a:grpSpLocks/>
          </p:cNvGrpSpPr>
          <p:nvPr/>
        </p:nvGrpSpPr>
        <p:grpSpPr bwMode="auto">
          <a:xfrm>
            <a:off x="3886200" y="1431926"/>
            <a:ext cx="4953000" cy="4054475"/>
            <a:chOff x="1488" y="902"/>
            <a:chExt cx="3120" cy="2554"/>
          </a:xfrm>
        </p:grpSpPr>
        <p:sp>
          <p:nvSpPr>
            <p:cNvPr id="47149" name="Oval 18"/>
            <p:cNvSpPr>
              <a:spLocks noChangeArrowheads="1"/>
            </p:cNvSpPr>
            <p:nvPr/>
          </p:nvSpPr>
          <p:spPr bwMode="auto">
            <a:xfrm>
              <a:off x="1488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50" name="Oval 19"/>
            <p:cNvSpPr>
              <a:spLocks noChangeArrowheads="1"/>
            </p:cNvSpPr>
            <p:nvPr/>
          </p:nvSpPr>
          <p:spPr bwMode="auto">
            <a:xfrm>
              <a:off x="2208" y="33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51" name="Oval 20"/>
            <p:cNvSpPr>
              <a:spLocks noChangeArrowheads="1"/>
            </p:cNvSpPr>
            <p:nvPr/>
          </p:nvSpPr>
          <p:spPr bwMode="auto">
            <a:xfrm>
              <a:off x="3439" y="90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52" name="Oval 21"/>
            <p:cNvSpPr>
              <a:spLocks noChangeArrowheads="1"/>
            </p:cNvSpPr>
            <p:nvPr/>
          </p:nvSpPr>
          <p:spPr bwMode="auto">
            <a:xfrm>
              <a:off x="4464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4351338" y="17240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47126" name="Text Box 23"/>
          <p:cNvSpPr txBox="1">
            <a:spLocks noChangeArrowheads="1"/>
          </p:cNvSpPr>
          <p:nvPr/>
        </p:nvSpPr>
        <p:spPr bwMode="auto">
          <a:xfrm>
            <a:off x="3154363" y="24939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47127" name="Text Box 24"/>
          <p:cNvSpPr txBox="1">
            <a:spLocks noChangeArrowheads="1"/>
          </p:cNvSpPr>
          <p:nvPr/>
        </p:nvSpPr>
        <p:spPr bwMode="auto">
          <a:xfrm>
            <a:off x="4248150" y="363537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</a:t>
            </a:r>
          </a:p>
        </p:txBody>
      </p:sp>
      <p:sp>
        <p:nvSpPr>
          <p:cNvPr id="47128" name="Text Box 25"/>
          <p:cNvSpPr txBox="1">
            <a:spLocks noChangeArrowheads="1"/>
          </p:cNvSpPr>
          <p:nvPr/>
        </p:nvSpPr>
        <p:spPr bwMode="auto">
          <a:xfrm>
            <a:off x="4906963" y="237807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47129" name="Text Box 26"/>
          <p:cNvSpPr txBox="1">
            <a:spLocks noChangeArrowheads="1"/>
          </p:cNvSpPr>
          <p:nvPr/>
        </p:nvSpPr>
        <p:spPr bwMode="auto">
          <a:xfrm>
            <a:off x="4094163" y="479425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F</a:t>
            </a:r>
          </a:p>
        </p:txBody>
      </p:sp>
      <p:sp>
        <p:nvSpPr>
          <p:cNvPr id="47130" name="Text Box 27"/>
          <p:cNvSpPr txBox="1">
            <a:spLocks noChangeArrowheads="1"/>
          </p:cNvSpPr>
          <p:nvPr/>
        </p:nvSpPr>
        <p:spPr bwMode="auto">
          <a:xfrm>
            <a:off x="7381875" y="17827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</a:t>
            </a:r>
          </a:p>
        </p:txBody>
      </p:sp>
      <p:sp>
        <p:nvSpPr>
          <p:cNvPr id="47131" name="Text Box 28"/>
          <p:cNvSpPr txBox="1">
            <a:spLocks noChangeArrowheads="1"/>
          </p:cNvSpPr>
          <p:nvPr/>
        </p:nvSpPr>
        <p:spPr bwMode="auto">
          <a:xfrm>
            <a:off x="2835275" y="37988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47132" name="Text Box 29"/>
          <p:cNvSpPr txBox="1">
            <a:spLocks noChangeArrowheads="1"/>
          </p:cNvSpPr>
          <p:nvPr/>
        </p:nvSpPr>
        <p:spPr bwMode="auto">
          <a:xfrm>
            <a:off x="5645150" y="24050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G</a:t>
            </a:r>
          </a:p>
        </p:txBody>
      </p:sp>
      <p:grpSp>
        <p:nvGrpSpPr>
          <p:cNvPr id="47133" name="Group 30"/>
          <p:cNvGrpSpPr>
            <a:grpSpLocks/>
          </p:cNvGrpSpPr>
          <p:nvPr/>
        </p:nvGrpSpPr>
        <p:grpSpPr bwMode="auto">
          <a:xfrm>
            <a:off x="3352800" y="1752600"/>
            <a:ext cx="4510088" cy="3276600"/>
            <a:chOff x="1152" y="1104"/>
            <a:chExt cx="2841" cy="2064"/>
          </a:xfrm>
        </p:grpSpPr>
        <p:sp>
          <p:nvSpPr>
            <p:cNvPr id="47145" name="Oval 31"/>
            <p:cNvSpPr>
              <a:spLocks noChangeArrowheads="1"/>
            </p:cNvSpPr>
            <p:nvPr/>
          </p:nvSpPr>
          <p:spPr bwMode="auto">
            <a:xfrm>
              <a:off x="1152" y="302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46" name="Oval 32"/>
            <p:cNvSpPr>
              <a:spLocks noChangeArrowheads="1"/>
            </p:cNvSpPr>
            <p:nvPr/>
          </p:nvSpPr>
          <p:spPr bwMode="auto">
            <a:xfrm>
              <a:off x="3849" y="210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47" name="Oval 33"/>
            <p:cNvSpPr>
              <a:spLocks noChangeArrowheads="1"/>
            </p:cNvSpPr>
            <p:nvPr/>
          </p:nvSpPr>
          <p:spPr bwMode="auto">
            <a:xfrm>
              <a:off x="2400" y="211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48" name="Oval 34"/>
            <p:cNvSpPr>
              <a:spLocks noChangeArrowheads="1"/>
            </p:cNvSpPr>
            <p:nvPr/>
          </p:nvSpPr>
          <p:spPr bwMode="auto">
            <a:xfrm>
              <a:off x="2304" y="110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7134" name="Text Box 35"/>
          <p:cNvSpPr txBox="1">
            <a:spLocks noChangeArrowheads="1"/>
          </p:cNvSpPr>
          <p:nvPr/>
        </p:nvSpPr>
        <p:spPr bwMode="auto">
          <a:xfrm>
            <a:off x="6172200" y="45577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7135" name="Text Box 36"/>
          <p:cNvSpPr txBox="1">
            <a:spLocks noChangeArrowheads="1"/>
          </p:cNvSpPr>
          <p:nvPr/>
        </p:nvSpPr>
        <p:spPr bwMode="auto">
          <a:xfrm>
            <a:off x="7551738" y="379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47136" name="Text Box 37"/>
          <p:cNvSpPr txBox="1">
            <a:spLocks noChangeArrowheads="1"/>
          </p:cNvSpPr>
          <p:nvPr/>
        </p:nvSpPr>
        <p:spPr bwMode="auto">
          <a:xfrm>
            <a:off x="7121525" y="2986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K</a:t>
            </a:r>
          </a:p>
        </p:txBody>
      </p:sp>
      <p:sp>
        <p:nvSpPr>
          <p:cNvPr id="47137" name="Text Box 38"/>
          <p:cNvSpPr txBox="1">
            <a:spLocks noChangeArrowheads="1"/>
          </p:cNvSpPr>
          <p:nvPr/>
        </p:nvSpPr>
        <p:spPr bwMode="auto">
          <a:xfrm>
            <a:off x="8682038" y="32829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47138" name="Text Box 39"/>
          <p:cNvSpPr txBox="1">
            <a:spLocks noChangeArrowheads="1"/>
          </p:cNvSpPr>
          <p:nvPr/>
        </p:nvSpPr>
        <p:spPr bwMode="auto">
          <a:xfrm>
            <a:off x="4503738" y="2978151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M</a:t>
            </a:r>
          </a:p>
        </p:txBody>
      </p:sp>
      <p:sp>
        <p:nvSpPr>
          <p:cNvPr id="47139" name="Text Box 40"/>
          <p:cNvSpPr txBox="1">
            <a:spLocks noChangeArrowheads="1"/>
          </p:cNvSpPr>
          <p:nvPr/>
        </p:nvSpPr>
        <p:spPr bwMode="auto">
          <a:xfrm>
            <a:off x="4953000" y="43418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47140" name="Text Box 41"/>
          <p:cNvSpPr txBox="1">
            <a:spLocks noChangeArrowheads="1"/>
          </p:cNvSpPr>
          <p:nvPr/>
        </p:nvSpPr>
        <p:spPr bwMode="auto">
          <a:xfrm>
            <a:off x="6464300" y="2638426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</a:t>
            </a:r>
          </a:p>
        </p:txBody>
      </p:sp>
      <p:grpSp>
        <p:nvGrpSpPr>
          <p:cNvPr id="47141" name="Group 42"/>
          <p:cNvGrpSpPr>
            <a:grpSpLocks/>
          </p:cNvGrpSpPr>
          <p:nvPr/>
        </p:nvGrpSpPr>
        <p:grpSpPr bwMode="auto">
          <a:xfrm>
            <a:off x="2819400" y="2133600"/>
            <a:ext cx="5943600" cy="2971800"/>
            <a:chOff x="816" y="1344"/>
            <a:chExt cx="3744" cy="1872"/>
          </a:xfrm>
        </p:grpSpPr>
        <p:sp>
          <p:nvSpPr>
            <p:cNvPr id="47142" name="Oval 43"/>
            <p:cNvSpPr>
              <a:spLocks noChangeArrowheads="1"/>
            </p:cNvSpPr>
            <p:nvPr/>
          </p:nvSpPr>
          <p:spPr bwMode="auto">
            <a:xfrm>
              <a:off x="4416" y="134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43" name="Oval 44"/>
            <p:cNvSpPr>
              <a:spLocks noChangeArrowheads="1"/>
            </p:cNvSpPr>
            <p:nvPr/>
          </p:nvSpPr>
          <p:spPr bwMode="auto">
            <a:xfrm>
              <a:off x="816" y="2016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144" name="Oval 45"/>
            <p:cNvSpPr>
              <a:spLocks noChangeArrowheads="1"/>
            </p:cNvSpPr>
            <p:nvPr/>
          </p:nvSpPr>
          <p:spPr bwMode="auto">
            <a:xfrm>
              <a:off x="3504" y="307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2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Nov. 21, 2017</a:t>
            </a:r>
          </a:p>
        </p:txBody>
      </p:sp>
      <p:sp>
        <p:nvSpPr>
          <p:cNvPr id="48131" name="Footer Placeholder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66A73996-7185-4E31-B2AE-8E7F3098E3FE}" type="slidenum">
              <a:rPr lang="en-US" altLang="en-US" smtClean="0"/>
              <a:pPr/>
              <a:t>55</a:t>
            </a:fld>
            <a:endParaRPr lang="en-US" altLang="en-US"/>
          </a:p>
        </p:txBody>
      </p:sp>
      <p:sp>
        <p:nvSpPr>
          <p:cNvPr id="48133" name="Line 2"/>
          <p:cNvSpPr>
            <a:spLocks noChangeShapeType="1"/>
          </p:cNvSpPr>
          <p:nvPr/>
        </p:nvSpPr>
        <p:spPr bwMode="auto">
          <a:xfrm flipV="1">
            <a:off x="3033714" y="2462214"/>
            <a:ext cx="892175" cy="763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Line 3"/>
          <p:cNvSpPr>
            <a:spLocks noChangeShapeType="1"/>
          </p:cNvSpPr>
          <p:nvPr/>
        </p:nvSpPr>
        <p:spPr bwMode="auto">
          <a:xfrm>
            <a:off x="2995614" y="3414714"/>
            <a:ext cx="433387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5" name="Line 4"/>
          <p:cNvSpPr>
            <a:spLocks noChangeShapeType="1"/>
          </p:cNvSpPr>
          <p:nvPr/>
        </p:nvSpPr>
        <p:spPr bwMode="auto">
          <a:xfrm>
            <a:off x="3044826" y="3340101"/>
            <a:ext cx="5567363" cy="1262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5"/>
          <p:cNvSpPr>
            <a:spLocks noChangeShapeType="1"/>
          </p:cNvSpPr>
          <p:nvPr/>
        </p:nvSpPr>
        <p:spPr bwMode="auto">
          <a:xfrm flipH="1">
            <a:off x="5173663" y="3562350"/>
            <a:ext cx="234950" cy="169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6"/>
          <p:cNvSpPr>
            <a:spLocks noChangeShapeType="1"/>
          </p:cNvSpPr>
          <p:nvPr/>
        </p:nvSpPr>
        <p:spPr bwMode="auto">
          <a:xfrm flipV="1">
            <a:off x="5507039" y="2301876"/>
            <a:ext cx="304323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7"/>
          <p:cNvSpPr>
            <a:spLocks noChangeShapeType="1"/>
          </p:cNvSpPr>
          <p:nvPr/>
        </p:nvSpPr>
        <p:spPr bwMode="auto">
          <a:xfrm>
            <a:off x="7102476" y="1657351"/>
            <a:ext cx="112713" cy="321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8"/>
          <p:cNvSpPr>
            <a:spLocks noChangeShapeType="1"/>
          </p:cNvSpPr>
          <p:nvPr/>
        </p:nvSpPr>
        <p:spPr bwMode="auto">
          <a:xfrm flipH="1">
            <a:off x="7251700" y="3548063"/>
            <a:ext cx="457200" cy="1350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9"/>
          <p:cNvSpPr>
            <a:spLocks noChangeShapeType="1"/>
          </p:cNvSpPr>
          <p:nvPr/>
        </p:nvSpPr>
        <p:spPr bwMode="auto">
          <a:xfrm>
            <a:off x="3579814" y="4937125"/>
            <a:ext cx="1431925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10"/>
          <p:cNvSpPr>
            <a:spLocks noChangeShapeType="1"/>
          </p:cNvSpPr>
          <p:nvPr/>
        </p:nvSpPr>
        <p:spPr bwMode="auto">
          <a:xfrm>
            <a:off x="5310189" y="1992313"/>
            <a:ext cx="1804987" cy="293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Line 11"/>
          <p:cNvSpPr>
            <a:spLocks noChangeShapeType="1"/>
          </p:cNvSpPr>
          <p:nvPr/>
        </p:nvSpPr>
        <p:spPr bwMode="auto">
          <a:xfrm flipH="1">
            <a:off x="4097339" y="1892300"/>
            <a:ext cx="1100137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12"/>
          <p:cNvSpPr>
            <a:spLocks noChangeShapeType="1"/>
          </p:cNvSpPr>
          <p:nvPr/>
        </p:nvSpPr>
        <p:spPr bwMode="auto">
          <a:xfrm>
            <a:off x="5408613" y="1881189"/>
            <a:ext cx="3128962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13"/>
          <p:cNvSpPr>
            <a:spLocks noChangeShapeType="1"/>
          </p:cNvSpPr>
          <p:nvPr/>
        </p:nvSpPr>
        <p:spPr bwMode="auto">
          <a:xfrm flipH="1">
            <a:off x="5259388" y="3489325"/>
            <a:ext cx="2387600" cy="1804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14"/>
          <p:cNvSpPr>
            <a:spLocks noChangeShapeType="1"/>
          </p:cNvSpPr>
          <p:nvPr/>
        </p:nvSpPr>
        <p:spPr bwMode="auto">
          <a:xfrm>
            <a:off x="4059238" y="2486025"/>
            <a:ext cx="1300162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15"/>
          <p:cNvSpPr>
            <a:spLocks noChangeShapeType="1"/>
          </p:cNvSpPr>
          <p:nvPr/>
        </p:nvSpPr>
        <p:spPr bwMode="auto">
          <a:xfrm>
            <a:off x="8637588" y="2362200"/>
            <a:ext cx="61912" cy="216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16"/>
          <p:cNvSpPr>
            <a:spLocks noChangeShapeType="1"/>
          </p:cNvSpPr>
          <p:nvPr/>
        </p:nvSpPr>
        <p:spPr bwMode="auto">
          <a:xfrm flipH="1">
            <a:off x="3033714" y="1595438"/>
            <a:ext cx="3970337" cy="168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48" name="Group 17"/>
          <p:cNvGrpSpPr>
            <a:grpSpLocks/>
          </p:cNvGrpSpPr>
          <p:nvPr/>
        </p:nvGrpSpPr>
        <p:grpSpPr bwMode="auto">
          <a:xfrm>
            <a:off x="3886200" y="1431926"/>
            <a:ext cx="4953000" cy="4054475"/>
            <a:chOff x="1488" y="902"/>
            <a:chExt cx="3120" cy="2554"/>
          </a:xfrm>
        </p:grpSpPr>
        <p:sp>
          <p:nvSpPr>
            <p:cNvPr id="48173" name="Oval 18"/>
            <p:cNvSpPr>
              <a:spLocks noChangeArrowheads="1"/>
            </p:cNvSpPr>
            <p:nvPr/>
          </p:nvSpPr>
          <p:spPr bwMode="auto">
            <a:xfrm>
              <a:off x="1488" y="144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74" name="Oval 19"/>
            <p:cNvSpPr>
              <a:spLocks noChangeArrowheads="1"/>
            </p:cNvSpPr>
            <p:nvPr/>
          </p:nvSpPr>
          <p:spPr bwMode="auto">
            <a:xfrm>
              <a:off x="2208" y="331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75" name="Oval 20"/>
            <p:cNvSpPr>
              <a:spLocks noChangeArrowheads="1"/>
            </p:cNvSpPr>
            <p:nvPr/>
          </p:nvSpPr>
          <p:spPr bwMode="auto">
            <a:xfrm>
              <a:off x="3439" y="90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76" name="Oval 21"/>
            <p:cNvSpPr>
              <a:spLocks noChangeArrowheads="1"/>
            </p:cNvSpPr>
            <p:nvPr/>
          </p:nvSpPr>
          <p:spPr bwMode="auto">
            <a:xfrm>
              <a:off x="4464" y="283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4351338" y="17240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48150" name="Text Box 23"/>
          <p:cNvSpPr txBox="1">
            <a:spLocks noChangeArrowheads="1"/>
          </p:cNvSpPr>
          <p:nvPr/>
        </p:nvSpPr>
        <p:spPr bwMode="auto">
          <a:xfrm>
            <a:off x="3154363" y="24939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48151" name="Text Box 24"/>
          <p:cNvSpPr txBox="1">
            <a:spLocks noChangeArrowheads="1"/>
          </p:cNvSpPr>
          <p:nvPr/>
        </p:nvSpPr>
        <p:spPr bwMode="auto">
          <a:xfrm>
            <a:off x="4248150" y="363537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</a:t>
            </a:r>
          </a:p>
        </p:txBody>
      </p:sp>
      <p:sp>
        <p:nvSpPr>
          <p:cNvPr id="48152" name="Text Box 25"/>
          <p:cNvSpPr txBox="1">
            <a:spLocks noChangeArrowheads="1"/>
          </p:cNvSpPr>
          <p:nvPr/>
        </p:nvSpPr>
        <p:spPr bwMode="auto">
          <a:xfrm>
            <a:off x="4906963" y="237807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4094163" y="479425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F</a:t>
            </a:r>
          </a:p>
        </p:txBody>
      </p:sp>
      <p:sp>
        <p:nvSpPr>
          <p:cNvPr id="48154" name="Text Box 27"/>
          <p:cNvSpPr txBox="1">
            <a:spLocks noChangeArrowheads="1"/>
          </p:cNvSpPr>
          <p:nvPr/>
        </p:nvSpPr>
        <p:spPr bwMode="auto">
          <a:xfrm>
            <a:off x="7381875" y="17827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</a:t>
            </a:r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2835275" y="37988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5645150" y="24050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G</a:t>
            </a:r>
          </a:p>
        </p:txBody>
      </p:sp>
      <p:grpSp>
        <p:nvGrpSpPr>
          <p:cNvPr id="48157" name="Group 30"/>
          <p:cNvGrpSpPr>
            <a:grpSpLocks/>
          </p:cNvGrpSpPr>
          <p:nvPr/>
        </p:nvGrpSpPr>
        <p:grpSpPr bwMode="auto">
          <a:xfrm>
            <a:off x="3352800" y="1752600"/>
            <a:ext cx="4510088" cy="3276600"/>
            <a:chOff x="1152" y="1104"/>
            <a:chExt cx="2841" cy="2064"/>
          </a:xfrm>
        </p:grpSpPr>
        <p:sp>
          <p:nvSpPr>
            <p:cNvPr id="48169" name="Oval 31"/>
            <p:cNvSpPr>
              <a:spLocks noChangeArrowheads="1"/>
            </p:cNvSpPr>
            <p:nvPr/>
          </p:nvSpPr>
          <p:spPr bwMode="auto">
            <a:xfrm>
              <a:off x="1152" y="30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70" name="Oval 32"/>
            <p:cNvSpPr>
              <a:spLocks noChangeArrowheads="1"/>
            </p:cNvSpPr>
            <p:nvPr/>
          </p:nvSpPr>
          <p:spPr bwMode="auto">
            <a:xfrm>
              <a:off x="3849" y="210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71" name="Oval 33"/>
            <p:cNvSpPr>
              <a:spLocks noChangeArrowheads="1"/>
            </p:cNvSpPr>
            <p:nvPr/>
          </p:nvSpPr>
          <p:spPr bwMode="auto">
            <a:xfrm>
              <a:off x="2400" y="21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72" name="Oval 34"/>
            <p:cNvSpPr>
              <a:spLocks noChangeArrowheads="1"/>
            </p:cNvSpPr>
            <p:nvPr/>
          </p:nvSpPr>
          <p:spPr bwMode="auto">
            <a:xfrm>
              <a:off x="2304" y="11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8158" name="Text Box 35"/>
          <p:cNvSpPr txBox="1">
            <a:spLocks noChangeArrowheads="1"/>
          </p:cNvSpPr>
          <p:nvPr/>
        </p:nvSpPr>
        <p:spPr bwMode="auto">
          <a:xfrm>
            <a:off x="6172200" y="45577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8159" name="Text Box 36"/>
          <p:cNvSpPr txBox="1">
            <a:spLocks noChangeArrowheads="1"/>
          </p:cNvSpPr>
          <p:nvPr/>
        </p:nvSpPr>
        <p:spPr bwMode="auto">
          <a:xfrm>
            <a:off x="7551738" y="379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48160" name="Text Box 37"/>
          <p:cNvSpPr txBox="1">
            <a:spLocks noChangeArrowheads="1"/>
          </p:cNvSpPr>
          <p:nvPr/>
        </p:nvSpPr>
        <p:spPr bwMode="auto">
          <a:xfrm>
            <a:off x="7121525" y="2986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K</a:t>
            </a:r>
          </a:p>
        </p:txBody>
      </p:sp>
      <p:sp>
        <p:nvSpPr>
          <p:cNvPr id="48161" name="Text Box 38"/>
          <p:cNvSpPr txBox="1">
            <a:spLocks noChangeArrowheads="1"/>
          </p:cNvSpPr>
          <p:nvPr/>
        </p:nvSpPr>
        <p:spPr bwMode="auto">
          <a:xfrm>
            <a:off x="8682038" y="32829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48162" name="Text Box 39"/>
          <p:cNvSpPr txBox="1">
            <a:spLocks noChangeArrowheads="1"/>
          </p:cNvSpPr>
          <p:nvPr/>
        </p:nvSpPr>
        <p:spPr bwMode="auto">
          <a:xfrm>
            <a:off x="4503738" y="2978151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M</a:t>
            </a:r>
          </a:p>
        </p:txBody>
      </p:sp>
      <p:sp>
        <p:nvSpPr>
          <p:cNvPr id="48163" name="Text Box 40"/>
          <p:cNvSpPr txBox="1">
            <a:spLocks noChangeArrowheads="1"/>
          </p:cNvSpPr>
          <p:nvPr/>
        </p:nvSpPr>
        <p:spPr bwMode="auto">
          <a:xfrm>
            <a:off x="4953000" y="43418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48164" name="Text Box 41"/>
          <p:cNvSpPr txBox="1">
            <a:spLocks noChangeArrowheads="1"/>
          </p:cNvSpPr>
          <p:nvPr/>
        </p:nvSpPr>
        <p:spPr bwMode="auto">
          <a:xfrm>
            <a:off x="6464300" y="2638426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</a:t>
            </a:r>
          </a:p>
        </p:txBody>
      </p:sp>
      <p:grpSp>
        <p:nvGrpSpPr>
          <p:cNvPr id="48165" name="Group 42"/>
          <p:cNvGrpSpPr>
            <a:grpSpLocks/>
          </p:cNvGrpSpPr>
          <p:nvPr/>
        </p:nvGrpSpPr>
        <p:grpSpPr bwMode="auto">
          <a:xfrm>
            <a:off x="2819400" y="2133600"/>
            <a:ext cx="5943600" cy="2971800"/>
            <a:chOff x="816" y="1344"/>
            <a:chExt cx="3744" cy="1872"/>
          </a:xfrm>
        </p:grpSpPr>
        <p:sp>
          <p:nvSpPr>
            <p:cNvPr id="48166" name="Oval 43"/>
            <p:cNvSpPr>
              <a:spLocks noChangeArrowheads="1"/>
            </p:cNvSpPr>
            <p:nvPr/>
          </p:nvSpPr>
          <p:spPr bwMode="auto">
            <a:xfrm>
              <a:off x="4416" y="134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67" name="Oval 44"/>
            <p:cNvSpPr>
              <a:spLocks noChangeArrowheads="1"/>
            </p:cNvSpPr>
            <p:nvPr/>
          </p:nvSpPr>
          <p:spPr bwMode="auto">
            <a:xfrm>
              <a:off x="816" y="2016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68" name="Oval 45"/>
            <p:cNvSpPr>
              <a:spLocks noChangeArrowheads="1"/>
            </p:cNvSpPr>
            <p:nvPr/>
          </p:nvSpPr>
          <p:spPr bwMode="auto">
            <a:xfrm>
              <a:off x="3504" y="307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Nov. 21, 2017</a:t>
            </a: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0778EC39-0D37-4EC8-ABA5-5EFDC472BAF4}" type="slidenum">
              <a:rPr lang="en-US" altLang="en-US" smtClean="0"/>
              <a:pPr/>
              <a:t>56</a:t>
            </a:fld>
            <a:endParaRPr lang="en-US" altLang="en-US"/>
          </a:p>
        </p:txBody>
      </p:sp>
      <p:sp>
        <p:nvSpPr>
          <p:cNvPr id="49157" name="Line 2"/>
          <p:cNvSpPr>
            <a:spLocks noChangeShapeType="1"/>
          </p:cNvSpPr>
          <p:nvPr/>
        </p:nvSpPr>
        <p:spPr bwMode="auto">
          <a:xfrm flipV="1">
            <a:off x="3033714" y="2462214"/>
            <a:ext cx="892175" cy="763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3"/>
          <p:cNvSpPr>
            <a:spLocks noChangeShapeType="1"/>
          </p:cNvSpPr>
          <p:nvPr/>
        </p:nvSpPr>
        <p:spPr bwMode="auto">
          <a:xfrm>
            <a:off x="2995614" y="3414714"/>
            <a:ext cx="433387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4"/>
          <p:cNvSpPr>
            <a:spLocks noChangeShapeType="1"/>
          </p:cNvSpPr>
          <p:nvPr/>
        </p:nvSpPr>
        <p:spPr bwMode="auto">
          <a:xfrm>
            <a:off x="3044826" y="3340101"/>
            <a:ext cx="5567363" cy="1262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 flipH="1">
            <a:off x="5173663" y="3562350"/>
            <a:ext cx="234950" cy="169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6"/>
          <p:cNvSpPr>
            <a:spLocks noChangeShapeType="1"/>
          </p:cNvSpPr>
          <p:nvPr/>
        </p:nvSpPr>
        <p:spPr bwMode="auto">
          <a:xfrm flipV="1">
            <a:off x="5507039" y="2301876"/>
            <a:ext cx="304323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7"/>
          <p:cNvSpPr>
            <a:spLocks noChangeShapeType="1"/>
          </p:cNvSpPr>
          <p:nvPr/>
        </p:nvSpPr>
        <p:spPr bwMode="auto">
          <a:xfrm>
            <a:off x="7102476" y="1657351"/>
            <a:ext cx="112713" cy="321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 flipH="1">
            <a:off x="7251700" y="3548063"/>
            <a:ext cx="457200" cy="1350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3579814" y="4937125"/>
            <a:ext cx="1431925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0"/>
          <p:cNvSpPr>
            <a:spLocks noChangeShapeType="1"/>
          </p:cNvSpPr>
          <p:nvPr/>
        </p:nvSpPr>
        <p:spPr bwMode="auto">
          <a:xfrm>
            <a:off x="5310189" y="1992313"/>
            <a:ext cx="1804987" cy="293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 flipH="1">
            <a:off x="4097339" y="1892300"/>
            <a:ext cx="1100137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12"/>
          <p:cNvSpPr>
            <a:spLocks noChangeShapeType="1"/>
          </p:cNvSpPr>
          <p:nvPr/>
        </p:nvSpPr>
        <p:spPr bwMode="auto">
          <a:xfrm>
            <a:off x="5408613" y="1881189"/>
            <a:ext cx="3128962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13"/>
          <p:cNvSpPr>
            <a:spLocks noChangeShapeType="1"/>
          </p:cNvSpPr>
          <p:nvPr/>
        </p:nvSpPr>
        <p:spPr bwMode="auto">
          <a:xfrm flipH="1">
            <a:off x="5259388" y="3489325"/>
            <a:ext cx="2387600" cy="1804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>
            <a:off x="4059238" y="2486025"/>
            <a:ext cx="1300162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>
            <a:off x="8637588" y="2362200"/>
            <a:ext cx="61912" cy="216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16"/>
          <p:cNvSpPr>
            <a:spLocks noChangeShapeType="1"/>
          </p:cNvSpPr>
          <p:nvPr/>
        </p:nvSpPr>
        <p:spPr bwMode="auto">
          <a:xfrm flipH="1">
            <a:off x="3033714" y="1595438"/>
            <a:ext cx="3970337" cy="168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Text Box 17"/>
          <p:cNvSpPr txBox="1">
            <a:spLocks noChangeArrowheads="1"/>
          </p:cNvSpPr>
          <p:nvPr/>
        </p:nvSpPr>
        <p:spPr bwMode="auto">
          <a:xfrm>
            <a:off x="4351338" y="17240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49173" name="Text Box 18"/>
          <p:cNvSpPr txBox="1">
            <a:spLocks noChangeArrowheads="1"/>
          </p:cNvSpPr>
          <p:nvPr/>
        </p:nvSpPr>
        <p:spPr bwMode="auto">
          <a:xfrm>
            <a:off x="3154363" y="24939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49174" name="Text Box 19"/>
          <p:cNvSpPr txBox="1">
            <a:spLocks noChangeArrowheads="1"/>
          </p:cNvSpPr>
          <p:nvPr/>
        </p:nvSpPr>
        <p:spPr bwMode="auto">
          <a:xfrm>
            <a:off x="4248150" y="363537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</a:t>
            </a:r>
          </a:p>
        </p:txBody>
      </p:sp>
      <p:sp>
        <p:nvSpPr>
          <p:cNvPr id="49175" name="Text Box 20"/>
          <p:cNvSpPr txBox="1">
            <a:spLocks noChangeArrowheads="1"/>
          </p:cNvSpPr>
          <p:nvPr/>
        </p:nvSpPr>
        <p:spPr bwMode="auto">
          <a:xfrm>
            <a:off x="4906963" y="237807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49176" name="Text Box 21"/>
          <p:cNvSpPr txBox="1">
            <a:spLocks noChangeArrowheads="1"/>
          </p:cNvSpPr>
          <p:nvPr/>
        </p:nvSpPr>
        <p:spPr bwMode="auto">
          <a:xfrm>
            <a:off x="4094163" y="479425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F</a:t>
            </a:r>
          </a:p>
        </p:txBody>
      </p:sp>
      <p:sp>
        <p:nvSpPr>
          <p:cNvPr id="49177" name="Text Box 22"/>
          <p:cNvSpPr txBox="1">
            <a:spLocks noChangeArrowheads="1"/>
          </p:cNvSpPr>
          <p:nvPr/>
        </p:nvSpPr>
        <p:spPr bwMode="auto">
          <a:xfrm>
            <a:off x="7381875" y="17827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</a:t>
            </a:r>
          </a:p>
        </p:txBody>
      </p:sp>
      <p:sp>
        <p:nvSpPr>
          <p:cNvPr id="49178" name="Text Box 23"/>
          <p:cNvSpPr txBox="1">
            <a:spLocks noChangeArrowheads="1"/>
          </p:cNvSpPr>
          <p:nvPr/>
        </p:nvSpPr>
        <p:spPr bwMode="auto">
          <a:xfrm>
            <a:off x="2835275" y="37988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49179" name="Text Box 24"/>
          <p:cNvSpPr txBox="1">
            <a:spLocks noChangeArrowheads="1"/>
          </p:cNvSpPr>
          <p:nvPr/>
        </p:nvSpPr>
        <p:spPr bwMode="auto">
          <a:xfrm>
            <a:off x="5645150" y="24050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G</a:t>
            </a:r>
          </a:p>
        </p:txBody>
      </p:sp>
      <p:grpSp>
        <p:nvGrpSpPr>
          <p:cNvPr id="49180" name="Group 25"/>
          <p:cNvGrpSpPr>
            <a:grpSpLocks/>
          </p:cNvGrpSpPr>
          <p:nvPr/>
        </p:nvGrpSpPr>
        <p:grpSpPr bwMode="auto">
          <a:xfrm>
            <a:off x="3352800" y="1752600"/>
            <a:ext cx="4510088" cy="3276600"/>
            <a:chOff x="1152" y="1104"/>
            <a:chExt cx="2841" cy="2064"/>
          </a:xfrm>
        </p:grpSpPr>
        <p:sp>
          <p:nvSpPr>
            <p:cNvPr id="49197" name="Oval 26"/>
            <p:cNvSpPr>
              <a:spLocks noChangeArrowheads="1"/>
            </p:cNvSpPr>
            <p:nvPr/>
          </p:nvSpPr>
          <p:spPr bwMode="auto">
            <a:xfrm>
              <a:off x="1152" y="302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8" name="Oval 27"/>
            <p:cNvSpPr>
              <a:spLocks noChangeArrowheads="1"/>
            </p:cNvSpPr>
            <p:nvPr/>
          </p:nvSpPr>
          <p:spPr bwMode="auto">
            <a:xfrm>
              <a:off x="3849" y="210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9" name="Oval 28"/>
            <p:cNvSpPr>
              <a:spLocks noChangeArrowheads="1"/>
            </p:cNvSpPr>
            <p:nvPr/>
          </p:nvSpPr>
          <p:spPr bwMode="auto">
            <a:xfrm>
              <a:off x="2400" y="211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200" name="Oval 29"/>
            <p:cNvSpPr>
              <a:spLocks noChangeArrowheads="1"/>
            </p:cNvSpPr>
            <p:nvPr/>
          </p:nvSpPr>
          <p:spPr bwMode="auto">
            <a:xfrm>
              <a:off x="2304" y="110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9181" name="Text Box 30"/>
          <p:cNvSpPr txBox="1">
            <a:spLocks noChangeArrowheads="1"/>
          </p:cNvSpPr>
          <p:nvPr/>
        </p:nvSpPr>
        <p:spPr bwMode="auto">
          <a:xfrm>
            <a:off x="6172200" y="45577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49182" name="Text Box 31"/>
          <p:cNvSpPr txBox="1">
            <a:spLocks noChangeArrowheads="1"/>
          </p:cNvSpPr>
          <p:nvPr/>
        </p:nvSpPr>
        <p:spPr bwMode="auto">
          <a:xfrm>
            <a:off x="7551738" y="379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49183" name="Text Box 32"/>
          <p:cNvSpPr txBox="1">
            <a:spLocks noChangeArrowheads="1"/>
          </p:cNvSpPr>
          <p:nvPr/>
        </p:nvSpPr>
        <p:spPr bwMode="auto">
          <a:xfrm>
            <a:off x="7121525" y="2986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K</a:t>
            </a:r>
          </a:p>
        </p:txBody>
      </p:sp>
      <p:sp>
        <p:nvSpPr>
          <p:cNvPr id="49184" name="Text Box 33"/>
          <p:cNvSpPr txBox="1">
            <a:spLocks noChangeArrowheads="1"/>
          </p:cNvSpPr>
          <p:nvPr/>
        </p:nvSpPr>
        <p:spPr bwMode="auto">
          <a:xfrm>
            <a:off x="8682038" y="32829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49185" name="Text Box 34"/>
          <p:cNvSpPr txBox="1">
            <a:spLocks noChangeArrowheads="1"/>
          </p:cNvSpPr>
          <p:nvPr/>
        </p:nvSpPr>
        <p:spPr bwMode="auto">
          <a:xfrm>
            <a:off x="4503738" y="2978151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M</a:t>
            </a:r>
          </a:p>
        </p:txBody>
      </p:sp>
      <p:sp>
        <p:nvSpPr>
          <p:cNvPr id="49186" name="Text Box 35"/>
          <p:cNvSpPr txBox="1">
            <a:spLocks noChangeArrowheads="1"/>
          </p:cNvSpPr>
          <p:nvPr/>
        </p:nvSpPr>
        <p:spPr bwMode="auto">
          <a:xfrm>
            <a:off x="4953000" y="43418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49187" name="Text Box 36"/>
          <p:cNvSpPr txBox="1">
            <a:spLocks noChangeArrowheads="1"/>
          </p:cNvSpPr>
          <p:nvPr/>
        </p:nvSpPr>
        <p:spPr bwMode="auto">
          <a:xfrm>
            <a:off x="6464300" y="2638426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</a:t>
            </a:r>
          </a:p>
        </p:txBody>
      </p:sp>
      <p:grpSp>
        <p:nvGrpSpPr>
          <p:cNvPr id="49188" name="Group 37"/>
          <p:cNvGrpSpPr>
            <a:grpSpLocks/>
          </p:cNvGrpSpPr>
          <p:nvPr/>
        </p:nvGrpSpPr>
        <p:grpSpPr bwMode="auto">
          <a:xfrm>
            <a:off x="2819400" y="2133600"/>
            <a:ext cx="5943600" cy="2971800"/>
            <a:chOff x="816" y="1344"/>
            <a:chExt cx="3744" cy="1872"/>
          </a:xfrm>
        </p:grpSpPr>
        <p:sp>
          <p:nvSpPr>
            <p:cNvPr id="49194" name="Oval 38"/>
            <p:cNvSpPr>
              <a:spLocks noChangeArrowheads="1"/>
            </p:cNvSpPr>
            <p:nvPr/>
          </p:nvSpPr>
          <p:spPr bwMode="auto">
            <a:xfrm>
              <a:off x="4416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5" name="Oval 39"/>
            <p:cNvSpPr>
              <a:spLocks noChangeArrowheads="1"/>
            </p:cNvSpPr>
            <p:nvPr/>
          </p:nvSpPr>
          <p:spPr bwMode="auto">
            <a:xfrm>
              <a:off x="816" y="20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6" name="Oval 40"/>
            <p:cNvSpPr>
              <a:spLocks noChangeArrowheads="1"/>
            </p:cNvSpPr>
            <p:nvPr/>
          </p:nvSpPr>
          <p:spPr bwMode="auto">
            <a:xfrm>
              <a:off x="3504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9189" name="Group 41"/>
          <p:cNvGrpSpPr>
            <a:grpSpLocks/>
          </p:cNvGrpSpPr>
          <p:nvPr/>
        </p:nvGrpSpPr>
        <p:grpSpPr bwMode="auto">
          <a:xfrm>
            <a:off x="3886200" y="1431926"/>
            <a:ext cx="4953000" cy="4054475"/>
            <a:chOff x="1488" y="902"/>
            <a:chExt cx="3120" cy="2554"/>
          </a:xfrm>
        </p:grpSpPr>
        <p:sp>
          <p:nvSpPr>
            <p:cNvPr id="49190" name="Oval 42"/>
            <p:cNvSpPr>
              <a:spLocks noChangeArrowheads="1"/>
            </p:cNvSpPr>
            <p:nvPr/>
          </p:nvSpPr>
          <p:spPr bwMode="auto">
            <a:xfrm>
              <a:off x="1488" y="1440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1" name="Oval 43"/>
            <p:cNvSpPr>
              <a:spLocks noChangeArrowheads="1"/>
            </p:cNvSpPr>
            <p:nvPr/>
          </p:nvSpPr>
          <p:spPr bwMode="auto">
            <a:xfrm>
              <a:off x="2208" y="331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2" name="Oval 44"/>
            <p:cNvSpPr>
              <a:spLocks noChangeArrowheads="1"/>
            </p:cNvSpPr>
            <p:nvPr/>
          </p:nvSpPr>
          <p:spPr bwMode="auto">
            <a:xfrm>
              <a:off x="3439" y="90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93" name="Oval 45"/>
            <p:cNvSpPr>
              <a:spLocks noChangeArrowheads="1"/>
            </p:cNvSpPr>
            <p:nvPr/>
          </p:nvSpPr>
          <p:spPr bwMode="auto">
            <a:xfrm>
              <a:off x="4464" y="283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2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Nov. 21, 2017</a:t>
            </a:r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7FD2A7FC-6111-4F08-A31D-54737BD229B5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50181" name="Line 2"/>
          <p:cNvSpPr>
            <a:spLocks noChangeShapeType="1"/>
          </p:cNvSpPr>
          <p:nvPr/>
        </p:nvSpPr>
        <p:spPr bwMode="auto">
          <a:xfrm flipV="1">
            <a:off x="3033714" y="2462214"/>
            <a:ext cx="892175" cy="763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3"/>
          <p:cNvSpPr>
            <a:spLocks noChangeShapeType="1"/>
          </p:cNvSpPr>
          <p:nvPr/>
        </p:nvSpPr>
        <p:spPr bwMode="auto">
          <a:xfrm>
            <a:off x="2995614" y="3414714"/>
            <a:ext cx="433387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4"/>
          <p:cNvSpPr>
            <a:spLocks noChangeShapeType="1"/>
          </p:cNvSpPr>
          <p:nvPr/>
        </p:nvSpPr>
        <p:spPr bwMode="auto">
          <a:xfrm>
            <a:off x="3044826" y="3340101"/>
            <a:ext cx="5567363" cy="1262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Line 5"/>
          <p:cNvSpPr>
            <a:spLocks noChangeShapeType="1"/>
          </p:cNvSpPr>
          <p:nvPr/>
        </p:nvSpPr>
        <p:spPr bwMode="auto">
          <a:xfrm flipH="1">
            <a:off x="5173663" y="3562350"/>
            <a:ext cx="234950" cy="169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6"/>
          <p:cNvSpPr>
            <a:spLocks noChangeShapeType="1"/>
          </p:cNvSpPr>
          <p:nvPr/>
        </p:nvSpPr>
        <p:spPr bwMode="auto">
          <a:xfrm flipV="1">
            <a:off x="5507039" y="2301876"/>
            <a:ext cx="304323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7"/>
          <p:cNvSpPr>
            <a:spLocks noChangeShapeType="1"/>
          </p:cNvSpPr>
          <p:nvPr/>
        </p:nvSpPr>
        <p:spPr bwMode="auto">
          <a:xfrm>
            <a:off x="7102476" y="1657351"/>
            <a:ext cx="112713" cy="321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8"/>
          <p:cNvSpPr>
            <a:spLocks noChangeShapeType="1"/>
          </p:cNvSpPr>
          <p:nvPr/>
        </p:nvSpPr>
        <p:spPr bwMode="auto">
          <a:xfrm flipH="1">
            <a:off x="7251700" y="3548063"/>
            <a:ext cx="457200" cy="1350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9"/>
          <p:cNvSpPr>
            <a:spLocks noChangeShapeType="1"/>
          </p:cNvSpPr>
          <p:nvPr/>
        </p:nvSpPr>
        <p:spPr bwMode="auto">
          <a:xfrm>
            <a:off x="3579814" y="4937125"/>
            <a:ext cx="1431925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0"/>
          <p:cNvSpPr>
            <a:spLocks noChangeShapeType="1"/>
          </p:cNvSpPr>
          <p:nvPr/>
        </p:nvSpPr>
        <p:spPr bwMode="auto">
          <a:xfrm>
            <a:off x="5310189" y="1992313"/>
            <a:ext cx="1804987" cy="293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1"/>
          <p:cNvSpPr>
            <a:spLocks noChangeShapeType="1"/>
          </p:cNvSpPr>
          <p:nvPr/>
        </p:nvSpPr>
        <p:spPr bwMode="auto">
          <a:xfrm flipH="1">
            <a:off x="4097339" y="1892300"/>
            <a:ext cx="1100137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2"/>
          <p:cNvSpPr>
            <a:spLocks noChangeShapeType="1"/>
          </p:cNvSpPr>
          <p:nvPr/>
        </p:nvSpPr>
        <p:spPr bwMode="auto">
          <a:xfrm>
            <a:off x="5408613" y="1881189"/>
            <a:ext cx="3128962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13"/>
          <p:cNvSpPr>
            <a:spLocks noChangeShapeType="1"/>
          </p:cNvSpPr>
          <p:nvPr/>
        </p:nvSpPr>
        <p:spPr bwMode="auto">
          <a:xfrm flipH="1">
            <a:off x="5259388" y="3489325"/>
            <a:ext cx="2387600" cy="1804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14"/>
          <p:cNvSpPr>
            <a:spLocks noChangeShapeType="1"/>
          </p:cNvSpPr>
          <p:nvPr/>
        </p:nvSpPr>
        <p:spPr bwMode="auto">
          <a:xfrm>
            <a:off x="4059238" y="2486025"/>
            <a:ext cx="1300162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15"/>
          <p:cNvSpPr>
            <a:spLocks noChangeShapeType="1"/>
          </p:cNvSpPr>
          <p:nvPr/>
        </p:nvSpPr>
        <p:spPr bwMode="auto">
          <a:xfrm>
            <a:off x="8637588" y="2362200"/>
            <a:ext cx="61912" cy="216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Line 16"/>
          <p:cNvSpPr>
            <a:spLocks noChangeShapeType="1"/>
          </p:cNvSpPr>
          <p:nvPr/>
        </p:nvSpPr>
        <p:spPr bwMode="auto">
          <a:xfrm flipH="1">
            <a:off x="3033714" y="1595438"/>
            <a:ext cx="3970337" cy="168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Text Box 17"/>
          <p:cNvSpPr txBox="1">
            <a:spLocks noChangeArrowheads="1"/>
          </p:cNvSpPr>
          <p:nvPr/>
        </p:nvSpPr>
        <p:spPr bwMode="auto">
          <a:xfrm>
            <a:off x="4351338" y="17240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50197" name="Text Box 18"/>
          <p:cNvSpPr txBox="1">
            <a:spLocks noChangeArrowheads="1"/>
          </p:cNvSpPr>
          <p:nvPr/>
        </p:nvSpPr>
        <p:spPr bwMode="auto">
          <a:xfrm>
            <a:off x="3154363" y="24939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50198" name="Text Box 19"/>
          <p:cNvSpPr txBox="1">
            <a:spLocks noChangeArrowheads="1"/>
          </p:cNvSpPr>
          <p:nvPr/>
        </p:nvSpPr>
        <p:spPr bwMode="auto">
          <a:xfrm>
            <a:off x="4248150" y="363537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</a:t>
            </a:r>
          </a:p>
        </p:txBody>
      </p:sp>
      <p:sp>
        <p:nvSpPr>
          <p:cNvPr id="50199" name="Text Box 20"/>
          <p:cNvSpPr txBox="1">
            <a:spLocks noChangeArrowheads="1"/>
          </p:cNvSpPr>
          <p:nvPr/>
        </p:nvSpPr>
        <p:spPr bwMode="auto">
          <a:xfrm>
            <a:off x="4906963" y="237807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50200" name="Text Box 21"/>
          <p:cNvSpPr txBox="1">
            <a:spLocks noChangeArrowheads="1"/>
          </p:cNvSpPr>
          <p:nvPr/>
        </p:nvSpPr>
        <p:spPr bwMode="auto">
          <a:xfrm>
            <a:off x="4094163" y="479425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F</a:t>
            </a:r>
          </a:p>
        </p:txBody>
      </p:sp>
      <p:sp>
        <p:nvSpPr>
          <p:cNvPr id="50201" name="Text Box 22"/>
          <p:cNvSpPr txBox="1">
            <a:spLocks noChangeArrowheads="1"/>
          </p:cNvSpPr>
          <p:nvPr/>
        </p:nvSpPr>
        <p:spPr bwMode="auto">
          <a:xfrm>
            <a:off x="7381875" y="17827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</a:t>
            </a:r>
          </a:p>
        </p:txBody>
      </p:sp>
      <p:sp>
        <p:nvSpPr>
          <p:cNvPr id="50202" name="Text Box 23"/>
          <p:cNvSpPr txBox="1">
            <a:spLocks noChangeArrowheads="1"/>
          </p:cNvSpPr>
          <p:nvPr/>
        </p:nvSpPr>
        <p:spPr bwMode="auto">
          <a:xfrm>
            <a:off x="2835275" y="37988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50203" name="Text Box 24"/>
          <p:cNvSpPr txBox="1">
            <a:spLocks noChangeArrowheads="1"/>
          </p:cNvSpPr>
          <p:nvPr/>
        </p:nvSpPr>
        <p:spPr bwMode="auto">
          <a:xfrm>
            <a:off x="5645150" y="24050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G</a:t>
            </a:r>
          </a:p>
        </p:txBody>
      </p:sp>
      <p:grpSp>
        <p:nvGrpSpPr>
          <p:cNvPr id="50204" name="Group 25"/>
          <p:cNvGrpSpPr>
            <a:grpSpLocks/>
          </p:cNvGrpSpPr>
          <p:nvPr/>
        </p:nvGrpSpPr>
        <p:grpSpPr bwMode="auto">
          <a:xfrm>
            <a:off x="3352800" y="1752600"/>
            <a:ext cx="4510088" cy="3276600"/>
            <a:chOff x="1152" y="1104"/>
            <a:chExt cx="2841" cy="2064"/>
          </a:xfrm>
        </p:grpSpPr>
        <p:sp>
          <p:nvSpPr>
            <p:cNvPr id="50221" name="Oval 26"/>
            <p:cNvSpPr>
              <a:spLocks noChangeArrowheads="1"/>
            </p:cNvSpPr>
            <p:nvPr/>
          </p:nvSpPr>
          <p:spPr bwMode="auto">
            <a:xfrm>
              <a:off x="1152" y="30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22" name="Oval 27"/>
            <p:cNvSpPr>
              <a:spLocks noChangeArrowheads="1"/>
            </p:cNvSpPr>
            <p:nvPr/>
          </p:nvSpPr>
          <p:spPr bwMode="auto">
            <a:xfrm>
              <a:off x="3849" y="210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23" name="Oval 28"/>
            <p:cNvSpPr>
              <a:spLocks noChangeArrowheads="1"/>
            </p:cNvSpPr>
            <p:nvPr/>
          </p:nvSpPr>
          <p:spPr bwMode="auto">
            <a:xfrm>
              <a:off x="2400" y="211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24" name="Oval 29"/>
            <p:cNvSpPr>
              <a:spLocks noChangeArrowheads="1"/>
            </p:cNvSpPr>
            <p:nvPr/>
          </p:nvSpPr>
          <p:spPr bwMode="auto">
            <a:xfrm>
              <a:off x="2304" y="110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0205" name="Text Box 30"/>
          <p:cNvSpPr txBox="1">
            <a:spLocks noChangeArrowheads="1"/>
          </p:cNvSpPr>
          <p:nvPr/>
        </p:nvSpPr>
        <p:spPr bwMode="auto">
          <a:xfrm>
            <a:off x="6172200" y="45577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50206" name="Text Box 31"/>
          <p:cNvSpPr txBox="1">
            <a:spLocks noChangeArrowheads="1"/>
          </p:cNvSpPr>
          <p:nvPr/>
        </p:nvSpPr>
        <p:spPr bwMode="auto">
          <a:xfrm>
            <a:off x="7551738" y="379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50207" name="Text Box 32"/>
          <p:cNvSpPr txBox="1">
            <a:spLocks noChangeArrowheads="1"/>
          </p:cNvSpPr>
          <p:nvPr/>
        </p:nvSpPr>
        <p:spPr bwMode="auto">
          <a:xfrm>
            <a:off x="7121525" y="2986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K</a:t>
            </a:r>
          </a:p>
        </p:txBody>
      </p:sp>
      <p:sp>
        <p:nvSpPr>
          <p:cNvPr id="50208" name="Text Box 33"/>
          <p:cNvSpPr txBox="1">
            <a:spLocks noChangeArrowheads="1"/>
          </p:cNvSpPr>
          <p:nvPr/>
        </p:nvSpPr>
        <p:spPr bwMode="auto">
          <a:xfrm>
            <a:off x="8682038" y="32829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50209" name="Text Box 34"/>
          <p:cNvSpPr txBox="1">
            <a:spLocks noChangeArrowheads="1"/>
          </p:cNvSpPr>
          <p:nvPr/>
        </p:nvSpPr>
        <p:spPr bwMode="auto">
          <a:xfrm>
            <a:off x="4503738" y="2978151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M</a:t>
            </a:r>
          </a:p>
        </p:txBody>
      </p:sp>
      <p:sp>
        <p:nvSpPr>
          <p:cNvPr id="50210" name="Text Box 35"/>
          <p:cNvSpPr txBox="1">
            <a:spLocks noChangeArrowheads="1"/>
          </p:cNvSpPr>
          <p:nvPr/>
        </p:nvSpPr>
        <p:spPr bwMode="auto">
          <a:xfrm>
            <a:off x="4953000" y="43418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50211" name="Text Box 36"/>
          <p:cNvSpPr txBox="1">
            <a:spLocks noChangeArrowheads="1"/>
          </p:cNvSpPr>
          <p:nvPr/>
        </p:nvSpPr>
        <p:spPr bwMode="auto">
          <a:xfrm>
            <a:off x="6464300" y="2638426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</a:t>
            </a:r>
          </a:p>
        </p:txBody>
      </p:sp>
      <p:grpSp>
        <p:nvGrpSpPr>
          <p:cNvPr id="50212" name="Group 37"/>
          <p:cNvGrpSpPr>
            <a:grpSpLocks/>
          </p:cNvGrpSpPr>
          <p:nvPr/>
        </p:nvGrpSpPr>
        <p:grpSpPr bwMode="auto">
          <a:xfrm>
            <a:off x="3886200" y="1431926"/>
            <a:ext cx="4953000" cy="4054475"/>
            <a:chOff x="1488" y="902"/>
            <a:chExt cx="3120" cy="2554"/>
          </a:xfrm>
        </p:grpSpPr>
        <p:sp>
          <p:nvSpPr>
            <p:cNvPr id="50217" name="Oval 38"/>
            <p:cNvSpPr>
              <a:spLocks noChangeArrowheads="1"/>
            </p:cNvSpPr>
            <p:nvPr/>
          </p:nvSpPr>
          <p:spPr bwMode="auto">
            <a:xfrm>
              <a:off x="1488" y="144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18" name="Oval 39"/>
            <p:cNvSpPr>
              <a:spLocks noChangeArrowheads="1"/>
            </p:cNvSpPr>
            <p:nvPr/>
          </p:nvSpPr>
          <p:spPr bwMode="auto">
            <a:xfrm>
              <a:off x="2208" y="33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19" name="Oval 40"/>
            <p:cNvSpPr>
              <a:spLocks noChangeArrowheads="1"/>
            </p:cNvSpPr>
            <p:nvPr/>
          </p:nvSpPr>
          <p:spPr bwMode="auto">
            <a:xfrm>
              <a:off x="3439" y="90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20" name="Oval 41"/>
            <p:cNvSpPr>
              <a:spLocks noChangeArrowheads="1"/>
            </p:cNvSpPr>
            <p:nvPr/>
          </p:nvSpPr>
          <p:spPr bwMode="auto">
            <a:xfrm>
              <a:off x="4464" y="28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0213" name="Group 42"/>
          <p:cNvGrpSpPr>
            <a:grpSpLocks/>
          </p:cNvGrpSpPr>
          <p:nvPr/>
        </p:nvGrpSpPr>
        <p:grpSpPr bwMode="auto">
          <a:xfrm>
            <a:off x="2819400" y="2133600"/>
            <a:ext cx="5943600" cy="2971800"/>
            <a:chOff x="816" y="1344"/>
            <a:chExt cx="3744" cy="1872"/>
          </a:xfrm>
        </p:grpSpPr>
        <p:sp>
          <p:nvSpPr>
            <p:cNvPr id="50214" name="Oval 43"/>
            <p:cNvSpPr>
              <a:spLocks noChangeArrowheads="1"/>
            </p:cNvSpPr>
            <p:nvPr/>
          </p:nvSpPr>
          <p:spPr bwMode="auto">
            <a:xfrm>
              <a:off x="4416" y="1344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15" name="Oval 44"/>
            <p:cNvSpPr>
              <a:spLocks noChangeArrowheads="1"/>
            </p:cNvSpPr>
            <p:nvPr/>
          </p:nvSpPr>
          <p:spPr bwMode="auto">
            <a:xfrm>
              <a:off x="816" y="2016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0216" name="Oval 45"/>
            <p:cNvSpPr>
              <a:spLocks noChangeArrowheads="1"/>
            </p:cNvSpPr>
            <p:nvPr/>
          </p:nvSpPr>
          <p:spPr bwMode="auto">
            <a:xfrm>
              <a:off x="3504" y="307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2"/>
          <p:cNvSpPr>
            <a:spLocks noGrp="1"/>
          </p:cNvSpPr>
          <p:nvPr>
            <p:ph type="dt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Nov. 21, 2017</a:t>
            </a:r>
          </a:p>
        </p:txBody>
      </p:sp>
      <p:sp>
        <p:nvSpPr>
          <p:cNvPr id="51203" name="Footer Placeholder 3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AF38472A-515C-4DA7-B121-9C41C84A7011}" type="slidenum">
              <a:rPr lang="en-US" altLang="en-US" smtClean="0"/>
              <a:pPr/>
              <a:t>58</a:t>
            </a:fld>
            <a:endParaRPr lang="en-US" altLang="en-US"/>
          </a:p>
        </p:txBody>
      </p:sp>
      <p:sp>
        <p:nvSpPr>
          <p:cNvPr id="51205" name="Line 1026"/>
          <p:cNvSpPr>
            <a:spLocks noChangeShapeType="1"/>
          </p:cNvSpPr>
          <p:nvPr/>
        </p:nvSpPr>
        <p:spPr bwMode="auto">
          <a:xfrm flipV="1">
            <a:off x="3033714" y="2462214"/>
            <a:ext cx="892175" cy="763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Line 1027"/>
          <p:cNvSpPr>
            <a:spLocks noChangeShapeType="1"/>
          </p:cNvSpPr>
          <p:nvPr/>
        </p:nvSpPr>
        <p:spPr bwMode="auto">
          <a:xfrm>
            <a:off x="2995614" y="3414714"/>
            <a:ext cx="433387" cy="139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1028"/>
          <p:cNvSpPr>
            <a:spLocks noChangeShapeType="1"/>
          </p:cNvSpPr>
          <p:nvPr/>
        </p:nvSpPr>
        <p:spPr bwMode="auto">
          <a:xfrm>
            <a:off x="3044826" y="3340101"/>
            <a:ext cx="5567363" cy="1262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1029"/>
          <p:cNvSpPr>
            <a:spLocks noChangeShapeType="1"/>
          </p:cNvSpPr>
          <p:nvPr/>
        </p:nvSpPr>
        <p:spPr bwMode="auto">
          <a:xfrm flipH="1">
            <a:off x="5173663" y="3562350"/>
            <a:ext cx="234950" cy="169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1030"/>
          <p:cNvSpPr>
            <a:spLocks noChangeShapeType="1"/>
          </p:cNvSpPr>
          <p:nvPr/>
        </p:nvSpPr>
        <p:spPr bwMode="auto">
          <a:xfrm flipV="1">
            <a:off x="5507039" y="2301876"/>
            <a:ext cx="3043237" cy="107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Line 1031"/>
          <p:cNvSpPr>
            <a:spLocks noChangeShapeType="1"/>
          </p:cNvSpPr>
          <p:nvPr/>
        </p:nvSpPr>
        <p:spPr bwMode="auto">
          <a:xfrm>
            <a:off x="7102476" y="1657351"/>
            <a:ext cx="112713" cy="3216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032"/>
          <p:cNvSpPr>
            <a:spLocks noChangeShapeType="1"/>
          </p:cNvSpPr>
          <p:nvPr/>
        </p:nvSpPr>
        <p:spPr bwMode="auto">
          <a:xfrm flipH="1">
            <a:off x="7251700" y="3548063"/>
            <a:ext cx="457200" cy="1350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033"/>
          <p:cNvSpPr>
            <a:spLocks noChangeShapeType="1"/>
          </p:cNvSpPr>
          <p:nvPr/>
        </p:nvSpPr>
        <p:spPr bwMode="auto">
          <a:xfrm>
            <a:off x="3579814" y="4937125"/>
            <a:ext cx="1431925" cy="419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034"/>
          <p:cNvSpPr>
            <a:spLocks noChangeShapeType="1"/>
          </p:cNvSpPr>
          <p:nvPr/>
        </p:nvSpPr>
        <p:spPr bwMode="auto">
          <a:xfrm>
            <a:off x="5310189" y="1992313"/>
            <a:ext cx="1804987" cy="293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035"/>
          <p:cNvSpPr>
            <a:spLocks noChangeShapeType="1"/>
          </p:cNvSpPr>
          <p:nvPr/>
        </p:nvSpPr>
        <p:spPr bwMode="auto">
          <a:xfrm flipH="1">
            <a:off x="4097339" y="1892300"/>
            <a:ext cx="1100137" cy="433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1036"/>
          <p:cNvSpPr>
            <a:spLocks noChangeShapeType="1"/>
          </p:cNvSpPr>
          <p:nvPr/>
        </p:nvSpPr>
        <p:spPr bwMode="auto">
          <a:xfrm>
            <a:off x="5408613" y="1881189"/>
            <a:ext cx="3128962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1037"/>
          <p:cNvSpPr>
            <a:spLocks noChangeShapeType="1"/>
          </p:cNvSpPr>
          <p:nvPr/>
        </p:nvSpPr>
        <p:spPr bwMode="auto">
          <a:xfrm flipH="1">
            <a:off x="5259388" y="3489325"/>
            <a:ext cx="2387600" cy="1804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Line 1038"/>
          <p:cNvSpPr>
            <a:spLocks noChangeShapeType="1"/>
          </p:cNvSpPr>
          <p:nvPr/>
        </p:nvSpPr>
        <p:spPr bwMode="auto">
          <a:xfrm>
            <a:off x="4059238" y="2486025"/>
            <a:ext cx="1300162" cy="915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Line 1039"/>
          <p:cNvSpPr>
            <a:spLocks noChangeShapeType="1"/>
          </p:cNvSpPr>
          <p:nvPr/>
        </p:nvSpPr>
        <p:spPr bwMode="auto">
          <a:xfrm>
            <a:off x="8637588" y="2362200"/>
            <a:ext cx="61912" cy="216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Line 1040"/>
          <p:cNvSpPr>
            <a:spLocks noChangeShapeType="1"/>
          </p:cNvSpPr>
          <p:nvPr/>
        </p:nvSpPr>
        <p:spPr bwMode="auto">
          <a:xfrm flipH="1">
            <a:off x="3033714" y="1595438"/>
            <a:ext cx="3970337" cy="168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1041"/>
          <p:cNvSpPr txBox="1">
            <a:spLocks noChangeArrowheads="1"/>
          </p:cNvSpPr>
          <p:nvPr/>
        </p:nvSpPr>
        <p:spPr bwMode="auto">
          <a:xfrm>
            <a:off x="4351338" y="17240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51221" name="Text Box 1042"/>
          <p:cNvSpPr txBox="1">
            <a:spLocks noChangeArrowheads="1"/>
          </p:cNvSpPr>
          <p:nvPr/>
        </p:nvSpPr>
        <p:spPr bwMode="auto">
          <a:xfrm>
            <a:off x="3154363" y="24939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B</a:t>
            </a:r>
          </a:p>
        </p:txBody>
      </p:sp>
      <p:sp>
        <p:nvSpPr>
          <p:cNvPr id="51222" name="Text Box 1043"/>
          <p:cNvSpPr txBox="1">
            <a:spLocks noChangeArrowheads="1"/>
          </p:cNvSpPr>
          <p:nvPr/>
        </p:nvSpPr>
        <p:spPr bwMode="auto">
          <a:xfrm>
            <a:off x="4248150" y="363537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E</a:t>
            </a:r>
          </a:p>
        </p:txBody>
      </p:sp>
      <p:sp>
        <p:nvSpPr>
          <p:cNvPr id="51223" name="Text Box 1044"/>
          <p:cNvSpPr txBox="1">
            <a:spLocks noChangeArrowheads="1"/>
          </p:cNvSpPr>
          <p:nvPr/>
        </p:nvSpPr>
        <p:spPr bwMode="auto">
          <a:xfrm>
            <a:off x="4906963" y="237807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D</a:t>
            </a:r>
          </a:p>
        </p:txBody>
      </p:sp>
      <p:sp>
        <p:nvSpPr>
          <p:cNvPr id="51224" name="Text Box 1045"/>
          <p:cNvSpPr txBox="1">
            <a:spLocks noChangeArrowheads="1"/>
          </p:cNvSpPr>
          <p:nvPr/>
        </p:nvSpPr>
        <p:spPr bwMode="auto">
          <a:xfrm>
            <a:off x="4094163" y="4794251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F</a:t>
            </a:r>
          </a:p>
        </p:txBody>
      </p:sp>
      <p:sp>
        <p:nvSpPr>
          <p:cNvPr id="51225" name="Text Box 1046"/>
          <p:cNvSpPr txBox="1">
            <a:spLocks noChangeArrowheads="1"/>
          </p:cNvSpPr>
          <p:nvPr/>
        </p:nvSpPr>
        <p:spPr bwMode="auto">
          <a:xfrm>
            <a:off x="7381875" y="17827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H</a:t>
            </a:r>
          </a:p>
        </p:txBody>
      </p:sp>
      <p:sp>
        <p:nvSpPr>
          <p:cNvPr id="51226" name="Text Box 1047"/>
          <p:cNvSpPr txBox="1">
            <a:spLocks noChangeArrowheads="1"/>
          </p:cNvSpPr>
          <p:nvPr/>
        </p:nvSpPr>
        <p:spPr bwMode="auto">
          <a:xfrm>
            <a:off x="2835275" y="37988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51227" name="Text Box 1048"/>
          <p:cNvSpPr txBox="1">
            <a:spLocks noChangeArrowheads="1"/>
          </p:cNvSpPr>
          <p:nvPr/>
        </p:nvSpPr>
        <p:spPr bwMode="auto">
          <a:xfrm>
            <a:off x="5645150" y="24050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G</a:t>
            </a:r>
          </a:p>
        </p:txBody>
      </p:sp>
      <p:grpSp>
        <p:nvGrpSpPr>
          <p:cNvPr id="51228" name="Group 1049"/>
          <p:cNvGrpSpPr>
            <a:grpSpLocks/>
          </p:cNvGrpSpPr>
          <p:nvPr/>
        </p:nvGrpSpPr>
        <p:grpSpPr bwMode="auto">
          <a:xfrm>
            <a:off x="3352800" y="1752600"/>
            <a:ext cx="4510088" cy="3276600"/>
            <a:chOff x="1152" y="1104"/>
            <a:chExt cx="2841" cy="2064"/>
          </a:xfrm>
        </p:grpSpPr>
        <p:sp>
          <p:nvSpPr>
            <p:cNvPr id="51245" name="Oval 1050"/>
            <p:cNvSpPr>
              <a:spLocks noChangeArrowheads="1"/>
            </p:cNvSpPr>
            <p:nvPr/>
          </p:nvSpPr>
          <p:spPr bwMode="auto">
            <a:xfrm>
              <a:off x="1152" y="30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6" name="Oval 1051"/>
            <p:cNvSpPr>
              <a:spLocks noChangeArrowheads="1"/>
            </p:cNvSpPr>
            <p:nvPr/>
          </p:nvSpPr>
          <p:spPr bwMode="auto">
            <a:xfrm>
              <a:off x="3849" y="210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7" name="Oval 1052"/>
            <p:cNvSpPr>
              <a:spLocks noChangeArrowheads="1"/>
            </p:cNvSpPr>
            <p:nvPr/>
          </p:nvSpPr>
          <p:spPr bwMode="auto">
            <a:xfrm>
              <a:off x="2400" y="2112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8" name="Oval 1053"/>
            <p:cNvSpPr>
              <a:spLocks noChangeArrowheads="1"/>
            </p:cNvSpPr>
            <p:nvPr/>
          </p:nvSpPr>
          <p:spPr bwMode="auto">
            <a:xfrm>
              <a:off x="2304" y="110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1229" name="Text Box 1054"/>
          <p:cNvSpPr txBox="1">
            <a:spLocks noChangeArrowheads="1"/>
          </p:cNvSpPr>
          <p:nvPr/>
        </p:nvSpPr>
        <p:spPr bwMode="auto">
          <a:xfrm>
            <a:off x="6172200" y="45577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51230" name="Text Box 1055"/>
          <p:cNvSpPr txBox="1">
            <a:spLocks noChangeArrowheads="1"/>
          </p:cNvSpPr>
          <p:nvPr/>
        </p:nvSpPr>
        <p:spPr bwMode="auto">
          <a:xfrm>
            <a:off x="7551738" y="3798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J</a:t>
            </a:r>
          </a:p>
        </p:txBody>
      </p:sp>
      <p:sp>
        <p:nvSpPr>
          <p:cNvPr id="51231" name="Text Box 1056"/>
          <p:cNvSpPr txBox="1">
            <a:spLocks noChangeArrowheads="1"/>
          </p:cNvSpPr>
          <p:nvPr/>
        </p:nvSpPr>
        <p:spPr bwMode="auto">
          <a:xfrm>
            <a:off x="7121525" y="29860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K</a:t>
            </a:r>
          </a:p>
        </p:txBody>
      </p:sp>
      <p:sp>
        <p:nvSpPr>
          <p:cNvPr id="51232" name="Text Box 1057"/>
          <p:cNvSpPr txBox="1">
            <a:spLocks noChangeArrowheads="1"/>
          </p:cNvSpPr>
          <p:nvPr/>
        </p:nvSpPr>
        <p:spPr bwMode="auto">
          <a:xfrm>
            <a:off x="8682038" y="328295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51233" name="Text Box 1058"/>
          <p:cNvSpPr txBox="1">
            <a:spLocks noChangeArrowheads="1"/>
          </p:cNvSpPr>
          <p:nvPr/>
        </p:nvSpPr>
        <p:spPr bwMode="auto">
          <a:xfrm>
            <a:off x="4503738" y="2978151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M</a:t>
            </a:r>
          </a:p>
        </p:txBody>
      </p:sp>
      <p:sp>
        <p:nvSpPr>
          <p:cNvPr id="51234" name="Text Box 1059"/>
          <p:cNvSpPr txBox="1">
            <a:spLocks noChangeArrowheads="1"/>
          </p:cNvSpPr>
          <p:nvPr/>
        </p:nvSpPr>
        <p:spPr bwMode="auto">
          <a:xfrm>
            <a:off x="4953000" y="434181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51235" name="Text Box 1060"/>
          <p:cNvSpPr txBox="1">
            <a:spLocks noChangeArrowheads="1"/>
          </p:cNvSpPr>
          <p:nvPr/>
        </p:nvSpPr>
        <p:spPr bwMode="auto">
          <a:xfrm>
            <a:off x="6464300" y="2638426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O</a:t>
            </a:r>
          </a:p>
        </p:txBody>
      </p:sp>
      <p:grpSp>
        <p:nvGrpSpPr>
          <p:cNvPr id="51236" name="Group 1061"/>
          <p:cNvGrpSpPr>
            <a:grpSpLocks/>
          </p:cNvGrpSpPr>
          <p:nvPr/>
        </p:nvGrpSpPr>
        <p:grpSpPr bwMode="auto">
          <a:xfrm>
            <a:off x="3886200" y="1431926"/>
            <a:ext cx="4953000" cy="4054475"/>
            <a:chOff x="1488" y="902"/>
            <a:chExt cx="3120" cy="2554"/>
          </a:xfrm>
        </p:grpSpPr>
        <p:sp>
          <p:nvSpPr>
            <p:cNvPr id="51241" name="Oval 1062"/>
            <p:cNvSpPr>
              <a:spLocks noChangeArrowheads="1"/>
            </p:cNvSpPr>
            <p:nvPr/>
          </p:nvSpPr>
          <p:spPr bwMode="auto">
            <a:xfrm>
              <a:off x="1488" y="1440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2" name="Oval 1063"/>
            <p:cNvSpPr>
              <a:spLocks noChangeArrowheads="1"/>
            </p:cNvSpPr>
            <p:nvPr/>
          </p:nvSpPr>
          <p:spPr bwMode="auto">
            <a:xfrm>
              <a:off x="2208" y="331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3" name="Oval 1064"/>
            <p:cNvSpPr>
              <a:spLocks noChangeArrowheads="1"/>
            </p:cNvSpPr>
            <p:nvPr/>
          </p:nvSpPr>
          <p:spPr bwMode="auto">
            <a:xfrm>
              <a:off x="3439" y="90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4" name="Oval 1065"/>
            <p:cNvSpPr>
              <a:spLocks noChangeArrowheads="1"/>
            </p:cNvSpPr>
            <p:nvPr/>
          </p:nvSpPr>
          <p:spPr bwMode="auto">
            <a:xfrm>
              <a:off x="4464" y="2832"/>
              <a:ext cx="144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1237" name="Group 1066"/>
          <p:cNvGrpSpPr>
            <a:grpSpLocks/>
          </p:cNvGrpSpPr>
          <p:nvPr/>
        </p:nvGrpSpPr>
        <p:grpSpPr bwMode="auto">
          <a:xfrm>
            <a:off x="2819400" y="2133600"/>
            <a:ext cx="5943600" cy="2971800"/>
            <a:chOff x="816" y="1344"/>
            <a:chExt cx="3744" cy="1872"/>
          </a:xfrm>
        </p:grpSpPr>
        <p:sp>
          <p:nvSpPr>
            <p:cNvPr id="51238" name="Oval 1067"/>
            <p:cNvSpPr>
              <a:spLocks noChangeArrowheads="1"/>
            </p:cNvSpPr>
            <p:nvPr/>
          </p:nvSpPr>
          <p:spPr bwMode="auto">
            <a:xfrm>
              <a:off x="4416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39" name="Oval 1068"/>
            <p:cNvSpPr>
              <a:spLocks noChangeArrowheads="1"/>
            </p:cNvSpPr>
            <p:nvPr/>
          </p:nvSpPr>
          <p:spPr bwMode="auto">
            <a:xfrm>
              <a:off x="816" y="20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240" name="Oval 1069"/>
            <p:cNvSpPr>
              <a:spLocks noChangeArrowheads="1"/>
            </p:cNvSpPr>
            <p:nvPr/>
          </p:nvSpPr>
          <p:spPr bwMode="auto">
            <a:xfrm>
              <a:off x="3504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C065C0DB-0D98-42A6-9668-04404D3F14B1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536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7772400" cy="1143000"/>
          </a:xfrm>
        </p:spPr>
        <p:txBody>
          <a:bodyPr/>
          <a:lstStyle/>
          <a:p>
            <a:r>
              <a:rPr lang="en-US" altLang="en-US"/>
              <a:t>Today: Two New Ingredients</a:t>
            </a:r>
          </a:p>
        </p:txBody>
      </p:sp>
      <p:sp>
        <p:nvSpPr>
          <p:cNvPr id="1536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dirty="0">
              <a:solidFill>
                <a:srgbClr val="CC0000"/>
              </a:solidFill>
            </a:endParaRPr>
          </a:p>
          <a:p>
            <a:endParaRPr lang="en-US" altLang="en-US" dirty="0">
              <a:solidFill>
                <a:srgbClr val="CC0000"/>
              </a:solidFill>
            </a:endParaRPr>
          </a:p>
          <a:p>
            <a:r>
              <a:rPr lang="en-US" altLang="en-US" dirty="0">
                <a:solidFill>
                  <a:srgbClr val="CC0000"/>
                </a:solidFill>
              </a:rPr>
              <a:t>Randomization: </a:t>
            </a:r>
            <a:r>
              <a:rPr lang="en-US" altLang="en-US" dirty="0"/>
              <a:t>verifier can “toss coins”</a:t>
            </a:r>
          </a:p>
          <a:p>
            <a:pPr lvl="1"/>
            <a:r>
              <a:rPr lang="en-US" altLang="en-US" dirty="0"/>
              <a:t>Augment TM with extra tape of random bits</a:t>
            </a:r>
          </a:p>
          <a:p>
            <a:pPr lvl="1"/>
            <a:r>
              <a:rPr lang="en-US" altLang="en-US" dirty="0"/>
              <a:t>Allow verifier to err with small probability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C0000"/>
                </a:solidFill>
              </a:rPr>
              <a:t>Interaction: </a:t>
            </a:r>
            <a:r>
              <a:rPr lang="en-US" altLang="en-US" dirty="0"/>
              <a:t>replace static </a:t>
            </a:r>
            <a:r>
              <a:rPr lang="en-US" altLang="en-US" i="1" dirty="0">
                <a:latin typeface="Times New Roman" pitchFamily="18" charset="0"/>
              </a:rPr>
              <a:t>proof </a:t>
            </a:r>
            <a:r>
              <a:rPr lang="en-US" altLang="en-US" dirty="0"/>
              <a:t> with dynamic, all-powerful </a:t>
            </a:r>
            <a:r>
              <a:rPr lang="en-US" altLang="en-US" i="1" dirty="0">
                <a:latin typeface="Times New Roman" pitchFamily="18" charset="0"/>
              </a:rPr>
              <a:t>prover</a:t>
            </a:r>
          </a:p>
          <a:p>
            <a:pPr lvl="1"/>
            <a:r>
              <a:rPr lang="en-US" altLang="en-US" dirty="0"/>
              <a:t>Will “interact” with verifier and try to “convince” it that assertion is true.</a:t>
            </a:r>
            <a:endParaRPr lang="en-US" altLang="en-US" i="1" dirty="0">
              <a:latin typeface="Times New Roman" pitchFamily="18" charset="0"/>
            </a:endParaRPr>
          </a:p>
          <a:p>
            <a:endParaRPr lang="en-US" altLang="en-US" i="1" dirty="0">
              <a:latin typeface="Times New Roman" pitchFamily="18" charset="0"/>
            </a:endParaRPr>
          </a:p>
          <a:p>
            <a:endParaRPr lang="en-US" altLang="en-US" dirty="0"/>
          </a:p>
        </p:txBody>
      </p:sp>
      <p:pic>
        <p:nvPicPr>
          <p:cNvPr id="15367" name="Picture 1028" descr="AG00360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2200275"/>
            <a:ext cx="9906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4502F961-468F-4D5F-A0E8-0B6F0473AA0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can we gain?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8153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More general notion of “efficiently verifiable proofs”</a:t>
            </a:r>
          </a:p>
          <a:p>
            <a:endParaRPr lang="en-US" altLang="en-US" dirty="0"/>
          </a:p>
          <a:p>
            <a:r>
              <a:rPr lang="en-US" altLang="en-US" dirty="0"/>
              <a:t>Greater efficiency in verification </a:t>
            </a:r>
          </a:p>
          <a:p>
            <a:pPr lvl="1"/>
            <a:r>
              <a:rPr lang="en-US" altLang="en-US" dirty="0"/>
              <a:t>verifier may not have to “read” entire proof</a:t>
            </a:r>
          </a:p>
          <a:p>
            <a:pPr lvl="1"/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Properties impossible in NP </a:t>
            </a:r>
            <a:r>
              <a:rPr lang="en-US" altLang="en-US" dirty="0" err="1"/>
              <a:t>pfs</a:t>
            </a:r>
            <a:r>
              <a:rPr lang="en-US" altLang="en-US" dirty="0"/>
              <a:t> (“zero knowledge”)</a:t>
            </a:r>
          </a:p>
          <a:p>
            <a:endParaRPr lang="en-US" altLang="en-US" dirty="0"/>
          </a:p>
          <a:p>
            <a:r>
              <a:rPr lang="en-US" altLang="en-US" dirty="0"/>
              <a:t>Cryptographic protocols.</a:t>
            </a:r>
          </a:p>
          <a:p>
            <a:endParaRPr lang="en-US" altLang="en-US" dirty="0"/>
          </a:p>
          <a:p>
            <a:r>
              <a:rPr lang="en-US" altLang="en-US" dirty="0"/>
              <a:t>Connection to approximability of NP-complete problems.</a:t>
            </a:r>
          </a:p>
          <a:p>
            <a:pPr lvl="1"/>
            <a:r>
              <a:rPr lang="en-US" altLang="en-US" dirty="0"/>
              <a:t>E.g. Approximate size of largest clique in a graph within </a:t>
            </a:r>
            <a:r>
              <a:rPr lang="en-US" altLang="en-US" dirty="0">
                <a:latin typeface="Times New Roman" pitchFamily="18" charset="0"/>
              </a:rPr>
              <a:t>1%.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850941E5-B4D8-4950-997C-CCC3F099E41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r>
              <a:rPr lang="en-US" altLang="en-US"/>
              <a:t>Interactive Proofs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4465639"/>
            <a:ext cx="7969250" cy="1754187"/>
          </a:xfrm>
        </p:spPr>
        <p:txBody>
          <a:bodyPr/>
          <a:lstStyle/>
          <a:p>
            <a:r>
              <a:rPr lang="en-US" altLang="en-US"/>
              <a:t>Parties are functions </a:t>
            </a:r>
            <a:r>
              <a:rPr lang="en-US" altLang="en-US">
                <a:latin typeface="Times New Roman" pitchFamily="18" charset="0"/>
              </a:rPr>
              <a:t>(x, coins, m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</a:rPr>
              <a:t>,…,m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en-US">
                <a:latin typeface="Times New Roman" pitchFamily="18" charset="0"/>
              </a:rPr>
              <a:t>)</a:t>
            </a:r>
            <a:r>
              <a:rPr lang="en-US" altLang="en-US">
                <a:latin typeface="Times New Roman" pitchFamily="18" charset="0"/>
                <a:sym typeface="MT Extra" pitchFamily="18" charset="2"/>
              </a:rPr>
              <a:t>m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  <a:sym typeface="MT Extra" pitchFamily="18" charset="2"/>
              </a:rPr>
              <a:t>i</a:t>
            </a:r>
            <a:endParaRPr lang="en-US" altLang="en-US">
              <a:latin typeface="Times New Roman" pitchFamily="18" charset="0"/>
              <a:cs typeface="Times New Roman" pitchFamily="18" charset="0"/>
              <a:sym typeface="MT Extra" pitchFamily="18" charset="2"/>
            </a:endParaRPr>
          </a:p>
          <a:p>
            <a:pPr>
              <a:lnSpc>
                <a:spcPct val="30000"/>
              </a:lnSpc>
              <a:buFontTx/>
              <a:buNone/>
            </a:pPr>
            <a:endParaRPr lang="en-US" altLang="en-US"/>
          </a:p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</a:t>
            </a:r>
            <a:r>
              <a:rPr lang="en-US" altLang="en-US" baseline="30000">
                <a:sym typeface="Symbol" pitchFamily="18" charset="2"/>
              </a:rPr>
              <a:t>*</a:t>
            </a:r>
            <a:r>
              <a:rPr lang="en-US" altLang="en-US">
                <a:sym typeface="Symbol" pitchFamily="18" charset="2"/>
              </a:rPr>
              <a:t> </a:t>
            </a:r>
            <a:r>
              <a:rPr lang="en-US" altLang="en-US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en-US">
                <a:latin typeface="Times New Roman" pitchFamily="18" charset="0"/>
              </a:rPr>
              <a:t>accept, reject, halt}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altLang="en-US"/>
          </a:p>
        </p:txBody>
      </p:sp>
      <p:grpSp>
        <p:nvGrpSpPr>
          <p:cNvPr id="9255" name="Group 39"/>
          <p:cNvGrpSpPr>
            <a:grpSpLocks/>
          </p:cNvGrpSpPr>
          <p:nvPr/>
        </p:nvGrpSpPr>
        <p:grpSpPr bwMode="auto">
          <a:xfrm>
            <a:off x="4959350" y="1901825"/>
            <a:ext cx="2120900" cy="363538"/>
            <a:chOff x="2164" y="910"/>
            <a:chExt cx="1336" cy="229"/>
          </a:xfrm>
        </p:grpSpPr>
        <p:sp>
          <p:nvSpPr>
            <p:cNvPr id="17450" name="Line 6"/>
            <p:cNvSpPr>
              <a:spLocks noChangeShapeType="1"/>
            </p:cNvSpPr>
            <p:nvPr/>
          </p:nvSpPr>
          <p:spPr bwMode="auto">
            <a:xfrm>
              <a:off x="2164" y="1120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Rectangle 11"/>
            <p:cNvSpPr>
              <a:spLocks noChangeArrowheads="1"/>
            </p:cNvSpPr>
            <p:nvPr/>
          </p:nvSpPr>
          <p:spPr bwMode="auto">
            <a:xfrm>
              <a:off x="2627" y="910"/>
              <a:ext cx="25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altLang="en-US" sz="1600" baseline="-25000">
                  <a:solidFill>
                    <a:srgbClr val="00279F"/>
                  </a:solidFill>
                  <a:latin typeface="Courier New" pitchFamily="49" charset="0"/>
                </a:rPr>
                <a:t>1</a:t>
              </a:r>
            </a:p>
          </p:txBody>
        </p:sp>
      </p:grp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4959350" y="2206625"/>
            <a:ext cx="2120900" cy="366713"/>
            <a:chOff x="2164" y="1102"/>
            <a:chExt cx="1336" cy="231"/>
          </a:xfrm>
        </p:grpSpPr>
        <p:sp>
          <p:nvSpPr>
            <p:cNvPr id="17448" name="Line 7"/>
            <p:cNvSpPr>
              <a:spLocks noChangeShapeType="1"/>
            </p:cNvSpPr>
            <p:nvPr/>
          </p:nvSpPr>
          <p:spPr bwMode="auto">
            <a:xfrm>
              <a:off x="2164" y="1312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12"/>
            <p:cNvSpPr>
              <a:spLocks noChangeArrowheads="1"/>
            </p:cNvSpPr>
            <p:nvPr/>
          </p:nvSpPr>
          <p:spPr bwMode="auto">
            <a:xfrm>
              <a:off x="2627" y="1102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altLang="en-US" baseline="-25000">
                  <a:solidFill>
                    <a:srgbClr val="00279F"/>
                  </a:solidFill>
                  <a:latin typeface="Courier New" pitchFamily="49" charset="0"/>
                </a:rPr>
                <a:t>2</a:t>
              </a:r>
            </a:p>
          </p:txBody>
        </p:sp>
      </p:grpSp>
      <p:grpSp>
        <p:nvGrpSpPr>
          <p:cNvPr id="9257" name="Group 41"/>
          <p:cNvGrpSpPr>
            <a:grpSpLocks/>
          </p:cNvGrpSpPr>
          <p:nvPr/>
        </p:nvGrpSpPr>
        <p:grpSpPr bwMode="auto">
          <a:xfrm>
            <a:off x="4959350" y="2511425"/>
            <a:ext cx="2120900" cy="366713"/>
            <a:chOff x="2164" y="1294"/>
            <a:chExt cx="1336" cy="231"/>
          </a:xfrm>
        </p:grpSpPr>
        <p:sp>
          <p:nvSpPr>
            <p:cNvPr id="17446" name="Line 8"/>
            <p:cNvSpPr>
              <a:spLocks noChangeShapeType="1"/>
            </p:cNvSpPr>
            <p:nvPr/>
          </p:nvSpPr>
          <p:spPr bwMode="auto">
            <a:xfrm>
              <a:off x="2164" y="1504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13"/>
            <p:cNvSpPr>
              <a:spLocks noChangeArrowheads="1"/>
            </p:cNvSpPr>
            <p:nvPr/>
          </p:nvSpPr>
          <p:spPr bwMode="auto">
            <a:xfrm>
              <a:off x="2627" y="1294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altLang="en-US" baseline="-25000">
                  <a:solidFill>
                    <a:srgbClr val="00279F"/>
                  </a:solidFill>
                  <a:latin typeface="Courier New" pitchFamily="49" charset="0"/>
                </a:rPr>
                <a:t>3</a:t>
              </a:r>
            </a:p>
          </p:txBody>
        </p:sp>
      </p:grp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4959350" y="3121025"/>
            <a:ext cx="2120900" cy="366713"/>
            <a:chOff x="2164" y="1678"/>
            <a:chExt cx="1336" cy="231"/>
          </a:xfrm>
        </p:grpSpPr>
        <p:sp>
          <p:nvSpPr>
            <p:cNvPr id="17444" name="Line 9"/>
            <p:cNvSpPr>
              <a:spLocks noChangeShapeType="1"/>
            </p:cNvSpPr>
            <p:nvPr/>
          </p:nvSpPr>
          <p:spPr bwMode="auto">
            <a:xfrm>
              <a:off x="2164" y="1888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Rectangle 14"/>
            <p:cNvSpPr>
              <a:spLocks noChangeArrowheads="1"/>
            </p:cNvSpPr>
            <p:nvPr/>
          </p:nvSpPr>
          <p:spPr bwMode="auto">
            <a:xfrm>
              <a:off x="2627" y="1678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>
                  <a:solidFill>
                    <a:srgbClr val="00279F"/>
                  </a:solidFill>
                  <a:latin typeface="Courier New" pitchFamily="49" charset="0"/>
                </a:rPr>
                <a:t>m</a:t>
              </a:r>
              <a:r>
                <a:rPr lang="en-US" altLang="en-US" baseline="-25000">
                  <a:solidFill>
                    <a:srgbClr val="00279F"/>
                  </a:solidFill>
                  <a:latin typeface="Courier New" pitchFamily="49" charset="0"/>
                </a:rPr>
                <a:t>k</a:t>
              </a:r>
            </a:p>
          </p:txBody>
        </p:sp>
      </p:grp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5867400" y="29337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7"/>
          <p:cNvSpPr>
            <a:spLocks noChangeArrowheads="1"/>
          </p:cNvSpPr>
          <p:nvPr/>
        </p:nvSpPr>
        <p:spPr bwMode="auto">
          <a:xfrm>
            <a:off x="1860572" y="2170113"/>
            <a:ext cx="1965283" cy="138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hlink"/>
                </a:solidFill>
              </a:rPr>
              <a:t>Prover</a:t>
            </a:r>
            <a:r>
              <a:rPr lang="en-US" altLang="en-US" sz="2400" dirty="0"/>
              <a:t> </a:t>
            </a:r>
          </a:p>
          <a:p>
            <a:pPr algn="ctr"/>
            <a:r>
              <a:rPr lang="en-US" altLang="en-US" sz="2000" dirty="0">
                <a:latin typeface="Helvetica" pitchFamily="34" charset="0"/>
              </a:rPr>
              <a:t>computationally</a:t>
            </a:r>
            <a:br>
              <a:rPr lang="en-US" altLang="en-US" sz="2000" dirty="0">
                <a:latin typeface="Helvetica" pitchFamily="34" charset="0"/>
              </a:rPr>
            </a:br>
            <a:r>
              <a:rPr lang="en-US" altLang="en-US" sz="2000" dirty="0">
                <a:latin typeface="Helvetica" pitchFamily="34" charset="0"/>
              </a:rPr>
              <a:t>unbounded </a:t>
            </a:r>
            <a:br>
              <a:rPr lang="en-US" altLang="en-US" sz="2000" dirty="0">
                <a:latin typeface="Helvetica" pitchFamily="34" charset="0"/>
              </a:rPr>
            </a:br>
            <a:endParaRPr lang="en-US" altLang="en-US" sz="2000" dirty="0">
              <a:latin typeface="Helvetica" pitchFamily="34" charset="0"/>
            </a:endParaRPr>
          </a:p>
        </p:txBody>
      </p:sp>
      <p:sp>
        <p:nvSpPr>
          <p:cNvPr id="17421" name="Rectangle 18"/>
          <p:cNvSpPr>
            <a:spLocks noChangeArrowheads="1"/>
          </p:cNvSpPr>
          <p:nvPr/>
        </p:nvSpPr>
        <p:spPr bwMode="auto">
          <a:xfrm>
            <a:off x="8387878" y="2146301"/>
            <a:ext cx="1410644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hlink"/>
                </a:solidFill>
                <a:latin typeface="Helvetica" pitchFamily="34" charset="0"/>
              </a:rPr>
              <a:t>Verifier</a:t>
            </a:r>
            <a:br>
              <a:rPr lang="en-US" altLang="en-US" sz="2400">
                <a:latin typeface="Helvetica" pitchFamily="34" charset="0"/>
              </a:rPr>
            </a:br>
            <a:r>
              <a:rPr lang="en-US" altLang="en-US" sz="2000">
                <a:latin typeface="Helvetica" pitchFamily="34" charset="0"/>
              </a:rPr>
              <a:t>polynomial</a:t>
            </a:r>
          </a:p>
          <a:p>
            <a:pPr algn="ctr"/>
            <a:r>
              <a:rPr lang="en-US" altLang="en-US" sz="2000">
                <a:latin typeface="Helvetica" pitchFamily="34" charset="0"/>
              </a:rPr>
              <a:t>time</a:t>
            </a:r>
            <a:endParaRPr lang="en-US" altLang="en-US" sz="2800">
              <a:latin typeface="Helvetica" pitchFamily="34" charset="0"/>
            </a:endParaRP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953000" y="3787775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5416551" y="3454400"/>
            <a:ext cx="100989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rgbClr val="00279F"/>
                </a:solidFill>
                <a:latin typeface="Courier New" pitchFamily="49" charset="0"/>
              </a:rPr>
              <a:t>accept</a:t>
            </a:r>
            <a:endParaRPr lang="en-US" altLang="en-US" baseline="-25000">
              <a:solidFill>
                <a:srgbClr val="00279F"/>
              </a:solidFill>
              <a:latin typeface="Courier New" pitchFamily="49" charset="0"/>
            </a:endParaRPr>
          </a:p>
        </p:txBody>
      </p:sp>
      <p:sp>
        <p:nvSpPr>
          <p:cNvPr id="17424" name="Text Box 21"/>
          <p:cNvSpPr txBox="1">
            <a:spLocks noChangeArrowheads="1"/>
          </p:cNvSpPr>
          <p:nvPr/>
        </p:nvSpPr>
        <p:spPr bwMode="auto">
          <a:xfrm>
            <a:off x="5056188" y="1371601"/>
            <a:ext cx="18780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Common Input </a:t>
            </a:r>
            <a:r>
              <a:rPr lang="en-US" altLang="en-US" sz="2000" i="1">
                <a:latin typeface="Times New Roman" pitchFamily="18" charset="0"/>
              </a:rPr>
              <a:t>x</a:t>
            </a:r>
            <a:endParaRPr lang="en-US" altLang="en-US"/>
          </a:p>
        </p:txBody>
      </p:sp>
      <p:sp>
        <p:nvSpPr>
          <p:cNvPr id="17425" name="Text Box 25"/>
          <p:cNvSpPr txBox="1">
            <a:spLocks noChangeArrowheads="1"/>
          </p:cNvSpPr>
          <p:nvPr/>
        </p:nvSpPr>
        <p:spPr bwMode="auto">
          <a:xfrm>
            <a:off x="1687513" y="1577976"/>
            <a:ext cx="175736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Random </a:t>
            </a:r>
            <a:r>
              <a:rPr lang="en-US" altLang="en-US" sz="2000">
                <a:latin typeface="Times New Roman" pitchFamily="18" charset="0"/>
              </a:rPr>
              <a:t>coins</a:t>
            </a:r>
            <a:r>
              <a:rPr lang="en-US" altLang="en-US" sz="2000" baseline="-25000">
                <a:latin typeface="Times New Roman" pitchFamily="18" charset="0"/>
              </a:rPr>
              <a:t>P</a:t>
            </a:r>
            <a:endParaRPr lang="en-US" altLang="en-US"/>
          </a:p>
        </p:txBody>
      </p:sp>
      <p:sp>
        <p:nvSpPr>
          <p:cNvPr id="17426" name="Text Box 26"/>
          <p:cNvSpPr txBox="1">
            <a:spLocks noChangeArrowheads="1"/>
          </p:cNvSpPr>
          <p:nvPr/>
        </p:nvSpPr>
        <p:spPr bwMode="auto">
          <a:xfrm>
            <a:off x="8453438" y="1447801"/>
            <a:ext cx="17843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Random </a:t>
            </a:r>
            <a:r>
              <a:rPr lang="en-US" altLang="en-US" sz="2000">
                <a:latin typeface="Times New Roman" pitchFamily="18" charset="0"/>
              </a:rPr>
              <a:t>coins</a:t>
            </a:r>
            <a:r>
              <a:rPr lang="en-US" altLang="en-US" sz="2000" baseline="-25000">
                <a:latin typeface="Times New Roman" pitchFamily="18" charset="0"/>
              </a:rPr>
              <a:t>V</a:t>
            </a:r>
            <a:endParaRPr lang="en-US" altLang="en-US"/>
          </a:p>
        </p:txBody>
      </p:sp>
      <p:sp>
        <p:nvSpPr>
          <p:cNvPr id="17427" name="Freeform 31"/>
          <p:cNvSpPr>
            <a:spLocks/>
          </p:cNvSpPr>
          <p:nvPr/>
        </p:nvSpPr>
        <p:spPr bwMode="auto">
          <a:xfrm>
            <a:off x="3441701" y="1728789"/>
            <a:ext cx="568325" cy="274637"/>
          </a:xfrm>
          <a:custGeom>
            <a:avLst/>
            <a:gdLst>
              <a:gd name="T0" fmla="*/ 0 w 358"/>
              <a:gd name="T1" fmla="*/ 63002998 h 173"/>
              <a:gd name="T2" fmla="*/ 569555313 w 358"/>
              <a:gd name="T3" fmla="*/ 63002998 h 173"/>
              <a:gd name="T4" fmla="*/ 902215938 w 358"/>
              <a:gd name="T5" fmla="*/ 435985444 h 1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8" h="173">
                <a:moveTo>
                  <a:pt x="0" y="25"/>
                </a:moveTo>
                <a:cubicBezTo>
                  <a:pt x="83" y="12"/>
                  <a:pt x="166" y="0"/>
                  <a:pt x="226" y="25"/>
                </a:cubicBezTo>
                <a:cubicBezTo>
                  <a:pt x="286" y="50"/>
                  <a:pt x="336" y="150"/>
                  <a:pt x="358" y="173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Freeform 35"/>
          <p:cNvSpPr>
            <a:spLocks/>
          </p:cNvSpPr>
          <p:nvPr/>
        </p:nvSpPr>
        <p:spPr bwMode="auto">
          <a:xfrm>
            <a:off x="4257676" y="1539875"/>
            <a:ext cx="779463" cy="439738"/>
          </a:xfrm>
          <a:custGeom>
            <a:avLst/>
            <a:gdLst>
              <a:gd name="T0" fmla="*/ 1237398306 w 491"/>
              <a:gd name="T1" fmla="*/ 47883817 h 277"/>
              <a:gd name="T2" fmla="*/ 352822101 w 491"/>
              <a:gd name="T3" fmla="*/ 108367636 h 277"/>
              <a:gd name="T4" fmla="*/ 0 w 491"/>
              <a:gd name="T5" fmla="*/ 698084869 h 2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1" h="277">
                <a:moveTo>
                  <a:pt x="491" y="19"/>
                </a:moveTo>
                <a:cubicBezTo>
                  <a:pt x="356" y="9"/>
                  <a:pt x="222" y="0"/>
                  <a:pt x="140" y="43"/>
                </a:cubicBezTo>
                <a:cubicBezTo>
                  <a:pt x="58" y="86"/>
                  <a:pt x="29" y="181"/>
                  <a:pt x="0" y="27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Freeform 37"/>
          <p:cNvSpPr>
            <a:spLocks/>
          </p:cNvSpPr>
          <p:nvPr/>
        </p:nvSpPr>
        <p:spPr bwMode="auto">
          <a:xfrm>
            <a:off x="7994650" y="1668463"/>
            <a:ext cx="469900" cy="322262"/>
          </a:xfrm>
          <a:custGeom>
            <a:avLst/>
            <a:gdLst>
              <a:gd name="T0" fmla="*/ 745966250 w 296"/>
              <a:gd name="T1" fmla="*/ 22680577 h 203"/>
              <a:gd name="T2" fmla="*/ 274697825 w 296"/>
              <a:gd name="T3" fmla="*/ 80644875 h 203"/>
              <a:gd name="T4" fmla="*/ 0 w 296"/>
              <a:gd name="T5" fmla="*/ 511590131 h 2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6" h="203">
                <a:moveTo>
                  <a:pt x="296" y="9"/>
                </a:moveTo>
                <a:cubicBezTo>
                  <a:pt x="227" y="4"/>
                  <a:pt x="158" y="0"/>
                  <a:pt x="109" y="32"/>
                </a:cubicBezTo>
                <a:cubicBezTo>
                  <a:pt x="60" y="64"/>
                  <a:pt x="30" y="133"/>
                  <a:pt x="0" y="203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Freeform 38"/>
          <p:cNvSpPr>
            <a:spLocks/>
          </p:cNvSpPr>
          <p:nvPr/>
        </p:nvSpPr>
        <p:spPr bwMode="auto">
          <a:xfrm>
            <a:off x="6929439" y="1524001"/>
            <a:ext cx="706437" cy="492125"/>
          </a:xfrm>
          <a:custGeom>
            <a:avLst/>
            <a:gdLst>
              <a:gd name="T0" fmla="*/ 0 w 445"/>
              <a:gd name="T1" fmla="*/ 93246575 h 310"/>
              <a:gd name="T2" fmla="*/ 589716145 w 445"/>
              <a:gd name="T3" fmla="*/ 113407825 h 310"/>
              <a:gd name="T4" fmla="*/ 1121467944 w 445"/>
              <a:gd name="T5" fmla="*/ 781248438 h 31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5" h="310">
                <a:moveTo>
                  <a:pt x="0" y="37"/>
                </a:moveTo>
                <a:cubicBezTo>
                  <a:pt x="80" y="18"/>
                  <a:pt x="160" y="0"/>
                  <a:pt x="234" y="45"/>
                </a:cubicBezTo>
                <a:cubicBezTo>
                  <a:pt x="308" y="90"/>
                  <a:pt x="411" y="267"/>
                  <a:pt x="445" y="31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31" name="Picture 45" descr="j00787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7313" y="2109789"/>
            <a:ext cx="8382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32" name="Group 46"/>
          <p:cNvGrpSpPr>
            <a:grpSpLocks/>
          </p:cNvGrpSpPr>
          <p:nvPr/>
        </p:nvGrpSpPr>
        <p:grpSpPr bwMode="auto">
          <a:xfrm>
            <a:off x="7445376" y="2014538"/>
            <a:ext cx="722313" cy="1733550"/>
            <a:chOff x="331" y="1372"/>
            <a:chExt cx="455" cy="980"/>
          </a:xfrm>
        </p:grpSpPr>
        <p:sp>
          <p:nvSpPr>
            <p:cNvPr id="17433" name="AutoShape 47"/>
            <p:cNvSpPr>
              <a:spLocks noChangeAspect="1" noChangeArrowheads="1" noTextEdit="1"/>
            </p:cNvSpPr>
            <p:nvPr/>
          </p:nvSpPr>
          <p:spPr bwMode="auto">
            <a:xfrm flipH="1">
              <a:off x="331" y="1372"/>
              <a:ext cx="455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34" name="Group 48"/>
            <p:cNvGrpSpPr>
              <a:grpSpLocks/>
            </p:cNvGrpSpPr>
            <p:nvPr/>
          </p:nvGrpSpPr>
          <p:grpSpPr bwMode="auto">
            <a:xfrm flipH="1">
              <a:off x="331" y="1448"/>
              <a:ext cx="454" cy="904"/>
              <a:chOff x="332" y="1448"/>
              <a:chExt cx="454" cy="904"/>
            </a:xfrm>
          </p:grpSpPr>
          <p:sp>
            <p:nvSpPr>
              <p:cNvPr id="17438" name="Freeform 49"/>
              <p:cNvSpPr>
                <a:spLocks/>
              </p:cNvSpPr>
              <p:nvPr/>
            </p:nvSpPr>
            <p:spPr bwMode="auto">
              <a:xfrm>
                <a:off x="476" y="1499"/>
                <a:ext cx="178" cy="197"/>
              </a:xfrm>
              <a:custGeom>
                <a:avLst/>
                <a:gdLst>
                  <a:gd name="T0" fmla="*/ 31 w 534"/>
                  <a:gd name="T1" fmla="*/ 15 h 592"/>
                  <a:gd name="T2" fmla="*/ 26 w 534"/>
                  <a:gd name="T3" fmla="*/ 8 h 592"/>
                  <a:gd name="T4" fmla="*/ 18 w 534"/>
                  <a:gd name="T5" fmla="*/ 3 h 592"/>
                  <a:gd name="T6" fmla="*/ 12 w 534"/>
                  <a:gd name="T7" fmla="*/ 0 h 592"/>
                  <a:gd name="T8" fmla="*/ 7 w 534"/>
                  <a:gd name="T9" fmla="*/ 1 h 592"/>
                  <a:gd name="T10" fmla="*/ 3 w 534"/>
                  <a:gd name="T11" fmla="*/ 5 h 592"/>
                  <a:gd name="T12" fmla="*/ 0 w 534"/>
                  <a:gd name="T13" fmla="*/ 16 h 592"/>
                  <a:gd name="T14" fmla="*/ 1 w 534"/>
                  <a:gd name="T15" fmla="*/ 29 h 592"/>
                  <a:gd name="T16" fmla="*/ 4 w 534"/>
                  <a:gd name="T17" fmla="*/ 42 h 592"/>
                  <a:gd name="T18" fmla="*/ 8 w 534"/>
                  <a:gd name="T19" fmla="*/ 51 h 592"/>
                  <a:gd name="T20" fmla="*/ 14 w 534"/>
                  <a:gd name="T21" fmla="*/ 61 h 592"/>
                  <a:gd name="T22" fmla="*/ 20 w 534"/>
                  <a:gd name="T23" fmla="*/ 66 h 592"/>
                  <a:gd name="T24" fmla="*/ 27 w 534"/>
                  <a:gd name="T25" fmla="*/ 66 h 592"/>
                  <a:gd name="T26" fmla="*/ 35 w 534"/>
                  <a:gd name="T27" fmla="*/ 63 h 592"/>
                  <a:gd name="T28" fmla="*/ 39 w 534"/>
                  <a:gd name="T29" fmla="*/ 56 h 592"/>
                  <a:gd name="T30" fmla="*/ 41 w 534"/>
                  <a:gd name="T31" fmla="*/ 46 h 592"/>
                  <a:gd name="T32" fmla="*/ 40 w 534"/>
                  <a:gd name="T33" fmla="*/ 35 h 592"/>
                  <a:gd name="T34" fmla="*/ 58 w 534"/>
                  <a:gd name="T35" fmla="*/ 36 h 592"/>
                  <a:gd name="T36" fmla="*/ 59 w 534"/>
                  <a:gd name="T37" fmla="*/ 31 h 592"/>
                  <a:gd name="T38" fmla="*/ 39 w 534"/>
                  <a:gd name="T39" fmla="*/ 29 h 592"/>
                  <a:gd name="T40" fmla="*/ 33 w 534"/>
                  <a:gd name="T41" fmla="*/ 17 h 592"/>
                  <a:gd name="T42" fmla="*/ 31 w 534"/>
                  <a:gd name="T43" fmla="*/ 15 h 59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34" h="592">
                    <a:moveTo>
                      <a:pt x="278" y="136"/>
                    </a:moveTo>
                    <a:lnTo>
                      <a:pt x="231" y="76"/>
                    </a:lnTo>
                    <a:lnTo>
                      <a:pt x="166" y="30"/>
                    </a:lnTo>
                    <a:lnTo>
                      <a:pt x="108" y="0"/>
                    </a:lnTo>
                    <a:lnTo>
                      <a:pt x="61" y="8"/>
                    </a:lnTo>
                    <a:lnTo>
                      <a:pt x="27" y="42"/>
                    </a:lnTo>
                    <a:lnTo>
                      <a:pt x="0" y="144"/>
                    </a:lnTo>
                    <a:lnTo>
                      <a:pt x="11" y="262"/>
                    </a:lnTo>
                    <a:lnTo>
                      <a:pt x="39" y="376"/>
                    </a:lnTo>
                    <a:lnTo>
                      <a:pt x="69" y="463"/>
                    </a:lnTo>
                    <a:lnTo>
                      <a:pt x="128" y="554"/>
                    </a:lnTo>
                    <a:lnTo>
                      <a:pt x="178" y="592"/>
                    </a:lnTo>
                    <a:lnTo>
                      <a:pt x="247" y="592"/>
                    </a:lnTo>
                    <a:lnTo>
                      <a:pt x="317" y="566"/>
                    </a:lnTo>
                    <a:lnTo>
                      <a:pt x="352" y="501"/>
                    </a:lnTo>
                    <a:lnTo>
                      <a:pt x="370" y="418"/>
                    </a:lnTo>
                    <a:lnTo>
                      <a:pt x="363" y="315"/>
                    </a:lnTo>
                    <a:lnTo>
                      <a:pt x="525" y="327"/>
                    </a:lnTo>
                    <a:lnTo>
                      <a:pt x="534" y="281"/>
                    </a:lnTo>
                    <a:lnTo>
                      <a:pt x="348" y="262"/>
                    </a:lnTo>
                    <a:lnTo>
                      <a:pt x="301" y="156"/>
                    </a:lnTo>
                    <a:lnTo>
                      <a:pt x="278" y="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9" name="Freeform 50"/>
              <p:cNvSpPr>
                <a:spLocks/>
              </p:cNvSpPr>
              <p:nvPr/>
            </p:nvSpPr>
            <p:spPr bwMode="auto">
              <a:xfrm>
                <a:off x="332" y="1448"/>
                <a:ext cx="204" cy="316"/>
              </a:xfrm>
              <a:custGeom>
                <a:avLst/>
                <a:gdLst>
                  <a:gd name="T0" fmla="*/ 40 w 614"/>
                  <a:gd name="T1" fmla="*/ 2 h 949"/>
                  <a:gd name="T2" fmla="*/ 48 w 614"/>
                  <a:gd name="T3" fmla="*/ 0 h 949"/>
                  <a:gd name="T4" fmla="*/ 55 w 614"/>
                  <a:gd name="T5" fmla="*/ 0 h 949"/>
                  <a:gd name="T6" fmla="*/ 60 w 614"/>
                  <a:gd name="T7" fmla="*/ 4 h 949"/>
                  <a:gd name="T8" fmla="*/ 63 w 614"/>
                  <a:gd name="T9" fmla="*/ 10 h 949"/>
                  <a:gd name="T10" fmla="*/ 62 w 614"/>
                  <a:gd name="T11" fmla="*/ 16 h 949"/>
                  <a:gd name="T12" fmla="*/ 57 w 614"/>
                  <a:gd name="T13" fmla="*/ 16 h 949"/>
                  <a:gd name="T14" fmla="*/ 59 w 614"/>
                  <a:gd name="T15" fmla="*/ 11 h 949"/>
                  <a:gd name="T16" fmla="*/ 55 w 614"/>
                  <a:gd name="T17" fmla="*/ 7 h 949"/>
                  <a:gd name="T18" fmla="*/ 51 w 614"/>
                  <a:gd name="T19" fmla="*/ 5 h 949"/>
                  <a:gd name="T20" fmla="*/ 45 w 614"/>
                  <a:gd name="T21" fmla="*/ 7 h 949"/>
                  <a:gd name="T22" fmla="*/ 48 w 614"/>
                  <a:gd name="T23" fmla="*/ 12 h 949"/>
                  <a:gd name="T24" fmla="*/ 48 w 614"/>
                  <a:gd name="T25" fmla="*/ 16 h 949"/>
                  <a:gd name="T26" fmla="*/ 48 w 614"/>
                  <a:gd name="T27" fmla="*/ 20 h 949"/>
                  <a:gd name="T28" fmla="*/ 41 w 614"/>
                  <a:gd name="T29" fmla="*/ 22 h 949"/>
                  <a:gd name="T30" fmla="*/ 34 w 614"/>
                  <a:gd name="T31" fmla="*/ 21 h 949"/>
                  <a:gd name="T32" fmla="*/ 33 w 614"/>
                  <a:gd name="T33" fmla="*/ 18 h 949"/>
                  <a:gd name="T34" fmla="*/ 26 w 614"/>
                  <a:gd name="T35" fmla="*/ 26 h 949"/>
                  <a:gd name="T36" fmla="*/ 21 w 614"/>
                  <a:gd name="T37" fmla="*/ 34 h 949"/>
                  <a:gd name="T38" fmla="*/ 15 w 614"/>
                  <a:gd name="T39" fmla="*/ 46 h 949"/>
                  <a:gd name="T40" fmla="*/ 12 w 614"/>
                  <a:gd name="T41" fmla="*/ 56 h 949"/>
                  <a:gd name="T42" fmla="*/ 10 w 614"/>
                  <a:gd name="T43" fmla="*/ 66 h 949"/>
                  <a:gd name="T44" fmla="*/ 11 w 614"/>
                  <a:gd name="T45" fmla="*/ 71 h 949"/>
                  <a:gd name="T46" fmla="*/ 18 w 614"/>
                  <a:gd name="T47" fmla="*/ 77 h 949"/>
                  <a:gd name="T48" fmla="*/ 32 w 614"/>
                  <a:gd name="T49" fmla="*/ 83 h 949"/>
                  <a:gd name="T50" fmla="*/ 40 w 614"/>
                  <a:gd name="T51" fmla="*/ 85 h 949"/>
                  <a:gd name="T52" fmla="*/ 48 w 614"/>
                  <a:gd name="T53" fmla="*/ 86 h 949"/>
                  <a:gd name="T54" fmla="*/ 59 w 614"/>
                  <a:gd name="T55" fmla="*/ 91 h 949"/>
                  <a:gd name="T56" fmla="*/ 67 w 614"/>
                  <a:gd name="T57" fmla="*/ 94 h 949"/>
                  <a:gd name="T58" fmla="*/ 68 w 614"/>
                  <a:gd name="T59" fmla="*/ 100 h 949"/>
                  <a:gd name="T60" fmla="*/ 63 w 614"/>
                  <a:gd name="T61" fmla="*/ 104 h 949"/>
                  <a:gd name="T62" fmla="*/ 58 w 614"/>
                  <a:gd name="T63" fmla="*/ 105 h 949"/>
                  <a:gd name="T64" fmla="*/ 51 w 614"/>
                  <a:gd name="T65" fmla="*/ 101 h 949"/>
                  <a:gd name="T66" fmla="*/ 33 w 614"/>
                  <a:gd name="T67" fmla="*/ 92 h 949"/>
                  <a:gd name="T68" fmla="*/ 18 w 614"/>
                  <a:gd name="T69" fmla="*/ 86 h 949"/>
                  <a:gd name="T70" fmla="*/ 8 w 614"/>
                  <a:gd name="T71" fmla="*/ 79 h 949"/>
                  <a:gd name="T72" fmla="*/ 1 w 614"/>
                  <a:gd name="T73" fmla="*/ 72 h 949"/>
                  <a:gd name="T74" fmla="*/ 0 w 614"/>
                  <a:gd name="T75" fmla="*/ 65 h 949"/>
                  <a:gd name="T76" fmla="*/ 4 w 614"/>
                  <a:gd name="T77" fmla="*/ 55 h 949"/>
                  <a:gd name="T78" fmla="*/ 12 w 614"/>
                  <a:gd name="T79" fmla="*/ 40 h 949"/>
                  <a:gd name="T80" fmla="*/ 19 w 614"/>
                  <a:gd name="T81" fmla="*/ 27 h 949"/>
                  <a:gd name="T82" fmla="*/ 28 w 614"/>
                  <a:gd name="T83" fmla="*/ 14 h 949"/>
                  <a:gd name="T84" fmla="*/ 35 w 614"/>
                  <a:gd name="T85" fmla="*/ 6 h 949"/>
                  <a:gd name="T86" fmla="*/ 43 w 614"/>
                  <a:gd name="T87" fmla="*/ 2 h 949"/>
                  <a:gd name="T88" fmla="*/ 40 w 614"/>
                  <a:gd name="T89" fmla="*/ 2 h 94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14" h="949">
                    <a:moveTo>
                      <a:pt x="359" y="22"/>
                    </a:moveTo>
                    <a:lnTo>
                      <a:pt x="436" y="0"/>
                    </a:lnTo>
                    <a:lnTo>
                      <a:pt x="497" y="3"/>
                    </a:lnTo>
                    <a:lnTo>
                      <a:pt x="544" y="37"/>
                    </a:lnTo>
                    <a:lnTo>
                      <a:pt x="576" y="91"/>
                    </a:lnTo>
                    <a:lnTo>
                      <a:pt x="564" y="147"/>
                    </a:lnTo>
                    <a:lnTo>
                      <a:pt x="521" y="147"/>
                    </a:lnTo>
                    <a:lnTo>
                      <a:pt x="532" y="101"/>
                    </a:lnTo>
                    <a:lnTo>
                      <a:pt x="497" y="61"/>
                    </a:lnTo>
                    <a:lnTo>
                      <a:pt x="464" y="45"/>
                    </a:lnTo>
                    <a:lnTo>
                      <a:pt x="405" y="61"/>
                    </a:lnTo>
                    <a:lnTo>
                      <a:pt x="429" y="106"/>
                    </a:lnTo>
                    <a:lnTo>
                      <a:pt x="436" y="147"/>
                    </a:lnTo>
                    <a:lnTo>
                      <a:pt x="429" y="182"/>
                    </a:lnTo>
                    <a:lnTo>
                      <a:pt x="370" y="197"/>
                    </a:lnTo>
                    <a:lnTo>
                      <a:pt x="308" y="185"/>
                    </a:lnTo>
                    <a:lnTo>
                      <a:pt x="297" y="159"/>
                    </a:lnTo>
                    <a:lnTo>
                      <a:pt x="231" y="231"/>
                    </a:lnTo>
                    <a:lnTo>
                      <a:pt x="193" y="310"/>
                    </a:lnTo>
                    <a:lnTo>
                      <a:pt x="139" y="413"/>
                    </a:lnTo>
                    <a:lnTo>
                      <a:pt x="104" y="504"/>
                    </a:lnTo>
                    <a:lnTo>
                      <a:pt x="89" y="592"/>
                    </a:lnTo>
                    <a:lnTo>
                      <a:pt x="101" y="638"/>
                    </a:lnTo>
                    <a:lnTo>
                      <a:pt x="163" y="695"/>
                    </a:lnTo>
                    <a:lnTo>
                      <a:pt x="290" y="744"/>
                    </a:lnTo>
                    <a:lnTo>
                      <a:pt x="359" y="766"/>
                    </a:lnTo>
                    <a:lnTo>
                      <a:pt x="429" y="778"/>
                    </a:lnTo>
                    <a:lnTo>
                      <a:pt x="532" y="820"/>
                    </a:lnTo>
                    <a:lnTo>
                      <a:pt x="609" y="847"/>
                    </a:lnTo>
                    <a:lnTo>
                      <a:pt x="614" y="899"/>
                    </a:lnTo>
                    <a:lnTo>
                      <a:pt x="576" y="938"/>
                    </a:lnTo>
                    <a:lnTo>
                      <a:pt x="529" y="949"/>
                    </a:lnTo>
                    <a:lnTo>
                      <a:pt x="459" y="914"/>
                    </a:lnTo>
                    <a:lnTo>
                      <a:pt x="297" y="831"/>
                    </a:lnTo>
                    <a:lnTo>
                      <a:pt x="163" y="774"/>
                    </a:lnTo>
                    <a:lnTo>
                      <a:pt x="69" y="710"/>
                    </a:lnTo>
                    <a:lnTo>
                      <a:pt x="7" y="653"/>
                    </a:lnTo>
                    <a:lnTo>
                      <a:pt x="0" y="584"/>
                    </a:lnTo>
                    <a:lnTo>
                      <a:pt x="34" y="493"/>
                    </a:lnTo>
                    <a:lnTo>
                      <a:pt x="104" y="356"/>
                    </a:lnTo>
                    <a:lnTo>
                      <a:pt x="170" y="243"/>
                    </a:lnTo>
                    <a:lnTo>
                      <a:pt x="251" y="125"/>
                    </a:lnTo>
                    <a:lnTo>
                      <a:pt x="313" y="56"/>
                    </a:lnTo>
                    <a:lnTo>
                      <a:pt x="390" y="22"/>
                    </a:lnTo>
                    <a:lnTo>
                      <a:pt x="359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Freeform 51"/>
              <p:cNvSpPr>
                <a:spLocks/>
              </p:cNvSpPr>
              <p:nvPr/>
            </p:nvSpPr>
            <p:spPr bwMode="auto">
              <a:xfrm>
                <a:off x="525" y="1710"/>
                <a:ext cx="107" cy="297"/>
              </a:xfrm>
              <a:custGeom>
                <a:avLst/>
                <a:gdLst>
                  <a:gd name="T0" fmla="*/ 2 w 321"/>
                  <a:gd name="T1" fmla="*/ 8 h 891"/>
                  <a:gd name="T2" fmla="*/ 4 w 321"/>
                  <a:gd name="T3" fmla="*/ 3 h 891"/>
                  <a:gd name="T4" fmla="*/ 9 w 321"/>
                  <a:gd name="T5" fmla="*/ 0 h 891"/>
                  <a:gd name="T6" fmla="*/ 14 w 321"/>
                  <a:gd name="T7" fmla="*/ 0 h 891"/>
                  <a:gd name="T8" fmla="*/ 21 w 321"/>
                  <a:gd name="T9" fmla="*/ 4 h 891"/>
                  <a:gd name="T10" fmla="*/ 27 w 321"/>
                  <a:gd name="T11" fmla="*/ 13 h 891"/>
                  <a:gd name="T12" fmla="*/ 31 w 321"/>
                  <a:gd name="T13" fmla="*/ 22 h 891"/>
                  <a:gd name="T14" fmla="*/ 33 w 321"/>
                  <a:gd name="T15" fmla="*/ 35 h 891"/>
                  <a:gd name="T16" fmla="*/ 35 w 321"/>
                  <a:gd name="T17" fmla="*/ 49 h 891"/>
                  <a:gd name="T18" fmla="*/ 36 w 321"/>
                  <a:gd name="T19" fmla="*/ 64 h 891"/>
                  <a:gd name="T20" fmla="*/ 36 w 321"/>
                  <a:gd name="T21" fmla="*/ 82 h 891"/>
                  <a:gd name="T22" fmla="*/ 33 w 321"/>
                  <a:gd name="T23" fmla="*/ 94 h 891"/>
                  <a:gd name="T24" fmla="*/ 28 w 321"/>
                  <a:gd name="T25" fmla="*/ 98 h 891"/>
                  <a:gd name="T26" fmla="*/ 20 w 321"/>
                  <a:gd name="T27" fmla="*/ 99 h 891"/>
                  <a:gd name="T28" fmla="*/ 12 w 321"/>
                  <a:gd name="T29" fmla="*/ 99 h 891"/>
                  <a:gd name="T30" fmla="*/ 7 w 321"/>
                  <a:gd name="T31" fmla="*/ 94 h 891"/>
                  <a:gd name="T32" fmla="*/ 5 w 321"/>
                  <a:gd name="T33" fmla="*/ 85 h 891"/>
                  <a:gd name="T34" fmla="*/ 3 w 321"/>
                  <a:gd name="T35" fmla="*/ 76 h 891"/>
                  <a:gd name="T36" fmla="*/ 1 w 321"/>
                  <a:gd name="T37" fmla="*/ 60 h 891"/>
                  <a:gd name="T38" fmla="*/ 0 w 321"/>
                  <a:gd name="T39" fmla="*/ 42 h 891"/>
                  <a:gd name="T40" fmla="*/ 0 w 321"/>
                  <a:gd name="T41" fmla="*/ 21 h 891"/>
                  <a:gd name="T42" fmla="*/ 2 w 321"/>
                  <a:gd name="T43" fmla="*/ 11 h 891"/>
                  <a:gd name="T44" fmla="*/ 2 w 321"/>
                  <a:gd name="T45" fmla="*/ 8 h 8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321" h="891">
                    <a:moveTo>
                      <a:pt x="20" y="69"/>
                    </a:moveTo>
                    <a:lnTo>
                      <a:pt x="32" y="23"/>
                    </a:lnTo>
                    <a:lnTo>
                      <a:pt x="82" y="0"/>
                    </a:lnTo>
                    <a:lnTo>
                      <a:pt x="127" y="0"/>
                    </a:lnTo>
                    <a:lnTo>
                      <a:pt x="186" y="34"/>
                    </a:lnTo>
                    <a:lnTo>
                      <a:pt x="240" y="115"/>
                    </a:lnTo>
                    <a:lnTo>
                      <a:pt x="279" y="197"/>
                    </a:lnTo>
                    <a:lnTo>
                      <a:pt x="298" y="311"/>
                    </a:lnTo>
                    <a:lnTo>
                      <a:pt x="314" y="444"/>
                    </a:lnTo>
                    <a:lnTo>
                      <a:pt x="321" y="572"/>
                    </a:lnTo>
                    <a:lnTo>
                      <a:pt x="321" y="739"/>
                    </a:lnTo>
                    <a:lnTo>
                      <a:pt x="298" y="842"/>
                    </a:lnTo>
                    <a:lnTo>
                      <a:pt x="256" y="880"/>
                    </a:lnTo>
                    <a:lnTo>
                      <a:pt x="182" y="891"/>
                    </a:lnTo>
                    <a:lnTo>
                      <a:pt x="105" y="888"/>
                    </a:lnTo>
                    <a:lnTo>
                      <a:pt x="65" y="842"/>
                    </a:lnTo>
                    <a:lnTo>
                      <a:pt x="43" y="763"/>
                    </a:lnTo>
                    <a:lnTo>
                      <a:pt x="23" y="683"/>
                    </a:lnTo>
                    <a:lnTo>
                      <a:pt x="8" y="539"/>
                    </a:lnTo>
                    <a:lnTo>
                      <a:pt x="0" y="376"/>
                    </a:lnTo>
                    <a:lnTo>
                      <a:pt x="0" y="186"/>
                    </a:lnTo>
                    <a:lnTo>
                      <a:pt x="20" y="103"/>
                    </a:lnTo>
                    <a:lnTo>
                      <a:pt x="2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1" name="Freeform 52"/>
              <p:cNvSpPr>
                <a:spLocks/>
              </p:cNvSpPr>
              <p:nvPr/>
            </p:nvSpPr>
            <p:spPr bwMode="auto">
              <a:xfrm>
                <a:off x="574" y="1719"/>
                <a:ext cx="163" cy="228"/>
              </a:xfrm>
              <a:custGeom>
                <a:avLst/>
                <a:gdLst>
                  <a:gd name="T0" fmla="*/ 3 w 490"/>
                  <a:gd name="T1" fmla="*/ 0 h 684"/>
                  <a:gd name="T2" fmla="*/ 14 w 490"/>
                  <a:gd name="T3" fmla="*/ 1 h 684"/>
                  <a:gd name="T4" fmla="*/ 26 w 490"/>
                  <a:gd name="T5" fmla="*/ 3 h 684"/>
                  <a:gd name="T6" fmla="*/ 38 w 490"/>
                  <a:gd name="T7" fmla="*/ 10 h 684"/>
                  <a:gd name="T8" fmla="*/ 46 w 490"/>
                  <a:gd name="T9" fmla="*/ 15 h 684"/>
                  <a:gd name="T10" fmla="*/ 52 w 490"/>
                  <a:gd name="T11" fmla="*/ 22 h 684"/>
                  <a:gd name="T12" fmla="*/ 54 w 490"/>
                  <a:gd name="T13" fmla="*/ 27 h 684"/>
                  <a:gd name="T14" fmla="*/ 49 w 490"/>
                  <a:gd name="T15" fmla="*/ 39 h 684"/>
                  <a:gd name="T16" fmla="*/ 41 w 490"/>
                  <a:gd name="T17" fmla="*/ 46 h 684"/>
                  <a:gd name="T18" fmla="*/ 31 w 490"/>
                  <a:gd name="T19" fmla="*/ 52 h 684"/>
                  <a:gd name="T20" fmla="*/ 26 w 490"/>
                  <a:gd name="T21" fmla="*/ 55 h 684"/>
                  <a:gd name="T22" fmla="*/ 17 w 490"/>
                  <a:gd name="T23" fmla="*/ 57 h 684"/>
                  <a:gd name="T24" fmla="*/ 17 w 490"/>
                  <a:gd name="T25" fmla="*/ 60 h 684"/>
                  <a:gd name="T26" fmla="*/ 24 w 490"/>
                  <a:gd name="T27" fmla="*/ 63 h 684"/>
                  <a:gd name="T28" fmla="*/ 33 w 490"/>
                  <a:gd name="T29" fmla="*/ 66 h 684"/>
                  <a:gd name="T30" fmla="*/ 43 w 490"/>
                  <a:gd name="T31" fmla="*/ 71 h 684"/>
                  <a:gd name="T32" fmla="*/ 39 w 490"/>
                  <a:gd name="T33" fmla="*/ 75 h 684"/>
                  <a:gd name="T34" fmla="*/ 35 w 490"/>
                  <a:gd name="T35" fmla="*/ 76 h 684"/>
                  <a:gd name="T36" fmla="*/ 29 w 490"/>
                  <a:gd name="T37" fmla="*/ 70 h 684"/>
                  <a:gd name="T38" fmla="*/ 21 w 490"/>
                  <a:gd name="T39" fmla="*/ 67 h 684"/>
                  <a:gd name="T40" fmla="*/ 14 w 490"/>
                  <a:gd name="T41" fmla="*/ 65 h 684"/>
                  <a:gd name="T42" fmla="*/ 14 w 490"/>
                  <a:gd name="T43" fmla="*/ 60 h 684"/>
                  <a:gd name="T44" fmla="*/ 15 w 490"/>
                  <a:gd name="T45" fmla="*/ 54 h 684"/>
                  <a:gd name="T46" fmla="*/ 20 w 490"/>
                  <a:gd name="T47" fmla="*/ 52 h 684"/>
                  <a:gd name="T48" fmla="*/ 33 w 490"/>
                  <a:gd name="T49" fmla="*/ 46 h 684"/>
                  <a:gd name="T50" fmla="*/ 41 w 490"/>
                  <a:gd name="T51" fmla="*/ 38 h 684"/>
                  <a:gd name="T52" fmla="*/ 47 w 490"/>
                  <a:gd name="T53" fmla="*/ 29 h 684"/>
                  <a:gd name="T54" fmla="*/ 45 w 490"/>
                  <a:gd name="T55" fmla="*/ 25 h 684"/>
                  <a:gd name="T56" fmla="*/ 41 w 490"/>
                  <a:gd name="T57" fmla="*/ 20 h 684"/>
                  <a:gd name="T58" fmla="*/ 31 w 490"/>
                  <a:gd name="T59" fmla="*/ 13 h 684"/>
                  <a:gd name="T60" fmla="*/ 18 w 490"/>
                  <a:gd name="T61" fmla="*/ 10 h 684"/>
                  <a:gd name="T62" fmla="*/ 10 w 490"/>
                  <a:gd name="T63" fmla="*/ 10 h 684"/>
                  <a:gd name="T64" fmla="*/ 3 w 490"/>
                  <a:gd name="T65" fmla="*/ 10 h 684"/>
                  <a:gd name="T66" fmla="*/ 0 w 490"/>
                  <a:gd name="T67" fmla="*/ 5 h 684"/>
                  <a:gd name="T68" fmla="*/ 3 w 490"/>
                  <a:gd name="T69" fmla="*/ 0 h 68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490" h="684">
                    <a:moveTo>
                      <a:pt x="27" y="0"/>
                    </a:moveTo>
                    <a:lnTo>
                      <a:pt x="127" y="11"/>
                    </a:lnTo>
                    <a:lnTo>
                      <a:pt x="231" y="30"/>
                    </a:lnTo>
                    <a:lnTo>
                      <a:pt x="340" y="91"/>
                    </a:lnTo>
                    <a:lnTo>
                      <a:pt x="417" y="136"/>
                    </a:lnTo>
                    <a:lnTo>
                      <a:pt x="467" y="202"/>
                    </a:lnTo>
                    <a:lnTo>
                      <a:pt x="490" y="239"/>
                    </a:lnTo>
                    <a:lnTo>
                      <a:pt x="444" y="350"/>
                    </a:lnTo>
                    <a:lnTo>
                      <a:pt x="370" y="418"/>
                    </a:lnTo>
                    <a:lnTo>
                      <a:pt x="281" y="467"/>
                    </a:lnTo>
                    <a:lnTo>
                      <a:pt x="235" y="497"/>
                    </a:lnTo>
                    <a:lnTo>
                      <a:pt x="154" y="512"/>
                    </a:lnTo>
                    <a:lnTo>
                      <a:pt x="151" y="543"/>
                    </a:lnTo>
                    <a:lnTo>
                      <a:pt x="213" y="570"/>
                    </a:lnTo>
                    <a:lnTo>
                      <a:pt x="301" y="593"/>
                    </a:lnTo>
                    <a:lnTo>
                      <a:pt x="385" y="638"/>
                    </a:lnTo>
                    <a:lnTo>
                      <a:pt x="351" y="672"/>
                    </a:lnTo>
                    <a:lnTo>
                      <a:pt x="316" y="684"/>
                    </a:lnTo>
                    <a:lnTo>
                      <a:pt x="266" y="634"/>
                    </a:lnTo>
                    <a:lnTo>
                      <a:pt x="189" y="603"/>
                    </a:lnTo>
                    <a:lnTo>
                      <a:pt x="127" y="581"/>
                    </a:lnTo>
                    <a:lnTo>
                      <a:pt x="127" y="536"/>
                    </a:lnTo>
                    <a:lnTo>
                      <a:pt x="139" y="487"/>
                    </a:lnTo>
                    <a:lnTo>
                      <a:pt x="178" y="467"/>
                    </a:lnTo>
                    <a:lnTo>
                      <a:pt x="301" y="418"/>
                    </a:lnTo>
                    <a:lnTo>
                      <a:pt x="370" y="342"/>
                    </a:lnTo>
                    <a:lnTo>
                      <a:pt x="420" y="262"/>
                    </a:lnTo>
                    <a:lnTo>
                      <a:pt x="409" y="224"/>
                    </a:lnTo>
                    <a:lnTo>
                      <a:pt x="370" y="178"/>
                    </a:lnTo>
                    <a:lnTo>
                      <a:pt x="278" y="114"/>
                    </a:lnTo>
                    <a:lnTo>
                      <a:pt x="166" y="91"/>
                    </a:lnTo>
                    <a:lnTo>
                      <a:pt x="92" y="87"/>
                    </a:lnTo>
                    <a:lnTo>
                      <a:pt x="27" y="87"/>
                    </a:lnTo>
                    <a:lnTo>
                      <a:pt x="0" y="45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2" name="Freeform 53"/>
              <p:cNvSpPr>
                <a:spLocks/>
              </p:cNvSpPr>
              <p:nvPr/>
            </p:nvSpPr>
            <p:spPr bwMode="auto">
              <a:xfrm>
                <a:off x="587" y="1977"/>
                <a:ext cx="199" cy="369"/>
              </a:xfrm>
              <a:custGeom>
                <a:avLst/>
                <a:gdLst>
                  <a:gd name="T0" fmla="*/ 8 w 596"/>
                  <a:gd name="T1" fmla="*/ 0 h 1106"/>
                  <a:gd name="T2" fmla="*/ 2 w 596"/>
                  <a:gd name="T3" fmla="*/ 0 h 1106"/>
                  <a:gd name="T4" fmla="*/ 0 w 596"/>
                  <a:gd name="T5" fmla="*/ 9 h 1106"/>
                  <a:gd name="T6" fmla="*/ 4 w 596"/>
                  <a:gd name="T7" fmla="*/ 14 h 1106"/>
                  <a:gd name="T8" fmla="*/ 18 w 596"/>
                  <a:gd name="T9" fmla="*/ 26 h 1106"/>
                  <a:gd name="T10" fmla="*/ 30 w 596"/>
                  <a:gd name="T11" fmla="*/ 42 h 1106"/>
                  <a:gd name="T12" fmla="*/ 38 w 596"/>
                  <a:gd name="T13" fmla="*/ 58 h 1106"/>
                  <a:gd name="T14" fmla="*/ 39 w 596"/>
                  <a:gd name="T15" fmla="*/ 69 h 1106"/>
                  <a:gd name="T16" fmla="*/ 39 w 596"/>
                  <a:gd name="T17" fmla="*/ 76 h 1106"/>
                  <a:gd name="T18" fmla="*/ 35 w 596"/>
                  <a:gd name="T19" fmla="*/ 93 h 1106"/>
                  <a:gd name="T20" fmla="*/ 31 w 596"/>
                  <a:gd name="T21" fmla="*/ 107 h 1106"/>
                  <a:gd name="T22" fmla="*/ 27 w 596"/>
                  <a:gd name="T23" fmla="*/ 116 h 1106"/>
                  <a:gd name="T24" fmla="*/ 26 w 596"/>
                  <a:gd name="T25" fmla="*/ 121 h 1106"/>
                  <a:gd name="T26" fmla="*/ 30 w 596"/>
                  <a:gd name="T27" fmla="*/ 121 h 1106"/>
                  <a:gd name="T28" fmla="*/ 36 w 596"/>
                  <a:gd name="T29" fmla="*/ 119 h 1106"/>
                  <a:gd name="T30" fmla="*/ 38 w 596"/>
                  <a:gd name="T31" fmla="*/ 119 h 1106"/>
                  <a:gd name="T32" fmla="*/ 50 w 596"/>
                  <a:gd name="T33" fmla="*/ 120 h 1106"/>
                  <a:gd name="T34" fmla="*/ 60 w 596"/>
                  <a:gd name="T35" fmla="*/ 123 h 1106"/>
                  <a:gd name="T36" fmla="*/ 63 w 596"/>
                  <a:gd name="T37" fmla="*/ 121 h 1106"/>
                  <a:gd name="T38" fmla="*/ 66 w 596"/>
                  <a:gd name="T39" fmla="*/ 115 h 1106"/>
                  <a:gd name="T40" fmla="*/ 63 w 596"/>
                  <a:gd name="T41" fmla="*/ 112 h 1106"/>
                  <a:gd name="T42" fmla="*/ 49 w 596"/>
                  <a:gd name="T43" fmla="*/ 111 h 1106"/>
                  <a:gd name="T44" fmla="*/ 39 w 596"/>
                  <a:gd name="T45" fmla="*/ 113 h 1106"/>
                  <a:gd name="T46" fmla="*/ 34 w 596"/>
                  <a:gd name="T47" fmla="*/ 115 h 1106"/>
                  <a:gd name="T48" fmla="*/ 35 w 596"/>
                  <a:gd name="T49" fmla="*/ 109 h 1106"/>
                  <a:gd name="T50" fmla="*/ 40 w 596"/>
                  <a:gd name="T51" fmla="*/ 100 h 1106"/>
                  <a:gd name="T52" fmla="*/ 44 w 596"/>
                  <a:gd name="T53" fmla="*/ 86 h 1106"/>
                  <a:gd name="T54" fmla="*/ 48 w 596"/>
                  <a:gd name="T55" fmla="*/ 74 h 1106"/>
                  <a:gd name="T56" fmla="*/ 45 w 596"/>
                  <a:gd name="T57" fmla="*/ 61 h 1106"/>
                  <a:gd name="T58" fmla="*/ 41 w 596"/>
                  <a:gd name="T59" fmla="*/ 46 h 1106"/>
                  <a:gd name="T60" fmla="*/ 34 w 596"/>
                  <a:gd name="T61" fmla="*/ 30 h 1106"/>
                  <a:gd name="T62" fmla="*/ 22 w 596"/>
                  <a:gd name="T63" fmla="*/ 15 h 1106"/>
                  <a:gd name="T64" fmla="*/ 13 w 596"/>
                  <a:gd name="T65" fmla="*/ 4 h 1106"/>
                  <a:gd name="T66" fmla="*/ 8 w 596"/>
                  <a:gd name="T67" fmla="*/ 0 h 110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6" h="1106">
                    <a:moveTo>
                      <a:pt x="69" y="0"/>
                    </a:moveTo>
                    <a:lnTo>
                      <a:pt x="15" y="0"/>
                    </a:lnTo>
                    <a:lnTo>
                      <a:pt x="0" y="80"/>
                    </a:lnTo>
                    <a:lnTo>
                      <a:pt x="38" y="126"/>
                    </a:lnTo>
                    <a:lnTo>
                      <a:pt x="162" y="236"/>
                    </a:lnTo>
                    <a:lnTo>
                      <a:pt x="270" y="376"/>
                    </a:lnTo>
                    <a:lnTo>
                      <a:pt x="340" y="521"/>
                    </a:lnTo>
                    <a:lnTo>
                      <a:pt x="351" y="616"/>
                    </a:lnTo>
                    <a:lnTo>
                      <a:pt x="347" y="685"/>
                    </a:lnTo>
                    <a:lnTo>
                      <a:pt x="317" y="840"/>
                    </a:lnTo>
                    <a:lnTo>
                      <a:pt x="277" y="966"/>
                    </a:lnTo>
                    <a:lnTo>
                      <a:pt x="244" y="1039"/>
                    </a:lnTo>
                    <a:lnTo>
                      <a:pt x="235" y="1084"/>
                    </a:lnTo>
                    <a:lnTo>
                      <a:pt x="270" y="1084"/>
                    </a:lnTo>
                    <a:lnTo>
                      <a:pt x="324" y="1069"/>
                    </a:lnTo>
                    <a:lnTo>
                      <a:pt x="340" y="1072"/>
                    </a:lnTo>
                    <a:lnTo>
                      <a:pt x="452" y="1079"/>
                    </a:lnTo>
                    <a:lnTo>
                      <a:pt x="538" y="1106"/>
                    </a:lnTo>
                    <a:lnTo>
                      <a:pt x="568" y="1091"/>
                    </a:lnTo>
                    <a:lnTo>
                      <a:pt x="596" y="1034"/>
                    </a:lnTo>
                    <a:lnTo>
                      <a:pt x="568" y="1004"/>
                    </a:lnTo>
                    <a:lnTo>
                      <a:pt x="441" y="1000"/>
                    </a:lnTo>
                    <a:lnTo>
                      <a:pt x="351" y="1012"/>
                    </a:lnTo>
                    <a:lnTo>
                      <a:pt x="305" y="1034"/>
                    </a:lnTo>
                    <a:lnTo>
                      <a:pt x="312" y="981"/>
                    </a:lnTo>
                    <a:lnTo>
                      <a:pt x="359" y="901"/>
                    </a:lnTo>
                    <a:lnTo>
                      <a:pt x="398" y="776"/>
                    </a:lnTo>
                    <a:lnTo>
                      <a:pt x="429" y="669"/>
                    </a:lnTo>
                    <a:lnTo>
                      <a:pt x="406" y="548"/>
                    </a:lnTo>
                    <a:lnTo>
                      <a:pt x="371" y="418"/>
                    </a:lnTo>
                    <a:lnTo>
                      <a:pt x="301" y="270"/>
                    </a:lnTo>
                    <a:lnTo>
                      <a:pt x="200" y="133"/>
                    </a:lnTo>
                    <a:lnTo>
                      <a:pt x="115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3" name="Freeform 54"/>
              <p:cNvSpPr>
                <a:spLocks/>
              </p:cNvSpPr>
              <p:nvPr/>
            </p:nvSpPr>
            <p:spPr bwMode="auto">
              <a:xfrm>
                <a:off x="462" y="1976"/>
                <a:ext cx="134" cy="376"/>
              </a:xfrm>
              <a:custGeom>
                <a:avLst/>
                <a:gdLst>
                  <a:gd name="T0" fmla="*/ 31 w 402"/>
                  <a:gd name="T1" fmla="*/ 0 h 1127"/>
                  <a:gd name="T2" fmla="*/ 25 w 402"/>
                  <a:gd name="T3" fmla="*/ 12 h 1127"/>
                  <a:gd name="T4" fmla="*/ 21 w 402"/>
                  <a:gd name="T5" fmla="*/ 29 h 1127"/>
                  <a:gd name="T6" fmla="*/ 17 w 402"/>
                  <a:gd name="T7" fmla="*/ 48 h 1127"/>
                  <a:gd name="T8" fmla="*/ 12 w 402"/>
                  <a:gd name="T9" fmla="*/ 68 h 1127"/>
                  <a:gd name="T10" fmla="*/ 12 w 402"/>
                  <a:gd name="T11" fmla="*/ 75 h 1127"/>
                  <a:gd name="T12" fmla="*/ 17 w 402"/>
                  <a:gd name="T13" fmla="*/ 87 h 1127"/>
                  <a:gd name="T14" fmla="*/ 23 w 402"/>
                  <a:gd name="T15" fmla="*/ 94 h 1127"/>
                  <a:gd name="T16" fmla="*/ 28 w 402"/>
                  <a:gd name="T17" fmla="*/ 103 h 1127"/>
                  <a:gd name="T18" fmla="*/ 32 w 402"/>
                  <a:gd name="T19" fmla="*/ 109 h 1127"/>
                  <a:gd name="T20" fmla="*/ 30 w 402"/>
                  <a:gd name="T21" fmla="*/ 112 h 1127"/>
                  <a:gd name="T22" fmla="*/ 21 w 402"/>
                  <a:gd name="T23" fmla="*/ 113 h 1127"/>
                  <a:gd name="T24" fmla="*/ 5 w 402"/>
                  <a:gd name="T25" fmla="*/ 116 h 1127"/>
                  <a:gd name="T26" fmla="*/ 0 w 402"/>
                  <a:gd name="T27" fmla="*/ 119 h 1127"/>
                  <a:gd name="T28" fmla="*/ 4 w 402"/>
                  <a:gd name="T29" fmla="*/ 123 h 1127"/>
                  <a:gd name="T30" fmla="*/ 13 w 402"/>
                  <a:gd name="T31" fmla="*/ 125 h 1127"/>
                  <a:gd name="T32" fmla="*/ 23 w 402"/>
                  <a:gd name="T33" fmla="*/ 120 h 1127"/>
                  <a:gd name="T34" fmla="*/ 31 w 402"/>
                  <a:gd name="T35" fmla="*/ 117 h 1127"/>
                  <a:gd name="T36" fmla="*/ 41 w 402"/>
                  <a:gd name="T37" fmla="*/ 116 h 1127"/>
                  <a:gd name="T38" fmla="*/ 45 w 402"/>
                  <a:gd name="T39" fmla="*/ 114 h 1127"/>
                  <a:gd name="T40" fmla="*/ 43 w 402"/>
                  <a:gd name="T41" fmla="*/ 110 h 1127"/>
                  <a:gd name="T42" fmla="*/ 32 w 402"/>
                  <a:gd name="T43" fmla="*/ 99 h 1127"/>
                  <a:gd name="T44" fmla="*/ 26 w 402"/>
                  <a:gd name="T45" fmla="*/ 88 h 1127"/>
                  <a:gd name="T46" fmla="*/ 20 w 402"/>
                  <a:gd name="T47" fmla="*/ 80 h 1127"/>
                  <a:gd name="T48" fmla="*/ 19 w 402"/>
                  <a:gd name="T49" fmla="*/ 73 h 1127"/>
                  <a:gd name="T50" fmla="*/ 22 w 402"/>
                  <a:gd name="T51" fmla="*/ 60 h 1127"/>
                  <a:gd name="T52" fmla="*/ 28 w 402"/>
                  <a:gd name="T53" fmla="*/ 47 h 1127"/>
                  <a:gd name="T54" fmla="*/ 34 w 402"/>
                  <a:gd name="T55" fmla="*/ 25 h 1127"/>
                  <a:gd name="T56" fmla="*/ 40 w 402"/>
                  <a:gd name="T57" fmla="*/ 11 h 1127"/>
                  <a:gd name="T58" fmla="*/ 39 w 402"/>
                  <a:gd name="T59" fmla="*/ 4 h 1127"/>
                  <a:gd name="T60" fmla="*/ 34 w 402"/>
                  <a:gd name="T61" fmla="*/ 0 h 1127"/>
                  <a:gd name="T62" fmla="*/ 31 w 402"/>
                  <a:gd name="T63" fmla="*/ 0 h 112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2" h="1127">
                    <a:moveTo>
                      <a:pt x="278" y="0"/>
                    </a:moveTo>
                    <a:lnTo>
                      <a:pt x="228" y="106"/>
                    </a:lnTo>
                    <a:lnTo>
                      <a:pt x="193" y="261"/>
                    </a:lnTo>
                    <a:lnTo>
                      <a:pt x="151" y="433"/>
                    </a:lnTo>
                    <a:lnTo>
                      <a:pt x="112" y="607"/>
                    </a:lnTo>
                    <a:lnTo>
                      <a:pt x="112" y="671"/>
                    </a:lnTo>
                    <a:lnTo>
                      <a:pt x="151" y="786"/>
                    </a:lnTo>
                    <a:lnTo>
                      <a:pt x="204" y="847"/>
                    </a:lnTo>
                    <a:lnTo>
                      <a:pt x="255" y="923"/>
                    </a:lnTo>
                    <a:lnTo>
                      <a:pt x="290" y="979"/>
                    </a:lnTo>
                    <a:lnTo>
                      <a:pt x="274" y="1006"/>
                    </a:lnTo>
                    <a:lnTo>
                      <a:pt x="186" y="1017"/>
                    </a:lnTo>
                    <a:lnTo>
                      <a:pt x="42" y="1039"/>
                    </a:lnTo>
                    <a:lnTo>
                      <a:pt x="0" y="1074"/>
                    </a:lnTo>
                    <a:lnTo>
                      <a:pt x="35" y="1105"/>
                    </a:lnTo>
                    <a:lnTo>
                      <a:pt x="116" y="1127"/>
                    </a:lnTo>
                    <a:lnTo>
                      <a:pt x="209" y="1081"/>
                    </a:lnTo>
                    <a:lnTo>
                      <a:pt x="278" y="1051"/>
                    </a:lnTo>
                    <a:lnTo>
                      <a:pt x="367" y="1039"/>
                    </a:lnTo>
                    <a:lnTo>
                      <a:pt x="402" y="1029"/>
                    </a:lnTo>
                    <a:lnTo>
                      <a:pt x="390" y="990"/>
                    </a:lnTo>
                    <a:lnTo>
                      <a:pt x="290" y="892"/>
                    </a:lnTo>
                    <a:lnTo>
                      <a:pt x="231" y="789"/>
                    </a:lnTo>
                    <a:lnTo>
                      <a:pt x="181" y="721"/>
                    </a:lnTo>
                    <a:lnTo>
                      <a:pt x="174" y="653"/>
                    </a:lnTo>
                    <a:lnTo>
                      <a:pt x="197" y="539"/>
                    </a:lnTo>
                    <a:lnTo>
                      <a:pt x="251" y="421"/>
                    </a:lnTo>
                    <a:lnTo>
                      <a:pt x="309" y="221"/>
                    </a:lnTo>
                    <a:lnTo>
                      <a:pt x="360" y="103"/>
                    </a:lnTo>
                    <a:lnTo>
                      <a:pt x="355" y="34"/>
                    </a:lnTo>
                    <a:lnTo>
                      <a:pt x="309" y="0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35" name="Group 55"/>
            <p:cNvGrpSpPr>
              <a:grpSpLocks/>
            </p:cNvGrpSpPr>
            <p:nvPr/>
          </p:nvGrpSpPr>
          <p:grpSpPr bwMode="auto">
            <a:xfrm>
              <a:off x="430" y="1373"/>
              <a:ext cx="82" cy="111"/>
              <a:chOff x="605" y="1373"/>
              <a:chExt cx="82" cy="111"/>
            </a:xfrm>
          </p:grpSpPr>
          <p:sp>
            <p:nvSpPr>
              <p:cNvPr id="17436" name="Freeform 56"/>
              <p:cNvSpPr>
                <a:spLocks/>
              </p:cNvSpPr>
              <p:nvPr/>
            </p:nvSpPr>
            <p:spPr bwMode="auto">
              <a:xfrm>
                <a:off x="621" y="1373"/>
                <a:ext cx="66" cy="77"/>
              </a:xfrm>
              <a:custGeom>
                <a:avLst/>
                <a:gdLst>
                  <a:gd name="T0" fmla="*/ 3 w 199"/>
                  <a:gd name="T1" fmla="*/ 1 h 232"/>
                  <a:gd name="T2" fmla="*/ 9 w 199"/>
                  <a:gd name="T3" fmla="*/ 0 h 232"/>
                  <a:gd name="T4" fmla="*/ 14 w 199"/>
                  <a:gd name="T5" fmla="*/ 0 h 232"/>
                  <a:gd name="T6" fmla="*/ 19 w 199"/>
                  <a:gd name="T7" fmla="*/ 3 h 232"/>
                  <a:gd name="T8" fmla="*/ 22 w 199"/>
                  <a:gd name="T9" fmla="*/ 8 h 232"/>
                  <a:gd name="T10" fmla="*/ 22 w 199"/>
                  <a:gd name="T11" fmla="*/ 11 h 232"/>
                  <a:gd name="T12" fmla="*/ 19 w 199"/>
                  <a:gd name="T13" fmla="*/ 16 h 232"/>
                  <a:gd name="T14" fmla="*/ 15 w 199"/>
                  <a:gd name="T15" fmla="*/ 19 h 232"/>
                  <a:gd name="T16" fmla="*/ 9 w 199"/>
                  <a:gd name="T17" fmla="*/ 19 h 232"/>
                  <a:gd name="T18" fmla="*/ 5 w 199"/>
                  <a:gd name="T19" fmla="*/ 22 h 232"/>
                  <a:gd name="T20" fmla="*/ 3 w 199"/>
                  <a:gd name="T21" fmla="*/ 26 h 232"/>
                  <a:gd name="T22" fmla="*/ 0 w 199"/>
                  <a:gd name="T23" fmla="*/ 24 h 232"/>
                  <a:gd name="T24" fmla="*/ 1 w 199"/>
                  <a:gd name="T25" fmla="*/ 19 h 232"/>
                  <a:gd name="T26" fmla="*/ 6 w 199"/>
                  <a:gd name="T27" fmla="*/ 16 h 232"/>
                  <a:gd name="T28" fmla="*/ 14 w 199"/>
                  <a:gd name="T29" fmla="*/ 16 h 232"/>
                  <a:gd name="T30" fmla="*/ 17 w 199"/>
                  <a:gd name="T31" fmla="*/ 13 h 232"/>
                  <a:gd name="T32" fmla="*/ 18 w 199"/>
                  <a:gd name="T33" fmla="*/ 8 h 232"/>
                  <a:gd name="T34" fmla="*/ 14 w 199"/>
                  <a:gd name="T35" fmla="*/ 4 h 232"/>
                  <a:gd name="T36" fmla="*/ 9 w 199"/>
                  <a:gd name="T37" fmla="*/ 4 h 232"/>
                  <a:gd name="T38" fmla="*/ 3 w 199"/>
                  <a:gd name="T39" fmla="*/ 5 h 232"/>
                  <a:gd name="T40" fmla="*/ 1 w 199"/>
                  <a:gd name="T41" fmla="*/ 4 h 232"/>
                  <a:gd name="T42" fmla="*/ 3 w 199"/>
                  <a:gd name="T43" fmla="*/ 1 h 23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199" h="232">
                    <a:moveTo>
                      <a:pt x="24" y="11"/>
                    </a:moveTo>
                    <a:lnTo>
                      <a:pt x="77" y="0"/>
                    </a:lnTo>
                    <a:lnTo>
                      <a:pt x="129" y="4"/>
                    </a:lnTo>
                    <a:lnTo>
                      <a:pt x="175" y="26"/>
                    </a:lnTo>
                    <a:lnTo>
                      <a:pt x="199" y="68"/>
                    </a:lnTo>
                    <a:lnTo>
                      <a:pt x="199" y="102"/>
                    </a:lnTo>
                    <a:lnTo>
                      <a:pt x="175" y="148"/>
                    </a:lnTo>
                    <a:lnTo>
                      <a:pt x="136" y="174"/>
                    </a:lnTo>
                    <a:lnTo>
                      <a:pt x="77" y="174"/>
                    </a:lnTo>
                    <a:lnTo>
                      <a:pt x="42" y="197"/>
                    </a:lnTo>
                    <a:lnTo>
                      <a:pt x="31" y="232"/>
                    </a:lnTo>
                    <a:lnTo>
                      <a:pt x="0" y="220"/>
                    </a:lnTo>
                    <a:lnTo>
                      <a:pt x="12" y="174"/>
                    </a:lnTo>
                    <a:lnTo>
                      <a:pt x="54" y="148"/>
                    </a:lnTo>
                    <a:lnTo>
                      <a:pt x="124" y="141"/>
                    </a:lnTo>
                    <a:lnTo>
                      <a:pt x="152" y="114"/>
                    </a:lnTo>
                    <a:lnTo>
                      <a:pt x="159" y="72"/>
                    </a:lnTo>
                    <a:lnTo>
                      <a:pt x="129" y="34"/>
                    </a:lnTo>
                    <a:lnTo>
                      <a:pt x="82" y="34"/>
                    </a:lnTo>
                    <a:lnTo>
                      <a:pt x="31" y="46"/>
                    </a:lnTo>
                    <a:lnTo>
                      <a:pt x="12" y="34"/>
                    </a:lnTo>
                    <a:lnTo>
                      <a:pt x="24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7" name="Freeform 57"/>
              <p:cNvSpPr>
                <a:spLocks/>
              </p:cNvSpPr>
              <p:nvPr/>
            </p:nvSpPr>
            <p:spPr bwMode="auto">
              <a:xfrm>
                <a:off x="605" y="1463"/>
                <a:ext cx="21" cy="21"/>
              </a:xfrm>
              <a:custGeom>
                <a:avLst/>
                <a:gdLst>
                  <a:gd name="T0" fmla="*/ 7 w 61"/>
                  <a:gd name="T1" fmla="*/ 0 h 63"/>
                  <a:gd name="T2" fmla="*/ 3 w 61"/>
                  <a:gd name="T3" fmla="*/ 0 h 63"/>
                  <a:gd name="T4" fmla="*/ 1 w 61"/>
                  <a:gd name="T5" fmla="*/ 3 h 63"/>
                  <a:gd name="T6" fmla="*/ 0 w 61"/>
                  <a:gd name="T7" fmla="*/ 7 h 63"/>
                  <a:gd name="T8" fmla="*/ 3 w 61"/>
                  <a:gd name="T9" fmla="*/ 7 h 63"/>
                  <a:gd name="T10" fmla="*/ 7 w 61"/>
                  <a:gd name="T11" fmla="*/ 5 h 63"/>
                  <a:gd name="T12" fmla="*/ 7 w 61"/>
                  <a:gd name="T13" fmla="*/ 0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1" h="63">
                    <a:moveTo>
                      <a:pt x="61" y="4"/>
                    </a:moveTo>
                    <a:lnTo>
                      <a:pt x="30" y="0"/>
                    </a:lnTo>
                    <a:lnTo>
                      <a:pt x="9" y="24"/>
                    </a:lnTo>
                    <a:lnTo>
                      <a:pt x="0" y="60"/>
                    </a:lnTo>
                    <a:lnTo>
                      <a:pt x="30" y="63"/>
                    </a:lnTo>
                    <a:lnTo>
                      <a:pt x="56" y="47"/>
                    </a:lnTo>
                    <a:lnTo>
                      <a:pt x="6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/>
      <p:bldP spid="9235" grpId="0" animBg="1"/>
      <p:bldP spid="92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oter Placeholder 4"/>
          <p:cNvSpPr>
            <a:spLocks noGrp="1"/>
          </p:cNvSpPr>
          <p:nvPr>
            <p:ph type="ftr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CS 121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Interactive &amp; ZK Pfs </a:t>
            </a:r>
            <a:fld id="{288BADAE-962C-41EA-98B6-A41F8D98B91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Interactive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520" y="1295399"/>
                <a:ext cx="11502497" cy="473793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Tx/>
                  <a:buNone/>
                </a:pPr>
                <a:r>
                  <a:rPr lang="en-US" altLang="en-US" dirty="0">
                    <a:solidFill>
                      <a:schemeClr val="hlink"/>
                    </a:solidFill>
                  </a:rPr>
                  <a:t>Def: </a:t>
                </a:r>
                <a:r>
                  <a:rPr lang="en-US" altLang="en-US" dirty="0"/>
                  <a:t>An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interactive proof system </a:t>
                </a:r>
                <a:r>
                  <a:rPr lang="en-US" altLang="en-US" dirty="0"/>
                  <a:t>for a </a:t>
                </a:r>
                <a:r>
                  <a:rPr lang="en-US" altLang="en-US" dirty="0" err="1"/>
                  <a:t>boolean</a:t>
                </a:r>
                <a:r>
                  <a:rPr lang="en-US" altLang="en-US" dirty="0"/>
                  <a:t> function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𝐹</m:t>
                    </m:r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en-US" dirty="0"/>
                  <a:t>is an interactive protocol </a:t>
                </a:r>
                <a:r>
                  <a:rPr lang="en-US" altLang="en-US" dirty="0">
                    <a:latin typeface="Times New Roman" pitchFamily="18" charset="0"/>
                  </a:rPr>
                  <a:t>(</a:t>
                </a:r>
                <a:r>
                  <a:rPr lang="en-US" altLang="en-US" i="1" dirty="0">
                    <a:latin typeface="Times New Roman" pitchFamily="18" charset="0"/>
                  </a:rPr>
                  <a:t>P</a:t>
                </a:r>
                <a:r>
                  <a:rPr lang="en-US" altLang="en-US" dirty="0">
                    <a:latin typeface="Times New Roman" pitchFamily="18" charset="0"/>
                  </a:rPr>
                  <a:t>,</a:t>
                </a:r>
                <a:r>
                  <a:rPr lang="en-US" altLang="en-US" i="1" dirty="0">
                    <a:latin typeface="Times New Roman" pitchFamily="18" charset="0"/>
                  </a:rPr>
                  <a:t>V</a:t>
                </a:r>
                <a:r>
                  <a:rPr lang="en-US" altLang="en-US" dirty="0">
                    <a:latin typeface="Times New Roman" pitchFamily="18" charset="0"/>
                  </a:rPr>
                  <a:t>)</a:t>
                </a:r>
                <a:r>
                  <a:rPr lang="en-US" altLang="en-US" dirty="0"/>
                  <a:t> where</a:t>
                </a:r>
              </a:p>
              <a:p>
                <a:pPr>
                  <a:lnSpc>
                    <a:spcPct val="50000"/>
                  </a:lnSpc>
                </a:pPr>
                <a:endParaRPr lang="en-US" altLang="en-US" i="1" dirty="0">
                  <a:latin typeface="Times New Roman" pitchFamily="18" charset="0"/>
                </a:endParaRPr>
              </a:p>
              <a:p>
                <a:r>
                  <a:rPr lang="en-US" altLang="en-US" dirty="0">
                    <a:solidFill>
                      <a:schemeClr val="hlink"/>
                    </a:solidFill>
                  </a:rPr>
                  <a:t>Completeness: </a:t>
                </a:r>
                <a:r>
                  <a:rPr lang="en-US" altLang="en-US" dirty="0"/>
                  <a:t>If </a:t>
                </a:r>
                <a:r>
                  <a:rPr lang="en-US" altLang="en-US" i="1" dirty="0">
                    <a:latin typeface="Times New Roman" pitchFamily="18" charset="0"/>
                  </a:rPr>
                  <a:t>F(x)=</a:t>
                </a:r>
                <a:r>
                  <a:rPr lang="en-US" altLang="en-US" dirty="0">
                    <a:latin typeface="Times New Roman" pitchFamily="18" charset="0"/>
                  </a:rPr>
                  <a:t>1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, </a:t>
                </a:r>
                <a:r>
                  <a:rPr lang="en-US" altLang="en-US" dirty="0">
                    <a:sym typeface="Symbol" pitchFamily="18" charset="2"/>
                  </a:rPr>
                  <a:t>then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altLang="en-US" i="1" dirty="0">
                    <a:latin typeface="Times New Roman" pitchFamily="18" charset="0"/>
                  </a:rPr>
                  <a:t>		V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en-US" dirty="0">
                    <a:sym typeface="Symbol" pitchFamily="18" charset="2"/>
                  </a:rPr>
                  <a:t>accepts in </a:t>
                </a:r>
                <a:r>
                  <a:rPr lang="en-US" altLang="en-US" dirty="0">
                    <a:latin typeface="Times New Roman" pitchFamily="18" charset="0"/>
                  </a:rPr>
                  <a:t>(</a:t>
                </a:r>
                <a:r>
                  <a:rPr lang="en-US" altLang="en-US" i="1" dirty="0">
                    <a:latin typeface="Times New Roman" pitchFamily="18" charset="0"/>
                  </a:rPr>
                  <a:t>P</a:t>
                </a:r>
                <a:r>
                  <a:rPr lang="en-US" altLang="en-US" dirty="0">
                    <a:latin typeface="Times New Roman" pitchFamily="18" charset="0"/>
                  </a:rPr>
                  <a:t>,</a:t>
                </a:r>
                <a:r>
                  <a:rPr lang="en-US" altLang="en-US" i="1" dirty="0">
                    <a:latin typeface="Times New Roman" pitchFamily="18" charset="0"/>
                  </a:rPr>
                  <a:t>V</a:t>
                </a:r>
                <a:r>
                  <a:rPr lang="en-US" altLang="en-US" dirty="0">
                    <a:latin typeface="Times New Roman" pitchFamily="18" charset="0"/>
                  </a:rPr>
                  <a:t>)(</a:t>
                </a:r>
                <a:r>
                  <a:rPr lang="en-US" altLang="en-US" i="1" dirty="0">
                    <a:latin typeface="Times New Roman" pitchFamily="18" charset="0"/>
                  </a:rPr>
                  <a:t>x</a:t>
                </a:r>
                <a:r>
                  <a:rPr lang="en-US" altLang="en-US" dirty="0">
                    <a:latin typeface="Times New Roman" pitchFamily="18" charset="0"/>
                  </a:rPr>
                  <a:t>) </a:t>
                </a:r>
                <a:r>
                  <a:rPr lang="en-US" altLang="en-US" dirty="0"/>
                  <a:t>with probability </a:t>
                </a:r>
                <a:r>
                  <a:rPr lang="en-US" altLang="en-US" dirty="0">
                    <a:sym typeface="Symbol" pitchFamily="18" charset="2"/>
                  </a:rPr>
                  <a:t>1</a:t>
                </a:r>
              </a:p>
              <a:p>
                <a:pPr>
                  <a:lnSpc>
                    <a:spcPct val="50000"/>
                  </a:lnSpc>
                </a:pPr>
                <a:endParaRPr lang="en-US" altLang="en-US" dirty="0">
                  <a:solidFill>
                    <a:schemeClr val="hlink"/>
                  </a:solidFill>
                </a:endParaRPr>
              </a:p>
              <a:p>
                <a:r>
                  <a:rPr lang="en-US" altLang="en-US" dirty="0">
                    <a:solidFill>
                      <a:schemeClr val="hlink"/>
                    </a:solidFill>
                  </a:rPr>
                  <a:t>Soundness: </a:t>
                </a:r>
                <a:r>
                  <a:rPr lang="en-US" altLang="en-US" dirty="0"/>
                  <a:t>If </a:t>
                </a:r>
                <a:r>
                  <a:rPr lang="en-US" altLang="en-US" i="1" dirty="0">
                    <a:latin typeface="Times New Roman" pitchFamily="18" charset="0"/>
                  </a:rPr>
                  <a:t>F(x)=</a:t>
                </a:r>
                <a:r>
                  <a:rPr lang="en-US" altLang="en-US" dirty="0">
                    <a:latin typeface="Times New Roman" pitchFamily="18" charset="0"/>
                  </a:rPr>
                  <a:t>0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, </a:t>
                </a:r>
                <a:r>
                  <a:rPr lang="en-US" altLang="en-US" dirty="0">
                    <a:sym typeface="Symbol" pitchFamily="18" charset="2"/>
                  </a:rPr>
                  <a:t>then </a:t>
                </a:r>
                <a:r>
                  <a:rPr lang="en-US" altLang="en-US" dirty="0">
                    <a:solidFill>
                      <a:schemeClr val="accent2"/>
                    </a:solidFill>
                    <a:sym typeface="Symbol" pitchFamily="18" charset="2"/>
                  </a:rPr>
                  <a:t>for every </a:t>
                </a:r>
                <a:r>
                  <a:rPr lang="en-US" altLang="en-US" i="1" dirty="0">
                    <a:solidFill>
                      <a:schemeClr val="accent2"/>
                    </a:solidFill>
                    <a:latin typeface="Times New Roman" pitchFamily="18" charset="0"/>
                  </a:rPr>
                  <a:t>P</a:t>
                </a:r>
                <a:r>
                  <a:rPr lang="en-US" altLang="en-US" baseline="30000" dirty="0">
                    <a:solidFill>
                      <a:schemeClr val="accent2"/>
                    </a:solidFill>
                    <a:latin typeface="Times New Roman" pitchFamily="18" charset="0"/>
                  </a:rPr>
                  <a:t>*</a:t>
                </a:r>
                <a:r>
                  <a:rPr lang="en-US" altLang="en-US" dirty="0">
                    <a:solidFill>
                      <a:schemeClr val="accent2"/>
                    </a:solidFill>
                    <a:latin typeface="Times New Roman" pitchFamily="18" charset="0"/>
                  </a:rPr>
                  <a:t>,</a:t>
                </a:r>
                <a:endParaRPr lang="en-US" altLang="en-US" i="1" dirty="0">
                  <a:latin typeface="Times New Roman" pitchFamily="18" charset="0"/>
                  <a:sym typeface="Symbol" pitchFamily="18" charset="2"/>
                </a:endParaRPr>
              </a:p>
              <a:p>
                <a:pPr>
                  <a:buFontTx/>
                  <a:buNone/>
                </a:pP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 		</a:t>
                </a:r>
                <a:r>
                  <a:rPr lang="en-US" altLang="en-US" i="1" dirty="0">
                    <a:latin typeface="Times New Roman" pitchFamily="18" charset="0"/>
                  </a:rPr>
                  <a:t>V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altLang="en-US" dirty="0">
                    <a:sym typeface="Symbol" pitchFamily="18" charset="2"/>
                  </a:rPr>
                  <a:t>accepts in </a:t>
                </a:r>
                <a:r>
                  <a:rPr lang="en-US" altLang="en-US" dirty="0">
                    <a:latin typeface="Times New Roman" pitchFamily="18" charset="0"/>
                  </a:rPr>
                  <a:t>(</a:t>
                </a:r>
                <a:r>
                  <a:rPr lang="en-US" altLang="en-US" i="1" dirty="0">
                    <a:latin typeface="Times New Roman" pitchFamily="18" charset="0"/>
                  </a:rPr>
                  <a:t>P</a:t>
                </a:r>
                <a:r>
                  <a:rPr lang="en-US" altLang="en-US" i="1" baseline="30000" dirty="0">
                    <a:latin typeface="Times New Roman" pitchFamily="18" charset="0"/>
                  </a:rPr>
                  <a:t>*</a:t>
                </a:r>
                <a:r>
                  <a:rPr lang="en-US" altLang="en-US" dirty="0">
                    <a:latin typeface="Times New Roman" pitchFamily="18" charset="0"/>
                  </a:rPr>
                  <a:t>,</a:t>
                </a:r>
                <a:r>
                  <a:rPr lang="en-US" altLang="en-US" i="1" dirty="0">
                    <a:latin typeface="Times New Roman" pitchFamily="18" charset="0"/>
                  </a:rPr>
                  <a:t>V</a:t>
                </a:r>
                <a:r>
                  <a:rPr lang="en-US" altLang="en-US" dirty="0">
                    <a:latin typeface="Times New Roman" pitchFamily="18" charset="0"/>
                  </a:rPr>
                  <a:t>)(</a:t>
                </a:r>
                <a:r>
                  <a:rPr lang="en-US" altLang="en-US" i="1" dirty="0">
                    <a:latin typeface="Times New Roman" pitchFamily="18" charset="0"/>
                  </a:rPr>
                  <a:t>x</a:t>
                </a:r>
                <a:r>
                  <a:rPr lang="en-US" altLang="en-US" dirty="0">
                    <a:latin typeface="Times New Roman" pitchFamily="18" charset="0"/>
                  </a:rPr>
                  <a:t>) </a:t>
                </a:r>
                <a:r>
                  <a:rPr lang="en-US" altLang="en-US" dirty="0"/>
                  <a:t>with probability </a:t>
                </a:r>
                <a:r>
                  <a:rPr lang="en-US" altLang="en-US" dirty="0">
                    <a:sym typeface="Symbol" pitchFamily="18" charset="2"/>
                  </a:rPr>
                  <a:t> 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½</a:t>
                </a:r>
              </a:p>
              <a:p>
                <a:pPr>
                  <a:buFontTx/>
                  <a:buNone/>
                </a:pPr>
                <a:endParaRPr lang="en-US" altLang="en-US" dirty="0">
                  <a:solidFill>
                    <a:schemeClr val="hlink"/>
                  </a:solidFill>
                  <a:sym typeface="Symbol" pitchFamily="18" charset="2"/>
                </a:endParaRPr>
              </a:p>
              <a:p>
                <a:r>
                  <a:rPr lang="en-US" altLang="en-US" dirty="0">
                    <a:solidFill>
                      <a:schemeClr val="hlink"/>
                    </a:solidFill>
                    <a:sym typeface="Symbol" pitchFamily="18" charset="2"/>
                  </a:rPr>
                  <a:t>Efficiency: </a:t>
                </a:r>
                <a:r>
                  <a:rPr lang="en-US" altLang="en-US" i="1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V </a:t>
                </a:r>
                <a:r>
                  <a:rPr lang="en-US" altLang="en-US" dirty="0">
                    <a:cs typeface="Arial" charset="0"/>
                    <a:sym typeface="Symbol" pitchFamily="18" charset="2"/>
                  </a:rPr>
                  <a:t>runs in time </a:t>
                </a:r>
                <a:r>
                  <a:rPr lang="en-US" altLang="en-US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poly(|x|).</a:t>
                </a:r>
                <a:endParaRPr lang="en-US" altLang="en-US" dirty="0">
                  <a:solidFill>
                    <a:schemeClr val="hlink"/>
                  </a:solidFill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r>
                  <a:rPr lang="en-US" altLang="en-US" dirty="0">
                    <a:solidFill>
                      <a:schemeClr val="hlink"/>
                    </a:solidFill>
                    <a:sym typeface="Symbol" pitchFamily="18" charset="2"/>
                  </a:rPr>
                  <a:t>Def: </a:t>
                </a:r>
                <a:r>
                  <a:rPr lang="en-US" altLang="en-US" dirty="0">
                    <a:sym typeface="Symbol" pitchFamily="18" charset="2"/>
                  </a:rPr>
                  <a:t>IP = 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{ 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F 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: </a:t>
                </a:r>
                <a:r>
                  <a:rPr lang="en-US" altLang="en-US" i="1" dirty="0">
                    <a:latin typeface="Times New Roman" pitchFamily="18" charset="0"/>
                    <a:sym typeface="Symbol" pitchFamily="18" charset="2"/>
                  </a:rPr>
                  <a:t>F </a:t>
                </a:r>
                <a:r>
                  <a:rPr lang="en-US" altLang="en-US" dirty="0">
                    <a:sym typeface="Symbol" pitchFamily="18" charset="2"/>
                  </a:rPr>
                  <a:t>has an interactive proof </a:t>
                </a:r>
                <a:r>
                  <a:rPr lang="en-US" altLang="en-US" dirty="0">
                    <a:latin typeface="Times New Roman" pitchFamily="18" charset="0"/>
                    <a:sym typeface="Symbol" pitchFamily="18" charset="2"/>
                  </a:rPr>
                  <a:t>}</a:t>
                </a:r>
                <a:endParaRPr lang="en-US" altLang="en-US" dirty="0">
                  <a:sym typeface="Symbol" pitchFamily="18" charset="2"/>
                </a:endParaRPr>
              </a:p>
              <a:p>
                <a:endParaRPr lang="en-US" altLang="en-US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43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520" y="1295399"/>
                <a:ext cx="11502497" cy="4737931"/>
              </a:xfrm>
              <a:blipFill>
                <a:blip r:embed="rId3"/>
                <a:stretch>
                  <a:fillRect l="-954" t="-3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2943</Words>
  <Application>Microsoft Office PowerPoint</Application>
  <PresentationFormat>Widescreen</PresentationFormat>
  <Paragraphs>623</Paragraphs>
  <Slides>58</Slides>
  <Notes>23</Notes>
  <HiddenSlides>6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Courier New</vt:lpstr>
      <vt:lpstr>Helvetica</vt:lpstr>
      <vt:lpstr>MT Extra</vt:lpstr>
      <vt:lpstr>Symbol</vt:lpstr>
      <vt:lpstr>Times New Roman</vt:lpstr>
      <vt:lpstr>Wingdings</vt:lpstr>
      <vt:lpstr>Office Theme</vt:lpstr>
      <vt:lpstr>Equation</vt:lpstr>
      <vt:lpstr>Interactive &amp; Zero-Knowledge Proofs</vt:lpstr>
      <vt:lpstr>Announcements</vt:lpstr>
      <vt:lpstr>Prescriptive vs Descriptive Models</vt:lpstr>
      <vt:lpstr>Won’t see today: Curry-Howard Isomorphism</vt:lpstr>
      <vt:lpstr>Proofs &amp; Complexity Theory</vt:lpstr>
      <vt:lpstr>Today: Two New Ingredients</vt:lpstr>
      <vt:lpstr>What can we gain?</vt:lpstr>
      <vt:lpstr>Interactive Proofs</vt:lpstr>
      <vt:lpstr>Interactive Proofs</vt:lpstr>
      <vt:lpstr>Comments on Definition</vt:lpstr>
      <vt:lpstr>GRAPH ISOMORPHISM</vt:lpstr>
      <vt:lpstr>GRAPH ISOMORPHISM Example 1</vt:lpstr>
      <vt:lpstr>GRAPH ISOMORPHISM Example 1</vt:lpstr>
      <vt:lpstr>GRAPH ISOMORPHISM Example 2</vt:lpstr>
      <vt:lpstr>GRAPH ISOMORPHISM Example 2</vt:lpstr>
      <vt:lpstr>GRAPH ISOMORPHISM Example 3</vt:lpstr>
      <vt:lpstr>GRAPH NONISOMORPHISM</vt:lpstr>
      <vt:lpstr>Proof System for GRAPHNONISO </vt:lpstr>
      <vt:lpstr>Analysis of GRAPHNONISO Pf Sys. </vt:lpstr>
      <vt:lpstr>The Power of Interaction</vt:lpstr>
      <vt:lpstr>Zero Knowledge Proofs</vt:lpstr>
      <vt:lpstr>PowerPoint Presentation</vt:lpstr>
      <vt:lpstr>What does one learn from a proof?</vt:lpstr>
      <vt:lpstr>An Application</vt:lpstr>
      <vt:lpstr>Z-Cash Idea</vt:lpstr>
      <vt:lpstr>Another Application: Identification</vt:lpstr>
      <vt:lpstr>Nuclear Disarmament</vt:lpstr>
      <vt:lpstr>PowerPoint Presentation</vt:lpstr>
      <vt:lpstr>Zero Knowledge for nuclear verification [Glaser-Barak-Goldston’12]</vt:lpstr>
      <vt:lpstr>GMW Theorem</vt:lpstr>
      <vt:lpstr>MAP 3-COLORING</vt:lpstr>
      <vt:lpstr>GRAPH 3-COLORING</vt:lpstr>
      <vt:lpstr>GRAPH 3-COLORING</vt:lpstr>
      <vt:lpstr>GRAPH 3-COLORING</vt:lpstr>
      <vt:lpstr>GRAPH 3-COLORING</vt:lpstr>
      <vt:lpstr>Claim: the following graph is 3-colorable</vt:lpstr>
      <vt:lpstr>3-COL Proof System </vt:lpstr>
      <vt:lpstr>Analysis of “Physical” 3-COL Proof Sys. </vt:lpstr>
      <vt:lpstr>Analysis of “Physical” 3-COL Proof Sys. (cont.) </vt:lpstr>
      <vt:lpstr>“Digital” Implementation?</vt:lpstr>
      <vt:lpstr>Commitment Schemes</vt:lpstr>
      <vt:lpstr>Zero Knowledge for all of NP</vt:lpstr>
      <vt:lpstr>Defining Zero Knowledge</vt:lpstr>
      <vt:lpstr>Zero Knowledge for nuclear verification</vt:lpstr>
      <vt:lpstr>Our Protocol - Cartoon</vt:lpstr>
      <vt:lpstr>Our Protocol - Cartoon</vt:lpstr>
      <vt:lpstr>Our Protocol - Cartoon</vt:lpstr>
      <vt:lpstr>Our Protocol - Cartoon</vt:lpstr>
      <vt:lpstr>From Cartoon to Implementation</vt:lpstr>
      <vt:lpstr>Some Simulation Results</vt:lpstr>
      <vt:lpstr>For more on these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18</cp:revision>
  <dcterms:created xsi:type="dcterms:W3CDTF">2018-11-22T05:08:50Z</dcterms:created>
  <dcterms:modified xsi:type="dcterms:W3CDTF">2018-11-27T13:58:02Z</dcterms:modified>
</cp:coreProperties>
</file>