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Montserrat Classic Bold" charset="1" panose="00000800000000000000"/>
      <p:regular r:id="rId24"/>
    </p:embeddedFont>
    <p:embeddedFont>
      <p:font typeface="Montserrat Classic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11642">
            <a:off x="10617073" y="1033670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5"/>
                </a:lnTo>
                <a:lnTo>
                  <a:pt x="0" y="84878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15034" y="9236413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1"/>
                </a:lnTo>
                <a:lnTo>
                  <a:pt x="0" y="310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238163"/>
            <a:ext cx="15483173" cy="344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REAL-TIME E-COMMERCE DATA PIPELINE AND ANALYTICS DASHBOARD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89262" y="8699975"/>
            <a:ext cx="5902467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spc="174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AP22110011165 G.Boaz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8389" y="1619656"/>
            <a:ext cx="16311511" cy="10090016"/>
          </a:xfrm>
          <a:custGeom>
            <a:avLst/>
            <a:gdLst/>
            <a:ahLst/>
            <a:cxnLst/>
            <a:rect r="r" b="b" t="t" l="l"/>
            <a:pathLst>
              <a:path h="10090016" w="16311511">
                <a:moveTo>
                  <a:pt x="0" y="0"/>
                </a:moveTo>
                <a:lnTo>
                  <a:pt x="16311511" y="0"/>
                </a:lnTo>
                <a:lnTo>
                  <a:pt x="16311511" y="10090016"/>
                </a:lnTo>
                <a:lnTo>
                  <a:pt x="0" y="100900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959" t="0" r="-495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8389" y="161925"/>
            <a:ext cx="14648918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API FOR DATA RETRIVAL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5938" y="1220450"/>
            <a:ext cx="1443004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VISUALIZATION: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60465" y="3420725"/>
            <a:ext cx="14251540" cy="5507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7"/>
              </a:lnSpc>
            </a:pPr>
          </a:p>
          <a:p>
            <a:pPr algn="l" marL="848355" indent="-424177" lvl="1">
              <a:lnSpc>
                <a:spcPts val="6287"/>
              </a:lnSpc>
              <a:buFont typeface="Arial"/>
              <a:buChar char="•"/>
            </a:pP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To</a:t>
            </a: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ols Used: Tableau and Power BI.</a:t>
            </a:r>
          </a:p>
          <a:p>
            <a:pPr algn="l" marL="848355" indent="-424177" lvl="1">
              <a:lnSpc>
                <a:spcPts val="6287"/>
              </a:lnSpc>
              <a:buFont typeface="Arial"/>
              <a:buChar char="•"/>
            </a:pP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Purpose: To create insightful dashboards and reports based on the stored data.</a:t>
            </a:r>
          </a:p>
          <a:p>
            <a:pPr algn="l" marL="848355" indent="-424177" lvl="1">
              <a:lnSpc>
                <a:spcPts val="6287"/>
              </a:lnSpc>
              <a:buFont typeface="Arial"/>
              <a:buChar char="•"/>
            </a:pP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Be</a:t>
            </a: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nefits: Enhanced data analysis and decision-making capabilities through interactive visualizations.</a:t>
            </a:r>
          </a:p>
          <a:p>
            <a:pPr algn="l">
              <a:lnSpc>
                <a:spcPts val="628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44593">
            <a:off x="8317626" y="-1767832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3" y="0"/>
                </a:lnTo>
                <a:lnTo>
                  <a:pt x="17617703" y="17617703"/>
                </a:lnTo>
                <a:lnTo>
                  <a:pt x="0" y="1761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662819">
            <a:off x="8421104" y="-2857637"/>
            <a:ext cx="12794948" cy="8828634"/>
          </a:xfrm>
          <a:custGeom>
            <a:avLst/>
            <a:gdLst/>
            <a:ahLst/>
            <a:cxnLst/>
            <a:rect r="r" b="b" t="t" l="l"/>
            <a:pathLst>
              <a:path h="8828634" w="12794948">
                <a:moveTo>
                  <a:pt x="0" y="0"/>
                </a:moveTo>
                <a:lnTo>
                  <a:pt x="12794949" y="0"/>
                </a:lnTo>
                <a:lnTo>
                  <a:pt x="12794949" y="8828633"/>
                </a:lnTo>
                <a:lnTo>
                  <a:pt x="0" y="8828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8905814">
            <a:off x="-4266374" y="6074235"/>
            <a:ext cx="11300655" cy="9184351"/>
          </a:xfrm>
          <a:custGeom>
            <a:avLst/>
            <a:gdLst/>
            <a:ahLst/>
            <a:cxnLst/>
            <a:rect r="r" b="b" t="t" l="l"/>
            <a:pathLst>
              <a:path h="9184351" w="11300655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7672" y="1543991"/>
            <a:ext cx="17412656" cy="8743009"/>
          </a:xfrm>
          <a:custGeom>
            <a:avLst/>
            <a:gdLst/>
            <a:ahLst/>
            <a:cxnLst/>
            <a:rect r="r" b="b" t="t" l="l"/>
            <a:pathLst>
              <a:path h="8743009" w="17412656">
                <a:moveTo>
                  <a:pt x="0" y="0"/>
                </a:moveTo>
                <a:lnTo>
                  <a:pt x="17412656" y="0"/>
                </a:lnTo>
                <a:lnTo>
                  <a:pt x="17412656" y="8743009"/>
                </a:lnTo>
                <a:lnTo>
                  <a:pt x="0" y="87430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66" r="-5404" b="-594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0381" y="498096"/>
            <a:ext cx="14308198" cy="79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7"/>
              </a:lnSpc>
            </a:pPr>
            <a:r>
              <a:rPr lang="en-US" sz="5997" spc="-203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SALES IN OUR WEBSITE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66147" y="2514600"/>
            <a:ext cx="10155705" cy="7637942"/>
          </a:xfrm>
          <a:custGeom>
            <a:avLst/>
            <a:gdLst/>
            <a:ahLst/>
            <a:cxnLst/>
            <a:rect r="r" b="b" t="t" l="l"/>
            <a:pathLst>
              <a:path h="7637942" w="10155705">
                <a:moveTo>
                  <a:pt x="0" y="0"/>
                </a:moveTo>
                <a:lnTo>
                  <a:pt x="10155706" y="0"/>
                </a:lnTo>
                <a:lnTo>
                  <a:pt x="10155706" y="7637942"/>
                </a:lnTo>
                <a:lnTo>
                  <a:pt x="0" y="7637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592" r="0" b="-159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61925"/>
            <a:ext cx="17822570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INVENTORY UPDATES PRODUCT WISE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52522" y="1251817"/>
            <a:ext cx="11263761" cy="9035183"/>
          </a:xfrm>
          <a:custGeom>
            <a:avLst/>
            <a:gdLst/>
            <a:ahLst/>
            <a:cxnLst/>
            <a:rect r="r" b="b" t="t" l="l"/>
            <a:pathLst>
              <a:path h="9035183" w="11263761">
                <a:moveTo>
                  <a:pt x="0" y="0"/>
                </a:moveTo>
                <a:lnTo>
                  <a:pt x="11263761" y="0"/>
                </a:lnTo>
                <a:lnTo>
                  <a:pt x="11263761" y="9035183"/>
                </a:lnTo>
                <a:lnTo>
                  <a:pt x="0" y="90351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61925"/>
            <a:ext cx="17822570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INTRACTING WITH WEBSITE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44593">
            <a:off x="8317626" y="-1767832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3" y="0"/>
                </a:lnTo>
                <a:lnTo>
                  <a:pt x="17617703" y="17617703"/>
                </a:lnTo>
                <a:lnTo>
                  <a:pt x="0" y="1761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662819">
            <a:off x="8421104" y="-2857637"/>
            <a:ext cx="12794948" cy="8828634"/>
          </a:xfrm>
          <a:custGeom>
            <a:avLst/>
            <a:gdLst/>
            <a:ahLst/>
            <a:cxnLst/>
            <a:rect r="r" b="b" t="t" l="l"/>
            <a:pathLst>
              <a:path h="8828634" w="12794948">
                <a:moveTo>
                  <a:pt x="0" y="0"/>
                </a:moveTo>
                <a:lnTo>
                  <a:pt x="12794949" y="0"/>
                </a:lnTo>
                <a:lnTo>
                  <a:pt x="12794949" y="8828633"/>
                </a:lnTo>
                <a:lnTo>
                  <a:pt x="0" y="8828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8905814">
            <a:off x="-4266374" y="6074235"/>
            <a:ext cx="11300655" cy="9184351"/>
          </a:xfrm>
          <a:custGeom>
            <a:avLst/>
            <a:gdLst/>
            <a:ahLst/>
            <a:cxnLst/>
            <a:rect r="r" b="b" t="t" l="l"/>
            <a:pathLst>
              <a:path h="9184351" w="11300655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556679"/>
            <a:ext cx="17678494" cy="9109731"/>
          </a:xfrm>
          <a:custGeom>
            <a:avLst/>
            <a:gdLst/>
            <a:ahLst/>
            <a:cxnLst/>
            <a:rect r="r" b="b" t="t" l="l"/>
            <a:pathLst>
              <a:path h="9109731" w="17678494">
                <a:moveTo>
                  <a:pt x="0" y="0"/>
                </a:moveTo>
                <a:lnTo>
                  <a:pt x="17678494" y="0"/>
                </a:lnTo>
                <a:lnTo>
                  <a:pt x="17678494" y="9109732"/>
                </a:lnTo>
                <a:lnTo>
                  <a:pt x="0" y="9109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7722" r="0" b="-148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0381" y="498096"/>
            <a:ext cx="14308198" cy="79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7"/>
              </a:lnSpc>
            </a:pPr>
            <a:r>
              <a:rPr lang="en-US" sz="5997" spc="-203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MONITORING THE ORDERS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44593">
            <a:off x="8317626" y="-1767832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3" y="0"/>
                </a:lnTo>
                <a:lnTo>
                  <a:pt x="17617703" y="17617703"/>
                </a:lnTo>
                <a:lnTo>
                  <a:pt x="0" y="1761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662819">
            <a:off x="8421104" y="-2857637"/>
            <a:ext cx="12794948" cy="8828634"/>
          </a:xfrm>
          <a:custGeom>
            <a:avLst/>
            <a:gdLst/>
            <a:ahLst/>
            <a:cxnLst/>
            <a:rect r="r" b="b" t="t" l="l"/>
            <a:pathLst>
              <a:path h="8828634" w="12794948">
                <a:moveTo>
                  <a:pt x="0" y="0"/>
                </a:moveTo>
                <a:lnTo>
                  <a:pt x="12794949" y="0"/>
                </a:lnTo>
                <a:lnTo>
                  <a:pt x="12794949" y="8828633"/>
                </a:lnTo>
                <a:lnTo>
                  <a:pt x="0" y="8828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8905814">
            <a:off x="-4266374" y="6074235"/>
            <a:ext cx="11300655" cy="9184351"/>
          </a:xfrm>
          <a:custGeom>
            <a:avLst/>
            <a:gdLst/>
            <a:ahLst/>
            <a:cxnLst/>
            <a:rect r="r" b="b" t="t" l="l"/>
            <a:pathLst>
              <a:path h="9184351" w="11300655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556679"/>
            <a:ext cx="15388207" cy="8659959"/>
          </a:xfrm>
          <a:custGeom>
            <a:avLst/>
            <a:gdLst/>
            <a:ahLst/>
            <a:cxnLst/>
            <a:rect r="r" b="b" t="t" l="l"/>
            <a:pathLst>
              <a:path h="8659959" w="15388207">
                <a:moveTo>
                  <a:pt x="0" y="0"/>
                </a:moveTo>
                <a:lnTo>
                  <a:pt x="15388207" y="0"/>
                </a:lnTo>
                <a:lnTo>
                  <a:pt x="15388207" y="8659959"/>
                </a:lnTo>
                <a:lnTo>
                  <a:pt x="0" y="86599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0381" y="498096"/>
            <a:ext cx="14308198" cy="79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7"/>
              </a:lnSpc>
            </a:pPr>
            <a:r>
              <a:rPr lang="en-US" sz="5997" spc="-203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CLOUD WATCH FOR ERRORS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888826"/>
            <a:ext cx="12163247" cy="397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95"/>
              </a:lnSpc>
            </a:pPr>
            <a:r>
              <a:rPr lang="en-US" sz="15295" spc="-52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</a:t>
            </a:r>
          </a:p>
          <a:p>
            <a:pPr algn="l">
              <a:lnSpc>
                <a:spcPts val="1529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1766807">
            <a:off x="10460579" y="2341404"/>
            <a:ext cx="12112141" cy="9843868"/>
          </a:xfrm>
          <a:custGeom>
            <a:avLst/>
            <a:gdLst/>
            <a:ahLst/>
            <a:cxnLst/>
            <a:rect r="r" b="b" t="t" l="l"/>
            <a:pathLst>
              <a:path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61925"/>
            <a:ext cx="10556001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455714"/>
            <a:ext cx="18288000" cy="8350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8104" indent="-449052" lvl="1">
              <a:lnSpc>
                <a:spcPts val="6655"/>
              </a:lnSpc>
              <a:buFont typeface="Arial"/>
              <a:buChar char="•"/>
            </a:pPr>
            <a:r>
              <a:rPr lang="en-US" sz="415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Generation: Using the Faker library to create synthetic ecommerce data.</a:t>
            </a:r>
          </a:p>
          <a:p>
            <a:pPr algn="l" marL="898104" indent="-449052" lvl="1">
              <a:lnSpc>
                <a:spcPts val="6655"/>
              </a:lnSpc>
              <a:buFont typeface="Arial"/>
              <a:buChar char="•"/>
            </a:pPr>
            <a:r>
              <a:rPr lang="en-US" sz="415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Streaming: Employing Amazon Kinesis to stream the generated data in real-time.</a:t>
            </a:r>
          </a:p>
          <a:p>
            <a:pPr algn="l" marL="898104" indent="-449052" lvl="1">
              <a:lnSpc>
                <a:spcPts val="6655"/>
              </a:lnSpc>
              <a:buFont typeface="Arial"/>
              <a:buChar char="•"/>
            </a:pPr>
            <a:r>
              <a:rPr lang="en-US" sz="415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Processing: Leveraging AWS Lambda to process the streamed data.</a:t>
            </a:r>
          </a:p>
          <a:p>
            <a:pPr algn="l" marL="898104" indent="-449052" lvl="1">
              <a:lnSpc>
                <a:spcPts val="6655"/>
              </a:lnSpc>
              <a:buFont typeface="Arial"/>
              <a:buChar char="•"/>
            </a:pPr>
            <a:r>
              <a:rPr lang="en-US" sz="415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Storage: Storing the processed data in an Amazon RDS PostgreSQL database.</a:t>
            </a:r>
          </a:p>
          <a:p>
            <a:pPr algn="l" marL="898104" indent="-449052" lvl="1">
              <a:lnSpc>
                <a:spcPts val="6655"/>
              </a:lnSpc>
              <a:buFont typeface="Arial"/>
              <a:buChar char="•"/>
            </a:pPr>
            <a:r>
              <a:rPr lang="en-US" sz="415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Visualization: Analyzing and visualizing the stored data using Tableau and Power BI.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389" y="1335628"/>
            <a:ext cx="1195678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GENERATION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60465" y="3420725"/>
            <a:ext cx="14251540" cy="6300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8355" indent="-424177" lvl="1">
              <a:lnSpc>
                <a:spcPts val="6287"/>
              </a:lnSpc>
              <a:buFont typeface="Arial"/>
              <a:buChar char="•"/>
            </a:pP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Tool Used: Python Faker library.</a:t>
            </a:r>
          </a:p>
          <a:p>
            <a:pPr algn="l" marL="848355" indent="-424177" lvl="1">
              <a:lnSpc>
                <a:spcPts val="6287"/>
              </a:lnSpc>
              <a:buFont typeface="Arial"/>
              <a:buChar char="•"/>
            </a:pP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Purpose: To simulate real-world ecommerce transactions, providing a realistic dataset for testing the pipeline.</a:t>
            </a:r>
          </a:p>
          <a:p>
            <a:pPr algn="l" marL="848355" indent="-424177" lvl="1">
              <a:lnSpc>
                <a:spcPts val="6287"/>
              </a:lnSpc>
              <a:buFont typeface="Arial"/>
              <a:buChar char="•"/>
            </a:pP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Key Attributes: Each generated order includes an order ID, user ID, product ID, quantity, price, and order date.</a:t>
            </a:r>
          </a:p>
          <a:p>
            <a:pPr algn="l">
              <a:lnSpc>
                <a:spcPts val="628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714500"/>
            <a:ext cx="14111672" cy="8437604"/>
          </a:xfrm>
          <a:custGeom>
            <a:avLst/>
            <a:gdLst/>
            <a:ahLst/>
            <a:cxnLst/>
            <a:rect r="r" b="b" t="t" l="l"/>
            <a:pathLst>
              <a:path h="8437604" w="14111672">
                <a:moveTo>
                  <a:pt x="0" y="0"/>
                </a:moveTo>
                <a:lnTo>
                  <a:pt x="14111672" y="0"/>
                </a:lnTo>
                <a:lnTo>
                  <a:pt x="14111672" y="8437604"/>
                </a:lnTo>
                <a:lnTo>
                  <a:pt x="0" y="84376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427" t="0" r="-2427" b="-960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4615" y="504825"/>
            <a:ext cx="1355455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GENERATION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389" y="1335628"/>
            <a:ext cx="1195678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PROCESSING: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60465" y="3420725"/>
            <a:ext cx="14251540" cy="6300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7"/>
              </a:lnSpc>
            </a:pPr>
          </a:p>
          <a:p>
            <a:pPr algn="l" marL="848355" indent="-424177" lvl="1">
              <a:lnSpc>
                <a:spcPts val="6287"/>
              </a:lnSpc>
              <a:buFont typeface="Arial"/>
              <a:buChar char="•"/>
            </a:pP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Service Used: AWS Lambda.</a:t>
            </a:r>
          </a:p>
          <a:p>
            <a:pPr algn="l" marL="848355" indent="-424177" lvl="1">
              <a:lnSpc>
                <a:spcPts val="6287"/>
              </a:lnSpc>
              <a:buFont typeface="Arial"/>
              <a:buChar char="•"/>
            </a:pP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Purpose: To process incoming data from Kinesis. The Lambda function decodes the data and inserts it into the database.</a:t>
            </a:r>
          </a:p>
          <a:p>
            <a:pPr algn="l" marL="848355" indent="-424177" lvl="1">
              <a:lnSpc>
                <a:spcPts val="6287"/>
              </a:lnSpc>
              <a:buFont typeface="Arial"/>
              <a:buChar char="•"/>
            </a:pP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Advantages: Serverless architecture, automatic scaling, and cost-effectiveness.</a:t>
            </a:r>
          </a:p>
          <a:p>
            <a:pPr algn="l">
              <a:lnSpc>
                <a:spcPts val="628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5806" y="1371600"/>
            <a:ext cx="15554714" cy="8753664"/>
          </a:xfrm>
          <a:custGeom>
            <a:avLst/>
            <a:gdLst/>
            <a:ahLst/>
            <a:cxnLst/>
            <a:rect r="r" b="b" t="t" l="l"/>
            <a:pathLst>
              <a:path h="8753664" w="15554714">
                <a:moveTo>
                  <a:pt x="0" y="0"/>
                </a:moveTo>
                <a:lnTo>
                  <a:pt x="15554714" y="0"/>
                </a:lnTo>
                <a:lnTo>
                  <a:pt x="15554714" y="8753664"/>
                </a:lnTo>
                <a:lnTo>
                  <a:pt x="0" y="87536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865" y="161925"/>
            <a:ext cx="18938820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FOR PROCCESSING TIRE DS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389" y="1335628"/>
            <a:ext cx="1195678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STORAGE: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60465" y="3420725"/>
            <a:ext cx="14251540" cy="4713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7"/>
              </a:lnSpc>
            </a:pPr>
          </a:p>
          <a:p>
            <a:pPr algn="l" marL="848355" indent="-424177" lvl="1">
              <a:lnSpc>
                <a:spcPts val="6287"/>
              </a:lnSpc>
              <a:buFont typeface="Arial"/>
              <a:buChar char="•"/>
            </a:pP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Service Used: Amazon RDS PostgreSQL.</a:t>
            </a:r>
          </a:p>
          <a:p>
            <a:pPr algn="l" marL="848355" indent="-424177" lvl="1">
              <a:lnSpc>
                <a:spcPts val="6287"/>
              </a:lnSpc>
              <a:buFont typeface="Arial"/>
              <a:buChar char="•"/>
            </a:pP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Purpose: To store the processed data securely and reliably.</a:t>
            </a:r>
          </a:p>
          <a:p>
            <a:pPr algn="l" marL="848355" indent="-424177" lvl="1">
              <a:lnSpc>
                <a:spcPts val="6287"/>
              </a:lnSpc>
              <a:buFont typeface="Arial"/>
              <a:buChar char="•"/>
            </a:pP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Database Schema: Includes an ord</a:t>
            </a:r>
          </a:p>
          <a:p>
            <a:pPr algn="l">
              <a:lnSpc>
                <a:spcPts val="628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371600"/>
            <a:ext cx="17989611" cy="9998412"/>
          </a:xfrm>
          <a:custGeom>
            <a:avLst/>
            <a:gdLst/>
            <a:ahLst/>
            <a:cxnLst/>
            <a:rect r="r" b="b" t="t" l="l"/>
            <a:pathLst>
              <a:path h="9998412" w="17989611">
                <a:moveTo>
                  <a:pt x="0" y="0"/>
                </a:moveTo>
                <a:lnTo>
                  <a:pt x="17989611" y="0"/>
                </a:lnTo>
                <a:lnTo>
                  <a:pt x="17989611" y="9998412"/>
                </a:lnTo>
                <a:lnTo>
                  <a:pt x="0" y="99984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73" t="0" r="-1073" b="-342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865" y="161925"/>
            <a:ext cx="10556001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RDS SCHEMA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389" y="1335628"/>
            <a:ext cx="1195678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API GATEWAY: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60465" y="3420725"/>
            <a:ext cx="14251540" cy="4713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7"/>
              </a:lnSpc>
            </a:pPr>
          </a:p>
          <a:p>
            <a:pPr algn="l" marL="848355" indent="-424177" lvl="1">
              <a:lnSpc>
                <a:spcPts val="6287"/>
              </a:lnSpc>
              <a:buFont typeface="Arial"/>
              <a:buChar char="•"/>
            </a:pP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Role: Facilitates HTTP requests to trigger the Lambda function for data processing.</a:t>
            </a:r>
          </a:p>
          <a:p>
            <a:pPr algn="l" marL="848355" indent="-424177" lvl="1">
              <a:lnSpc>
                <a:spcPts val="6287"/>
              </a:lnSpc>
              <a:buFont typeface="Arial"/>
              <a:buChar char="•"/>
            </a:pPr>
            <a:r>
              <a:rPr lang="en-US" sz="392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Integration: Connects external applications with the backend processing function.</a:t>
            </a:r>
          </a:p>
          <a:p>
            <a:pPr algn="l">
              <a:lnSpc>
                <a:spcPts val="628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DAGEwvbLDdM</dc:identifier>
  <dcterms:modified xsi:type="dcterms:W3CDTF">2011-08-01T06:04:30Z</dcterms:modified>
  <cp:revision>1</cp:revision>
  <dc:title>Modern and Minimal Company Profile Presentation</dc:title>
</cp:coreProperties>
</file>