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hivo Narrow" charset="1" panose="020B0506020202020B04"/>
      <p:regular r:id="rId13"/>
    </p:embeddedFont>
    <p:embeddedFont>
      <p:font typeface="Open Sauce Light" charset="1" panose="00000400000000000000"/>
      <p:regular r:id="rId14"/>
    </p:embeddedFont>
    <p:embeddedFont>
      <p:font typeface="Open Sans" charset="1" panose="020B0606030504020204"/>
      <p:regular r:id="rId15"/>
    </p:embeddedFont>
    <p:embeddedFont>
      <p:font typeface="Open Sauce Bold" charset="1" panose="00000800000000000000"/>
      <p:regular r:id="rId16"/>
    </p:embeddedFont>
    <p:embeddedFont>
      <p:font typeface="Open Sauce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https://docs.gitlab.com/ee/ci/" TargetMode="External" Type="http://schemas.openxmlformats.org/officeDocument/2006/relationships/hyperlink"/><Relationship Id="rId5" Target="https://developer.nvidia.com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2275" y="2065466"/>
            <a:ext cx="9945163" cy="7329020"/>
            <a:chOff x="0" y="0"/>
            <a:chExt cx="13260217" cy="97720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18867"/>
              <a:ext cx="13260217" cy="4410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00"/>
                </a:lnSpc>
              </a:pPr>
              <a:r>
                <a:rPr lang="en-US" sz="12000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Pip</a:t>
              </a:r>
              <a:r>
                <a:rPr lang="en-US" sz="12000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eline</a:t>
              </a:r>
            </a:p>
            <a:p>
              <a:pPr algn="l">
                <a:lnSpc>
                  <a:spcPts val="126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111540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498179"/>
              <a:ext cx="13260217" cy="3273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ALUNO</a:t>
              </a:r>
              <a:r>
                <a:rPr lang="en-US" sz="27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S: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BOAZ MOREIRA CIRINO - RA: 825146412 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EMILYN CARDOSO – RA: 824214832 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MICAEL WILLIAM - RA: 824213069</a:t>
              </a:r>
            </a:p>
            <a:p>
              <a:pPr algn="l">
                <a:lnSpc>
                  <a:spcPts val="391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69793" y="-61440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26551" y="405130"/>
            <a:ext cx="902017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UNIVERSIDADE SÃO JUDAS TADEU SISTEMAS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COMPUTACIONAIS E SEGURANÇA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1283" y="2218404"/>
            <a:ext cx="8433598" cy="5850191"/>
            <a:chOff x="0" y="0"/>
            <a:chExt cx="11244797" cy="78002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700"/>
              <a:ext cx="11244797" cy="146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69"/>
                </a:lnSpc>
              </a:pPr>
              <a:r>
                <a:rPr lang="en-US" sz="7224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I</a:t>
              </a:r>
              <a:r>
                <a:rPr lang="en-US" sz="7224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ntrodução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43608"/>
              <a:ext cx="11244797" cy="4775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true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</a:t>
              </a:r>
              <a:r>
                <a:rPr lang="en-US" sz="2999" b="true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 pipeline é amplamente utilizado na computação para descrever um processo dividido em etapas consecutivas, semelhantes a uma linha de montagem. Ele é aplicado em diversas áreas, como arquiteturas de processadores, desenvolvimento de software e ciência de dados.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183289"/>
              <a:ext cx="11244797" cy="616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74822" y="7526473"/>
            <a:ext cx="6402031" cy="6367110"/>
          </a:xfrm>
          <a:custGeom>
            <a:avLst/>
            <a:gdLst/>
            <a:ahLst/>
            <a:cxnLst/>
            <a:rect r="r" b="b" t="t" l="l"/>
            <a:pathLst>
              <a:path h="6367110" w="6402031">
                <a:moveTo>
                  <a:pt x="0" y="0"/>
                </a:moveTo>
                <a:lnTo>
                  <a:pt x="6402030" y="0"/>
                </a:lnTo>
                <a:lnTo>
                  <a:pt x="6402030" y="6367110"/>
                </a:lnTo>
                <a:lnTo>
                  <a:pt x="0" y="6367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41399" y="-223506"/>
            <a:ext cx="10446601" cy="9258300"/>
          </a:xfrm>
          <a:custGeom>
            <a:avLst/>
            <a:gdLst/>
            <a:ahLst/>
            <a:cxnLst/>
            <a:rect r="r" b="b" t="t" l="l"/>
            <a:pathLst>
              <a:path h="9258300" w="10446601">
                <a:moveTo>
                  <a:pt x="0" y="0"/>
                </a:moveTo>
                <a:lnTo>
                  <a:pt x="10446601" y="0"/>
                </a:lnTo>
                <a:lnTo>
                  <a:pt x="1044660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244" y="0"/>
            <a:ext cx="10473417" cy="6977171"/>
            <a:chOff x="0" y="0"/>
            <a:chExt cx="13964556" cy="93028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964556" cy="5953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759"/>
                </a:lnSpc>
              </a:pPr>
              <a:r>
                <a:rPr lang="en-US" sz="9799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Pip</a:t>
              </a:r>
              <a:r>
                <a:rPr lang="en-US" sz="9799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eline em Arquitetura de Computadores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598429"/>
              <a:ext cx="13964556" cy="2680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87"/>
                </a:lnSpc>
              </a:pPr>
              <a:r>
                <a:rPr lang="en-US" sz="2725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Em</a:t>
              </a:r>
              <a:r>
                <a:rPr lang="en-US" sz="2725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processadores, pipeline é uma técnica que permite a execução simultânea de várias instruções divididas em etapas, como busca, decodificação e execução. Isso aumenta a performance da CPU.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6093559" y="-296117"/>
            <a:ext cx="6100881" cy="4292802"/>
          </a:xfrm>
          <a:custGeom>
            <a:avLst/>
            <a:gdLst/>
            <a:ahLst/>
            <a:cxnLst/>
            <a:rect r="r" b="b" t="t" l="l"/>
            <a:pathLst>
              <a:path h="4292802" w="6100881">
                <a:moveTo>
                  <a:pt x="0" y="0"/>
                </a:moveTo>
                <a:lnTo>
                  <a:pt x="6100882" y="0"/>
                </a:lnTo>
                <a:lnTo>
                  <a:pt x="6100882" y="4292802"/>
                </a:lnTo>
                <a:lnTo>
                  <a:pt x="0" y="4292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381076"/>
            <a:ext cx="6822551" cy="4800595"/>
          </a:xfrm>
          <a:custGeom>
            <a:avLst/>
            <a:gdLst/>
            <a:ahLst/>
            <a:cxnLst/>
            <a:rect r="r" b="b" t="t" l="l"/>
            <a:pathLst>
              <a:path h="4800595" w="6822551">
                <a:moveTo>
                  <a:pt x="0" y="0"/>
                </a:moveTo>
                <a:lnTo>
                  <a:pt x="6822551" y="0"/>
                </a:lnTo>
                <a:lnTo>
                  <a:pt x="6822551" y="4800595"/>
                </a:lnTo>
                <a:lnTo>
                  <a:pt x="0" y="4800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36021" y="2084164"/>
            <a:ext cx="8351979" cy="8202836"/>
          </a:xfrm>
          <a:custGeom>
            <a:avLst/>
            <a:gdLst/>
            <a:ahLst/>
            <a:cxnLst/>
            <a:rect r="r" b="b" t="t" l="l"/>
            <a:pathLst>
              <a:path h="8202836" w="8351979">
                <a:moveTo>
                  <a:pt x="0" y="0"/>
                </a:moveTo>
                <a:lnTo>
                  <a:pt x="8351979" y="0"/>
                </a:lnTo>
                <a:lnTo>
                  <a:pt x="8351979" y="8202836"/>
                </a:lnTo>
                <a:lnTo>
                  <a:pt x="0" y="82028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46665">
            <a:off x="13698353" y="-2914049"/>
            <a:ext cx="7202852" cy="7163563"/>
          </a:xfrm>
          <a:custGeom>
            <a:avLst/>
            <a:gdLst/>
            <a:ahLst/>
            <a:cxnLst/>
            <a:rect r="r" b="b" t="t" l="l"/>
            <a:pathLst>
              <a:path h="7163563" w="7202852">
                <a:moveTo>
                  <a:pt x="0" y="0"/>
                </a:moveTo>
                <a:lnTo>
                  <a:pt x="7202852" y="0"/>
                </a:lnTo>
                <a:lnTo>
                  <a:pt x="7202852" y="7163563"/>
                </a:lnTo>
                <a:lnTo>
                  <a:pt x="0" y="7163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46665">
            <a:off x="7661496" y="-5140833"/>
            <a:ext cx="7202852" cy="7163563"/>
          </a:xfrm>
          <a:custGeom>
            <a:avLst/>
            <a:gdLst/>
            <a:ahLst/>
            <a:cxnLst/>
            <a:rect r="r" b="b" t="t" l="l"/>
            <a:pathLst>
              <a:path h="7163563" w="7202852">
                <a:moveTo>
                  <a:pt x="0" y="0"/>
                </a:moveTo>
                <a:lnTo>
                  <a:pt x="7202852" y="0"/>
                </a:lnTo>
                <a:lnTo>
                  <a:pt x="7202852" y="7163563"/>
                </a:lnTo>
                <a:lnTo>
                  <a:pt x="0" y="7163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3013537" y="6847669"/>
            <a:ext cx="9923698" cy="9446"/>
          </a:xfrm>
          <a:prstGeom prst="line">
            <a:avLst/>
          </a:prstGeom>
          <a:ln cap="rnd" w="19050">
            <a:solidFill>
              <a:srgbClr val="102B30">
                <a:alpha val="3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2891357" y="6764246"/>
            <a:ext cx="166688" cy="16668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239983" y="6764246"/>
            <a:ext cx="166688" cy="16668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588609" y="6764246"/>
            <a:ext cx="166688" cy="16668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937235" y="6764246"/>
            <a:ext cx="166688" cy="16668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974701" y="7540534"/>
            <a:ext cx="11355644" cy="1348312"/>
          </a:xfrm>
          <a:custGeom>
            <a:avLst/>
            <a:gdLst/>
            <a:ahLst/>
            <a:cxnLst/>
            <a:rect r="r" b="b" t="t" l="l"/>
            <a:pathLst>
              <a:path h="1348312" w="11355644">
                <a:moveTo>
                  <a:pt x="0" y="0"/>
                </a:moveTo>
                <a:lnTo>
                  <a:pt x="11355644" y="0"/>
                </a:lnTo>
                <a:lnTo>
                  <a:pt x="11355644" y="1348311"/>
                </a:lnTo>
                <a:lnTo>
                  <a:pt x="0" y="1348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913" r="0" b="-391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14040" y="776333"/>
            <a:ext cx="10548882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9"/>
              </a:lnSpc>
            </a:pPr>
            <a:r>
              <a:rPr lang="en-US" sz="7299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Pip</a:t>
            </a:r>
            <a:r>
              <a:rPr lang="en-US" sz="7299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eline no Desenvolvimento de Software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91357" y="5562723"/>
            <a:ext cx="2968209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Commit do código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39983" y="5562723"/>
            <a:ext cx="2728870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800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Testes automatizados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88609" y="6053190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Build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37235" y="6053190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Deploy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4040" y="3186520"/>
            <a:ext cx="14581880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 DevOps, pip</a:t>
            </a: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elines automatizam o processo de integração e entrega contínua (CI/CD), desde a escrita de código até a publicação em produção.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4040" y="4719443"/>
            <a:ext cx="280987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</a:t>
            </a: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tapas comuns: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33796" y="1327334"/>
            <a:ext cx="9955367" cy="10248172"/>
          </a:xfrm>
          <a:custGeom>
            <a:avLst/>
            <a:gdLst/>
            <a:ahLst/>
            <a:cxnLst/>
            <a:rect r="r" b="b" t="t" l="l"/>
            <a:pathLst>
              <a:path h="10248172" w="9955367">
                <a:moveTo>
                  <a:pt x="0" y="0"/>
                </a:moveTo>
                <a:lnTo>
                  <a:pt x="9955367" y="0"/>
                </a:lnTo>
                <a:lnTo>
                  <a:pt x="9955367" y="10248172"/>
                </a:lnTo>
                <a:lnTo>
                  <a:pt x="0" y="10248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27868" y="807646"/>
            <a:ext cx="9259490" cy="102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5"/>
              </a:lnSpc>
            </a:pPr>
            <a:r>
              <a:rPr lang="en-US" sz="6762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Outr</a:t>
            </a:r>
            <a:r>
              <a:rPr lang="en-US" sz="6762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os Exemplos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158248"/>
            <a:ext cx="8756220" cy="53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Ciência de Dados: </a:t>
            </a:r>
            <a:r>
              <a:rPr lang="en-US" b="true" sz="32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Processamento em</a:t>
            </a:r>
            <a:r>
              <a:rPr lang="en-US" b="true" sz="32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etapas (limpeza → transformação → análise).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Gráficos Computacionais: </a:t>
            </a:r>
            <a:r>
              <a:rPr lang="en-US" b="true" sz="32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Pipeline gráfico da GPU (vertex → rasterização → fragmentos).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Inteligência Artificial: </a:t>
            </a:r>
            <a:r>
              <a:rPr lang="en-US" b="true" sz="32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Modelos processados em etapas (pré-processamento → inferência → pós-processamento).</a:t>
            </a:r>
          </a:p>
          <a:p>
            <a:pPr algn="l">
              <a:lnSpc>
                <a:spcPts val="38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04984" y="1869707"/>
            <a:ext cx="10952169" cy="10399029"/>
          </a:xfrm>
          <a:custGeom>
            <a:avLst/>
            <a:gdLst/>
            <a:ahLst/>
            <a:cxnLst/>
            <a:rect r="r" b="b" t="t" l="l"/>
            <a:pathLst>
              <a:path h="10399029" w="10952169">
                <a:moveTo>
                  <a:pt x="0" y="0"/>
                </a:moveTo>
                <a:lnTo>
                  <a:pt x="10952169" y="0"/>
                </a:lnTo>
                <a:lnTo>
                  <a:pt x="10952169" y="10399029"/>
                </a:lnTo>
                <a:lnTo>
                  <a:pt x="0" y="1039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9882093" cy="161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1"/>
              </a:lnSpc>
            </a:pPr>
            <a:r>
              <a:rPr lang="en-US" sz="10551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</a:t>
            </a:r>
            <a:r>
              <a:rPr lang="en-US" sz="10551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onclusão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08651"/>
            <a:ext cx="9641374" cy="376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2"/>
              </a:lnSpc>
            </a:pPr>
            <a:r>
              <a:rPr lang="en-US" sz="355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conceito de pipeline é essencial para a eficiência em diversos campos da computação. Ele permite o paralelismo, a automação e o aumento de produtividade. Compreendê-lo é fundamental para quem deseja atuar com sistemas modernos.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2738" y="5628080"/>
            <a:ext cx="4125262" cy="4658920"/>
          </a:xfrm>
          <a:custGeom>
            <a:avLst/>
            <a:gdLst/>
            <a:ahLst/>
            <a:cxnLst/>
            <a:rect r="r" b="b" t="t" l="l"/>
            <a:pathLst>
              <a:path h="4658920" w="4125262">
                <a:moveTo>
                  <a:pt x="0" y="0"/>
                </a:moveTo>
                <a:lnTo>
                  <a:pt x="4125262" y="0"/>
                </a:lnTo>
                <a:lnTo>
                  <a:pt x="4125262" y="4658920"/>
                </a:lnTo>
                <a:lnTo>
                  <a:pt x="0" y="465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4438" y="1129819"/>
            <a:ext cx="16959125" cy="3871024"/>
            <a:chOff x="0" y="0"/>
            <a:chExt cx="22612166" cy="516136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3825"/>
              <a:ext cx="22612166" cy="117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99"/>
                </a:lnSpc>
              </a:pPr>
              <a:r>
                <a:rPr lang="en-US" sz="6399" spc="-63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Referências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91090"/>
              <a:ext cx="22612166" cy="3380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1172" indent="-245586" lvl="1">
                <a:lnSpc>
                  <a:spcPts val="3412"/>
                </a:lnSpc>
                <a:buAutoNum type="arabicPeriod" startAt="1"/>
              </a:pPr>
              <a:r>
                <a:rPr lang="en-US" b="true" sz="2274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TANENBAUM, A. S. Organização Estruturada de Computadores. Pearson.</a:t>
              </a:r>
            </a:p>
            <a:p>
              <a:pPr algn="l" marL="491172" indent="-245586" lvl="1">
                <a:lnSpc>
                  <a:spcPts val="3412"/>
                </a:lnSpc>
                <a:buAutoNum type="arabicPeriod" startAt="1"/>
              </a:pPr>
              <a:r>
                <a:rPr lang="en-US" b="true" sz="2274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SILBERSCHATZ, A. Sistemas Operacionais. Pearson.</a:t>
              </a:r>
            </a:p>
            <a:p>
              <a:pPr algn="l" marL="491172" indent="-245586" lvl="1">
                <a:lnSpc>
                  <a:spcPts val="3412"/>
                </a:lnSpc>
                <a:buAutoNum type="arabicPeriod" startAt="1"/>
              </a:pPr>
              <a:r>
                <a:rPr lang="en-US" b="true" sz="2274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GitLab CI/CD Docs: </a:t>
              </a:r>
              <a:r>
                <a:rPr lang="en-US" b="true" sz="2274" u="sng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  <a:hlinkClick r:id="rId4" tooltip="https://docs.gitlab.com/ee/ci/"/>
                </a:rPr>
                <a:t>https://docs.gitlab.com/ee/ci/</a:t>
              </a:r>
            </a:p>
            <a:p>
              <a:pPr algn="l" marL="491172" indent="-245586" lvl="1">
                <a:lnSpc>
                  <a:spcPts val="3412"/>
                </a:lnSpc>
                <a:buAutoNum type="arabicPeriod" startAt="1"/>
              </a:pPr>
              <a:r>
                <a:rPr lang="en-US" b="true" sz="2274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Red Hat DevOps Pipeline Guide: https://www.redhat.com/en/topics/devops/what-is-ci-cd</a:t>
              </a:r>
            </a:p>
            <a:p>
              <a:pPr algn="l" marL="491172" indent="-245586" lvl="1">
                <a:lnSpc>
                  <a:spcPts val="3412"/>
                </a:lnSpc>
                <a:buAutoNum type="arabicPeriod" startAt="1"/>
              </a:pPr>
              <a:r>
                <a:rPr lang="en-US" b="true" sz="2274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NVIDIA Developer - Graphics Pipeline: </a:t>
              </a:r>
              <a:r>
                <a:rPr lang="en-US" b="true" sz="2274" u="sng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  <a:hlinkClick r:id="rId5" tooltip="https://developer.nvidia.com"/>
                </a:rPr>
                <a:t>https://developer.nvidia.com/</a:t>
              </a:r>
            </a:p>
            <a:p>
              <a:pPr algn="l">
                <a:lnSpc>
                  <a:spcPts val="341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DAGoMUwmxrc</dc:identifier>
  <dcterms:modified xsi:type="dcterms:W3CDTF">2011-08-01T06:04:30Z</dcterms:modified>
  <cp:revision>1</cp:revision>
  <dc:title>Verde Laranja Padrões de Tecnologia Tecnologia 5G Apresentação de Tecnologia</dc:title>
</cp:coreProperties>
</file>