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3" r:id="rId5"/>
    <p:sldId id="259" r:id="rId6"/>
    <p:sldId id="260" r:id="rId7"/>
    <p:sldId id="261" r:id="rId8"/>
    <p:sldId id="262" r:id="rId9"/>
    <p:sldId id="263" r:id="rId10"/>
    <p:sldId id="274" r:id="rId11"/>
    <p:sldId id="264" r:id="rId12"/>
    <p:sldId id="265" r:id="rId13"/>
    <p:sldId id="266" r:id="rId14"/>
    <p:sldId id="267" r:id="rId15"/>
    <p:sldId id="268" r:id="rId16"/>
    <p:sldId id="269" r:id="rId17"/>
    <p:sldId id="270" r:id="rId18"/>
    <p:sldId id="271" r:id="rId19"/>
    <p:sldId id="272" r:id="rId20"/>
    <p:sldId id="273" r:id="rId21"/>
    <p:sldId id="275" r:id="rId22"/>
    <p:sldId id="278" r:id="rId23"/>
    <p:sldId id="279" r:id="rId24"/>
    <p:sldId id="280" r:id="rId25"/>
    <p:sldId id="281" r:id="rId26"/>
    <p:sldId id="276" r:id="rId27"/>
    <p:sldId id="277" r:id="rId28"/>
    <p:sldId id="282" r:id="rId29"/>
    <p:sldId id="283" r:id="rId30"/>
    <p:sldId id="284" r:id="rId31"/>
    <p:sldId id="285" r:id="rId32"/>
    <p:sldId id="286" r:id="rId33"/>
    <p:sldId id="287" r:id="rId34"/>
    <p:sldId id="289" r:id="rId35"/>
    <p:sldId id="290" r:id="rId36"/>
    <p:sldId id="291" r:id="rId37"/>
    <p:sldId id="292" r:id="rId38"/>
    <p:sldId id="296" r:id="rId39"/>
    <p:sldId id="297" r:id="rId40"/>
    <p:sldId id="294" r:id="rId41"/>
    <p:sldId id="313" r:id="rId42"/>
    <p:sldId id="299" r:id="rId43"/>
    <p:sldId id="300" r:id="rId44"/>
    <p:sldId id="302" r:id="rId45"/>
    <p:sldId id="301" r:id="rId46"/>
    <p:sldId id="303" r:id="rId47"/>
    <p:sldId id="304" r:id="rId48"/>
    <p:sldId id="305" r:id="rId49"/>
    <p:sldId id="306" r:id="rId50"/>
    <p:sldId id="307" r:id="rId51"/>
    <p:sldId id="308" r:id="rId52"/>
    <p:sldId id="309" r:id="rId53"/>
    <p:sldId id="310" r:id="rId54"/>
    <p:sldId id="311" r:id="rId55"/>
    <p:sldId id="295" r:id="rId56"/>
    <p:sldId id="314" r:id="rId57"/>
    <p:sldId id="319" r:id="rId58"/>
    <p:sldId id="312" r:id="rId59"/>
    <p:sldId id="317" r:id="rId60"/>
    <p:sldId id="315" r:id="rId61"/>
    <p:sldId id="316" r:id="rId62"/>
    <p:sldId id="318" r:id="rId63"/>
    <p:sldId id="320"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FF32"/>
    <a:srgbClr val="00FF0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scene3d>
              <a:camera prst="orthographicFront"/>
              <a:lightRig rig="freezing" dir="t"/>
            </a:scene3d>
          </a:bodyPr>
          <a:lstStyle>
            <a:lvl1pPr rtl="1">
              <a:defRPr>
                <a:solidFill>
                  <a:srgbClr val="32FF32"/>
                </a:solidFill>
                <a:effectLst>
                  <a:glow rad="101600">
                    <a:srgbClr val="00B0F0">
                      <a:alpha val="70000"/>
                    </a:srgbClr>
                  </a:glow>
                </a:effectLs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rtl="1">
              <a:defRPr sz="7200"/>
            </a:lvl1pPr>
          </a:lstStyle>
          <a:p>
            <a:r>
              <a:rPr lang="he-IL" dirty="0"/>
              <a:t>כותרת</a:t>
            </a:r>
            <a:endParaRPr lang="en-US" dirty="0"/>
          </a:p>
        </p:txBody>
      </p:sp>
      <p:sp>
        <p:nvSpPr>
          <p:cNvPr id="3" name="Content Placeholder 2"/>
          <p:cNvSpPr>
            <a:spLocks noGrp="1"/>
          </p:cNvSpPr>
          <p:nvPr>
            <p:ph idx="1" hasCustomPrompt="1"/>
          </p:nvPr>
        </p:nvSpPr>
        <p:spPr/>
        <p:txBody>
          <a:bodyPr/>
          <a:lstStyle>
            <a:lvl1pPr algn="r" rtl="1">
              <a:defRPr sz="4800"/>
            </a:lvl1pPr>
            <a:lvl2pPr algn="r" rtl="1">
              <a:defRPr sz="4400"/>
            </a:lvl2pPr>
          </a:lstStyle>
          <a:p>
            <a:pPr lvl="0"/>
            <a:r>
              <a:rPr lang="he-IL" dirty="0"/>
              <a:t>טקסט</a:t>
            </a:r>
            <a:endParaRPr lang="en-US" dirty="0"/>
          </a:p>
          <a:p>
            <a:pPr lvl="1"/>
            <a:r>
              <a:rPr lang="he-IL" dirty="0"/>
              <a:t>עוד טקסט</a:t>
            </a:r>
            <a:endParaRPr lang="en-US" dirty="0"/>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BEBA8EAE-BF5A-486C-A8C5-ECC9F3942E4B}">
                <a14:imgProps xmlns:a14="http://schemas.microsoft.com/office/drawing/2010/main">
                  <a14:imgLayer r:embed="rId14">
                    <a14:imgEffect>
                      <a14:artisticChalkSketch trans="7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accent3"/>
          </a:solidFill>
          <a:effectLst>
            <a:glow rad="88900">
              <a:schemeClr val="accent1">
                <a:alpha val="4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lang="en-US" sz="3200" kern="1200" dirty="0">
          <a:solidFill>
            <a:schemeClr val="accent3"/>
          </a:solidFill>
          <a:effectLst>
            <a:glow rad="88900">
              <a:schemeClr val="accent1">
                <a:alpha val="40000"/>
              </a:schemeClr>
            </a:glow>
          </a:effectLst>
          <a:latin typeface="+mn-lt"/>
          <a:ea typeface="+mj-ea"/>
          <a:cs typeface="+mj-cs"/>
        </a:defRPr>
      </a:lvl1pPr>
      <a:lvl2pPr marL="742950" indent="-285750" algn="l" defTabSz="914400" rtl="0" eaLnBrk="1" latinLnBrk="0" hangingPunct="1">
        <a:spcBef>
          <a:spcPct val="20000"/>
        </a:spcBef>
        <a:buFont typeface="Arial" pitchFamily="34" charset="0"/>
        <a:buChar char="–"/>
        <a:defRPr sz="2800" kern="1200">
          <a:solidFill>
            <a:schemeClr val="accent3"/>
          </a:solidFill>
          <a:effectLst>
            <a:glow rad="88900">
              <a:schemeClr val="accent1">
                <a:alpha val="40000"/>
              </a:schemeClr>
            </a:glo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657" y="102636"/>
            <a:ext cx="9122229" cy="1884784"/>
          </a:xfrm>
        </p:spPr>
        <p:txBody>
          <a:bodyPr>
            <a:normAutofit fontScale="90000"/>
          </a:bodyPr>
          <a:lstStyle/>
          <a:p>
            <a:r>
              <a:rPr lang="he-IL" sz="14900" dirty="0"/>
              <a:t>מה עם הכסף ?</a:t>
            </a:r>
            <a:endParaRPr lang="en-US" sz="14900" dirty="0"/>
          </a:p>
        </p:txBody>
      </p:sp>
      <p:sp>
        <p:nvSpPr>
          <p:cNvPr id="3" name="Subtitle 2"/>
          <p:cNvSpPr>
            <a:spLocks noGrp="1"/>
          </p:cNvSpPr>
          <p:nvPr>
            <p:ph type="subTitle" idx="1"/>
          </p:nvPr>
        </p:nvSpPr>
        <p:spPr>
          <a:xfrm>
            <a:off x="4267200" y="1600200"/>
            <a:ext cx="6400800" cy="1752600"/>
          </a:xfrm>
        </p:spPr>
        <p:txBody>
          <a:bodyPr>
            <a:normAutofit/>
          </a:bodyPr>
          <a:lstStyle/>
          <a:p>
            <a:r>
              <a:rPr lang="he-IL" sz="7200" dirty="0">
                <a:solidFill>
                  <a:srgbClr val="FFC000"/>
                </a:solidFill>
              </a:rPr>
              <a:t>בועז רז</a:t>
            </a:r>
            <a:endParaRPr lang="en-US" sz="4000" dirty="0">
              <a:solidFill>
                <a:srgbClr val="FFC000"/>
              </a:solidFill>
            </a:endParaRPr>
          </a:p>
        </p:txBody>
      </p:sp>
      <p:sp>
        <p:nvSpPr>
          <p:cNvPr id="4" name="Subtitle 2"/>
          <p:cNvSpPr txBox="1">
            <a:spLocks/>
          </p:cNvSpPr>
          <p:nvPr/>
        </p:nvSpPr>
        <p:spPr>
          <a:xfrm>
            <a:off x="-1295400" y="1600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lang="en-US" sz="3200" kern="1200">
                <a:solidFill>
                  <a:schemeClr val="tx1">
                    <a:tint val="75000"/>
                  </a:schemeClr>
                </a:solidFill>
                <a:effectLst>
                  <a:glow rad="88900">
                    <a:schemeClr val="accent1">
                      <a:alpha val="40000"/>
                    </a:schemeClr>
                  </a:glow>
                </a:effectLst>
                <a:latin typeface="+mn-lt"/>
                <a:ea typeface="+mj-ea"/>
                <a:cs typeface="+mj-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effectLst>
                  <a:glow rad="88900">
                    <a:schemeClr val="accent1">
                      <a:alpha val="40000"/>
                    </a:schemeClr>
                  </a:glow>
                </a:effectLst>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he-IL" sz="7200" dirty="0">
                <a:solidFill>
                  <a:srgbClr val="FFC000"/>
                </a:solidFill>
              </a:rPr>
              <a:t>מחנט 2017</a:t>
            </a:r>
            <a:endParaRPr lang="he-IL" sz="4000" dirty="0">
              <a:solidFill>
                <a:srgbClr val="FFC000"/>
              </a:solidFill>
            </a:endParaRPr>
          </a:p>
        </p:txBody>
      </p:sp>
    </p:spTree>
    <p:extLst>
      <p:ext uri="{BB962C8B-B14F-4D97-AF65-F5344CB8AC3E}">
        <p14:creationId xmlns:p14="http://schemas.microsoft.com/office/powerpoint/2010/main" val="363497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מימון</a:t>
            </a:r>
            <a:endParaRPr lang="en-US" dirty="0"/>
          </a:p>
        </p:txBody>
      </p:sp>
      <p:sp>
        <p:nvSpPr>
          <p:cNvPr id="3" name="Content Placeholder 2"/>
          <p:cNvSpPr>
            <a:spLocks noGrp="1"/>
          </p:cNvSpPr>
          <p:nvPr>
            <p:ph idx="1"/>
          </p:nvPr>
        </p:nvSpPr>
        <p:spPr/>
        <p:txBody>
          <a:bodyPr/>
          <a:lstStyle/>
          <a:p>
            <a:r>
              <a:rPr lang="he-IL" dirty="0"/>
              <a:t>בדרך כלל 25% הון עצמי והשאר באכלוס על ידי משכנתא </a:t>
            </a:r>
          </a:p>
          <a:p>
            <a:r>
              <a:rPr lang="he-IL" dirty="0"/>
              <a:t>בתקופת הבנייה – הלוואת בלון (משלמים רק את מרכיב הריבית)</a:t>
            </a:r>
          </a:p>
          <a:p>
            <a:r>
              <a:rPr lang="he-IL" dirty="0"/>
              <a:t>הדירה משועבדת לטובת הבנק </a:t>
            </a:r>
            <a:endParaRPr lang="en-US" dirty="0"/>
          </a:p>
        </p:txBody>
      </p:sp>
    </p:spTree>
    <p:extLst>
      <p:ext uri="{BB962C8B-B14F-4D97-AF65-F5344CB8AC3E}">
        <p14:creationId xmlns:p14="http://schemas.microsoft.com/office/powerpoint/2010/main" val="2930373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עסקה לדוגמה</a:t>
            </a:r>
            <a:endParaRPr lang="en-US" dirty="0"/>
          </a:p>
        </p:txBody>
      </p:sp>
      <p:sp>
        <p:nvSpPr>
          <p:cNvPr id="3" name="Content Placeholder 2"/>
          <p:cNvSpPr>
            <a:spLocks noGrp="1"/>
          </p:cNvSpPr>
          <p:nvPr>
            <p:ph idx="1"/>
          </p:nvPr>
        </p:nvSpPr>
        <p:spPr/>
        <p:txBody>
          <a:bodyPr/>
          <a:lstStyle/>
          <a:p>
            <a:r>
              <a:rPr lang="he-IL" dirty="0"/>
              <a:t>בשנת 2014 רכישה של דירת 4 חד'</a:t>
            </a:r>
          </a:p>
          <a:p>
            <a:r>
              <a:rPr lang="he-IL" dirty="0"/>
              <a:t>עלות הדירה : 1,000,000</a:t>
            </a:r>
          </a:p>
          <a:p>
            <a:r>
              <a:rPr lang="he-IL" dirty="0"/>
              <a:t>גמר בנייה ב 2017</a:t>
            </a:r>
          </a:p>
          <a:p>
            <a:r>
              <a:rPr lang="he-IL" dirty="0"/>
              <a:t>שווי מוערך – 1,350,000</a:t>
            </a:r>
          </a:p>
          <a:p>
            <a:r>
              <a:rPr lang="he-IL" dirty="0"/>
              <a:t>תשואה : 35% ב3 שנים</a:t>
            </a:r>
            <a:endParaRPr lang="en-US" dirty="0"/>
          </a:p>
        </p:txBody>
      </p:sp>
    </p:spTree>
    <p:extLst>
      <p:ext uri="{BB962C8B-B14F-4D97-AF65-F5344CB8AC3E}">
        <p14:creationId xmlns:p14="http://schemas.microsoft.com/office/powerpoint/2010/main" val="213658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הלא צפוי</a:t>
            </a:r>
            <a:endParaRPr lang="en-US" dirty="0"/>
          </a:p>
        </p:txBody>
      </p:sp>
      <p:sp>
        <p:nvSpPr>
          <p:cNvPr id="3" name="Content Placeholder 2"/>
          <p:cNvSpPr>
            <a:spLocks noGrp="1"/>
          </p:cNvSpPr>
          <p:nvPr>
            <p:ph idx="1"/>
          </p:nvPr>
        </p:nvSpPr>
        <p:spPr/>
        <p:txBody>
          <a:bodyPr>
            <a:normAutofit lnSpcReduction="10000"/>
          </a:bodyPr>
          <a:lstStyle/>
          <a:p>
            <a:r>
              <a:rPr lang="he-IL" dirty="0"/>
              <a:t>לא ניתן למכור דירה חדשה ב18 חודשים שלאחר הבנייה ולקבל פטור ממס שבח (25% מס)</a:t>
            </a:r>
          </a:p>
          <a:p>
            <a:r>
              <a:rPr lang="he-IL" dirty="0"/>
              <a:t>קנס של 40,000 ₪ במכירת הדירה תוך פחות מ3 שנים בגלל הנחה ברכישת הקרקע מהמנהל</a:t>
            </a:r>
            <a:endParaRPr lang="en-US" dirty="0"/>
          </a:p>
        </p:txBody>
      </p:sp>
    </p:spTree>
    <p:extLst>
      <p:ext uri="{BB962C8B-B14F-4D97-AF65-F5344CB8AC3E}">
        <p14:creationId xmlns:p14="http://schemas.microsoft.com/office/powerpoint/2010/main" val="367149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המסוכן</a:t>
            </a:r>
            <a:endParaRPr lang="en-US" dirty="0"/>
          </a:p>
        </p:txBody>
      </p:sp>
      <p:sp>
        <p:nvSpPr>
          <p:cNvPr id="3" name="Content Placeholder 2"/>
          <p:cNvSpPr>
            <a:spLocks noGrp="1"/>
          </p:cNvSpPr>
          <p:nvPr>
            <p:ph idx="1"/>
          </p:nvPr>
        </p:nvSpPr>
        <p:spPr/>
        <p:txBody>
          <a:bodyPr/>
          <a:lstStyle/>
          <a:p>
            <a:r>
              <a:rPr lang="he-IL" dirty="0"/>
              <a:t>הון עצמי נדרש בהתחלה – 25%</a:t>
            </a:r>
          </a:p>
          <a:p>
            <a:r>
              <a:rPr lang="he-IL" dirty="0"/>
              <a:t>ליווי בנקאי לא נכנס לתוקף כלל</a:t>
            </a:r>
          </a:p>
          <a:p>
            <a:r>
              <a:rPr lang="he-IL" dirty="0"/>
              <a:t>הון עצמי נדרש בפועל – 100%</a:t>
            </a:r>
          </a:p>
          <a:p>
            <a:endParaRPr lang="en-US" dirty="0"/>
          </a:p>
        </p:txBody>
      </p:sp>
    </p:spTree>
    <p:extLst>
      <p:ext uri="{BB962C8B-B14F-4D97-AF65-F5344CB8AC3E}">
        <p14:creationId xmlns:p14="http://schemas.microsoft.com/office/powerpoint/2010/main" val="3589760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לא צפוי 2</a:t>
            </a:r>
            <a:endParaRPr lang="en-US" dirty="0"/>
          </a:p>
        </p:txBody>
      </p:sp>
      <p:sp>
        <p:nvSpPr>
          <p:cNvPr id="3" name="Content Placeholder 2"/>
          <p:cNvSpPr>
            <a:spLocks noGrp="1"/>
          </p:cNvSpPr>
          <p:nvPr>
            <p:ph idx="1"/>
          </p:nvPr>
        </p:nvSpPr>
        <p:spPr/>
        <p:txBody>
          <a:bodyPr/>
          <a:lstStyle/>
          <a:p>
            <a:r>
              <a:rPr lang="he-IL" dirty="0"/>
              <a:t>הסתיימה בנייה של בניין 80 דירות</a:t>
            </a:r>
          </a:p>
          <a:p>
            <a:r>
              <a:rPr lang="he-IL" dirty="0"/>
              <a:t>שוק רווי במשכירים</a:t>
            </a:r>
          </a:p>
          <a:p>
            <a:r>
              <a:rPr lang="he-IL" dirty="0"/>
              <a:t>הוצאות נלוות גבוהות</a:t>
            </a:r>
          </a:p>
          <a:p>
            <a:r>
              <a:rPr lang="he-IL" dirty="0"/>
              <a:t>ליקויי בנייה</a:t>
            </a:r>
          </a:p>
          <a:p>
            <a:r>
              <a:rPr lang="he-IL" dirty="0"/>
              <a:t>התעסקות גדולה</a:t>
            </a:r>
          </a:p>
          <a:p>
            <a:endParaRPr lang="en-US" dirty="0"/>
          </a:p>
        </p:txBody>
      </p:sp>
    </p:spTree>
    <p:extLst>
      <p:ext uri="{BB962C8B-B14F-4D97-AF65-F5344CB8AC3E}">
        <p14:creationId xmlns:p14="http://schemas.microsoft.com/office/powerpoint/2010/main" val="1397465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דירה מיד שנייה</a:t>
            </a:r>
            <a:endParaRPr lang="en-US" dirty="0"/>
          </a:p>
        </p:txBody>
      </p:sp>
      <p:sp>
        <p:nvSpPr>
          <p:cNvPr id="3" name="Content Placeholder 2"/>
          <p:cNvSpPr>
            <a:spLocks noGrp="1"/>
          </p:cNvSpPr>
          <p:nvPr>
            <p:ph idx="1"/>
          </p:nvPr>
        </p:nvSpPr>
        <p:spPr/>
        <p:txBody>
          <a:bodyPr/>
          <a:lstStyle/>
          <a:p>
            <a:r>
              <a:rPr lang="he-IL" dirty="0"/>
              <a:t>כמות תוצאות באתר יד 2:</a:t>
            </a:r>
          </a:p>
          <a:p>
            <a:pPr lvl="1"/>
            <a:r>
              <a:rPr lang="he-IL" dirty="0"/>
              <a:t>מושכרת : 3300 מודעות</a:t>
            </a:r>
          </a:p>
          <a:p>
            <a:pPr lvl="1"/>
            <a:r>
              <a:rPr lang="he-IL" dirty="0"/>
              <a:t>תשואה : 1100 מודעות</a:t>
            </a:r>
          </a:p>
          <a:p>
            <a:r>
              <a:rPr lang="he-IL"/>
              <a:t>תשואה שנתית נעה </a:t>
            </a:r>
            <a:r>
              <a:rPr lang="he-IL" dirty="0"/>
              <a:t>בין 2.5% ועד ל7% (נדיר)</a:t>
            </a:r>
            <a:endParaRPr lang="en-US" dirty="0"/>
          </a:p>
        </p:txBody>
      </p:sp>
    </p:spTree>
    <p:extLst>
      <p:ext uri="{BB962C8B-B14F-4D97-AF65-F5344CB8AC3E}">
        <p14:creationId xmlns:p14="http://schemas.microsoft.com/office/powerpoint/2010/main" val="2483653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הטוב</a:t>
            </a:r>
            <a:endParaRPr lang="en-US" dirty="0"/>
          </a:p>
        </p:txBody>
      </p:sp>
      <p:sp>
        <p:nvSpPr>
          <p:cNvPr id="3" name="Content Placeholder 2"/>
          <p:cNvSpPr>
            <a:spLocks noGrp="1"/>
          </p:cNvSpPr>
          <p:nvPr>
            <p:ph idx="1"/>
          </p:nvPr>
        </p:nvSpPr>
        <p:spPr/>
        <p:txBody>
          <a:bodyPr/>
          <a:lstStyle/>
          <a:p>
            <a:r>
              <a:rPr lang="he-IL" dirty="0"/>
              <a:t>רכישה ותשואה מידיים</a:t>
            </a:r>
          </a:p>
          <a:p>
            <a:r>
              <a:rPr lang="he-IL" dirty="0"/>
              <a:t>רמת סיכון נמוכה</a:t>
            </a:r>
          </a:p>
          <a:p>
            <a:endParaRPr lang="en-US" dirty="0"/>
          </a:p>
        </p:txBody>
      </p:sp>
    </p:spTree>
    <p:extLst>
      <p:ext uri="{BB962C8B-B14F-4D97-AF65-F5344CB8AC3E}">
        <p14:creationId xmlns:p14="http://schemas.microsoft.com/office/powerpoint/2010/main" val="2402908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הלא צפוי (מחושב)</a:t>
            </a:r>
            <a:endParaRPr lang="en-US" dirty="0"/>
          </a:p>
        </p:txBody>
      </p:sp>
      <p:sp>
        <p:nvSpPr>
          <p:cNvPr id="3" name="Content Placeholder 2"/>
          <p:cNvSpPr>
            <a:spLocks noGrp="1"/>
          </p:cNvSpPr>
          <p:nvPr>
            <p:ph idx="1"/>
          </p:nvPr>
        </p:nvSpPr>
        <p:spPr/>
        <p:txBody>
          <a:bodyPr/>
          <a:lstStyle/>
          <a:p>
            <a:r>
              <a:rPr lang="he-IL" dirty="0"/>
              <a:t>הוצאות נלוות</a:t>
            </a:r>
          </a:p>
          <a:p>
            <a:pPr lvl="1"/>
            <a:r>
              <a:rPr lang="he-IL" dirty="0"/>
              <a:t>מס רכישה</a:t>
            </a:r>
          </a:p>
          <a:p>
            <a:pPr lvl="1"/>
            <a:r>
              <a:rPr lang="he-IL" dirty="0"/>
              <a:t>עו"ד ומתווך</a:t>
            </a:r>
          </a:p>
        </p:txBody>
      </p:sp>
    </p:spTree>
    <p:extLst>
      <p:ext uri="{BB962C8B-B14F-4D97-AF65-F5344CB8AC3E}">
        <p14:creationId xmlns:p14="http://schemas.microsoft.com/office/powerpoint/2010/main" val="2680691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לא צפוי בריבוע</a:t>
            </a:r>
            <a:endParaRPr lang="en-US" dirty="0"/>
          </a:p>
        </p:txBody>
      </p:sp>
      <p:sp>
        <p:nvSpPr>
          <p:cNvPr id="3" name="Content Placeholder 2"/>
          <p:cNvSpPr>
            <a:spLocks noGrp="1"/>
          </p:cNvSpPr>
          <p:nvPr>
            <p:ph idx="1"/>
          </p:nvPr>
        </p:nvSpPr>
        <p:spPr>
          <a:scene3d>
            <a:camera prst="orthographicFront"/>
            <a:lightRig rig="threePt" dir="t"/>
          </a:scene3d>
          <a:sp3d prstMaterial="dkEdge"/>
        </p:spPr>
        <p:txBody>
          <a:bodyPr>
            <a:normAutofit fontScale="92500"/>
          </a:bodyPr>
          <a:lstStyle/>
          <a:p>
            <a:r>
              <a:rPr lang="he-IL" dirty="0"/>
              <a:t>המס נקבע על פי מחיר הדירה</a:t>
            </a:r>
          </a:p>
          <a:p>
            <a:r>
              <a:rPr lang="he-IL" dirty="0"/>
              <a:t>פקיד השומה יכול להחליט שהעסקה שדווחה לא מדויקת ושהסכום בפועל היה גבוה יותר </a:t>
            </a:r>
            <a:r>
              <a:rPr lang="he-IL" sz="8000" b="1" dirty="0"/>
              <a:t>על דעת עצמו בלי צורך להוכיח כלום</a:t>
            </a:r>
            <a:endParaRPr lang="en-US" dirty="0"/>
          </a:p>
        </p:txBody>
      </p:sp>
    </p:spTree>
    <p:extLst>
      <p:ext uri="{BB962C8B-B14F-4D97-AF65-F5344CB8AC3E}">
        <p14:creationId xmlns:p14="http://schemas.microsoft.com/office/powerpoint/2010/main" val="996557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הפחות טוב</a:t>
            </a:r>
            <a:endParaRPr lang="en-US" dirty="0"/>
          </a:p>
        </p:txBody>
      </p:sp>
      <p:sp>
        <p:nvSpPr>
          <p:cNvPr id="3" name="Content Placeholder 2"/>
          <p:cNvSpPr>
            <a:spLocks noGrp="1"/>
          </p:cNvSpPr>
          <p:nvPr>
            <p:ph idx="1"/>
          </p:nvPr>
        </p:nvSpPr>
        <p:spPr/>
        <p:txBody>
          <a:bodyPr/>
          <a:lstStyle/>
          <a:p>
            <a:r>
              <a:rPr lang="he-IL" dirty="0"/>
              <a:t>התעסקות עם שוכרים</a:t>
            </a:r>
          </a:p>
          <a:p>
            <a:r>
              <a:rPr lang="he-IL" dirty="0"/>
              <a:t>מס הכנסה משכירות מעל 5,000 ₪ </a:t>
            </a:r>
          </a:p>
          <a:p>
            <a:r>
              <a:rPr lang="he-IL" dirty="0"/>
              <a:t>סיכון נמוך שמוביל אל תשואה נמוכה ביחס לאפיקים אחרים</a:t>
            </a:r>
            <a:endParaRPr lang="en-US" dirty="0"/>
          </a:p>
        </p:txBody>
      </p:sp>
    </p:spTree>
    <p:extLst>
      <p:ext uri="{BB962C8B-B14F-4D97-AF65-F5344CB8AC3E}">
        <p14:creationId xmlns:p14="http://schemas.microsoft.com/office/powerpoint/2010/main" val="2875104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בתכנית</a:t>
            </a:r>
            <a:endParaRPr lang="en-US" dirty="0"/>
          </a:p>
        </p:txBody>
      </p:sp>
      <p:sp>
        <p:nvSpPr>
          <p:cNvPr id="3" name="Content Placeholder 2"/>
          <p:cNvSpPr>
            <a:spLocks noGrp="1"/>
          </p:cNvSpPr>
          <p:nvPr>
            <p:ph idx="1"/>
          </p:nvPr>
        </p:nvSpPr>
        <p:spPr/>
        <p:txBody>
          <a:bodyPr>
            <a:normAutofit/>
          </a:bodyPr>
          <a:lstStyle/>
          <a:p>
            <a:r>
              <a:rPr lang="he-IL" dirty="0"/>
              <a:t>סקירה כללית</a:t>
            </a:r>
          </a:p>
          <a:p>
            <a:r>
              <a:rPr lang="he-IL" dirty="0"/>
              <a:t>נדל"ן</a:t>
            </a:r>
          </a:p>
          <a:p>
            <a:r>
              <a:rPr lang="he-IL" dirty="0"/>
              <a:t>עסק</a:t>
            </a:r>
          </a:p>
          <a:p>
            <a:r>
              <a:rPr lang="he-IL" dirty="0"/>
              <a:t>שוק ההון</a:t>
            </a:r>
          </a:p>
          <a:p>
            <a:r>
              <a:rPr lang="he-IL" dirty="0"/>
              <a:t>סיכום</a:t>
            </a:r>
            <a:endParaRPr lang="en-US" dirty="0"/>
          </a:p>
        </p:txBody>
      </p:sp>
    </p:spTree>
    <p:extLst>
      <p:ext uri="{BB962C8B-B14F-4D97-AF65-F5344CB8AC3E}">
        <p14:creationId xmlns:p14="http://schemas.microsoft.com/office/powerpoint/2010/main" val="1229842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מימון</a:t>
            </a:r>
            <a:endParaRPr lang="en-US" dirty="0"/>
          </a:p>
        </p:txBody>
      </p:sp>
      <p:sp>
        <p:nvSpPr>
          <p:cNvPr id="3" name="Content Placeholder 2"/>
          <p:cNvSpPr>
            <a:spLocks noGrp="1"/>
          </p:cNvSpPr>
          <p:nvPr>
            <p:ph idx="1"/>
          </p:nvPr>
        </p:nvSpPr>
        <p:spPr/>
        <p:txBody>
          <a:bodyPr>
            <a:normAutofit lnSpcReduction="10000"/>
          </a:bodyPr>
          <a:lstStyle/>
          <a:p>
            <a:r>
              <a:rPr lang="he-IL" dirty="0"/>
              <a:t>תנאים למשכנתא (משתנה כל הזמן)</a:t>
            </a:r>
          </a:p>
          <a:p>
            <a:pPr lvl="1"/>
            <a:r>
              <a:rPr lang="he-IL" dirty="0"/>
              <a:t>25% עד 30% הון עצמי לפחות</a:t>
            </a:r>
          </a:p>
          <a:p>
            <a:pPr lvl="1"/>
            <a:r>
              <a:rPr lang="he-IL" dirty="0"/>
              <a:t>החזר חודשי &lt; 40% הכנסה</a:t>
            </a:r>
          </a:p>
          <a:p>
            <a:pPr lvl="1"/>
            <a:r>
              <a:rPr lang="he-IL" dirty="0"/>
              <a:t>שיעבוד הנכס</a:t>
            </a:r>
          </a:p>
          <a:p>
            <a:pPr lvl="1"/>
            <a:r>
              <a:rPr lang="he-IL" dirty="0"/>
              <a:t>ערבים</a:t>
            </a:r>
          </a:p>
          <a:p>
            <a:pPr lvl="1"/>
            <a:r>
              <a:rPr lang="he-IL" dirty="0"/>
              <a:t>5% עד 6% ריבית ל 25 שנים</a:t>
            </a:r>
            <a:endParaRPr lang="en-US" dirty="0"/>
          </a:p>
        </p:txBody>
      </p:sp>
    </p:spTree>
    <p:extLst>
      <p:ext uri="{BB962C8B-B14F-4D97-AF65-F5344CB8AC3E}">
        <p14:creationId xmlns:p14="http://schemas.microsoft.com/office/powerpoint/2010/main" val="4151664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אנקדוטה</a:t>
            </a:r>
            <a:endParaRPr lang="en-US" dirty="0"/>
          </a:p>
        </p:txBody>
      </p:sp>
      <p:sp>
        <p:nvSpPr>
          <p:cNvPr id="3" name="Content Placeholder 2"/>
          <p:cNvSpPr>
            <a:spLocks noGrp="1"/>
          </p:cNvSpPr>
          <p:nvPr>
            <p:ph idx="1"/>
          </p:nvPr>
        </p:nvSpPr>
        <p:spPr/>
        <p:txBody>
          <a:bodyPr/>
          <a:lstStyle/>
          <a:p>
            <a:r>
              <a:rPr lang="he-IL" dirty="0"/>
              <a:t>משכנתא מול שיעבוד נכס שנמצא 100% בבעלותכם תהיה יקרה יותר (ריבית גבוהה) מאשר שיעבוד נכס שאינו שלכם</a:t>
            </a:r>
          </a:p>
          <a:p>
            <a:r>
              <a:rPr lang="he-IL" dirty="0"/>
              <a:t>למה ?</a:t>
            </a:r>
            <a:endParaRPr lang="en-US" dirty="0"/>
          </a:p>
        </p:txBody>
      </p:sp>
    </p:spTree>
    <p:extLst>
      <p:ext uri="{BB962C8B-B14F-4D97-AF65-F5344CB8AC3E}">
        <p14:creationId xmlns:p14="http://schemas.microsoft.com/office/powerpoint/2010/main" val="2044266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עסקה לדוגמה</a:t>
            </a:r>
            <a:endParaRPr lang="en-US" dirty="0"/>
          </a:p>
        </p:txBody>
      </p:sp>
      <p:sp>
        <p:nvSpPr>
          <p:cNvPr id="3" name="Content Placeholder 2"/>
          <p:cNvSpPr>
            <a:spLocks noGrp="1"/>
          </p:cNvSpPr>
          <p:nvPr>
            <p:ph idx="1"/>
          </p:nvPr>
        </p:nvSpPr>
        <p:spPr/>
        <p:txBody>
          <a:bodyPr>
            <a:normAutofit fontScale="92500" lnSpcReduction="10000"/>
          </a:bodyPr>
          <a:lstStyle/>
          <a:p>
            <a:r>
              <a:rPr lang="he-IL" dirty="0"/>
              <a:t>דירת 3 חד' נמכרת ב 1,390,000</a:t>
            </a:r>
          </a:p>
          <a:p>
            <a:r>
              <a:rPr lang="he-IL" dirty="0"/>
              <a:t>מושכרת ב 3,700</a:t>
            </a:r>
          </a:p>
          <a:p>
            <a:r>
              <a:rPr lang="he-IL" dirty="0"/>
              <a:t>תשואה 3.19%</a:t>
            </a:r>
          </a:p>
          <a:p>
            <a:r>
              <a:rPr lang="he-IL" dirty="0"/>
              <a:t>דירת 2 חד' נמכרת ב 1,200,000</a:t>
            </a:r>
          </a:p>
          <a:p>
            <a:r>
              <a:rPr lang="he-IL" dirty="0"/>
              <a:t>מושכרת ב 3,100</a:t>
            </a:r>
          </a:p>
          <a:p>
            <a:r>
              <a:rPr lang="he-IL" dirty="0"/>
              <a:t>תשואה 3.1% תשואה</a:t>
            </a:r>
            <a:endParaRPr lang="en-US" dirty="0"/>
          </a:p>
        </p:txBody>
      </p:sp>
    </p:spTree>
    <p:extLst>
      <p:ext uri="{BB962C8B-B14F-4D97-AF65-F5344CB8AC3E}">
        <p14:creationId xmlns:p14="http://schemas.microsoft.com/office/powerpoint/2010/main" val="2881077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עוד עסקאות</a:t>
            </a:r>
            <a:endParaRPr lang="en-US" dirty="0"/>
          </a:p>
        </p:txBody>
      </p:sp>
      <p:sp>
        <p:nvSpPr>
          <p:cNvPr id="3" name="Content Placeholder 2"/>
          <p:cNvSpPr>
            <a:spLocks noGrp="1"/>
          </p:cNvSpPr>
          <p:nvPr>
            <p:ph idx="1"/>
          </p:nvPr>
        </p:nvSpPr>
        <p:spPr/>
        <p:txBody>
          <a:bodyPr>
            <a:normAutofit fontScale="92500" lnSpcReduction="10000"/>
          </a:bodyPr>
          <a:lstStyle/>
          <a:p>
            <a:r>
              <a:rPr lang="he-IL" dirty="0"/>
              <a:t>דירת 3 חד' נמכרת ב 1,700,000</a:t>
            </a:r>
          </a:p>
          <a:p>
            <a:r>
              <a:rPr lang="he-IL" dirty="0"/>
              <a:t>מושכרת ב 5,000</a:t>
            </a:r>
          </a:p>
          <a:p>
            <a:r>
              <a:rPr lang="he-IL" dirty="0"/>
              <a:t>תשואה 3.53 %</a:t>
            </a:r>
          </a:p>
          <a:p>
            <a:r>
              <a:rPr lang="he-IL" dirty="0"/>
              <a:t>דירת 3 חד, נמכרת ב 1,720,000</a:t>
            </a:r>
          </a:p>
          <a:p>
            <a:r>
              <a:rPr lang="he-IL" dirty="0"/>
              <a:t>מושכרת ב 5,500</a:t>
            </a:r>
          </a:p>
          <a:p>
            <a:r>
              <a:rPr lang="he-IL" dirty="0"/>
              <a:t>תשואה 3.83%</a:t>
            </a:r>
          </a:p>
          <a:p>
            <a:endParaRPr lang="he-IL" dirty="0"/>
          </a:p>
        </p:txBody>
      </p:sp>
    </p:spTree>
    <p:extLst>
      <p:ext uri="{BB962C8B-B14F-4D97-AF65-F5344CB8AC3E}">
        <p14:creationId xmlns:p14="http://schemas.microsoft.com/office/powerpoint/2010/main" val="454869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עוד עסקאות</a:t>
            </a:r>
            <a:endParaRPr lang="en-US" dirty="0"/>
          </a:p>
        </p:txBody>
      </p:sp>
      <p:sp>
        <p:nvSpPr>
          <p:cNvPr id="3" name="Content Placeholder 2"/>
          <p:cNvSpPr>
            <a:spLocks noGrp="1"/>
          </p:cNvSpPr>
          <p:nvPr>
            <p:ph idx="1"/>
          </p:nvPr>
        </p:nvSpPr>
        <p:spPr/>
        <p:txBody>
          <a:bodyPr>
            <a:normAutofit fontScale="92500" lnSpcReduction="10000"/>
          </a:bodyPr>
          <a:lstStyle/>
          <a:p>
            <a:r>
              <a:rPr lang="he-IL" dirty="0"/>
              <a:t>דירת 4 חדרים נמכרת ב 1,390,000</a:t>
            </a:r>
          </a:p>
          <a:p>
            <a:r>
              <a:rPr lang="he-IL" dirty="0"/>
              <a:t>מושכרת ב 5,500</a:t>
            </a:r>
          </a:p>
          <a:p>
            <a:r>
              <a:rPr lang="he-IL" dirty="0"/>
              <a:t>תשואה 4.74%</a:t>
            </a:r>
          </a:p>
          <a:p>
            <a:r>
              <a:rPr lang="he-IL" dirty="0"/>
              <a:t>דירת 8 חדרים נמכרת ב 3,950,000</a:t>
            </a:r>
          </a:p>
          <a:p>
            <a:r>
              <a:rPr lang="he-IL" dirty="0"/>
              <a:t>מושכרת ב 20,000</a:t>
            </a:r>
          </a:p>
          <a:p>
            <a:r>
              <a:rPr lang="he-IL" dirty="0"/>
              <a:t>תשואה 6%</a:t>
            </a:r>
            <a:endParaRPr lang="en-US" dirty="0"/>
          </a:p>
          <a:p>
            <a:endParaRPr lang="en-US" dirty="0"/>
          </a:p>
        </p:txBody>
      </p:sp>
    </p:spTree>
    <p:extLst>
      <p:ext uri="{BB962C8B-B14F-4D97-AF65-F5344CB8AC3E}">
        <p14:creationId xmlns:p14="http://schemas.microsoft.com/office/powerpoint/2010/main" val="3837502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מסקנות</a:t>
            </a:r>
            <a:endParaRPr lang="en-US" dirty="0"/>
          </a:p>
        </p:txBody>
      </p:sp>
      <p:sp>
        <p:nvSpPr>
          <p:cNvPr id="3" name="Content Placeholder 2"/>
          <p:cNvSpPr>
            <a:spLocks noGrp="1"/>
          </p:cNvSpPr>
          <p:nvPr>
            <p:ph idx="1"/>
          </p:nvPr>
        </p:nvSpPr>
        <p:spPr/>
        <p:txBody>
          <a:bodyPr/>
          <a:lstStyle/>
          <a:p>
            <a:r>
              <a:rPr lang="he-IL" dirty="0"/>
              <a:t>יש הרבה דירות יד 2 מניבות</a:t>
            </a:r>
          </a:p>
          <a:p>
            <a:r>
              <a:rPr lang="he-IL" dirty="0"/>
              <a:t>תשואה נעה בין 3 עד 7 אחוז שנתי</a:t>
            </a:r>
          </a:p>
          <a:p>
            <a:r>
              <a:rPr lang="he-IL" dirty="0"/>
              <a:t>התעסקות עם דיירים ותחזוקה</a:t>
            </a:r>
          </a:p>
          <a:p>
            <a:r>
              <a:rPr lang="he-IL" dirty="0"/>
              <a:t>עלות של עו"ד ומתווך (או זמן)</a:t>
            </a:r>
            <a:endParaRPr lang="en-US" dirty="0"/>
          </a:p>
        </p:txBody>
      </p:sp>
    </p:spTree>
    <p:extLst>
      <p:ext uri="{BB962C8B-B14F-4D97-AF65-F5344CB8AC3E}">
        <p14:creationId xmlns:p14="http://schemas.microsoft.com/office/powerpoint/2010/main" val="2475275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נכס מסחרי</a:t>
            </a:r>
            <a:endParaRPr lang="en-US" dirty="0"/>
          </a:p>
        </p:txBody>
      </p:sp>
      <p:sp>
        <p:nvSpPr>
          <p:cNvPr id="3" name="Content Placeholder 2"/>
          <p:cNvSpPr>
            <a:spLocks noGrp="1"/>
          </p:cNvSpPr>
          <p:nvPr>
            <p:ph idx="1"/>
          </p:nvPr>
        </p:nvSpPr>
        <p:spPr/>
        <p:txBody>
          <a:bodyPr/>
          <a:lstStyle/>
          <a:p>
            <a:r>
              <a:rPr lang="he-IL" dirty="0"/>
              <a:t>אי אפשר לקנות חדש מקבלן אל אם כן אתם בונים קניון חדש</a:t>
            </a:r>
          </a:p>
          <a:p>
            <a:r>
              <a:rPr lang="he-IL" dirty="0"/>
              <a:t>מדובר על חנויות, משרדים, דוכנים..</a:t>
            </a:r>
          </a:p>
          <a:p>
            <a:r>
              <a:rPr lang="he-IL" dirty="0"/>
              <a:t>בדרך כלל שטח קטן ושכירות גבוהה</a:t>
            </a:r>
          </a:p>
          <a:p>
            <a:r>
              <a:rPr lang="he-IL" dirty="0"/>
              <a:t>ארנונה עסקית יקרה מאוד (</a:t>
            </a:r>
            <a:r>
              <a:rPr lang="he-IL" sz="6000" b="1" dirty="0"/>
              <a:t>מאוד!!</a:t>
            </a:r>
            <a:r>
              <a:rPr lang="he-IL" dirty="0"/>
              <a:t>)</a:t>
            </a:r>
            <a:endParaRPr lang="en-US" dirty="0"/>
          </a:p>
        </p:txBody>
      </p:sp>
    </p:spTree>
    <p:extLst>
      <p:ext uri="{BB962C8B-B14F-4D97-AF65-F5344CB8AC3E}">
        <p14:creationId xmlns:p14="http://schemas.microsoft.com/office/powerpoint/2010/main" val="1386299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מסחרי</a:t>
            </a:r>
            <a:endParaRPr lang="en-US" dirty="0"/>
          </a:p>
        </p:txBody>
      </p:sp>
      <p:sp>
        <p:nvSpPr>
          <p:cNvPr id="3" name="Content Placeholder 2"/>
          <p:cNvSpPr>
            <a:spLocks noGrp="1"/>
          </p:cNvSpPr>
          <p:nvPr>
            <p:ph idx="1"/>
          </p:nvPr>
        </p:nvSpPr>
        <p:spPr/>
        <p:txBody>
          <a:bodyPr>
            <a:normAutofit fontScale="92500" lnSpcReduction="10000"/>
          </a:bodyPr>
          <a:lstStyle/>
          <a:p>
            <a:r>
              <a:rPr lang="he-IL" dirty="0"/>
              <a:t>לרוב דרך תיווך</a:t>
            </a:r>
          </a:p>
          <a:p>
            <a:r>
              <a:rPr lang="he-IL" dirty="0"/>
              <a:t>לוקח זמן להשכיר</a:t>
            </a:r>
          </a:p>
          <a:p>
            <a:r>
              <a:rPr lang="he-IL" dirty="0"/>
              <a:t>תשואה גבוהה יחסית למגורים רגילים</a:t>
            </a:r>
          </a:p>
          <a:p>
            <a:r>
              <a:rPr lang="he-IL" dirty="0"/>
              <a:t>אין פטור ממס שבח</a:t>
            </a:r>
          </a:p>
          <a:p>
            <a:r>
              <a:rPr lang="he-IL" dirty="0"/>
              <a:t>תמיד יש מס על הכנסות</a:t>
            </a:r>
          </a:p>
          <a:p>
            <a:r>
              <a:rPr lang="he-IL" dirty="0"/>
              <a:t>מתאים במצב שיש דירת מגורים אחת</a:t>
            </a:r>
          </a:p>
          <a:p>
            <a:endParaRPr lang="he-IL" dirty="0"/>
          </a:p>
        </p:txBody>
      </p:sp>
    </p:spTree>
    <p:extLst>
      <p:ext uri="{BB962C8B-B14F-4D97-AF65-F5344CB8AC3E}">
        <p14:creationId xmlns:p14="http://schemas.microsoft.com/office/powerpoint/2010/main" val="4045915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עסקאות לדוגמה</a:t>
            </a:r>
            <a:endParaRPr lang="en-US" dirty="0"/>
          </a:p>
        </p:txBody>
      </p:sp>
      <p:sp>
        <p:nvSpPr>
          <p:cNvPr id="3" name="Content Placeholder 2"/>
          <p:cNvSpPr>
            <a:spLocks noGrp="1"/>
          </p:cNvSpPr>
          <p:nvPr>
            <p:ph idx="1"/>
          </p:nvPr>
        </p:nvSpPr>
        <p:spPr/>
        <p:txBody>
          <a:bodyPr>
            <a:normAutofit fontScale="92500" lnSpcReduction="10000"/>
          </a:bodyPr>
          <a:lstStyle/>
          <a:p>
            <a:r>
              <a:rPr lang="he-IL" dirty="0"/>
              <a:t>משרד 60 מ"ר נמכר ב 980,000</a:t>
            </a:r>
          </a:p>
          <a:p>
            <a:r>
              <a:rPr lang="he-IL" dirty="0"/>
              <a:t>שכירות חודשית 6,500</a:t>
            </a:r>
          </a:p>
          <a:p>
            <a:r>
              <a:rPr lang="he-IL" dirty="0"/>
              <a:t>תשואה 8%</a:t>
            </a:r>
          </a:p>
          <a:p>
            <a:r>
              <a:rPr lang="he-IL" dirty="0"/>
              <a:t>משרד 152 מ"ר נמכר ב 1,250,000</a:t>
            </a:r>
          </a:p>
          <a:p>
            <a:r>
              <a:rPr lang="he-IL" dirty="0"/>
              <a:t>שכירות חודשית 7,000</a:t>
            </a:r>
          </a:p>
          <a:p>
            <a:r>
              <a:rPr lang="he-IL" dirty="0"/>
              <a:t>תשואה 6.72%</a:t>
            </a:r>
            <a:endParaRPr lang="en-US" dirty="0"/>
          </a:p>
        </p:txBody>
      </p:sp>
    </p:spTree>
    <p:extLst>
      <p:ext uri="{BB962C8B-B14F-4D97-AF65-F5344CB8AC3E}">
        <p14:creationId xmlns:p14="http://schemas.microsoft.com/office/powerpoint/2010/main" val="2067353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פתיחת עסק</a:t>
            </a:r>
            <a:endParaRPr lang="en-US" dirty="0"/>
          </a:p>
        </p:txBody>
      </p:sp>
      <p:sp>
        <p:nvSpPr>
          <p:cNvPr id="3" name="Content Placeholder 2"/>
          <p:cNvSpPr>
            <a:spLocks noGrp="1"/>
          </p:cNvSpPr>
          <p:nvPr>
            <p:ph idx="1"/>
          </p:nvPr>
        </p:nvSpPr>
        <p:spPr/>
        <p:txBody>
          <a:bodyPr/>
          <a:lstStyle/>
          <a:p>
            <a:r>
              <a:rPr lang="he-IL" dirty="0"/>
              <a:t>לרוב לא יתפקד כהכנסה פסיבית</a:t>
            </a:r>
          </a:p>
          <a:p>
            <a:r>
              <a:rPr lang="he-IL" dirty="0"/>
              <a:t>יכול להיות מתגמל מאוד, אבל הסיכון גדול בהתאם</a:t>
            </a:r>
          </a:p>
          <a:p>
            <a:r>
              <a:rPr lang="he-IL" dirty="0"/>
              <a:t>נסתכל דרך דוגמא קונקרטית</a:t>
            </a:r>
          </a:p>
          <a:p>
            <a:endParaRPr lang="en-US" dirty="0"/>
          </a:p>
        </p:txBody>
      </p:sp>
    </p:spTree>
    <p:extLst>
      <p:ext uri="{BB962C8B-B14F-4D97-AF65-F5344CB8AC3E}">
        <p14:creationId xmlns:p14="http://schemas.microsoft.com/office/powerpoint/2010/main" val="236103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סקירה כללית</a:t>
            </a:r>
            <a:endParaRPr lang="en-US" dirty="0"/>
          </a:p>
        </p:txBody>
      </p:sp>
      <p:sp>
        <p:nvSpPr>
          <p:cNvPr id="3" name="Content Placeholder 2"/>
          <p:cNvSpPr>
            <a:spLocks noGrp="1"/>
          </p:cNvSpPr>
          <p:nvPr>
            <p:ph idx="1"/>
          </p:nvPr>
        </p:nvSpPr>
        <p:spPr/>
        <p:txBody>
          <a:bodyPr>
            <a:normAutofit/>
          </a:bodyPr>
          <a:lstStyle/>
          <a:p>
            <a:r>
              <a:rPr lang="he-IL" dirty="0"/>
              <a:t>אני לא יועץ השקעות</a:t>
            </a:r>
          </a:p>
          <a:p>
            <a:r>
              <a:rPr lang="he-IL" dirty="0"/>
              <a:t>תעשו מה שאתם מבינים</a:t>
            </a:r>
          </a:p>
          <a:p>
            <a:r>
              <a:rPr lang="he-IL" dirty="0"/>
              <a:t>המטרה היא לספר על מנגנונים</a:t>
            </a:r>
          </a:p>
          <a:p>
            <a:r>
              <a:rPr lang="he-IL" dirty="0"/>
              <a:t>דיון פתוח – כל אחד מומחה בתחום אחר</a:t>
            </a:r>
          </a:p>
          <a:p>
            <a:endParaRPr lang="en-US" dirty="0"/>
          </a:p>
        </p:txBody>
      </p:sp>
    </p:spTree>
    <p:extLst>
      <p:ext uri="{BB962C8B-B14F-4D97-AF65-F5344CB8AC3E}">
        <p14:creationId xmlns:p14="http://schemas.microsoft.com/office/powerpoint/2010/main" val="4281169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עסק החלומות – חדרי בריחה</a:t>
            </a:r>
            <a:endParaRPr lang="en-US" dirty="0"/>
          </a:p>
        </p:txBody>
      </p:sp>
      <p:sp>
        <p:nvSpPr>
          <p:cNvPr id="3" name="Content Placeholder 2"/>
          <p:cNvSpPr>
            <a:spLocks noGrp="1"/>
          </p:cNvSpPr>
          <p:nvPr>
            <p:ph idx="1"/>
          </p:nvPr>
        </p:nvSpPr>
        <p:spPr/>
        <p:txBody>
          <a:bodyPr>
            <a:normAutofit/>
          </a:bodyPr>
          <a:lstStyle/>
          <a:p>
            <a:r>
              <a:rPr lang="he-IL" dirty="0"/>
              <a:t>טרנד חדש והוא כאן כדי להישאר</a:t>
            </a:r>
          </a:p>
          <a:p>
            <a:r>
              <a:rPr lang="he-IL" dirty="0"/>
              <a:t>עלויות הקמה ותפעול נמוכות יחסית לעסקים רגילים</a:t>
            </a:r>
          </a:p>
          <a:p>
            <a:r>
              <a:rPr lang="he-IL" dirty="0"/>
              <a:t>בדרך כלל מוקם ע"י חבר'ה צעירים</a:t>
            </a:r>
          </a:p>
          <a:p>
            <a:r>
              <a:rPr lang="he-IL" dirty="0"/>
              <a:t>"זמן מדף" של כשנתיים</a:t>
            </a:r>
            <a:endParaRPr lang="en-US" dirty="0"/>
          </a:p>
        </p:txBody>
      </p:sp>
    </p:spTree>
    <p:extLst>
      <p:ext uri="{BB962C8B-B14F-4D97-AF65-F5344CB8AC3E}">
        <p14:creationId xmlns:p14="http://schemas.microsoft.com/office/powerpoint/2010/main" val="2529848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בואו נפתח חדר בריחה</a:t>
            </a:r>
            <a:endParaRPr lang="en-US" dirty="0"/>
          </a:p>
        </p:txBody>
      </p:sp>
      <p:sp>
        <p:nvSpPr>
          <p:cNvPr id="3" name="Content Placeholder 2"/>
          <p:cNvSpPr>
            <a:spLocks noGrp="1"/>
          </p:cNvSpPr>
          <p:nvPr>
            <p:ph idx="1"/>
          </p:nvPr>
        </p:nvSpPr>
        <p:spPr/>
        <p:txBody>
          <a:bodyPr>
            <a:normAutofit/>
          </a:bodyPr>
          <a:lstStyle/>
          <a:p>
            <a:r>
              <a:rPr lang="he-IL" dirty="0"/>
              <a:t>עלויות הקמה – 250,000 חד פעמי</a:t>
            </a:r>
          </a:p>
          <a:p>
            <a:r>
              <a:rPr lang="he-IL" dirty="0"/>
              <a:t>שכירות, ארנונה ואחזקה – 30,000 </a:t>
            </a:r>
          </a:p>
          <a:p>
            <a:r>
              <a:rPr lang="he-IL" dirty="0"/>
              <a:t>משכורות 15,000</a:t>
            </a:r>
          </a:p>
          <a:p>
            <a:r>
              <a:rPr lang="he-IL" dirty="0"/>
              <a:t>חשבונות ושונות 10,000</a:t>
            </a:r>
          </a:p>
          <a:p>
            <a:r>
              <a:rPr lang="he-IL" dirty="0"/>
              <a:t>הוצאות חודשיות : 55,000</a:t>
            </a:r>
            <a:endParaRPr lang="en-US" dirty="0"/>
          </a:p>
        </p:txBody>
      </p:sp>
    </p:spTree>
    <p:extLst>
      <p:ext uri="{BB962C8B-B14F-4D97-AF65-F5344CB8AC3E}">
        <p14:creationId xmlns:p14="http://schemas.microsoft.com/office/powerpoint/2010/main" val="2260106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חדר בריחה - הכנסות</a:t>
            </a:r>
            <a:endParaRPr lang="en-US" dirty="0"/>
          </a:p>
        </p:txBody>
      </p:sp>
      <p:sp>
        <p:nvSpPr>
          <p:cNvPr id="3" name="Content Placeholder 2"/>
          <p:cNvSpPr>
            <a:spLocks noGrp="1"/>
          </p:cNvSpPr>
          <p:nvPr>
            <p:ph idx="1"/>
          </p:nvPr>
        </p:nvSpPr>
        <p:spPr/>
        <p:txBody>
          <a:bodyPr>
            <a:normAutofit/>
          </a:bodyPr>
          <a:lstStyle/>
          <a:p>
            <a:r>
              <a:rPr lang="he-IL" dirty="0"/>
              <a:t>הכנסה ממשחק בודד ~ 300</a:t>
            </a:r>
          </a:p>
          <a:p>
            <a:r>
              <a:rPr lang="he-IL" dirty="0"/>
              <a:t>מספר משחקים ביום ~ 5 – 10 (נדיר)</a:t>
            </a:r>
          </a:p>
          <a:p>
            <a:r>
              <a:rPr lang="he-IL" dirty="0"/>
              <a:t>הכנסה חודשית 45,000 – 90,000</a:t>
            </a:r>
          </a:p>
          <a:p>
            <a:r>
              <a:rPr lang="he-IL" dirty="0"/>
              <a:t>מול הוצאות חודשיות של 55,000</a:t>
            </a:r>
          </a:p>
          <a:p>
            <a:r>
              <a:rPr lang="he-IL" dirty="0"/>
              <a:t>בממוצע מעל לשנה עד לאיזון</a:t>
            </a:r>
            <a:endParaRPr lang="en-US" dirty="0"/>
          </a:p>
        </p:txBody>
      </p:sp>
    </p:spTree>
    <p:extLst>
      <p:ext uri="{BB962C8B-B14F-4D97-AF65-F5344CB8AC3E}">
        <p14:creationId xmlns:p14="http://schemas.microsoft.com/office/powerpoint/2010/main" val="2647853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חדר בריחה כפול</a:t>
            </a:r>
            <a:endParaRPr lang="en-US" dirty="0"/>
          </a:p>
        </p:txBody>
      </p:sp>
      <p:sp>
        <p:nvSpPr>
          <p:cNvPr id="3" name="Content Placeholder 2"/>
          <p:cNvSpPr>
            <a:spLocks noGrp="1"/>
          </p:cNvSpPr>
          <p:nvPr>
            <p:ph idx="1"/>
          </p:nvPr>
        </p:nvSpPr>
        <p:spPr/>
        <p:txBody>
          <a:bodyPr/>
          <a:lstStyle/>
          <a:p>
            <a:r>
              <a:rPr lang="he-IL" dirty="0"/>
              <a:t>עלויות הקמה – 500,000 חד פעמי</a:t>
            </a:r>
          </a:p>
          <a:p>
            <a:r>
              <a:rPr lang="he-IL" dirty="0"/>
              <a:t>שכירות, ארנונה ואחזקה – 50,000 </a:t>
            </a:r>
          </a:p>
          <a:p>
            <a:r>
              <a:rPr lang="he-IL" dirty="0"/>
              <a:t>משכורות 25,000</a:t>
            </a:r>
          </a:p>
          <a:p>
            <a:r>
              <a:rPr lang="he-IL" dirty="0"/>
              <a:t>חשבונות ושונות 15,000</a:t>
            </a:r>
          </a:p>
          <a:p>
            <a:r>
              <a:rPr lang="he-IL" dirty="0"/>
              <a:t>הוצאות חודשיות : 90,000</a:t>
            </a:r>
            <a:endParaRPr lang="en-US" dirty="0"/>
          </a:p>
          <a:p>
            <a:endParaRPr lang="en-US" dirty="0"/>
          </a:p>
        </p:txBody>
      </p:sp>
    </p:spTree>
    <p:extLst>
      <p:ext uri="{BB962C8B-B14F-4D97-AF65-F5344CB8AC3E}">
        <p14:creationId xmlns:p14="http://schemas.microsoft.com/office/powerpoint/2010/main" val="843679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חדר בריחה - הכנסות</a:t>
            </a:r>
            <a:endParaRPr lang="en-US" dirty="0"/>
          </a:p>
        </p:txBody>
      </p:sp>
      <p:sp>
        <p:nvSpPr>
          <p:cNvPr id="3" name="Content Placeholder 2"/>
          <p:cNvSpPr>
            <a:spLocks noGrp="1"/>
          </p:cNvSpPr>
          <p:nvPr>
            <p:ph idx="1"/>
          </p:nvPr>
        </p:nvSpPr>
        <p:spPr/>
        <p:txBody>
          <a:bodyPr>
            <a:normAutofit fontScale="92500"/>
          </a:bodyPr>
          <a:lstStyle/>
          <a:p>
            <a:r>
              <a:rPr lang="he-IL" dirty="0"/>
              <a:t>הכנסה ממשחק בודד ~ 300</a:t>
            </a:r>
          </a:p>
          <a:p>
            <a:r>
              <a:rPr lang="he-IL" dirty="0"/>
              <a:t>מספר משחקים ביום ~ 10 – 20 (נדיר)</a:t>
            </a:r>
          </a:p>
          <a:p>
            <a:r>
              <a:rPr lang="he-IL" dirty="0"/>
              <a:t>הכנסה חודשית 90,000 – 180,000</a:t>
            </a:r>
          </a:p>
          <a:p>
            <a:r>
              <a:rPr lang="he-IL" dirty="0"/>
              <a:t>מול הוצאות חודשיות של 90,000</a:t>
            </a:r>
          </a:p>
          <a:p>
            <a:r>
              <a:rPr lang="he-IL" dirty="0"/>
              <a:t>בממוצע קרוב לשנה עד לאיזון</a:t>
            </a:r>
            <a:endParaRPr lang="en-US" dirty="0"/>
          </a:p>
        </p:txBody>
      </p:sp>
    </p:spTree>
    <p:extLst>
      <p:ext uri="{BB962C8B-B14F-4D97-AF65-F5344CB8AC3E}">
        <p14:creationId xmlns:p14="http://schemas.microsoft.com/office/powerpoint/2010/main" val="3856710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הלא צפוי</a:t>
            </a:r>
            <a:endParaRPr lang="en-US" dirty="0"/>
          </a:p>
        </p:txBody>
      </p:sp>
      <p:sp>
        <p:nvSpPr>
          <p:cNvPr id="3" name="Content Placeholder 2"/>
          <p:cNvSpPr>
            <a:spLocks noGrp="1"/>
          </p:cNvSpPr>
          <p:nvPr>
            <p:ph idx="1"/>
          </p:nvPr>
        </p:nvSpPr>
        <p:spPr/>
        <p:txBody>
          <a:bodyPr/>
          <a:lstStyle/>
          <a:p>
            <a:r>
              <a:rPr lang="he-IL" dirty="0"/>
              <a:t>פרסום עולה כסף</a:t>
            </a:r>
          </a:p>
          <a:p>
            <a:r>
              <a:rPr lang="he-IL" dirty="0"/>
              <a:t>דירוגים משפיעים</a:t>
            </a:r>
          </a:p>
          <a:p>
            <a:r>
              <a:rPr lang="he-IL" dirty="0"/>
              <a:t>מיקום חשוב ?</a:t>
            </a:r>
          </a:p>
          <a:p>
            <a:r>
              <a:rPr lang="he-IL" dirty="0"/>
              <a:t>התחייבות חודשית אדירה</a:t>
            </a:r>
          </a:p>
          <a:p>
            <a:r>
              <a:rPr lang="he-IL" dirty="0"/>
              <a:t>מימון בעייתי</a:t>
            </a:r>
          </a:p>
          <a:p>
            <a:endParaRPr lang="en-US" dirty="0"/>
          </a:p>
        </p:txBody>
      </p:sp>
    </p:spTree>
    <p:extLst>
      <p:ext uri="{BB962C8B-B14F-4D97-AF65-F5344CB8AC3E}">
        <p14:creationId xmlns:p14="http://schemas.microsoft.com/office/powerpoint/2010/main" val="3887068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עסקים נוספים</a:t>
            </a:r>
            <a:endParaRPr lang="en-US" dirty="0"/>
          </a:p>
        </p:txBody>
      </p:sp>
      <p:sp>
        <p:nvSpPr>
          <p:cNvPr id="3" name="Content Placeholder 2"/>
          <p:cNvSpPr>
            <a:spLocks noGrp="1"/>
          </p:cNvSpPr>
          <p:nvPr>
            <p:ph idx="1"/>
          </p:nvPr>
        </p:nvSpPr>
        <p:spPr/>
        <p:txBody>
          <a:bodyPr>
            <a:normAutofit fontScale="92500" lnSpcReduction="10000"/>
          </a:bodyPr>
          <a:lstStyle/>
          <a:p>
            <a:r>
              <a:rPr lang="he-IL" dirty="0"/>
              <a:t>אוכל – פיצה, מסעדה, פלאפל</a:t>
            </a:r>
          </a:p>
          <a:p>
            <a:pPr lvl="1"/>
            <a:r>
              <a:rPr lang="he-IL" dirty="0"/>
              <a:t>דורש הרבה הבנה בתחום</a:t>
            </a:r>
          </a:p>
          <a:p>
            <a:pPr lvl="1"/>
            <a:r>
              <a:rPr lang="he-IL" dirty="0"/>
              <a:t>סיכון גדול מאוד</a:t>
            </a:r>
          </a:p>
          <a:p>
            <a:pPr lvl="1"/>
            <a:r>
              <a:rPr lang="he-IL" dirty="0"/>
              <a:t>יכול להרוויח הרבה</a:t>
            </a:r>
          </a:p>
          <a:p>
            <a:r>
              <a:rPr lang="he-IL" dirty="0"/>
              <a:t>חנות</a:t>
            </a:r>
          </a:p>
          <a:p>
            <a:r>
              <a:rPr lang="he-IL" dirty="0"/>
              <a:t>קליניקה</a:t>
            </a:r>
          </a:p>
        </p:txBody>
      </p:sp>
    </p:spTree>
    <p:extLst>
      <p:ext uri="{BB962C8B-B14F-4D97-AF65-F5344CB8AC3E}">
        <p14:creationId xmlns:p14="http://schemas.microsoft.com/office/powerpoint/2010/main" val="2384258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שוק ההון</a:t>
            </a:r>
            <a:endParaRPr lang="en-US" dirty="0"/>
          </a:p>
        </p:txBody>
      </p:sp>
      <p:sp>
        <p:nvSpPr>
          <p:cNvPr id="3" name="Content Placeholder 2"/>
          <p:cNvSpPr>
            <a:spLocks noGrp="1"/>
          </p:cNvSpPr>
          <p:nvPr>
            <p:ph idx="1"/>
          </p:nvPr>
        </p:nvSpPr>
        <p:spPr/>
        <p:txBody>
          <a:bodyPr/>
          <a:lstStyle/>
          <a:p>
            <a:r>
              <a:rPr lang="he-IL" dirty="0"/>
              <a:t>מתוך ויקיפדיה : "שוק ההון הוא השוק לניירות ערך, המתחלק לשוק המניות ושוק </a:t>
            </a:r>
            <a:r>
              <a:rPr lang="he-IL" dirty="0" err="1"/>
              <a:t>האג"ח</a:t>
            </a:r>
            <a:r>
              <a:rPr lang="he-IL" dirty="0"/>
              <a:t>. תפקידו לאפשר לחברות ולממשלה לגייס הון מהציבור בדרך כלל לטווחים ארוכים."</a:t>
            </a:r>
            <a:endParaRPr lang="en-US" dirty="0"/>
          </a:p>
        </p:txBody>
      </p:sp>
    </p:spTree>
    <p:extLst>
      <p:ext uri="{BB962C8B-B14F-4D97-AF65-F5344CB8AC3E}">
        <p14:creationId xmlns:p14="http://schemas.microsoft.com/office/powerpoint/2010/main" val="3332534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נירות ערך וחברות</a:t>
            </a:r>
            <a:endParaRPr lang="en-US" dirty="0"/>
          </a:p>
        </p:txBody>
      </p:sp>
      <p:sp>
        <p:nvSpPr>
          <p:cNvPr id="3" name="Content Placeholder 2"/>
          <p:cNvSpPr>
            <a:spLocks noGrp="1"/>
          </p:cNvSpPr>
          <p:nvPr>
            <p:ph idx="1"/>
          </p:nvPr>
        </p:nvSpPr>
        <p:spPr/>
        <p:txBody>
          <a:bodyPr>
            <a:normAutofit lnSpcReduction="10000"/>
          </a:bodyPr>
          <a:lstStyle/>
          <a:p>
            <a:r>
              <a:rPr lang="he-IL" dirty="0"/>
              <a:t>ניירות ערך – מניות, אג"ח, אופציות, או כל נייר אחר שיש לו ערך</a:t>
            </a:r>
          </a:p>
          <a:p>
            <a:r>
              <a:rPr lang="he-IL" dirty="0"/>
              <a:t>חברה(תאגיד) – ארגון בעל ישות משפטית שמאגד אנשים למען מטרה משותפת, בדרך כלל לשם הפקת רווח.</a:t>
            </a:r>
            <a:endParaRPr lang="en-US" dirty="0"/>
          </a:p>
        </p:txBody>
      </p:sp>
    </p:spTree>
    <p:extLst>
      <p:ext uri="{BB962C8B-B14F-4D97-AF65-F5344CB8AC3E}">
        <p14:creationId xmlns:p14="http://schemas.microsoft.com/office/powerpoint/2010/main" val="3463621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הבורסה</a:t>
            </a:r>
            <a:endParaRPr lang="en-US" dirty="0"/>
          </a:p>
        </p:txBody>
      </p:sp>
      <p:sp>
        <p:nvSpPr>
          <p:cNvPr id="3" name="Content Placeholder 2"/>
          <p:cNvSpPr>
            <a:spLocks noGrp="1"/>
          </p:cNvSpPr>
          <p:nvPr>
            <p:ph idx="1"/>
          </p:nvPr>
        </p:nvSpPr>
        <p:spPr/>
        <p:txBody>
          <a:bodyPr/>
          <a:lstStyle/>
          <a:p>
            <a:r>
              <a:rPr lang="he-IL" dirty="0"/>
              <a:t>הבורסה לנירות ערך – גוף עסקי (בדרך כלל חברה בע"מ) שמהווה פלטפורמה למסחר בניירות ערך, ומשמשת כמתווך בין המוכרים והקונים. המסחר בבורסה מפוקח ועומד בכללים של רגולציה.</a:t>
            </a:r>
            <a:endParaRPr lang="en-US" dirty="0"/>
          </a:p>
        </p:txBody>
      </p:sp>
    </p:spTree>
    <p:extLst>
      <p:ext uri="{BB962C8B-B14F-4D97-AF65-F5344CB8AC3E}">
        <p14:creationId xmlns:p14="http://schemas.microsoft.com/office/powerpoint/2010/main" val="3373211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סקירה כללית</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he-IL" dirty="0"/>
                  <a:t>כסף מייצר כסף</a:t>
                </a:r>
              </a:p>
              <a:p>
                <a:r>
                  <a:rPr lang="he-IL" dirty="0"/>
                  <a:t>דרכים שונות ומגוונות</a:t>
                </a:r>
              </a:p>
              <a:p>
                <a:r>
                  <a:rPr lang="he-IL" dirty="0"/>
                  <a:t>בעיית אופטימיזציה</a:t>
                </a:r>
              </a:p>
              <a:p>
                <a:r>
                  <a:rPr lang="he-IL" dirty="0"/>
                  <a:t>בדרך כלל – סיכון מול תשואה</a:t>
                </a:r>
              </a:p>
              <a:p>
                <a:r>
                  <a:rPr lang="he-IL" dirty="0"/>
                  <a:t>יותר מדי אפשרויות  </a:t>
                </a:r>
                <a14:m>
                  <m:oMath xmlns:m="http://schemas.openxmlformats.org/officeDocument/2006/math">
                    <m:r>
                      <a:rPr lang="en-US" b="0" i="1" smtClean="0">
                        <a:latin typeface="Cambria Math" panose="02040503050406030204" pitchFamily="18" charset="0"/>
                      </a:rPr>
                      <m:t>⇐</m:t>
                    </m:r>
                  </m:oMath>
                </a14:m>
                <a:r>
                  <a:rPr lang="he-IL" dirty="0"/>
                  <a:t> קיפאון</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4447" r="-3926" b="-4447"/>
                </a:stretch>
              </a:blipFill>
            </p:spPr>
            <p:txBody>
              <a:bodyPr/>
              <a:lstStyle/>
              <a:p>
                <a:r>
                  <a:rPr lang="en-US">
                    <a:noFill/>
                  </a:rPr>
                  <a:t> </a:t>
                </a:r>
              </a:p>
            </p:txBody>
          </p:sp>
        </mc:Fallback>
      </mc:AlternateContent>
    </p:spTree>
    <p:extLst>
      <p:ext uri="{BB962C8B-B14F-4D97-AF65-F5344CB8AC3E}">
        <p14:creationId xmlns:p14="http://schemas.microsoft.com/office/powerpoint/2010/main" val="4224893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מניות </a:t>
            </a:r>
            <a:r>
              <a:rPr lang="he-IL" dirty="0" err="1"/>
              <a:t>ואג"חים</a:t>
            </a:r>
            <a:endParaRPr lang="en-US" dirty="0"/>
          </a:p>
        </p:txBody>
      </p:sp>
      <p:sp>
        <p:nvSpPr>
          <p:cNvPr id="3" name="Content Placeholder 2"/>
          <p:cNvSpPr>
            <a:spLocks noGrp="1"/>
          </p:cNvSpPr>
          <p:nvPr>
            <p:ph idx="1"/>
          </p:nvPr>
        </p:nvSpPr>
        <p:spPr/>
        <p:txBody>
          <a:bodyPr>
            <a:normAutofit/>
          </a:bodyPr>
          <a:lstStyle/>
          <a:p>
            <a:r>
              <a:rPr lang="he-IL" dirty="0"/>
              <a:t>מניה – נייר שנותן חלק מבעלות בחברה. מעניק זכות הצבעה וקבלת כספים (דיבידנד)</a:t>
            </a:r>
          </a:p>
          <a:p>
            <a:r>
              <a:rPr lang="he-IL" dirty="0"/>
              <a:t>איגרת חוב(אג"ח) – נייר שמהווה התחייבות לתשלום חוב + ריבית</a:t>
            </a:r>
          </a:p>
          <a:p>
            <a:pPr marL="0" indent="0">
              <a:buNone/>
            </a:pPr>
            <a:endParaRPr lang="en-US" dirty="0"/>
          </a:p>
        </p:txBody>
      </p:sp>
    </p:spTree>
    <p:extLst>
      <p:ext uri="{BB962C8B-B14F-4D97-AF65-F5344CB8AC3E}">
        <p14:creationId xmlns:p14="http://schemas.microsoft.com/office/powerpoint/2010/main" val="2267965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תעודות סל</a:t>
            </a:r>
            <a:endParaRPr lang="en-US" dirty="0"/>
          </a:p>
        </p:txBody>
      </p:sp>
      <p:sp>
        <p:nvSpPr>
          <p:cNvPr id="3" name="Content Placeholder 2"/>
          <p:cNvSpPr>
            <a:spLocks noGrp="1"/>
          </p:cNvSpPr>
          <p:nvPr>
            <p:ph idx="1"/>
          </p:nvPr>
        </p:nvSpPr>
        <p:spPr/>
        <p:txBody>
          <a:bodyPr>
            <a:normAutofit fontScale="85000" lnSpcReduction="20000"/>
          </a:bodyPr>
          <a:lstStyle/>
          <a:p>
            <a:r>
              <a:rPr lang="he-IL" dirty="0"/>
              <a:t>תעודת סל דומה ברעיון לאג"ח, ומאפשרת מעקב אחרי ערך של נכס</a:t>
            </a:r>
          </a:p>
          <a:p>
            <a:r>
              <a:rPr lang="he-IL" dirty="0"/>
              <a:t>למשל, רכישת תעודת סל העוקבת אחר מדד </a:t>
            </a:r>
            <a:r>
              <a:rPr lang="he-IL" dirty="0" err="1"/>
              <a:t>הנאסד"ק</a:t>
            </a:r>
            <a:r>
              <a:rPr lang="he-IL" dirty="0"/>
              <a:t> 100, דומה לרכישת כל 100 המניות הנכללות במדד על פי משקלן היחסי במדד</a:t>
            </a:r>
          </a:p>
          <a:p>
            <a:r>
              <a:rPr lang="he-IL" dirty="0"/>
              <a:t>מאפשר חשיפה רוחבית לשוק ההון בניגוד למנייה אחת ספציפית שעלולה ליפול</a:t>
            </a:r>
          </a:p>
        </p:txBody>
      </p:sp>
    </p:spTree>
    <p:extLst>
      <p:ext uri="{BB962C8B-B14F-4D97-AF65-F5344CB8AC3E}">
        <p14:creationId xmlns:p14="http://schemas.microsoft.com/office/powerpoint/2010/main" val="23410864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עוד על אג"ח</a:t>
            </a:r>
            <a:endParaRPr lang="en-US" dirty="0"/>
          </a:p>
        </p:txBody>
      </p:sp>
      <p:sp>
        <p:nvSpPr>
          <p:cNvPr id="3" name="Content Placeholder 2"/>
          <p:cNvSpPr>
            <a:spLocks noGrp="1"/>
          </p:cNvSpPr>
          <p:nvPr>
            <p:ph idx="1"/>
          </p:nvPr>
        </p:nvSpPr>
        <p:spPr/>
        <p:txBody>
          <a:bodyPr>
            <a:normAutofit fontScale="92500" lnSpcReduction="20000"/>
          </a:bodyPr>
          <a:lstStyle/>
          <a:p>
            <a:r>
              <a:rPr lang="he-IL" dirty="0"/>
              <a:t>מונפק על ידי גורמים ממשלתיים, רשויות ציבוריות וחברות</a:t>
            </a:r>
          </a:p>
          <a:p>
            <a:r>
              <a:rPr lang="he-IL" dirty="0"/>
              <a:t>ממשלות משתמשות בכלי זה כדי לגייס הון מהציבור</a:t>
            </a:r>
          </a:p>
          <a:p>
            <a:r>
              <a:rPr lang="he-IL" dirty="0"/>
              <a:t>נרכש על ידי גופים מוסדיים (קופות גמל ופנסיה, קרנות השתלמות, קרנות נאמנות) באמצעות הכסף של החוסכים</a:t>
            </a:r>
            <a:endParaRPr lang="en-US" dirty="0"/>
          </a:p>
        </p:txBody>
      </p:sp>
    </p:spTree>
    <p:extLst>
      <p:ext uri="{BB962C8B-B14F-4D97-AF65-F5344CB8AC3E}">
        <p14:creationId xmlns:p14="http://schemas.microsoft.com/office/powerpoint/2010/main" val="20995491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אג"ח מושגים</a:t>
            </a:r>
            <a:endParaRPr lang="en-US" dirty="0"/>
          </a:p>
        </p:txBody>
      </p:sp>
      <p:sp>
        <p:nvSpPr>
          <p:cNvPr id="3" name="Content Placeholder 2"/>
          <p:cNvSpPr>
            <a:spLocks noGrp="1"/>
          </p:cNvSpPr>
          <p:nvPr>
            <p:ph idx="1"/>
          </p:nvPr>
        </p:nvSpPr>
        <p:spPr/>
        <p:txBody>
          <a:bodyPr>
            <a:normAutofit fontScale="70000" lnSpcReduction="20000"/>
          </a:bodyPr>
          <a:lstStyle/>
          <a:p>
            <a:r>
              <a:rPr lang="he-IL" b="1" u="sng" dirty="0"/>
              <a:t>ערך כולל</a:t>
            </a:r>
            <a:r>
              <a:rPr lang="he-IL" dirty="0"/>
              <a:t>: מספר האיגרות שהוצאו במכפלת סכומן.</a:t>
            </a:r>
          </a:p>
          <a:p>
            <a:r>
              <a:rPr lang="he-IL" b="1" u="sng" dirty="0"/>
              <a:t>ערך נקוב</a:t>
            </a:r>
            <a:r>
              <a:rPr lang="he-IL" dirty="0"/>
              <a:t>: בישראל, איגרות חוב מונפקות תמיד לפי ערך ראשוני של 100 אגורות חוב כל אחת. </a:t>
            </a:r>
          </a:p>
          <a:p>
            <a:pPr lvl="1"/>
            <a:r>
              <a:rPr lang="he-IL" dirty="0"/>
              <a:t>100 האגורות הן קבועות, ועשויות לשאת הצמדה על פי תנאי התשקיף. </a:t>
            </a:r>
          </a:p>
          <a:p>
            <a:pPr lvl="1"/>
            <a:r>
              <a:rPr lang="he-IL" dirty="0"/>
              <a:t>ייתכן וערך האיגרת בעת ההנפקה יהיה נמוך יותר (הנפקה </a:t>
            </a:r>
            <a:r>
              <a:rPr lang="he-IL" dirty="0" err="1"/>
              <a:t>בנכיון</a:t>
            </a:r>
            <a:r>
              <a:rPr lang="he-IL" dirty="0"/>
              <a:t>) </a:t>
            </a:r>
          </a:p>
          <a:p>
            <a:pPr lvl="1"/>
            <a:r>
              <a:rPr lang="he-IL" dirty="0"/>
              <a:t>או גבוה יותר (הנפקה בפרמיה), וכן שהיא תיסחר במחיר נמוך או גבוה יותר.</a:t>
            </a:r>
          </a:p>
        </p:txBody>
      </p:sp>
    </p:spTree>
    <p:extLst>
      <p:ext uri="{BB962C8B-B14F-4D97-AF65-F5344CB8AC3E}">
        <p14:creationId xmlns:p14="http://schemas.microsoft.com/office/powerpoint/2010/main" val="30041466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אג"ח - ריבית</a:t>
            </a:r>
            <a:endParaRPr lang="en-US" dirty="0"/>
          </a:p>
        </p:txBody>
      </p:sp>
      <p:sp>
        <p:nvSpPr>
          <p:cNvPr id="3" name="Content Placeholder 2"/>
          <p:cNvSpPr>
            <a:spLocks noGrp="1"/>
          </p:cNvSpPr>
          <p:nvPr>
            <p:ph idx="1"/>
          </p:nvPr>
        </p:nvSpPr>
        <p:spPr/>
        <p:txBody>
          <a:bodyPr>
            <a:normAutofit fontScale="77500" lnSpcReduction="20000"/>
          </a:bodyPr>
          <a:lstStyle/>
          <a:p>
            <a:r>
              <a:rPr lang="he-IL" sz="5200" dirty="0"/>
              <a:t>ריבית (קופון): תוספת התשלום שמנפיק האיגרת מתחייב לשלם לבעלי איגרות החוב. </a:t>
            </a:r>
          </a:p>
          <a:p>
            <a:pPr lvl="1"/>
            <a:r>
              <a:rPr lang="he-IL" dirty="0"/>
              <a:t>תשלום ריבית מועבר בדרך כלל פעם או פעמיים בשנה. </a:t>
            </a:r>
          </a:p>
          <a:p>
            <a:pPr lvl="1"/>
            <a:r>
              <a:rPr lang="he-IL" dirty="0"/>
              <a:t>שיעור הריבית על איגרות חוב נקבע מראש בעת הנפקת האיגרת</a:t>
            </a:r>
          </a:p>
          <a:p>
            <a:pPr lvl="1"/>
            <a:r>
              <a:rPr lang="he-IL" dirty="0"/>
              <a:t>נגזר על פי נוסחה מסוימת </a:t>
            </a:r>
            <a:r>
              <a:rPr lang="he-IL" b="1" dirty="0"/>
              <a:t>מערכה הנקוב </a:t>
            </a:r>
            <a:r>
              <a:rPr lang="he-IL" dirty="0"/>
              <a:t>(שאינו משתנה בשום מקרה) וזאת ללא קשר לערך השוק שלה. </a:t>
            </a:r>
          </a:p>
        </p:txBody>
      </p:sp>
    </p:spTree>
    <p:extLst>
      <p:ext uri="{BB962C8B-B14F-4D97-AF65-F5344CB8AC3E}">
        <p14:creationId xmlns:p14="http://schemas.microsoft.com/office/powerpoint/2010/main" val="23024167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אג"ח - ריבית</a:t>
            </a:r>
            <a:endParaRPr lang="en-US" dirty="0"/>
          </a:p>
        </p:txBody>
      </p:sp>
      <p:sp>
        <p:nvSpPr>
          <p:cNvPr id="3" name="Content Placeholder 2"/>
          <p:cNvSpPr>
            <a:spLocks noGrp="1"/>
          </p:cNvSpPr>
          <p:nvPr>
            <p:ph idx="1"/>
          </p:nvPr>
        </p:nvSpPr>
        <p:spPr/>
        <p:txBody>
          <a:bodyPr>
            <a:normAutofit fontScale="92500" lnSpcReduction="20000"/>
          </a:bodyPr>
          <a:lstStyle/>
          <a:p>
            <a:r>
              <a:rPr lang="he-IL" dirty="0"/>
              <a:t>הריבית יכולה להיות צמודה למדדים כמו מטבע זר או מדד המחירים לצרכן</a:t>
            </a:r>
          </a:p>
          <a:p>
            <a:r>
              <a:rPr lang="he-IL" dirty="0"/>
              <a:t>במקרים של אג"ח בריבית משתנה היא יכולה גם להיקבע מחדש בכל תקופה בהתאם לערך בסיס מסוים </a:t>
            </a:r>
          </a:p>
          <a:p>
            <a:r>
              <a:rPr lang="he-IL" dirty="0"/>
              <a:t>לדוגמה, אפשר לקבוע שערכה יהיה נתון ביחס לערך ריבית </a:t>
            </a:r>
            <a:r>
              <a:rPr lang="he-IL" dirty="0" err="1"/>
              <a:t>הליבור</a:t>
            </a:r>
            <a:r>
              <a:rPr lang="he-IL" dirty="0"/>
              <a:t> (</a:t>
            </a:r>
            <a:r>
              <a:rPr lang="en-US" dirty="0"/>
              <a:t>LIBOR</a:t>
            </a:r>
            <a:r>
              <a:rPr lang="he-IL" dirty="0"/>
              <a:t>).</a:t>
            </a:r>
            <a:endParaRPr lang="en-US" dirty="0"/>
          </a:p>
        </p:txBody>
      </p:sp>
    </p:spTree>
    <p:extLst>
      <p:ext uri="{BB962C8B-B14F-4D97-AF65-F5344CB8AC3E}">
        <p14:creationId xmlns:p14="http://schemas.microsoft.com/office/powerpoint/2010/main" val="200877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פדיון אג"ח</a:t>
            </a:r>
            <a:endParaRPr lang="en-US" dirty="0"/>
          </a:p>
        </p:txBody>
      </p:sp>
      <p:sp>
        <p:nvSpPr>
          <p:cNvPr id="3" name="Content Placeholder 2"/>
          <p:cNvSpPr>
            <a:spLocks noGrp="1"/>
          </p:cNvSpPr>
          <p:nvPr>
            <p:ph idx="1"/>
          </p:nvPr>
        </p:nvSpPr>
        <p:spPr/>
        <p:txBody>
          <a:bodyPr>
            <a:normAutofit fontScale="70000" lnSpcReduction="20000"/>
          </a:bodyPr>
          <a:lstStyle/>
          <a:p>
            <a:pPr>
              <a:spcBef>
                <a:spcPct val="0"/>
              </a:spcBef>
            </a:pPr>
            <a:r>
              <a:rPr lang="he-IL" sz="6500" b="1" u="sng" dirty="0"/>
              <a:t>מועד לפדיון</a:t>
            </a:r>
            <a:r>
              <a:rPr lang="he-IL" sz="6500" dirty="0"/>
              <a:t>: המועד (תאריך) בו האיגרת ניתנת לפדיון ככסף מזומן. </a:t>
            </a:r>
          </a:p>
          <a:p>
            <a:pPr lvl="1">
              <a:spcBef>
                <a:spcPct val="0"/>
              </a:spcBef>
            </a:pPr>
            <a:r>
              <a:rPr lang="he-IL" sz="6100" dirty="0"/>
              <a:t>מועד הפדיון של איגרת מאפשר למשקיעים או לרוכשים לדעת מתי תשולם תמורת האיגרת ולאורך כמה זמן תשולם ריבית עליה.</a:t>
            </a:r>
            <a:endParaRPr lang="en-US" sz="6100" dirty="0"/>
          </a:p>
          <a:p>
            <a:pPr lvl="1">
              <a:spcBef>
                <a:spcPct val="0"/>
              </a:spcBef>
            </a:pPr>
            <a:r>
              <a:rPr lang="he-IL" sz="6100" dirty="0"/>
              <a:t>הטווח הרגיל לאיגרות חוב הוא בין שנה</a:t>
            </a:r>
            <a:r>
              <a:rPr lang="en-US" sz="6100" dirty="0"/>
              <a:t> </a:t>
            </a:r>
            <a:r>
              <a:rPr lang="he-IL" sz="6100" dirty="0"/>
              <a:t>ל-30 שנה.</a:t>
            </a:r>
            <a:endParaRPr lang="en-US" sz="6100" dirty="0"/>
          </a:p>
          <a:p>
            <a:pPr marL="0" indent="0">
              <a:spcBef>
                <a:spcPct val="0"/>
              </a:spcBef>
              <a:buNone/>
            </a:pPr>
            <a:endParaRPr lang="en-US" sz="6500" dirty="0"/>
          </a:p>
          <a:p>
            <a:pPr marL="0" indent="0">
              <a:spcBef>
                <a:spcPct val="0"/>
              </a:spcBef>
              <a:buNone/>
            </a:pPr>
            <a:endParaRPr lang="en-US" sz="6500" dirty="0">
              <a:latin typeface="+mj-lt"/>
            </a:endParaRPr>
          </a:p>
        </p:txBody>
      </p:sp>
    </p:spTree>
    <p:extLst>
      <p:ext uri="{BB962C8B-B14F-4D97-AF65-F5344CB8AC3E}">
        <p14:creationId xmlns:p14="http://schemas.microsoft.com/office/powerpoint/2010/main" val="25613584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אג"ח - טווחי זמנים</a:t>
            </a:r>
            <a:endParaRPr lang="en-US" dirty="0"/>
          </a:p>
        </p:txBody>
      </p:sp>
      <p:sp>
        <p:nvSpPr>
          <p:cNvPr id="3" name="Content Placeholder 2"/>
          <p:cNvSpPr>
            <a:spLocks noGrp="1"/>
          </p:cNvSpPr>
          <p:nvPr>
            <p:ph idx="1"/>
          </p:nvPr>
        </p:nvSpPr>
        <p:spPr/>
        <p:txBody>
          <a:bodyPr>
            <a:normAutofit fontScale="92500" lnSpcReduction="10000"/>
          </a:bodyPr>
          <a:lstStyle/>
          <a:p>
            <a:pPr>
              <a:spcBef>
                <a:spcPct val="0"/>
              </a:spcBef>
            </a:pPr>
            <a:r>
              <a:rPr lang="he-IL" dirty="0"/>
              <a:t>ישנם שלושה סוגים עיקריים של מועדי פדיון לאיגרות חוב:</a:t>
            </a:r>
            <a:endParaRPr lang="en-US" dirty="0"/>
          </a:p>
          <a:p>
            <a:pPr lvl="1">
              <a:spcBef>
                <a:spcPct val="0"/>
              </a:spcBef>
            </a:pPr>
            <a:r>
              <a:rPr lang="he-IL" sz="3200" dirty="0"/>
              <a:t>אג"ח קצר מועד: לפדיון בתוך פחות משנה</a:t>
            </a:r>
            <a:endParaRPr lang="en-US" sz="3200" dirty="0"/>
          </a:p>
          <a:p>
            <a:pPr lvl="1">
              <a:spcBef>
                <a:spcPct val="0"/>
              </a:spcBef>
            </a:pPr>
            <a:r>
              <a:rPr lang="he-IL" sz="3200" dirty="0"/>
              <a:t>אג"ח לטווח בינוני: לפדיון בין שנה לעשר שנים.</a:t>
            </a:r>
            <a:endParaRPr lang="en-US" sz="3200" dirty="0"/>
          </a:p>
          <a:p>
            <a:pPr lvl="1">
              <a:spcBef>
                <a:spcPct val="0"/>
              </a:spcBef>
            </a:pPr>
            <a:r>
              <a:rPr lang="he-IL" sz="3200" dirty="0"/>
              <a:t>אג"ח לטווח ארוך: לפדיון בתוך יותר מעשר שנים. </a:t>
            </a:r>
          </a:p>
          <a:p>
            <a:pPr lvl="1">
              <a:spcBef>
                <a:spcPct val="0"/>
              </a:spcBef>
            </a:pPr>
            <a:r>
              <a:rPr lang="he-IL" sz="3200" dirty="0"/>
              <a:t>הטווח המרבי הרגיל לאג"ח לטווח ארוך הוא 30 שנה, אך ישנן גם איגרות עם טווח של מאה שנה וישנן איגרות שלעולם אינן נפדות (והמחזיק בהן מרוויח רק את הריבית התקופתית שהן משלמות).</a:t>
            </a:r>
          </a:p>
          <a:p>
            <a:endParaRPr lang="en-US" sz="2400" dirty="0"/>
          </a:p>
        </p:txBody>
      </p:sp>
    </p:spTree>
    <p:extLst>
      <p:ext uri="{BB962C8B-B14F-4D97-AF65-F5344CB8AC3E}">
        <p14:creationId xmlns:p14="http://schemas.microsoft.com/office/powerpoint/2010/main" val="13608640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סוגי תשואות באג"ח </a:t>
            </a:r>
            <a:endParaRPr lang="en-US" dirty="0"/>
          </a:p>
        </p:txBody>
      </p:sp>
      <p:sp>
        <p:nvSpPr>
          <p:cNvPr id="3" name="Content Placeholder 2"/>
          <p:cNvSpPr>
            <a:spLocks noGrp="1"/>
          </p:cNvSpPr>
          <p:nvPr>
            <p:ph idx="1"/>
          </p:nvPr>
        </p:nvSpPr>
        <p:spPr/>
        <p:txBody>
          <a:bodyPr>
            <a:normAutofit/>
          </a:bodyPr>
          <a:lstStyle/>
          <a:p>
            <a:pPr>
              <a:spcBef>
                <a:spcPct val="0"/>
              </a:spcBef>
            </a:pPr>
            <a:r>
              <a:rPr lang="he-IL" sz="3200" b="1" u="sng" dirty="0"/>
              <a:t>אג"ח בריבית קבוע</a:t>
            </a:r>
            <a:r>
              <a:rPr lang="he-IL" sz="3200" dirty="0"/>
              <a:t>: איגרת חוב שבה שיעור הריבית (הקופון) נותר קבוע לכל אורך חיי האיגרת. ישנן איגרות בריבית קבועה הצמודות למדד או צמודות לדולר.</a:t>
            </a:r>
          </a:p>
          <a:p>
            <a:pPr>
              <a:spcBef>
                <a:spcPct val="0"/>
              </a:spcBef>
            </a:pPr>
            <a:r>
              <a:rPr lang="he-IL" sz="3200" b="1" u="sng" dirty="0"/>
              <a:t>אג"ח בריבית משתנה</a:t>
            </a:r>
            <a:r>
              <a:rPr lang="he-IL" sz="3200" dirty="0"/>
              <a:t>: איגרות חוב עם שיעור ריבית משתנה, הנקבעת על פי מדד כלשהו (לדוגמה, 2% מעל ריבית הליבור). ה"קופון" מאופס מדי פרק זמן של שלושה או שישה חודשים ונקבע מחדש.</a:t>
            </a:r>
          </a:p>
          <a:p>
            <a:pPr>
              <a:spcBef>
                <a:spcPct val="0"/>
              </a:spcBef>
            </a:pPr>
            <a:r>
              <a:rPr lang="he-IL" sz="3200" b="1" u="sng" dirty="0"/>
              <a:t>אג"ח צמודות מדד</a:t>
            </a:r>
            <a:r>
              <a:rPr lang="he-IL" sz="3200" dirty="0"/>
              <a:t>: איגרות חוב שבהן הקרן מוצמדת לקצב האינפלציה על-פי השינוי במדד המחירים לצרכן</a:t>
            </a:r>
          </a:p>
          <a:p>
            <a:pPr>
              <a:spcBef>
                <a:spcPct val="0"/>
              </a:spcBef>
            </a:pPr>
            <a:endParaRPr lang="he-IL" sz="3200" dirty="0">
              <a:latin typeface="+mj-lt"/>
            </a:endParaRPr>
          </a:p>
        </p:txBody>
      </p:sp>
    </p:spTree>
    <p:extLst>
      <p:ext uri="{BB962C8B-B14F-4D97-AF65-F5344CB8AC3E}">
        <p14:creationId xmlns:p14="http://schemas.microsoft.com/office/powerpoint/2010/main" val="2957480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סוגי תשואות באג"ח </a:t>
            </a:r>
            <a:endParaRPr lang="en-US" dirty="0"/>
          </a:p>
        </p:txBody>
      </p:sp>
      <p:sp>
        <p:nvSpPr>
          <p:cNvPr id="3" name="Content Placeholder 2"/>
          <p:cNvSpPr>
            <a:spLocks noGrp="1"/>
          </p:cNvSpPr>
          <p:nvPr>
            <p:ph idx="1"/>
          </p:nvPr>
        </p:nvSpPr>
        <p:spPr/>
        <p:txBody>
          <a:bodyPr>
            <a:normAutofit fontScale="77500" lnSpcReduction="20000"/>
          </a:bodyPr>
          <a:lstStyle/>
          <a:p>
            <a:pPr>
              <a:spcBef>
                <a:spcPct val="0"/>
              </a:spcBef>
            </a:pPr>
            <a:r>
              <a:rPr lang="he-IL" b="1" u="sng" dirty="0"/>
              <a:t>אג"ח ללא קופון</a:t>
            </a:r>
            <a:r>
              <a:rPr lang="he-IL" dirty="0"/>
              <a:t>: איגרת כזו מונפקת בניכיון, כלומר בערך הנמוך מערכה הנקוב. כמשתמע משמה אין בה קופון, והרווח של המשקיע נובע מההפרש בין מחיר ההנפקה לבין מחיר הפירעון (שהוא הערך הנקוב). </a:t>
            </a:r>
          </a:p>
          <a:p>
            <a:pPr>
              <a:spcBef>
                <a:spcPct val="0"/>
              </a:spcBef>
            </a:pPr>
            <a:r>
              <a:rPr lang="he-IL" b="1" u="sng" dirty="0"/>
              <a:t>אג"ח קונסול</a:t>
            </a:r>
            <a:r>
              <a:rPr lang="he-IL" dirty="0"/>
              <a:t>: אג"ח שלא נקבע לה מועד לפירעון הקרן, והרוכש אותה נהנה רק מתשלומי ריבית קבועים, בפרקי זמן קבועים, עד עולם.</a:t>
            </a:r>
          </a:p>
          <a:p>
            <a:endParaRPr lang="en-US" dirty="0"/>
          </a:p>
        </p:txBody>
      </p:sp>
    </p:spTree>
    <p:extLst>
      <p:ext uri="{BB962C8B-B14F-4D97-AF65-F5344CB8AC3E}">
        <p14:creationId xmlns:p14="http://schemas.microsoft.com/office/powerpoint/2010/main" val="2156828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נדל"ן</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he-IL" dirty="0"/>
                  <a:t>נחשב למסלול סולידי</a:t>
                </a:r>
              </a:p>
              <a:p>
                <a:r>
                  <a:rPr lang="he-IL" dirty="0"/>
                  <a:t>תשואה משכירות ~ </a:t>
                </a:r>
                <a14:m>
                  <m:oMath xmlns:m="http://schemas.openxmlformats.org/officeDocument/2006/math">
                    <m:r>
                      <a:rPr lang="he-IL" b="0" i="1" smtClean="0">
                        <a:latin typeface="Cambria Math" panose="02040503050406030204" pitchFamily="18" charset="0"/>
                      </a:rPr>
                      <m:t>3</m:t>
                    </m:r>
                    <m:r>
                      <a:rPr lang="he-IL" b="0" i="1" smtClean="0">
                        <a:latin typeface="Cambria Math" panose="02040503050406030204" pitchFamily="18" charset="0"/>
                      </a:rPr>
                      <m:t>%−</m:t>
                    </m:r>
                    <m:r>
                      <a:rPr lang="he-IL" b="0" i="1" smtClean="0">
                        <a:latin typeface="Cambria Math" panose="02040503050406030204" pitchFamily="18" charset="0"/>
                      </a:rPr>
                      <m:t>5</m:t>
                    </m:r>
                    <m:r>
                      <a:rPr lang="he-IL" b="0" i="1" smtClean="0">
                        <a:latin typeface="Cambria Math" panose="02040503050406030204" pitchFamily="18" charset="0"/>
                      </a:rPr>
                      <m:t>%</m:t>
                    </m:r>
                  </m:oMath>
                </a14:m>
                <a:endParaRPr lang="he-IL" b="0" dirty="0"/>
              </a:p>
              <a:p>
                <a:r>
                  <a:rPr lang="he-IL" dirty="0"/>
                  <a:t>תשואה מיזמות ~ 8%-10%</a:t>
                </a:r>
              </a:p>
              <a:p>
                <a:r>
                  <a:rPr lang="he-IL" dirty="0"/>
                  <a:t>עליית ערך הדירות = ספקולציה</a:t>
                </a:r>
              </a:p>
              <a:p>
                <a:r>
                  <a:rPr lang="he-IL" dirty="0"/>
                  <a:t>התעסקות (שוכרים, מתווך, עו"ד...)</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4447" r="-3926" b="-4447"/>
                </a:stretch>
              </a:blipFill>
            </p:spPr>
            <p:txBody>
              <a:bodyPr/>
              <a:lstStyle/>
              <a:p>
                <a:r>
                  <a:rPr lang="en-US">
                    <a:noFill/>
                  </a:rPr>
                  <a:t> </a:t>
                </a:r>
              </a:p>
            </p:txBody>
          </p:sp>
        </mc:Fallback>
      </mc:AlternateContent>
    </p:spTree>
    <p:extLst>
      <p:ext uri="{BB962C8B-B14F-4D97-AF65-F5344CB8AC3E}">
        <p14:creationId xmlns:p14="http://schemas.microsoft.com/office/powerpoint/2010/main" val="24151244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סוגי </a:t>
            </a:r>
            <a:r>
              <a:rPr lang="he-IL" dirty="0" err="1"/>
              <a:t>מנפיקי</a:t>
            </a:r>
            <a:r>
              <a:rPr lang="he-IL" dirty="0"/>
              <a:t> אג"ח</a:t>
            </a:r>
            <a:endParaRPr lang="en-US" dirty="0"/>
          </a:p>
        </p:txBody>
      </p:sp>
      <p:sp>
        <p:nvSpPr>
          <p:cNvPr id="3" name="Content Placeholder 2"/>
          <p:cNvSpPr>
            <a:spLocks noGrp="1"/>
          </p:cNvSpPr>
          <p:nvPr>
            <p:ph idx="1"/>
          </p:nvPr>
        </p:nvSpPr>
        <p:spPr/>
        <p:txBody>
          <a:bodyPr>
            <a:normAutofit fontScale="92500" lnSpcReduction="20000"/>
          </a:bodyPr>
          <a:lstStyle/>
          <a:p>
            <a:pPr marL="0" indent="0">
              <a:lnSpc>
                <a:spcPct val="170000"/>
              </a:lnSpc>
              <a:spcBef>
                <a:spcPct val="0"/>
              </a:spcBef>
              <a:buNone/>
            </a:pPr>
            <a:r>
              <a:rPr lang="he-IL" sz="3200" b="1" dirty="0"/>
              <a:t>    </a:t>
            </a:r>
            <a:r>
              <a:rPr lang="he-IL" sz="3200" b="1" u="sng" dirty="0"/>
              <a:t>איגרת חוב ממשלתית</a:t>
            </a:r>
          </a:p>
          <a:p>
            <a:pPr>
              <a:spcBef>
                <a:spcPct val="0"/>
              </a:spcBef>
            </a:pPr>
            <a:r>
              <a:rPr lang="he-IL" sz="3200" dirty="0"/>
              <a:t>מרבית מדינות העולם מנפיקות איגרות חוב, הן לאזרחיהן (ומייצרות בכך חוב פנימי), והן לאזרחים, תאגידים ומדינות זרות (ומייצרות בכך חוב חיצוני).</a:t>
            </a:r>
          </a:p>
          <a:p>
            <a:pPr>
              <a:spcBef>
                <a:spcPct val="0"/>
              </a:spcBef>
            </a:pPr>
            <a:r>
              <a:rPr lang="he-IL" sz="3200" dirty="0"/>
              <a:t>כתלות במדיניות הממשלה הרלוונטית, יכולות  איגרות חוב אלו להיות בעלות שיעור ריבית קבוע או משתנה, בצמוד למדדים שונים, מטבעות זרים ועוד.</a:t>
            </a:r>
          </a:p>
          <a:p>
            <a:pPr>
              <a:spcBef>
                <a:spcPct val="0"/>
              </a:spcBef>
            </a:pPr>
            <a:r>
              <a:rPr lang="he-IL" sz="3200" dirty="0"/>
              <a:t>מקובל לראות באיגרות חוב ממשלתיות בטוחות מאד, אך קיימים תקדימים רבים בעולם לממשלות אשר לא עמדו בהתחייבויותיהן, ולרוב אין לאיגרות כאלה ערבונות שניתן לעקל.</a:t>
            </a:r>
          </a:p>
          <a:p>
            <a:pPr>
              <a:spcBef>
                <a:spcPct val="0"/>
              </a:spcBef>
            </a:pPr>
            <a:endParaRPr lang="en-US" sz="3200" b="1" u="sng" dirty="0"/>
          </a:p>
        </p:txBody>
      </p:sp>
    </p:spTree>
    <p:extLst>
      <p:ext uri="{BB962C8B-B14F-4D97-AF65-F5344CB8AC3E}">
        <p14:creationId xmlns:p14="http://schemas.microsoft.com/office/powerpoint/2010/main" val="24126190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סוגי </a:t>
            </a:r>
            <a:r>
              <a:rPr lang="he-IL" dirty="0" err="1"/>
              <a:t>מנפיקי</a:t>
            </a:r>
            <a:r>
              <a:rPr lang="he-IL" dirty="0"/>
              <a:t> אג"ח</a:t>
            </a:r>
            <a:endParaRPr lang="en-US" dirty="0"/>
          </a:p>
        </p:txBody>
      </p:sp>
      <p:sp>
        <p:nvSpPr>
          <p:cNvPr id="3" name="Content Placeholder 2"/>
          <p:cNvSpPr>
            <a:spLocks noGrp="1"/>
          </p:cNvSpPr>
          <p:nvPr>
            <p:ph idx="1"/>
          </p:nvPr>
        </p:nvSpPr>
        <p:spPr/>
        <p:txBody>
          <a:bodyPr>
            <a:noAutofit/>
          </a:bodyPr>
          <a:lstStyle/>
          <a:p>
            <a:pPr marL="0" indent="0">
              <a:buNone/>
            </a:pPr>
            <a:r>
              <a:rPr lang="he-IL" sz="3600" dirty="0"/>
              <a:t>    </a:t>
            </a:r>
            <a:r>
              <a:rPr lang="he-IL" sz="3600" b="1" u="sng" dirty="0"/>
              <a:t>איגרת חוב מוניציפלית</a:t>
            </a:r>
          </a:p>
          <a:p>
            <a:r>
              <a:rPr lang="he-IL" sz="3600" dirty="0"/>
              <a:t>איגרות חוב המונפקות על ידי רשויות מקומיות, לרוב לשם מימון פרויקטים חד פעמיים (מבני תשתית למשל). </a:t>
            </a:r>
          </a:p>
          <a:p>
            <a:r>
              <a:rPr lang="he-IL" sz="3600" dirty="0"/>
              <a:t>מאחר שרשות מקומית אינה תאגיד שאחריותו מוגבלת ויש ביכולתו לפשוט את הרגל, נחשבות אג"ח אלה בעלות סיכון הקרוב לזה של אג"ח ממשלתית.</a:t>
            </a:r>
          </a:p>
        </p:txBody>
      </p:sp>
    </p:spTree>
    <p:extLst>
      <p:ext uri="{BB962C8B-B14F-4D97-AF65-F5344CB8AC3E}">
        <p14:creationId xmlns:p14="http://schemas.microsoft.com/office/powerpoint/2010/main" val="35214761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סוגי </a:t>
            </a:r>
            <a:r>
              <a:rPr lang="he-IL" dirty="0" err="1"/>
              <a:t>מנפיקי</a:t>
            </a:r>
            <a:r>
              <a:rPr lang="he-IL" dirty="0"/>
              <a:t> אג"ח</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he-IL" b="1" dirty="0"/>
              <a:t>    </a:t>
            </a:r>
            <a:r>
              <a:rPr lang="he-IL" b="1" u="sng" dirty="0"/>
              <a:t>איגרת חוב </a:t>
            </a:r>
            <a:r>
              <a:rPr lang="he-IL" b="1" u="sng" dirty="0" err="1"/>
              <a:t>קונצרנית</a:t>
            </a:r>
            <a:r>
              <a:rPr lang="he-IL" b="1" u="sng" dirty="0"/>
              <a:t> </a:t>
            </a:r>
          </a:p>
          <a:p>
            <a:r>
              <a:rPr lang="he-IL" dirty="0"/>
              <a:t>אג"ח סחירה בדרך כלל המונפקת על ידי חברה כתחליף להלוואה מבנק. תנאי איגרת החוב מפורטים בתשקיף שעל פיו היא מונפקת. איגרות חוב </a:t>
            </a:r>
            <a:r>
              <a:rPr lang="he-IL" dirty="0" err="1"/>
              <a:t>קונצרניות</a:t>
            </a:r>
            <a:r>
              <a:rPr lang="he-IL" dirty="0"/>
              <a:t> נקראות גם אג"ח חברות.</a:t>
            </a:r>
          </a:p>
          <a:p>
            <a:r>
              <a:rPr lang="he-IL" dirty="0"/>
              <a:t>אג"ח קונצרניות נחשבות כהשקעה בטוחה ("סולידית") יחסית למכשירי השקעה אחרים כמו מניות אך הסיכון בהן עולה על זה שבאג"ח המונפקות על ידי ממשלות, שכן ההנחה היא שהסבירות שחברה עסקית תגיע לחדלות פירעון ("פירוק") ולא  תעמוד בחובותיה גדולה הרבה יותר מהסיכוי שהממשלה תגיע לחדלות פירעון ולא תשלם.</a:t>
            </a:r>
          </a:p>
          <a:p>
            <a:endParaRPr lang="en-US" dirty="0"/>
          </a:p>
        </p:txBody>
      </p:sp>
    </p:spTree>
    <p:extLst>
      <p:ext uri="{BB962C8B-B14F-4D97-AF65-F5344CB8AC3E}">
        <p14:creationId xmlns:p14="http://schemas.microsoft.com/office/powerpoint/2010/main" val="33143380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תספורת (הסדר חוב)</a:t>
            </a:r>
            <a:endParaRPr lang="en-US" dirty="0"/>
          </a:p>
        </p:txBody>
      </p:sp>
      <p:sp>
        <p:nvSpPr>
          <p:cNvPr id="3" name="Content Placeholder 2"/>
          <p:cNvSpPr>
            <a:spLocks noGrp="1"/>
          </p:cNvSpPr>
          <p:nvPr>
            <p:ph idx="1"/>
          </p:nvPr>
        </p:nvSpPr>
        <p:spPr/>
        <p:txBody>
          <a:bodyPr>
            <a:normAutofit fontScale="92500" lnSpcReduction="10000"/>
          </a:bodyPr>
          <a:lstStyle/>
          <a:p>
            <a:r>
              <a:rPr lang="he-IL" sz="3600" dirty="0"/>
              <a:t>הסדר חוב הוא אירוע משפטי המשנה את תנאי החוב של חייב כלפי נושיו כאשר השינוי הוא לטובת החייב. </a:t>
            </a:r>
          </a:p>
          <a:p>
            <a:r>
              <a:rPr lang="he-IL" sz="3600" dirty="0"/>
              <a:t>הסדר חוב מאפשר לתאגיד, ליחיד או לישות מדינית, המצויים במצוקה פיננסית, לדון מחדש בתנאי חובותיהם, במטרה לשפר את מצבם כך שיוכלו להמשיך בפעילותם הרגילה. </a:t>
            </a:r>
          </a:p>
          <a:p>
            <a:r>
              <a:rPr lang="he-IL" sz="3600" dirty="0"/>
              <a:t>הסדר חוב נבדל מהליך חדלות פירעון בכך שהוא יותר הסכמי –קיימת הסכמה חוזית בין הנושים לחייב על הפחתת שיעור החוב.</a:t>
            </a:r>
          </a:p>
          <a:p>
            <a:endParaRPr lang="en-US" sz="1400" dirty="0"/>
          </a:p>
        </p:txBody>
      </p:sp>
    </p:spTree>
    <p:extLst>
      <p:ext uri="{BB962C8B-B14F-4D97-AF65-F5344CB8AC3E}">
        <p14:creationId xmlns:p14="http://schemas.microsoft.com/office/powerpoint/2010/main" val="40555186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תספורות בישראל</a:t>
            </a:r>
            <a:endParaRPr lang="en-US" dirty="0"/>
          </a:p>
        </p:txBody>
      </p:sp>
      <p:sp>
        <p:nvSpPr>
          <p:cNvPr id="3" name="Content Placeholder 2"/>
          <p:cNvSpPr>
            <a:spLocks noGrp="1"/>
          </p:cNvSpPr>
          <p:nvPr>
            <p:ph idx="1"/>
          </p:nvPr>
        </p:nvSpPr>
        <p:spPr/>
        <p:txBody>
          <a:bodyPr>
            <a:normAutofit fontScale="47500" lnSpcReduction="20000"/>
          </a:bodyPr>
          <a:lstStyle/>
          <a:p>
            <a:r>
              <a:rPr lang="he-IL" sz="5900" dirty="0"/>
              <a:t>בישראל נערכו הסדרי חוב בחברות בולטות אחדות שנקלעו לקשיים, ונכללו בהם תספורות של מיליארדי שקלים לבעלי איגרות החוב. בחברות שבהן נערכו הסדרי חוב:</a:t>
            </a:r>
          </a:p>
          <a:p>
            <a:r>
              <a:rPr lang="he-IL" sz="5900" dirty="0"/>
              <a:t>אפריקה ישראל להשקעות, שבשליטת לב </a:t>
            </a:r>
            <a:r>
              <a:rPr lang="he-IL" sz="5900" dirty="0" err="1"/>
              <a:t>לבייב</a:t>
            </a:r>
            <a:r>
              <a:rPr lang="he-IL" sz="5900" dirty="0"/>
              <a:t>, הגיעה להסדר חוב בשנת 2009.</a:t>
            </a:r>
          </a:p>
          <a:p>
            <a:r>
              <a:rPr lang="he-IL" sz="5900" dirty="0"/>
              <a:t>דלק נדל"ן, שבשליטת יצחק תשובה, הגיעה להסדר חוב בספטמבר 2012, שבמסגרתו נמחק לחברה חוב של 1.4 מיליארד ש"ח.</a:t>
            </a:r>
          </a:p>
          <a:p>
            <a:r>
              <a:rPr lang="he-IL" sz="5900" dirty="0"/>
              <a:t>בישראל, עיקר הביקורת הציבורית סביב הסדרי חוב נסובה סביב השקעתם של משקיעים מוסדיים (בעיקר הבנקים וחברות הביטוח) באג"ח </a:t>
            </a:r>
            <a:r>
              <a:rPr lang="he-IL" sz="5900" dirty="0" err="1"/>
              <a:t>קונצרניות</a:t>
            </a:r>
            <a:r>
              <a:rPr lang="he-IL" sz="5900" dirty="0"/>
              <a:t> (אג"ח שמנפיקות חברות ).</a:t>
            </a:r>
          </a:p>
          <a:p>
            <a:endParaRPr lang="en-US" dirty="0"/>
          </a:p>
        </p:txBody>
      </p:sp>
    </p:spTree>
    <p:extLst>
      <p:ext uri="{BB962C8B-B14F-4D97-AF65-F5344CB8AC3E}">
        <p14:creationId xmlns:p14="http://schemas.microsoft.com/office/powerpoint/2010/main" val="10001899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קרן נאמנות</a:t>
            </a:r>
            <a:endParaRPr lang="en-US" dirty="0"/>
          </a:p>
        </p:txBody>
      </p:sp>
      <p:sp>
        <p:nvSpPr>
          <p:cNvPr id="3" name="Content Placeholder 2"/>
          <p:cNvSpPr>
            <a:spLocks noGrp="1"/>
          </p:cNvSpPr>
          <p:nvPr>
            <p:ph idx="1"/>
          </p:nvPr>
        </p:nvSpPr>
        <p:spPr/>
        <p:txBody>
          <a:bodyPr/>
          <a:lstStyle/>
          <a:p>
            <a:r>
              <a:rPr lang="he-IL" dirty="0"/>
              <a:t>קרן נאמנות – מכשיר פיננסי שהמטרה שלו היא השקעה משותפת בניירות ערך. את הכסף נותנים למנהל הקרן והוא משקיע על פי אסטרטגיה שנקבעה מראש ומשתנה מדי פעם</a:t>
            </a:r>
            <a:endParaRPr lang="en-US" dirty="0"/>
          </a:p>
        </p:txBody>
      </p:sp>
    </p:spTree>
    <p:extLst>
      <p:ext uri="{BB962C8B-B14F-4D97-AF65-F5344CB8AC3E}">
        <p14:creationId xmlns:p14="http://schemas.microsoft.com/office/powerpoint/2010/main" val="20507526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קרן מחקה</a:t>
            </a:r>
            <a:endParaRPr lang="en-US" dirty="0"/>
          </a:p>
        </p:txBody>
      </p:sp>
      <p:sp>
        <p:nvSpPr>
          <p:cNvPr id="3" name="Content Placeholder 2"/>
          <p:cNvSpPr>
            <a:spLocks noGrp="1"/>
          </p:cNvSpPr>
          <p:nvPr>
            <p:ph idx="1"/>
          </p:nvPr>
        </p:nvSpPr>
        <p:spPr/>
        <p:txBody>
          <a:bodyPr/>
          <a:lstStyle/>
          <a:p>
            <a:r>
              <a:rPr lang="he-IL" dirty="0"/>
              <a:t>קרן נאמנות שפועלת בשיטה של תעודת סל, כלומר, עוקבת אחרי ערך של מגוון רחב של מניות</a:t>
            </a:r>
            <a:endParaRPr lang="en-US" dirty="0"/>
          </a:p>
        </p:txBody>
      </p:sp>
    </p:spTree>
    <p:extLst>
      <p:ext uri="{BB962C8B-B14F-4D97-AF65-F5344CB8AC3E}">
        <p14:creationId xmlns:p14="http://schemas.microsoft.com/office/powerpoint/2010/main" val="21790399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מדדים</a:t>
            </a:r>
            <a:endParaRPr lang="en-US" dirty="0"/>
          </a:p>
        </p:txBody>
      </p:sp>
      <p:sp>
        <p:nvSpPr>
          <p:cNvPr id="3" name="Content Placeholder 2"/>
          <p:cNvSpPr>
            <a:spLocks noGrp="1"/>
          </p:cNvSpPr>
          <p:nvPr>
            <p:ph idx="1"/>
          </p:nvPr>
        </p:nvSpPr>
        <p:spPr/>
        <p:txBody>
          <a:bodyPr/>
          <a:lstStyle/>
          <a:p>
            <a:r>
              <a:rPr lang="he-IL" dirty="0"/>
              <a:t>כמו מנייה שמייצגת ערך של הרבה חברות</a:t>
            </a:r>
          </a:p>
          <a:p>
            <a:r>
              <a:rPr lang="he-IL" dirty="0"/>
              <a:t>החברות במדד משתנות לפי חוקיות מסוימת ומתעדכנות כל הזמן</a:t>
            </a:r>
            <a:endParaRPr lang="en-US" dirty="0"/>
          </a:p>
        </p:txBody>
      </p:sp>
    </p:spTree>
    <p:extLst>
      <p:ext uri="{BB962C8B-B14F-4D97-AF65-F5344CB8AC3E}">
        <p14:creationId xmlns:p14="http://schemas.microsoft.com/office/powerpoint/2010/main" val="6896213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מדד </a:t>
            </a:r>
            <a:r>
              <a:rPr lang="en-US" dirty="0"/>
              <a:t>S&amp;P 500</a:t>
            </a:r>
          </a:p>
        </p:txBody>
      </p:sp>
      <p:sp>
        <p:nvSpPr>
          <p:cNvPr id="3" name="Content Placeholder 2"/>
          <p:cNvSpPr>
            <a:spLocks noGrp="1"/>
          </p:cNvSpPr>
          <p:nvPr>
            <p:ph idx="1"/>
          </p:nvPr>
        </p:nvSpPr>
        <p:spPr/>
        <p:txBody>
          <a:bodyPr>
            <a:normAutofit/>
          </a:bodyPr>
          <a:lstStyle/>
          <a:p>
            <a:r>
              <a:rPr lang="he-IL" dirty="0"/>
              <a:t>המדד המוביל והמרכזי בבורסה האמריקאית ואחד החשובים בעולם.</a:t>
            </a:r>
          </a:p>
          <a:p>
            <a:r>
              <a:rPr lang="he-IL" dirty="0"/>
              <a:t>המדד כולל את 500 החברות הגדולות והסחירות ביותר אשר נסחרות בבורסות בארה"ב</a:t>
            </a:r>
            <a:endParaRPr lang="en-US" dirty="0"/>
          </a:p>
        </p:txBody>
      </p:sp>
    </p:spTree>
    <p:extLst>
      <p:ext uri="{BB962C8B-B14F-4D97-AF65-F5344CB8AC3E}">
        <p14:creationId xmlns:p14="http://schemas.microsoft.com/office/powerpoint/2010/main" val="32481277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היסטוריית המדד </a:t>
            </a:r>
            <a:r>
              <a:rPr lang="en-US" dirty="0"/>
              <a:t>S&amp;P</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52600"/>
            <a:ext cx="8229600" cy="4190999"/>
          </a:xfrm>
        </p:spPr>
      </p:pic>
    </p:spTree>
    <p:extLst>
      <p:ext uri="{BB962C8B-B14F-4D97-AF65-F5344CB8AC3E}">
        <p14:creationId xmlns:p14="http://schemas.microsoft.com/office/powerpoint/2010/main" val="1768131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נדל"ן - אפשרויות</a:t>
            </a:r>
            <a:endParaRPr lang="en-US" dirty="0"/>
          </a:p>
        </p:txBody>
      </p:sp>
      <p:sp>
        <p:nvSpPr>
          <p:cNvPr id="3" name="Content Placeholder 2"/>
          <p:cNvSpPr>
            <a:spLocks noGrp="1"/>
          </p:cNvSpPr>
          <p:nvPr>
            <p:ph idx="1"/>
          </p:nvPr>
        </p:nvSpPr>
        <p:spPr/>
        <p:txBody>
          <a:bodyPr/>
          <a:lstStyle/>
          <a:p>
            <a:r>
              <a:rPr lang="he-IL" dirty="0"/>
              <a:t>חדש מקבלן</a:t>
            </a:r>
          </a:p>
          <a:p>
            <a:r>
              <a:rPr lang="he-IL" dirty="0"/>
              <a:t>יד שנייה</a:t>
            </a:r>
          </a:p>
          <a:p>
            <a:r>
              <a:rPr lang="he-IL" dirty="0"/>
              <a:t>מסחרי</a:t>
            </a:r>
          </a:p>
          <a:p>
            <a:endParaRPr lang="en-US" dirty="0"/>
          </a:p>
        </p:txBody>
      </p:sp>
    </p:spTree>
    <p:extLst>
      <p:ext uri="{BB962C8B-B14F-4D97-AF65-F5344CB8AC3E}">
        <p14:creationId xmlns:p14="http://schemas.microsoft.com/office/powerpoint/2010/main" val="17692640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NASDAQ 100</a:t>
            </a:r>
          </a:p>
        </p:txBody>
      </p:sp>
      <p:sp>
        <p:nvSpPr>
          <p:cNvPr id="3" name="Content Placeholder 2"/>
          <p:cNvSpPr>
            <a:spLocks noGrp="1"/>
          </p:cNvSpPr>
          <p:nvPr>
            <p:ph idx="1"/>
          </p:nvPr>
        </p:nvSpPr>
        <p:spPr/>
        <p:txBody>
          <a:bodyPr/>
          <a:lstStyle/>
          <a:p>
            <a:r>
              <a:rPr lang="he-IL" dirty="0"/>
              <a:t>מייצג את 100 החברות הלא פיננסיות הגדולות הרשומות למסחר בבורסה</a:t>
            </a:r>
          </a:p>
          <a:p>
            <a:pPr marL="0" indent="0">
              <a:buNone/>
            </a:pPr>
            <a:endParaRPr lang="en-US" dirty="0"/>
          </a:p>
        </p:txBody>
      </p:sp>
      <p:pic>
        <p:nvPicPr>
          <p:cNvPr id="5" name="Picture 4"/>
          <p:cNvPicPr>
            <a:picLocks noChangeAspect="1"/>
          </p:cNvPicPr>
          <p:nvPr/>
        </p:nvPicPr>
        <p:blipFill rotWithShape="1">
          <a:blip r:embed="rId2"/>
          <a:srcRect t="26237"/>
          <a:stretch/>
        </p:blipFill>
        <p:spPr>
          <a:xfrm>
            <a:off x="838200" y="3200400"/>
            <a:ext cx="7696200" cy="3408947"/>
          </a:xfrm>
          <a:prstGeom prst="rect">
            <a:avLst/>
          </a:prstGeom>
        </p:spPr>
      </p:pic>
    </p:spTree>
    <p:extLst>
      <p:ext uri="{BB962C8B-B14F-4D97-AF65-F5344CB8AC3E}">
        <p14:creationId xmlns:p14="http://schemas.microsoft.com/office/powerpoint/2010/main" val="30376864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SSE composite index</a:t>
            </a:r>
          </a:p>
        </p:txBody>
      </p:sp>
      <p:sp>
        <p:nvSpPr>
          <p:cNvPr id="3" name="Content Placeholder 2"/>
          <p:cNvSpPr>
            <a:spLocks noGrp="1"/>
          </p:cNvSpPr>
          <p:nvPr>
            <p:ph idx="1"/>
          </p:nvPr>
        </p:nvSpPr>
        <p:spPr/>
        <p:txBody>
          <a:bodyPr/>
          <a:lstStyle/>
          <a:p>
            <a:r>
              <a:rPr lang="he-IL" dirty="0"/>
              <a:t>מדד המייצג את כל המניות הנסחרות בבורסה של שנחאי (סין)</a:t>
            </a:r>
          </a:p>
          <a:p>
            <a:endParaRPr lang="en-US" dirty="0"/>
          </a:p>
        </p:txBody>
      </p:sp>
      <p:pic>
        <p:nvPicPr>
          <p:cNvPr id="4" name="Picture 3"/>
          <p:cNvPicPr>
            <a:picLocks noChangeAspect="1"/>
          </p:cNvPicPr>
          <p:nvPr/>
        </p:nvPicPr>
        <p:blipFill rotWithShape="1">
          <a:blip r:embed="rId2"/>
          <a:srcRect t="27216"/>
          <a:stretch/>
        </p:blipFill>
        <p:spPr>
          <a:xfrm>
            <a:off x="533400" y="3200400"/>
            <a:ext cx="8001000" cy="3242066"/>
          </a:xfrm>
          <a:prstGeom prst="rect">
            <a:avLst/>
          </a:prstGeom>
        </p:spPr>
      </p:pic>
    </p:spTree>
    <p:extLst>
      <p:ext uri="{BB962C8B-B14F-4D97-AF65-F5344CB8AC3E}">
        <p14:creationId xmlns:p14="http://schemas.microsoft.com/office/powerpoint/2010/main" val="19714103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he-IL" sz="6000" dirty="0"/>
              <a:t>נחזור לאותו יום גורלי ב2014</a:t>
            </a:r>
            <a:endParaRPr lang="en-US" sz="6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7032844"/>
              </p:ext>
            </p:extLst>
          </p:nvPr>
        </p:nvGraphicFramePr>
        <p:xfrm>
          <a:off x="457200" y="1600200"/>
          <a:ext cx="8229600" cy="37084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3867274831"/>
                    </a:ext>
                  </a:extLst>
                </a:gridCol>
                <a:gridCol w="2438400">
                  <a:extLst>
                    <a:ext uri="{9D8B030D-6E8A-4147-A177-3AD203B41FA5}">
                      <a16:colId xmlns:a16="http://schemas.microsoft.com/office/drawing/2014/main" val="954241021"/>
                    </a:ext>
                  </a:extLst>
                </a:gridCol>
                <a:gridCol w="2057400">
                  <a:extLst>
                    <a:ext uri="{9D8B030D-6E8A-4147-A177-3AD203B41FA5}">
                      <a16:colId xmlns:a16="http://schemas.microsoft.com/office/drawing/2014/main" val="909775421"/>
                    </a:ext>
                  </a:extLst>
                </a:gridCol>
                <a:gridCol w="2057400">
                  <a:extLst>
                    <a:ext uri="{9D8B030D-6E8A-4147-A177-3AD203B41FA5}">
                      <a16:colId xmlns:a16="http://schemas.microsoft.com/office/drawing/2014/main" val="3766156402"/>
                    </a:ext>
                  </a:extLst>
                </a:gridCol>
              </a:tblGrid>
              <a:tr h="370840">
                <a:tc>
                  <a:txBody>
                    <a:bodyPr/>
                    <a:lstStyle/>
                    <a:p>
                      <a:pPr algn="r" rtl="1"/>
                      <a:r>
                        <a:rPr lang="he-IL" dirty="0"/>
                        <a:t>תשואה</a:t>
                      </a:r>
                      <a:r>
                        <a:rPr lang="en-US" dirty="0"/>
                        <a:t> </a:t>
                      </a:r>
                      <a:r>
                        <a:rPr lang="he-IL" dirty="0"/>
                        <a:t>3 שנים</a:t>
                      </a:r>
                      <a:endParaRPr lang="en-US" dirty="0"/>
                    </a:p>
                  </a:txBody>
                  <a:tcPr/>
                </a:tc>
                <a:tc>
                  <a:txBody>
                    <a:bodyPr/>
                    <a:lstStyle/>
                    <a:p>
                      <a:pPr algn="r" rtl="1"/>
                      <a:r>
                        <a:rPr lang="he-IL" dirty="0"/>
                        <a:t>ערך סופי</a:t>
                      </a:r>
                      <a:endParaRPr lang="en-US" dirty="0"/>
                    </a:p>
                  </a:txBody>
                  <a:tcPr/>
                </a:tc>
                <a:tc>
                  <a:txBody>
                    <a:bodyPr/>
                    <a:lstStyle/>
                    <a:p>
                      <a:pPr algn="r" rtl="1"/>
                      <a:r>
                        <a:rPr lang="he-IL" dirty="0"/>
                        <a:t>ערך התחלתי</a:t>
                      </a:r>
                      <a:endParaRPr lang="en-US" dirty="0"/>
                    </a:p>
                  </a:txBody>
                  <a:tcPr/>
                </a:tc>
                <a:tc>
                  <a:txBody>
                    <a:bodyPr/>
                    <a:lstStyle/>
                    <a:p>
                      <a:pPr algn="r" rtl="1"/>
                      <a:r>
                        <a:rPr lang="he-IL" dirty="0"/>
                        <a:t>מנגנון השקעה</a:t>
                      </a:r>
                      <a:endParaRPr lang="en-US" dirty="0"/>
                    </a:p>
                  </a:txBody>
                  <a:tcPr/>
                </a:tc>
                <a:extLst>
                  <a:ext uri="{0D108BD9-81ED-4DB2-BD59-A6C34878D82A}">
                    <a16:rowId xmlns:a16="http://schemas.microsoft.com/office/drawing/2014/main" val="417743572"/>
                  </a:ext>
                </a:extLst>
              </a:tr>
              <a:tr h="370840">
                <a:tc>
                  <a:txBody>
                    <a:bodyPr/>
                    <a:lstStyle/>
                    <a:p>
                      <a:pPr algn="r" rtl="1"/>
                      <a:r>
                        <a:rPr lang="he-IL" dirty="0"/>
                        <a:t>35%</a:t>
                      </a:r>
                      <a:endParaRPr lang="en-US" dirty="0"/>
                    </a:p>
                  </a:txBody>
                  <a:tcPr/>
                </a:tc>
                <a:tc>
                  <a:txBody>
                    <a:bodyPr/>
                    <a:lstStyle/>
                    <a:p>
                      <a:pPr algn="r" rtl="1"/>
                      <a:r>
                        <a:rPr lang="he-IL" dirty="0"/>
                        <a:t>1,350,000</a:t>
                      </a:r>
                      <a:endParaRPr lang="en-US" dirty="0"/>
                    </a:p>
                  </a:txBody>
                  <a:tcPr/>
                </a:tc>
                <a:tc>
                  <a:txBody>
                    <a:bodyPr/>
                    <a:lstStyle/>
                    <a:p>
                      <a:pPr algn="r" rtl="1"/>
                      <a:r>
                        <a:rPr lang="he-IL" dirty="0"/>
                        <a:t>1,000,000</a:t>
                      </a:r>
                      <a:endParaRPr lang="en-US" dirty="0"/>
                    </a:p>
                  </a:txBody>
                  <a:tcPr/>
                </a:tc>
                <a:tc>
                  <a:txBody>
                    <a:bodyPr/>
                    <a:lstStyle/>
                    <a:p>
                      <a:pPr algn="r" rtl="1"/>
                      <a:r>
                        <a:rPr lang="he-IL" dirty="0"/>
                        <a:t>דירה מקבלן</a:t>
                      </a:r>
                      <a:endParaRPr lang="en-US" dirty="0"/>
                    </a:p>
                  </a:txBody>
                  <a:tcPr/>
                </a:tc>
                <a:extLst>
                  <a:ext uri="{0D108BD9-81ED-4DB2-BD59-A6C34878D82A}">
                    <a16:rowId xmlns:a16="http://schemas.microsoft.com/office/drawing/2014/main" val="2431384396"/>
                  </a:ext>
                </a:extLst>
              </a:tr>
              <a:tr h="370840">
                <a:tc>
                  <a:txBody>
                    <a:bodyPr/>
                    <a:lstStyle/>
                    <a:p>
                      <a:pPr algn="r" rtl="1"/>
                      <a:r>
                        <a:rPr lang="he-IL" dirty="0"/>
                        <a:t>36%</a:t>
                      </a:r>
                      <a:endParaRPr lang="en-US" dirty="0"/>
                    </a:p>
                  </a:txBody>
                  <a:tcPr/>
                </a:tc>
                <a:tc>
                  <a:txBody>
                    <a:bodyPr/>
                    <a:lstStyle/>
                    <a:p>
                      <a:pPr algn="r" rtl="1"/>
                      <a:r>
                        <a:rPr lang="he-IL" dirty="0"/>
                        <a:t>1,131,000 + 110,000</a:t>
                      </a:r>
                      <a:endParaRPr lang="en-US" dirty="0"/>
                    </a:p>
                  </a:txBody>
                  <a:tcPr/>
                </a:tc>
                <a:tc>
                  <a:txBody>
                    <a:bodyPr/>
                    <a:lstStyle/>
                    <a:p>
                      <a:pPr algn="r" rtl="1"/>
                      <a:r>
                        <a:rPr lang="en-US" dirty="0"/>
                        <a:t>912,000</a:t>
                      </a:r>
                    </a:p>
                  </a:txBody>
                  <a:tcPr/>
                </a:tc>
                <a:tc>
                  <a:txBody>
                    <a:bodyPr/>
                    <a:lstStyle/>
                    <a:p>
                      <a:pPr algn="r" rtl="1"/>
                      <a:r>
                        <a:rPr lang="he-IL" dirty="0"/>
                        <a:t>דירה יד 2 (חיפה)</a:t>
                      </a:r>
                      <a:endParaRPr lang="en-US" dirty="0"/>
                    </a:p>
                  </a:txBody>
                  <a:tcPr/>
                </a:tc>
                <a:extLst>
                  <a:ext uri="{0D108BD9-81ED-4DB2-BD59-A6C34878D82A}">
                    <a16:rowId xmlns:a16="http://schemas.microsoft.com/office/drawing/2014/main" val="3711782995"/>
                  </a:ext>
                </a:extLst>
              </a:tr>
              <a:tr h="370840">
                <a:tc>
                  <a:txBody>
                    <a:bodyPr/>
                    <a:lstStyle/>
                    <a:p>
                      <a:pPr algn="r" rtl="1"/>
                      <a:r>
                        <a:rPr lang="he-IL" dirty="0"/>
                        <a:t>31%</a:t>
                      </a:r>
                      <a:endParaRPr lang="en-US" dirty="0"/>
                    </a:p>
                  </a:txBody>
                  <a:tcPr/>
                </a:tc>
                <a:tc>
                  <a:txBody>
                    <a:bodyPr/>
                    <a:lstStyle/>
                    <a:p>
                      <a:pPr algn="r" rtl="1"/>
                      <a:r>
                        <a:rPr lang="he-IL" dirty="0"/>
                        <a:t>2,360</a:t>
                      </a:r>
                      <a:endParaRPr lang="en-US" dirty="0"/>
                    </a:p>
                  </a:txBody>
                  <a:tcPr/>
                </a:tc>
                <a:tc>
                  <a:txBody>
                    <a:bodyPr/>
                    <a:lstStyle/>
                    <a:p>
                      <a:pPr algn="r" rtl="1"/>
                      <a:r>
                        <a:rPr lang="en-US" dirty="0"/>
                        <a:t>1,800</a:t>
                      </a:r>
                    </a:p>
                  </a:txBody>
                  <a:tcPr/>
                </a:tc>
                <a:tc>
                  <a:txBody>
                    <a:bodyPr/>
                    <a:lstStyle/>
                    <a:p>
                      <a:pPr algn="r" rtl="1"/>
                      <a:r>
                        <a:rPr lang="en-US" dirty="0"/>
                        <a:t>S&amp;P 500</a:t>
                      </a:r>
                    </a:p>
                  </a:txBody>
                  <a:tcPr/>
                </a:tc>
                <a:extLst>
                  <a:ext uri="{0D108BD9-81ED-4DB2-BD59-A6C34878D82A}">
                    <a16:rowId xmlns:a16="http://schemas.microsoft.com/office/drawing/2014/main" val="3341305888"/>
                  </a:ext>
                </a:extLst>
              </a:tr>
              <a:tr h="370840">
                <a:tc>
                  <a:txBody>
                    <a:bodyPr/>
                    <a:lstStyle/>
                    <a:p>
                      <a:pPr algn="r" rtl="1"/>
                      <a:r>
                        <a:rPr lang="en-US" dirty="0"/>
                        <a:t>59%</a:t>
                      </a:r>
                    </a:p>
                  </a:txBody>
                  <a:tcPr/>
                </a:tc>
                <a:tc>
                  <a:txBody>
                    <a:bodyPr/>
                    <a:lstStyle/>
                    <a:p>
                      <a:pPr algn="r" rtl="1"/>
                      <a:r>
                        <a:rPr lang="en-US" dirty="0"/>
                        <a:t>5,650</a:t>
                      </a:r>
                    </a:p>
                  </a:txBody>
                  <a:tcPr/>
                </a:tc>
                <a:tc>
                  <a:txBody>
                    <a:bodyPr/>
                    <a:lstStyle/>
                    <a:p>
                      <a:pPr algn="r" rtl="1"/>
                      <a:r>
                        <a:rPr lang="en-US" dirty="0"/>
                        <a:t>3,540</a:t>
                      </a:r>
                    </a:p>
                  </a:txBody>
                  <a:tcPr/>
                </a:tc>
                <a:tc>
                  <a:txBody>
                    <a:bodyPr/>
                    <a:lstStyle/>
                    <a:p>
                      <a:pPr algn="r" rtl="1"/>
                      <a:r>
                        <a:rPr lang="en-US" dirty="0"/>
                        <a:t>NASDAQ 100</a:t>
                      </a:r>
                    </a:p>
                  </a:txBody>
                  <a:tcPr/>
                </a:tc>
                <a:extLst>
                  <a:ext uri="{0D108BD9-81ED-4DB2-BD59-A6C34878D82A}">
                    <a16:rowId xmlns:a16="http://schemas.microsoft.com/office/drawing/2014/main" val="3755110758"/>
                  </a:ext>
                </a:extLst>
              </a:tr>
              <a:tr h="370840">
                <a:tc>
                  <a:txBody>
                    <a:bodyPr/>
                    <a:lstStyle/>
                    <a:p>
                      <a:pPr algn="r" rtl="1"/>
                      <a:r>
                        <a:rPr lang="en-US" dirty="0"/>
                        <a:t>50%</a:t>
                      </a:r>
                    </a:p>
                  </a:txBody>
                  <a:tcPr/>
                </a:tc>
                <a:tc>
                  <a:txBody>
                    <a:bodyPr/>
                    <a:lstStyle/>
                    <a:p>
                      <a:pPr algn="r" rtl="1"/>
                      <a:r>
                        <a:rPr lang="en-US" dirty="0"/>
                        <a:t>3,090</a:t>
                      </a:r>
                    </a:p>
                  </a:txBody>
                  <a:tcPr/>
                </a:tc>
                <a:tc>
                  <a:txBody>
                    <a:bodyPr/>
                    <a:lstStyle/>
                    <a:p>
                      <a:pPr algn="r" rtl="1"/>
                      <a:r>
                        <a:rPr lang="en-US" dirty="0"/>
                        <a:t>2,080</a:t>
                      </a:r>
                    </a:p>
                  </a:txBody>
                  <a:tcPr/>
                </a:tc>
                <a:tc>
                  <a:txBody>
                    <a:bodyPr/>
                    <a:lstStyle/>
                    <a:p>
                      <a:pPr algn="r" rtl="1"/>
                      <a:r>
                        <a:rPr lang="en-US" dirty="0"/>
                        <a:t>SSE composite</a:t>
                      </a:r>
                    </a:p>
                  </a:txBody>
                  <a:tcPr/>
                </a:tc>
                <a:extLst>
                  <a:ext uri="{0D108BD9-81ED-4DB2-BD59-A6C34878D82A}">
                    <a16:rowId xmlns:a16="http://schemas.microsoft.com/office/drawing/2014/main" val="2994896754"/>
                  </a:ext>
                </a:extLst>
              </a:tr>
              <a:tr h="370840">
                <a:tc>
                  <a:txBody>
                    <a:bodyPr/>
                    <a:lstStyle/>
                    <a:p>
                      <a:pPr algn="r" rtl="1"/>
                      <a:r>
                        <a:rPr lang="he-IL" dirty="0"/>
                        <a:t>31%</a:t>
                      </a:r>
                      <a:endParaRPr lang="en-US" dirty="0"/>
                    </a:p>
                  </a:txBody>
                  <a:tcPr/>
                </a:tc>
                <a:tc>
                  <a:txBody>
                    <a:bodyPr/>
                    <a:lstStyle/>
                    <a:p>
                      <a:pPr algn="r" rtl="1"/>
                      <a:r>
                        <a:rPr lang="he-IL" dirty="0"/>
                        <a:t>140</a:t>
                      </a:r>
                      <a:endParaRPr lang="en-US" dirty="0"/>
                    </a:p>
                  </a:txBody>
                  <a:tcPr/>
                </a:tc>
                <a:tc>
                  <a:txBody>
                    <a:bodyPr/>
                    <a:lstStyle/>
                    <a:p>
                      <a:pPr algn="r" rtl="1"/>
                      <a:r>
                        <a:rPr lang="he-IL" dirty="0"/>
                        <a:t>107</a:t>
                      </a:r>
                      <a:endParaRPr lang="en-US" dirty="0"/>
                    </a:p>
                  </a:txBody>
                  <a:tcPr/>
                </a:tc>
                <a:tc>
                  <a:txBody>
                    <a:bodyPr/>
                    <a:lstStyle/>
                    <a:p>
                      <a:pPr algn="r" rtl="1"/>
                      <a:r>
                        <a:rPr lang="he-IL" dirty="0"/>
                        <a:t>אג"ח ממשלתית</a:t>
                      </a:r>
                      <a:endParaRPr lang="en-US" dirty="0"/>
                    </a:p>
                  </a:txBody>
                  <a:tcPr/>
                </a:tc>
                <a:extLst>
                  <a:ext uri="{0D108BD9-81ED-4DB2-BD59-A6C34878D82A}">
                    <a16:rowId xmlns:a16="http://schemas.microsoft.com/office/drawing/2014/main" val="1770235362"/>
                  </a:ext>
                </a:extLst>
              </a:tr>
              <a:tr h="370840">
                <a:tc>
                  <a:txBody>
                    <a:bodyPr/>
                    <a:lstStyle/>
                    <a:p>
                      <a:pPr algn="r" rtl="1"/>
                      <a:r>
                        <a:rPr lang="en-US" dirty="0"/>
                        <a:t>72%</a:t>
                      </a:r>
                    </a:p>
                  </a:txBody>
                  <a:tcPr/>
                </a:tc>
                <a:tc>
                  <a:txBody>
                    <a:bodyPr/>
                    <a:lstStyle/>
                    <a:p>
                      <a:pPr algn="r" rtl="1"/>
                      <a:r>
                        <a:rPr lang="en-US" dirty="0"/>
                        <a:t>950</a:t>
                      </a:r>
                    </a:p>
                  </a:txBody>
                  <a:tcPr/>
                </a:tc>
                <a:tc>
                  <a:txBody>
                    <a:bodyPr/>
                    <a:lstStyle/>
                    <a:p>
                      <a:pPr algn="r" rtl="1"/>
                      <a:r>
                        <a:rPr lang="en-US" dirty="0"/>
                        <a:t>550</a:t>
                      </a:r>
                    </a:p>
                  </a:txBody>
                  <a:tcPr/>
                </a:tc>
                <a:tc>
                  <a:txBody>
                    <a:bodyPr/>
                    <a:lstStyle/>
                    <a:p>
                      <a:pPr algn="r" rtl="1"/>
                      <a:r>
                        <a:rPr lang="en-US" dirty="0"/>
                        <a:t>Google</a:t>
                      </a:r>
                    </a:p>
                  </a:txBody>
                  <a:tcPr/>
                </a:tc>
                <a:extLst>
                  <a:ext uri="{0D108BD9-81ED-4DB2-BD59-A6C34878D82A}">
                    <a16:rowId xmlns:a16="http://schemas.microsoft.com/office/drawing/2014/main" val="3054930583"/>
                  </a:ext>
                </a:extLst>
              </a:tr>
              <a:tr h="370840">
                <a:tc>
                  <a:txBody>
                    <a:bodyPr/>
                    <a:lstStyle/>
                    <a:p>
                      <a:pPr algn="r" rtl="1"/>
                      <a:r>
                        <a:rPr lang="en-US" dirty="0"/>
                        <a:t>99%</a:t>
                      </a:r>
                    </a:p>
                  </a:txBody>
                  <a:tcPr/>
                </a:tc>
                <a:tc>
                  <a:txBody>
                    <a:bodyPr/>
                    <a:lstStyle/>
                    <a:p>
                      <a:pPr algn="r" rtl="1"/>
                      <a:r>
                        <a:rPr lang="en-US" dirty="0"/>
                        <a:t>153</a:t>
                      </a:r>
                    </a:p>
                  </a:txBody>
                  <a:tcPr/>
                </a:tc>
                <a:tc>
                  <a:txBody>
                    <a:bodyPr/>
                    <a:lstStyle/>
                    <a:p>
                      <a:pPr algn="r" rtl="1"/>
                      <a:r>
                        <a:rPr lang="en-US" dirty="0"/>
                        <a:t>77</a:t>
                      </a:r>
                    </a:p>
                  </a:txBody>
                  <a:tcPr/>
                </a:tc>
                <a:tc>
                  <a:txBody>
                    <a:bodyPr/>
                    <a:lstStyle/>
                    <a:p>
                      <a:pPr algn="r" rtl="1"/>
                      <a:r>
                        <a:rPr lang="en-US" dirty="0"/>
                        <a:t>Apple</a:t>
                      </a:r>
                    </a:p>
                  </a:txBody>
                  <a:tcPr/>
                </a:tc>
                <a:extLst>
                  <a:ext uri="{0D108BD9-81ED-4DB2-BD59-A6C34878D82A}">
                    <a16:rowId xmlns:a16="http://schemas.microsoft.com/office/drawing/2014/main" val="3364926816"/>
                  </a:ext>
                </a:extLst>
              </a:tr>
              <a:tr h="370840">
                <a:tc>
                  <a:txBody>
                    <a:bodyPr/>
                    <a:lstStyle/>
                    <a:p>
                      <a:pPr algn="r" rtl="1"/>
                      <a:r>
                        <a:rPr lang="en-US" dirty="0"/>
                        <a:t>162%</a:t>
                      </a:r>
                    </a:p>
                  </a:txBody>
                  <a:tcPr/>
                </a:tc>
                <a:tc>
                  <a:txBody>
                    <a:bodyPr/>
                    <a:lstStyle/>
                    <a:p>
                      <a:pPr algn="r" rtl="1"/>
                      <a:r>
                        <a:rPr lang="en-US" dirty="0"/>
                        <a:t>2020</a:t>
                      </a:r>
                    </a:p>
                  </a:txBody>
                  <a:tcPr/>
                </a:tc>
                <a:tc>
                  <a:txBody>
                    <a:bodyPr/>
                    <a:lstStyle/>
                    <a:p>
                      <a:pPr algn="r" rtl="1"/>
                      <a:r>
                        <a:rPr lang="en-US" dirty="0"/>
                        <a:t>770</a:t>
                      </a:r>
                    </a:p>
                  </a:txBody>
                  <a:tcPr/>
                </a:tc>
                <a:tc>
                  <a:txBody>
                    <a:bodyPr/>
                    <a:lstStyle/>
                    <a:p>
                      <a:pPr algn="r" rtl="1"/>
                      <a:r>
                        <a:rPr lang="en-US" dirty="0"/>
                        <a:t>Bitcoin</a:t>
                      </a:r>
                    </a:p>
                  </a:txBody>
                  <a:tcPr/>
                </a:tc>
                <a:extLst>
                  <a:ext uri="{0D108BD9-81ED-4DB2-BD59-A6C34878D82A}">
                    <a16:rowId xmlns:a16="http://schemas.microsoft.com/office/drawing/2014/main" val="3338419515"/>
                  </a:ext>
                </a:extLst>
              </a:tr>
            </a:tbl>
          </a:graphicData>
        </a:graphic>
      </p:graphicFrame>
    </p:spTree>
    <p:extLst>
      <p:ext uri="{BB962C8B-B14F-4D97-AF65-F5344CB8AC3E}">
        <p14:creationId xmlns:p14="http://schemas.microsoft.com/office/powerpoint/2010/main" val="35446140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dirty="0"/>
          </a:p>
        </p:txBody>
      </p:sp>
      <p:sp>
        <p:nvSpPr>
          <p:cNvPr id="3" name="Content Placeholder 2"/>
          <p:cNvSpPr>
            <a:spLocks noGrp="1"/>
          </p:cNvSpPr>
          <p:nvPr>
            <p:ph idx="1"/>
          </p:nvPr>
        </p:nvSpPr>
        <p:spPr/>
        <p:txBody>
          <a:bodyPr>
            <a:normAutofit/>
          </a:bodyPr>
          <a:lstStyle/>
          <a:p>
            <a:pPr marL="0" indent="0" algn="ctr">
              <a:buNone/>
            </a:pPr>
            <a:endParaRPr lang="he-IL" dirty="0"/>
          </a:p>
          <a:p>
            <a:pPr marL="0" indent="0" algn="ctr">
              <a:buNone/>
            </a:pPr>
            <a:r>
              <a:rPr lang="he-IL" sz="8000" dirty="0"/>
              <a:t>תודה על ההקשבה </a:t>
            </a:r>
            <a:r>
              <a:rPr lang="he-IL" sz="8000" dirty="0">
                <a:sym typeface="Wingdings" panose="05000000000000000000" pitchFamily="2" charset="2"/>
              </a:rPr>
              <a:t></a:t>
            </a:r>
            <a:endParaRPr lang="en-US" sz="8000" dirty="0"/>
          </a:p>
        </p:txBody>
      </p:sp>
    </p:spTree>
    <p:extLst>
      <p:ext uri="{BB962C8B-B14F-4D97-AF65-F5344CB8AC3E}">
        <p14:creationId xmlns:p14="http://schemas.microsoft.com/office/powerpoint/2010/main" val="3262217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דירה חדשה מקבלן</a:t>
            </a:r>
            <a:endParaRPr lang="en-US" dirty="0"/>
          </a:p>
        </p:txBody>
      </p:sp>
      <p:sp>
        <p:nvSpPr>
          <p:cNvPr id="3" name="Content Placeholder 2"/>
          <p:cNvSpPr>
            <a:spLocks noGrp="1"/>
          </p:cNvSpPr>
          <p:nvPr>
            <p:ph idx="1"/>
          </p:nvPr>
        </p:nvSpPr>
        <p:spPr/>
        <p:txBody>
          <a:bodyPr/>
          <a:lstStyle/>
          <a:p>
            <a:r>
              <a:rPr lang="he-IL" dirty="0"/>
              <a:t>בדרך כלל 2-3 שנים עד לאכלוס</a:t>
            </a:r>
          </a:p>
          <a:p>
            <a:r>
              <a:rPr lang="he-IL" dirty="0"/>
              <a:t>הון עצמי נדרש : כ 25%</a:t>
            </a:r>
          </a:p>
          <a:p>
            <a:r>
              <a:rPr lang="he-IL" dirty="0"/>
              <a:t>אחריות קבלן על הדירה – ע"פ חוק המכר. שנת בדק עד 7 שנים.</a:t>
            </a:r>
          </a:p>
          <a:p>
            <a:endParaRPr lang="en-US" dirty="0"/>
          </a:p>
        </p:txBody>
      </p:sp>
    </p:spTree>
    <p:extLst>
      <p:ext uri="{BB962C8B-B14F-4D97-AF65-F5344CB8AC3E}">
        <p14:creationId xmlns:p14="http://schemas.microsoft.com/office/powerpoint/2010/main" val="1896687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דירה חדשה מקבלן</a:t>
            </a:r>
            <a:endParaRPr lang="en-US" dirty="0"/>
          </a:p>
        </p:txBody>
      </p:sp>
      <p:sp>
        <p:nvSpPr>
          <p:cNvPr id="3" name="Content Placeholder 2"/>
          <p:cNvSpPr>
            <a:spLocks noGrp="1"/>
          </p:cNvSpPr>
          <p:nvPr>
            <p:ph idx="1"/>
          </p:nvPr>
        </p:nvSpPr>
        <p:spPr/>
        <p:txBody>
          <a:bodyPr>
            <a:normAutofit/>
          </a:bodyPr>
          <a:lstStyle/>
          <a:p>
            <a:r>
              <a:rPr lang="he-IL" dirty="0"/>
              <a:t>רווח :</a:t>
            </a:r>
          </a:p>
          <a:p>
            <a:pPr lvl="1"/>
            <a:r>
              <a:rPr lang="he-IL" dirty="0"/>
              <a:t>רווח יזמי ~ 10% לשנה</a:t>
            </a:r>
          </a:p>
          <a:p>
            <a:r>
              <a:rPr lang="he-IL" dirty="0"/>
              <a:t>סיכונים :</a:t>
            </a:r>
          </a:p>
          <a:p>
            <a:pPr lvl="1"/>
            <a:r>
              <a:rPr lang="he-IL" dirty="0"/>
              <a:t>קבלן פושט רגל</a:t>
            </a:r>
          </a:p>
          <a:p>
            <a:pPr lvl="1"/>
            <a:r>
              <a:rPr lang="he-IL" dirty="0"/>
              <a:t>איכות עבודה נמוכה</a:t>
            </a:r>
          </a:p>
          <a:p>
            <a:pPr lvl="1"/>
            <a:endParaRPr lang="en-US" dirty="0"/>
          </a:p>
        </p:txBody>
      </p:sp>
    </p:spTree>
    <p:extLst>
      <p:ext uri="{BB962C8B-B14F-4D97-AF65-F5344CB8AC3E}">
        <p14:creationId xmlns:p14="http://schemas.microsoft.com/office/powerpoint/2010/main" val="764114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dirty="0"/>
              <a:t>דירה חדשה מקבלן</a:t>
            </a:r>
            <a:endParaRPr lang="en-US" dirty="0"/>
          </a:p>
        </p:txBody>
      </p:sp>
      <p:sp>
        <p:nvSpPr>
          <p:cNvPr id="3" name="Content Placeholder 2"/>
          <p:cNvSpPr>
            <a:spLocks noGrp="1"/>
          </p:cNvSpPr>
          <p:nvPr>
            <p:ph idx="1"/>
          </p:nvPr>
        </p:nvSpPr>
        <p:spPr/>
        <p:txBody>
          <a:bodyPr>
            <a:normAutofit/>
          </a:bodyPr>
          <a:lstStyle/>
          <a:p>
            <a:r>
              <a:rPr lang="he-IL" dirty="0"/>
              <a:t>דברים שלא צופים מראש</a:t>
            </a:r>
          </a:p>
          <a:p>
            <a:pPr lvl="1"/>
            <a:r>
              <a:rPr lang="he-IL" dirty="0"/>
              <a:t>השכרת הנכס – תחרות קשה</a:t>
            </a:r>
          </a:p>
          <a:p>
            <a:pPr lvl="1"/>
            <a:r>
              <a:rPr lang="he-IL" dirty="0"/>
              <a:t>הוצאות עו"ד ומתווך (גם בקנייה)</a:t>
            </a:r>
          </a:p>
          <a:p>
            <a:pPr lvl="1"/>
            <a:r>
              <a:rPr lang="he-IL" dirty="0"/>
              <a:t>מס שבח, מס רכישה, מס דירה 3</a:t>
            </a:r>
          </a:p>
          <a:p>
            <a:pPr lvl="1"/>
            <a:r>
              <a:rPr lang="he-IL" dirty="0"/>
              <a:t>מס הכנסה על שכ"ד מעל 5,000₪ </a:t>
            </a:r>
            <a:endParaRPr lang="en-US" dirty="0"/>
          </a:p>
        </p:txBody>
      </p:sp>
    </p:spTree>
    <p:extLst>
      <p:ext uri="{BB962C8B-B14F-4D97-AF65-F5344CB8AC3E}">
        <p14:creationId xmlns:p14="http://schemas.microsoft.com/office/powerpoint/2010/main" val="261741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851</TotalTime>
  <Words>1503</Words>
  <Application>Microsoft Office PowerPoint</Application>
  <PresentationFormat>On-screen Show (4:3)</PresentationFormat>
  <Paragraphs>319</Paragraphs>
  <Slides>63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Cambria Math</vt:lpstr>
      <vt:lpstr>Times New Roman</vt:lpstr>
      <vt:lpstr>Wingdings</vt:lpstr>
      <vt:lpstr>Office Theme</vt:lpstr>
      <vt:lpstr>מה עם הכסף ?</vt:lpstr>
      <vt:lpstr>בתכנית</vt:lpstr>
      <vt:lpstr>סקירה כללית</vt:lpstr>
      <vt:lpstr>סקירה כללית</vt:lpstr>
      <vt:lpstr>נדל"ן</vt:lpstr>
      <vt:lpstr>נדל"ן - אפשרויות</vt:lpstr>
      <vt:lpstr>דירה חדשה מקבלן</vt:lpstr>
      <vt:lpstr>דירה חדשה מקבלן</vt:lpstr>
      <vt:lpstr>דירה חדשה מקבלן</vt:lpstr>
      <vt:lpstr>מימון</vt:lpstr>
      <vt:lpstr>עסקה לדוגמה</vt:lpstr>
      <vt:lpstr>הלא צפוי</vt:lpstr>
      <vt:lpstr>המסוכן</vt:lpstr>
      <vt:lpstr>לא צפוי 2</vt:lpstr>
      <vt:lpstr>דירה מיד שנייה</vt:lpstr>
      <vt:lpstr>הטוב</vt:lpstr>
      <vt:lpstr>הלא צפוי (מחושב)</vt:lpstr>
      <vt:lpstr>לא צפוי בריבוע</vt:lpstr>
      <vt:lpstr>הפחות טוב</vt:lpstr>
      <vt:lpstr>מימון</vt:lpstr>
      <vt:lpstr>אנקדוטה</vt:lpstr>
      <vt:lpstr>עסקה לדוגמה</vt:lpstr>
      <vt:lpstr>עוד עסקאות</vt:lpstr>
      <vt:lpstr>עוד עסקאות</vt:lpstr>
      <vt:lpstr>מסקנות</vt:lpstr>
      <vt:lpstr>נכס מסחרי</vt:lpstr>
      <vt:lpstr>מסחרי</vt:lpstr>
      <vt:lpstr>עסקאות לדוגמה</vt:lpstr>
      <vt:lpstr>פתיחת עסק</vt:lpstr>
      <vt:lpstr>עסק החלומות – חדרי בריחה</vt:lpstr>
      <vt:lpstr>בואו נפתח חדר בריחה</vt:lpstr>
      <vt:lpstr>חדר בריחה - הכנסות</vt:lpstr>
      <vt:lpstr>חדר בריחה כפול</vt:lpstr>
      <vt:lpstr>חדר בריחה - הכנסות</vt:lpstr>
      <vt:lpstr>הלא צפוי</vt:lpstr>
      <vt:lpstr>עסקים נוספים</vt:lpstr>
      <vt:lpstr>שוק ההון</vt:lpstr>
      <vt:lpstr>נירות ערך וחברות</vt:lpstr>
      <vt:lpstr>הבורסה</vt:lpstr>
      <vt:lpstr>מניות ואג"חים</vt:lpstr>
      <vt:lpstr>תעודות סל</vt:lpstr>
      <vt:lpstr>עוד על אג"ח</vt:lpstr>
      <vt:lpstr>אג"ח מושגים</vt:lpstr>
      <vt:lpstr>אג"ח - ריבית</vt:lpstr>
      <vt:lpstr>אג"ח - ריבית</vt:lpstr>
      <vt:lpstr>פדיון אג"ח</vt:lpstr>
      <vt:lpstr>אג"ח - טווחי זמנים</vt:lpstr>
      <vt:lpstr>סוגי תשואות באג"ח </vt:lpstr>
      <vt:lpstr>סוגי תשואות באג"ח </vt:lpstr>
      <vt:lpstr>סוגי מנפיקי אג"ח</vt:lpstr>
      <vt:lpstr>סוגי מנפיקי אג"ח</vt:lpstr>
      <vt:lpstr>סוגי מנפיקי אג"ח</vt:lpstr>
      <vt:lpstr>תספורת (הסדר חוב)</vt:lpstr>
      <vt:lpstr>תספורות בישראל</vt:lpstr>
      <vt:lpstr>קרן נאמנות</vt:lpstr>
      <vt:lpstr>קרן מחקה</vt:lpstr>
      <vt:lpstr>מדדים</vt:lpstr>
      <vt:lpstr>מדד S&amp;P 500</vt:lpstr>
      <vt:lpstr>היסטוריית המדד S&amp;P</vt:lpstr>
      <vt:lpstr>NASDAQ 100</vt:lpstr>
      <vt:lpstr>SSE composite index</vt:lpstr>
      <vt:lpstr>נחזור לאותו יום גורלי ב2014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Boaz</dc:creator>
  <cp:lastModifiedBy>boaz raz</cp:lastModifiedBy>
  <cp:revision>89</cp:revision>
  <dcterms:created xsi:type="dcterms:W3CDTF">2006-08-16T00:00:00Z</dcterms:created>
  <dcterms:modified xsi:type="dcterms:W3CDTF">2017-05-20T19:18:21Z</dcterms:modified>
</cp:coreProperties>
</file>