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8" autoAdjust="0"/>
    <p:restoredTop sz="94660"/>
  </p:normalViewPr>
  <p:slideViewPr>
    <p:cSldViewPr snapToGrid="0">
      <p:cViewPr varScale="1">
        <p:scale>
          <a:sx n="86" d="100"/>
          <a:sy n="86" d="100"/>
        </p:scale>
        <p:origin x="6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A9172-AF81-4032-A90F-B91E246908D5}"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89A1D-4692-49A5-A9D8-71BD0C123C69}" type="slidenum">
              <a:rPr lang="en-US" smtClean="0"/>
              <a:t>‹#›</a:t>
            </a:fld>
            <a:endParaRPr lang="en-US"/>
          </a:p>
        </p:txBody>
      </p:sp>
    </p:spTree>
    <p:extLst>
      <p:ext uri="{BB962C8B-B14F-4D97-AF65-F5344CB8AC3E}">
        <p14:creationId xmlns:p14="http://schemas.microsoft.com/office/powerpoint/2010/main" val="1866446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D26F816-A713-4377-A46D-085DDEAD2F41}" type="datetime1">
              <a:rPr lang="en-US" smtClean="0"/>
              <a:t>1/11/2024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E9A843-6719-44F1-9B7D-CCFAF079F88B}"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B0E8DF-289A-437E-889C-5F44353B422A}"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BD7D98-39E4-47C0-9185-3C25109D44E6}"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DEB14B-04C6-4993-9CD4-12D408EC0AC7}"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2372D5-1C09-484A-A936-F1F3C2077635}" type="datetime1">
              <a:rPr lang="en-US" smtClean="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6BE732-7817-42ED-932F-6EFE41C9309C}" type="datetime1">
              <a:rPr lang="en-US" smtClean="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B795E-AE47-4CC6-B551-3BCD574C806E}"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2F6A4-8B5A-4A7E-8A97-782900C98F4E}"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94595-820F-4336-ADAF-716D69FEBBB0}"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F0A942-B02B-416E-A844-C08A299F6229}"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D4A352-6036-4464-8397-736281435F95}"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EBA56A-64BF-48D1-8C1A-33B9D1EB4346}" type="datetime1">
              <a:rPr lang="en-US" smtClean="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9F0AD4-F941-428E-BDCB-DFDF3BF89F79}" type="datetime1">
              <a:rPr lang="en-US" smtClean="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250D4-5FA3-4096-8063-6C4EE465F43C}" type="datetime1">
              <a:rPr lang="en-US" smtClean="0"/>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933EC-2A38-460A-8DEE-41B36A77E4CB}"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B4AB7-05B7-42B4-8442-E2794232D7F2}"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E96327-DC13-4837-A289-04E83981370F}" type="datetime1">
              <a:rPr lang="en-US" smtClean="0"/>
              <a:t>1/11/2024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image" Target="../media/image9.jpg"/><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A3B6-E0A1-4BA3-B903-6342495AF9E3}"/>
              </a:ext>
            </a:extLst>
          </p:cNvPr>
          <p:cNvSpPr>
            <a:spLocks noGrp="1"/>
          </p:cNvSpPr>
          <p:nvPr>
            <p:ph type="ctrTitle"/>
          </p:nvPr>
        </p:nvSpPr>
        <p:spPr/>
        <p:txBody>
          <a:bodyPr/>
          <a:lstStyle/>
          <a:p>
            <a:r>
              <a:rPr lang="en-US" dirty="0" err="1"/>
              <a:t>CodeQuest</a:t>
            </a:r>
            <a:endParaRPr lang="en-US" dirty="0"/>
          </a:p>
        </p:txBody>
      </p:sp>
      <p:sp>
        <p:nvSpPr>
          <p:cNvPr id="3" name="Subtitle 2">
            <a:extLst>
              <a:ext uri="{FF2B5EF4-FFF2-40B4-BE49-F238E27FC236}">
                <a16:creationId xmlns:a16="http://schemas.microsoft.com/office/drawing/2014/main" id="{B6BFAD01-FC81-45D8-961E-0F5F612D3242}"/>
              </a:ext>
            </a:extLst>
          </p:cNvPr>
          <p:cNvSpPr>
            <a:spLocks noGrp="1"/>
          </p:cNvSpPr>
          <p:nvPr>
            <p:ph type="subTitle" idx="1"/>
          </p:nvPr>
        </p:nvSpPr>
        <p:spPr/>
        <p:txBody>
          <a:bodyPr/>
          <a:lstStyle/>
          <a:p>
            <a:r>
              <a:rPr lang="en-US" dirty="0"/>
              <a:t>The new Learning app</a:t>
            </a:r>
          </a:p>
        </p:txBody>
      </p:sp>
    </p:spTree>
    <p:extLst>
      <p:ext uri="{BB962C8B-B14F-4D97-AF65-F5344CB8AC3E}">
        <p14:creationId xmlns:p14="http://schemas.microsoft.com/office/powerpoint/2010/main" val="53807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AC3D-0E88-4259-B336-989108B11C76}"/>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D6ABD890-D8F1-4958-9EDC-CAA40DF16D5B}"/>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Lst>
          </a:blip>
          <a:srcRect l="14081" t="8844" r="14081" b="8844"/>
          <a:stretch/>
        </p:blipFill>
        <p:spPr>
          <a:xfrm>
            <a:off x="6096000" y="618518"/>
            <a:ext cx="3014354" cy="5641848"/>
          </a:xfrm>
        </p:spPr>
      </p:pic>
      <p:pic>
        <p:nvPicPr>
          <p:cNvPr id="11" name="Picture 10">
            <a:extLst>
              <a:ext uri="{FF2B5EF4-FFF2-40B4-BE49-F238E27FC236}">
                <a16:creationId xmlns:a16="http://schemas.microsoft.com/office/drawing/2014/main" id="{6E8BF728-03C5-4456-9279-8CC0F24D4F6F}"/>
              </a:ext>
            </a:extLst>
          </p:cNvPr>
          <p:cNvPicPr>
            <a:picLocks noChangeAspect="1"/>
          </p:cNvPicPr>
          <p:nvPr/>
        </p:nvPicPr>
        <p:blipFill rotWithShape="1">
          <a:blip r:embed="rId4"/>
          <a:srcRect l="13966" t="8889" r="14054" b="9019"/>
          <a:stretch/>
        </p:blipFill>
        <p:spPr>
          <a:xfrm>
            <a:off x="2525189" y="597634"/>
            <a:ext cx="3021982" cy="5641848"/>
          </a:xfrm>
          <a:prstGeom prst="rect">
            <a:avLst/>
          </a:prstGeom>
        </p:spPr>
      </p:pic>
      <p:cxnSp>
        <p:nvCxnSpPr>
          <p:cNvPr id="9" name="Connector: Curved 8">
            <a:extLst>
              <a:ext uri="{FF2B5EF4-FFF2-40B4-BE49-F238E27FC236}">
                <a16:creationId xmlns:a16="http://schemas.microsoft.com/office/drawing/2014/main" id="{799DFF59-60DF-49CC-80DA-6EB9CF9D02FD}"/>
              </a:ext>
            </a:extLst>
          </p:cNvPr>
          <p:cNvCxnSpPr>
            <a:cxnSpLocks/>
            <a:endCxn id="7" idx="1"/>
          </p:cNvCxnSpPr>
          <p:nvPr/>
        </p:nvCxnSpPr>
        <p:spPr>
          <a:xfrm flipV="1">
            <a:off x="4267953" y="3439442"/>
            <a:ext cx="1828047" cy="2616771"/>
          </a:xfrm>
          <a:prstGeom prst="curvedConnector3">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257FFBC-9F31-4C98-800B-AE69B003FD06}"/>
              </a:ext>
            </a:extLst>
          </p:cNvPr>
          <p:cNvPicPr>
            <a:picLocks noChangeAspect="1"/>
          </p:cNvPicPr>
          <p:nvPr/>
        </p:nvPicPr>
        <p:blipFill>
          <a:blip r:embed="rId5"/>
          <a:stretch>
            <a:fillRect/>
          </a:stretch>
        </p:blipFill>
        <p:spPr>
          <a:xfrm>
            <a:off x="6498166" y="2805146"/>
            <a:ext cx="2210022" cy="1268592"/>
          </a:xfrm>
          <a:prstGeom prst="rect">
            <a:avLst/>
          </a:prstGeom>
        </p:spPr>
      </p:pic>
    </p:spTree>
    <p:extLst>
      <p:ext uri="{BB962C8B-B14F-4D97-AF65-F5344CB8AC3E}">
        <p14:creationId xmlns:p14="http://schemas.microsoft.com/office/powerpoint/2010/main" val="3022537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D62C80-6F64-4EA9-A678-B52E727BAA75}"/>
              </a:ext>
            </a:extLst>
          </p:cNvPr>
          <p:cNvPicPr>
            <a:picLocks noChangeAspect="1"/>
          </p:cNvPicPr>
          <p:nvPr/>
        </p:nvPicPr>
        <p:blipFill>
          <a:blip r:embed="rId2"/>
          <a:stretch>
            <a:fillRect/>
          </a:stretch>
        </p:blipFill>
        <p:spPr>
          <a:xfrm>
            <a:off x="1642730" y="1357803"/>
            <a:ext cx="8906539" cy="3875566"/>
          </a:xfrm>
          <a:prstGeom prst="rect">
            <a:avLst/>
          </a:prstGeom>
        </p:spPr>
      </p:pic>
      <p:sp>
        <p:nvSpPr>
          <p:cNvPr id="2" name="Title 1">
            <a:extLst>
              <a:ext uri="{FF2B5EF4-FFF2-40B4-BE49-F238E27FC236}">
                <a16:creationId xmlns:a16="http://schemas.microsoft.com/office/drawing/2014/main" id="{448A0EED-8901-427B-A776-CC5FC3F8D292}"/>
              </a:ext>
            </a:extLst>
          </p:cNvPr>
          <p:cNvSpPr>
            <a:spLocks noGrp="1"/>
          </p:cNvSpPr>
          <p:nvPr>
            <p:ph type="title"/>
          </p:nvPr>
        </p:nvSpPr>
        <p:spPr/>
        <p:txBody>
          <a:bodyPr/>
          <a:lstStyle/>
          <a:p>
            <a:endParaRPr lang="en-US"/>
          </a:p>
        </p:txBody>
      </p:sp>
      <p:pic>
        <p:nvPicPr>
          <p:cNvPr id="14" name="Content Placeholder 13">
            <a:extLst>
              <a:ext uri="{FF2B5EF4-FFF2-40B4-BE49-F238E27FC236}">
                <a16:creationId xmlns:a16="http://schemas.microsoft.com/office/drawing/2014/main" id="{436F229D-ACA9-42A0-87EF-9BF241842F13}"/>
              </a:ext>
            </a:extLst>
          </p:cNvPr>
          <p:cNvPicPr>
            <a:picLocks noGrp="1" noChangeAspect="1"/>
          </p:cNvPicPr>
          <p:nvPr>
            <p:ph idx="1"/>
          </p:nvPr>
        </p:nvPicPr>
        <p:blipFill>
          <a:blip r:embed="rId3"/>
          <a:stretch>
            <a:fillRect/>
          </a:stretch>
        </p:blipFill>
        <p:spPr>
          <a:xfrm>
            <a:off x="1642730" y="1491217"/>
            <a:ext cx="8906539" cy="3873690"/>
          </a:xfrm>
        </p:spPr>
      </p:pic>
    </p:spTree>
    <p:extLst>
      <p:ext uri="{BB962C8B-B14F-4D97-AF65-F5344CB8AC3E}">
        <p14:creationId xmlns:p14="http://schemas.microsoft.com/office/powerpoint/2010/main" val="1548652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8"/>
                                        </p:tgtEl>
                                      </p:cBhvr>
                                    </p:animEffect>
                                    <p:anim calcmode="lin" valueType="num">
                                      <p:cBhvr>
                                        <p:cTn id="7" dur="1000"/>
                                        <p:tgtEl>
                                          <p:spTgt spid="8"/>
                                        </p:tgtEl>
                                        <p:attrNameLst>
                                          <p:attrName>ppt_x</p:attrName>
                                        </p:attrNameLst>
                                      </p:cBhvr>
                                      <p:tavLst>
                                        <p:tav tm="0">
                                          <p:val>
                                            <p:strVal val="ppt_x"/>
                                          </p:val>
                                        </p:tav>
                                        <p:tav tm="100000">
                                          <p:val>
                                            <p:strVal val="ppt_x"/>
                                          </p:val>
                                        </p:tav>
                                      </p:tavLst>
                                    </p:anim>
                                    <p:anim calcmode="lin" valueType="num">
                                      <p:cBhvr>
                                        <p:cTn id="8" dur="1000"/>
                                        <p:tgtEl>
                                          <p:spTgt spid="8"/>
                                        </p:tgtEl>
                                        <p:attrNameLst>
                                          <p:attrName>ppt_y</p:attrName>
                                        </p:attrNameLst>
                                      </p:cBhvr>
                                      <p:tavLst>
                                        <p:tav tm="0">
                                          <p:val>
                                            <p:strVal val="ppt_y"/>
                                          </p:val>
                                        </p:tav>
                                        <p:tav tm="100000">
                                          <p:val>
                                            <p:strVal val="ppt_y-.1"/>
                                          </p:val>
                                        </p:tav>
                                      </p:tavLst>
                                    </p:anim>
                                    <p:set>
                                      <p:cBhvr>
                                        <p:cTn id="9" dur="1" fill="hold">
                                          <p:stCondLst>
                                            <p:cond delay="999"/>
                                          </p:stCondLst>
                                        </p:cTn>
                                        <p:tgtEl>
                                          <p:spTgt spid="8"/>
                                        </p:tgtEl>
                                        <p:attrNameLst>
                                          <p:attrName>style.visibility</p:attrName>
                                        </p:attrNameLst>
                                      </p:cBhvr>
                                      <p:to>
                                        <p:strVal val="hidden"/>
                                      </p:to>
                                    </p:set>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FFC7-C6AE-4A27-B417-1202DF1519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B748B3-7094-4D9C-9DD8-9AE77884EC2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F69264E-9561-4A9E-81AC-4C350A335B8F}"/>
              </a:ext>
            </a:extLst>
          </p:cNvPr>
          <p:cNvPicPr>
            <a:picLocks noChangeAspect="1"/>
          </p:cNvPicPr>
          <p:nvPr/>
        </p:nvPicPr>
        <p:blipFill>
          <a:blip r:embed="rId2"/>
          <a:stretch>
            <a:fillRect/>
          </a:stretch>
        </p:blipFill>
        <p:spPr>
          <a:xfrm>
            <a:off x="2075889" y="1190313"/>
            <a:ext cx="8040222" cy="4477375"/>
          </a:xfrm>
          <a:prstGeom prst="rect">
            <a:avLst/>
          </a:prstGeom>
        </p:spPr>
      </p:pic>
    </p:spTree>
    <p:extLst>
      <p:ext uri="{BB962C8B-B14F-4D97-AF65-F5344CB8AC3E}">
        <p14:creationId xmlns:p14="http://schemas.microsoft.com/office/powerpoint/2010/main" val="4252011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6103-B38B-436C-B88E-4511A52EA351}"/>
              </a:ext>
            </a:extLst>
          </p:cNvPr>
          <p:cNvSpPr>
            <a:spLocks noGrp="1"/>
          </p:cNvSpPr>
          <p:nvPr>
            <p:ph type="title"/>
          </p:nvPr>
        </p:nvSpPr>
        <p:spPr>
          <a:xfrm>
            <a:off x="1141413" y="542318"/>
            <a:ext cx="9905998" cy="1478570"/>
          </a:xfrm>
        </p:spPr>
        <p:txBody>
          <a:bodyPr/>
          <a:lstStyle/>
          <a:p>
            <a:r>
              <a:rPr lang="en-US" dirty="0"/>
              <a:t>Introduction</a:t>
            </a:r>
          </a:p>
        </p:txBody>
      </p:sp>
      <p:sp>
        <p:nvSpPr>
          <p:cNvPr id="3" name="Content Placeholder 2">
            <a:extLst>
              <a:ext uri="{FF2B5EF4-FFF2-40B4-BE49-F238E27FC236}">
                <a16:creationId xmlns:a16="http://schemas.microsoft.com/office/drawing/2014/main" id="{47F57E85-AD01-47CE-8580-BD4F0D676CAA}"/>
              </a:ext>
            </a:extLst>
          </p:cNvPr>
          <p:cNvSpPr>
            <a:spLocks noGrp="1"/>
          </p:cNvSpPr>
          <p:nvPr>
            <p:ph idx="1"/>
          </p:nvPr>
        </p:nvSpPr>
        <p:spPr>
          <a:xfrm>
            <a:off x="1141412" y="2020888"/>
            <a:ext cx="9905999" cy="4142393"/>
          </a:xfrm>
        </p:spPr>
        <p:txBody>
          <a:bodyPr>
            <a:normAutofit/>
          </a:bodyPr>
          <a:lstStyle/>
          <a:p>
            <a:pPr marL="0" marR="0" indent="457200" algn="justLow">
              <a:spcBef>
                <a:spcPts val="0"/>
              </a:spcBef>
              <a:spcAft>
                <a:spcPts val="0"/>
              </a:spcAft>
            </a:pPr>
            <a:r>
              <a:rPr lang="en-US" sz="1400" dirty="0">
                <a:effectLst/>
                <a:latin typeface="Times New Roman" panose="02020603050405020304" pitchFamily="18" charset="0"/>
                <a:ea typeface="Times New Roman" panose="02020603050405020304" pitchFamily="18" charset="0"/>
              </a:rPr>
              <a:t>In modern days, technology is evolving very fast, even faster than our brains can comprehend or more importantly keep up. With this evolution comes he increased demand for jobs within this domain. </a:t>
            </a:r>
          </a:p>
          <a:p>
            <a:pPr marL="0" marR="0" indent="457200" algn="justLow">
              <a:spcBef>
                <a:spcPts val="0"/>
              </a:spcBef>
              <a:spcAft>
                <a:spcPts val="0"/>
              </a:spcAft>
            </a:pPr>
            <a:r>
              <a:rPr lang="en-US" sz="1400" dirty="0">
                <a:effectLst/>
                <a:latin typeface="Times New Roman" panose="02020603050405020304" pitchFamily="18" charset="0"/>
                <a:ea typeface="Times New Roman" panose="02020603050405020304" pitchFamily="18" charset="0"/>
              </a:rPr>
              <a:t>Also in modern society, what used to take people months to comprehend is now taking children and babies days to understand. Of course, we are talking about electronic devices like smart phones, computers, and TVs. “What are the implications?” is an important question and topic regarding this phenomenon in health and morals. However, it is not asked enough concerning their future careers or even thought process in this domain. How they are being introduced to technology will influence how they perceive it in the long run.</a:t>
            </a:r>
          </a:p>
          <a:p>
            <a:pPr marL="0" marR="0" indent="457200" algn="justLow">
              <a:spcBef>
                <a:spcPts val="0"/>
              </a:spcBef>
              <a:spcAft>
                <a:spcPts val="0"/>
              </a:spcAft>
            </a:pPr>
            <a:r>
              <a:rPr lang="en-US" sz="1400" dirty="0">
                <a:effectLst/>
                <a:latin typeface="Times New Roman" panose="02020603050405020304" pitchFamily="18" charset="0"/>
                <a:ea typeface="Times New Roman" panose="02020603050405020304" pitchFamily="18" charset="0"/>
              </a:rPr>
              <a:t>This workforce did not start development in university. It started when the </a:t>
            </a:r>
            <a:r>
              <a:rPr lang="en-US" sz="1400" dirty="0" err="1">
                <a:effectLst/>
                <a:latin typeface="Times New Roman" panose="02020603050405020304" pitchFamily="18" charset="0"/>
                <a:ea typeface="Times New Roman" panose="02020603050405020304" pitchFamily="18" charset="0"/>
              </a:rPr>
              <a:t>highschoolers</a:t>
            </a:r>
            <a:r>
              <a:rPr lang="en-US" sz="1400" dirty="0">
                <a:effectLst/>
                <a:latin typeface="Times New Roman" panose="02020603050405020304" pitchFamily="18" charset="0"/>
                <a:ea typeface="Times New Roman" panose="02020603050405020304" pitchFamily="18" charset="0"/>
              </a:rPr>
              <a:t> started considering the major because of the opportunities. This is our target audience.</a:t>
            </a:r>
          </a:p>
          <a:p>
            <a:pPr marL="0" marR="0" indent="457200" algn="justLow">
              <a:spcBef>
                <a:spcPts val="0"/>
              </a:spcBef>
              <a:spcAft>
                <a:spcPts val="0"/>
              </a:spcAft>
            </a:pPr>
            <a:r>
              <a:rPr lang="en-US" sz="1400" dirty="0">
                <a:effectLst/>
                <a:latin typeface="Times New Roman" panose="02020603050405020304" pitchFamily="18" charset="0"/>
                <a:ea typeface="Times New Roman" panose="02020603050405020304" pitchFamily="18" charset="0"/>
              </a:rPr>
              <a:t>There is an app called “Duo Lingo”. It is specialized in teaching languages to users. From this, I got the idea for “</a:t>
            </a:r>
            <a:r>
              <a:rPr lang="en-US" sz="1400" dirty="0" err="1">
                <a:effectLst/>
                <a:latin typeface="Times New Roman" panose="02020603050405020304" pitchFamily="18" charset="0"/>
                <a:ea typeface="Times New Roman" panose="02020603050405020304" pitchFamily="18" charset="0"/>
              </a:rPr>
              <a:t>CodeQuest</a:t>
            </a:r>
            <a:r>
              <a:rPr lang="en-US" sz="1400" dirty="0">
                <a:effectLst/>
                <a:latin typeface="Times New Roman" panose="02020603050405020304" pitchFamily="18" charset="0"/>
                <a:ea typeface="Times New Roman" panose="02020603050405020304" pitchFamily="18" charset="0"/>
              </a:rPr>
              <a:t>”. Its purpose is to slowly introduce the user to a certain language and when they pass a certain test, they go on to the other. This way, potential computer scientists would be setting on the correct path to have a strong base in coding, while being motivated to unlock new heights and skills.</a:t>
            </a:r>
          </a:p>
        </p:txBody>
      </p:sp>
    </p:spTree>
    <p:extLst>
      <p:ext uri="{BB962C8B-B14F-4D97-AF65-F5344CB8AC3E}">
        <p14:creationId xmlns:p14="http://schemas.microsoft.com/office/powerpoint/2010/main" val="3294823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FB33-56D2-4B07-B604-17FF7703AE0D}"/>
              </a:ext>
            </a:extLst>
          </p:cNvPr>
          <p:cNvSpPr>
            <a:spLocks noGrp="1"/>
          </p:cNvSpPr>
          <p:nvPr>
            <p:ph type="title"/>
          </p:nvPr>
        </p:nvSpPr>
        <p:spPr/>
        <p:txBody>
          <a:bodyPr/>
          <a:lstStyle/>
          <a:p>
            <a:r>
              <a:rPr lang="en-US" dirty="0"/>
              <a:t>Class Diagram</a:t>
            </a:r>
          </a:p>
        </p:txBody>
      </p:sp>
      <p:sp>
        <p:nvSpPr>
          <p:cNvPr id="3" name="Content Placeholder 2">
            <a:extLst>
              <a:ext uri="{FF2B5EF4-FFF2-40B4-BE49-F238E27FC236}">
                <a16:creationId xmlns:a16="http://schemas.microsoft.com/office/drawing/2014/main" id="{3E6FADFC-8527-4401-87AB-8A1EFB1B13B9}"/>
              </a:ext>
            </a:extLst>
          </p:cNvPr>
          <p:cNvSpPr>
            <a:spLocks noGrp="1"/>
          </p:cNvSpPr>
          <p:nvPr>
            <p:ph idx="1"/>
          </p:nvPr>
        </p:nvSpPr>
        <p:spPr>
          <a:xfrm>
            <a:off x="1141412" y="2249486"/>
            <a:ext cx="5437187" cy="4608513"/>
          </a:xfrm>
        </p:spPr>
        <p:txBody>
          <a:bodyPr>
            <a:normAutofit fontScale="85000" lnSpcReduction="10000"/>
          </a:bodyPr>
          <a:lstStyle/>
          <a:p>
            <a:r>
              <a:rPr lang="en-US" dirty="0"/>
              <a:t>We will have 2 main classes: user and course. These will contain all information regarding registered users and available courses.</a:t>
            </a:r>
          </a:p>
          <a:p>
            <a:r>
              <a:rPr lang="en-US" dirty="0"/>
              <a:t>To relate them and facilitate the connection with the frontend application, we will use two tables: takes and unlocked.</a:t>
            </a:r>
          </a:p>
          <a:p>
            <a:pPr lvl="1"/>
            <a:r>
              <a:rPr lang="en-US" dirty="0"/>
              <a:t>Takes will show what courses a user started and is taking.</a:t>
            </a:r>
          </a:p>
          <a:p>
            <a:pPr lvl="1"/>
            <a:r>
              <a:rPr lang="en-US" dirty="0"/>
              <a:t>Unlocked will show what courses a user can start.</a:t>
            </a:r>
          </a:p>
          <a:p>
            <a:r>
              <a:rPr lang="en-US" dirty="0"/>
              <a:t>These will only show superficial information regarding identification.</a:t>
            </a:r>
          </a:p>
        </p:txBody>
      </p:sp>
      <p:pic>
        <p:nvPicPr>
          <p:cNvPr id="6" name="Picture 5">
            <a:extLst>
              <a:ext uri="{FF2B5EF4-FFF2-40B4-BE49-F238E27FC236}">
                <a16:creationId xmlns:a16="http://schemas.microsoft.com/office/drawing/2014/main" id="{14EC2D62-3C0B-49C8-AD59-6D8818BCA0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75444" y="609599"/>
            <a:ext cx="5147554" cy="5105401"/>
          </a:xfrm>
          <a:prstGeom prst="rect">
            <a:avLst/>
          </a:prstGeom>
          <a:noFill/>
          <a:ln>
            <a:noFill/>
          </a:ln>
        </p:spPr>
      </p:pic>
    </p:spTree>
    <p:extLst>
      <p:ext uri="{BB962C8B-B14F-4D97-AF65-F5344CB8AC3E}">
        <p14:creationId xmlns:p14="http://schemas.microsoft.com/office/powerpoint/2010/main" val="1039343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FB33-56D2-4B07-B604-17FF7703AE0D}"/>
              </a:ext>
            </a:extLst>
          </p:cNvPr>
          <p:cNvSpPr>
            <a:spLocks noGrp="1"/>
          </p:cNvSpPr>
          <p:nvPr>
            <p:ph type="title"/>
          </p:nvPr>
        </p:nvSpPr>
        <p:spPr/>
        <p:txBody>
          <a:bodyPr/>
          <a:lstStyle/>
          <a:p>
            <a:r>
              <a:rPr lang="en-US" dirty="0"/>
              <a:t>Class Diagram</a:t>
            </a:r>
          </a:p>
        </p:txBody>
      </p:sp>
      <p:sp>
        <p:nvSpPr>
          <p:cNvPr id="3" name="Content Placeholder 2">
            <a:extLst>
              <a:ext uri="{FF2B5EF4-FFF2-40B4-BE49-F238E27FC236}">
                <a16:creationId xmlns:a16="http://schemas.microsoft.com/office/drawing/2014/main" id="{3E6FADFC-8527-4401-87AB-8A1EFB1B13B9}"/>
              </a:ext>
            </a:extLst>
          </p:cNvPr>
          <p:cNvSpPr>
            <a:spLocks noGrp="1"/>
          </p:cNvSpPr>
          <p:nvPr>
            <p:ph idx="1"/>
          </p:nvPr>
        </p:nvSpPr>
        <p:spPr>
          <a:xfrm>
            <a:off x="1141412" y="2249486"/>
            <a:ext cx="4675961" cy="4608513"/>
          </a:xfrm>
        </p:spPr>
        <p:txBody>
          <a:bodyPr>
            <a:normAutofit/>
          </a:bodyPr>
          <a:lstStyle/>
          <a:p>
            <a:r>
              <a:rPr lang="en-US" dirty="0"/>
              <a:t>The information will be stored in text files (.txt)</a:t>
            </a:r>
          </a:p>
          <a:p>
            <a:r>
              <a:rPr lang="en-US" dirty="0"/>
              <a:t>They will be accessed from the application through a for loop associating the requested ids to the ones found.</a:t>
            </a:r>
          </a:p>
        </p:txBody>
      </p:sp>
      <p:pic>
        <p:nvPicPr>
          <p:cNvPr id="8" name="Picture 7">
            <a:extLst>
              <a:ext uri="{FF2B5EF4-FFF2-40B4-BE49-F238E27FC236}">
                <a16:creationId xmlns:a16="http://schemas.microsoft.com/office/drawing/2014/main" id="{BE7E5474-20D1-40E4-8CFA-8E22BC0794DD}"/>
              </a:ext>
            </a:extLst>
          </p:cNvPr>
          <p:cNvPicPr>
            <a:picLocks/>
          </p:cNvPicPr>
          <p:nvPr/>
        </p:nvPicPr>
        <p:blipFill>
          <a:blip r:embed="rId2"/>
          <a:stretch>
            <a:fillRect/>
          </a:stretch>
        </p:blipFill>
        <p:spPr>
          <a:xfrm>
            <a:off x="5819318" y="689160"/>
            <a:ext cx="6126480" cy="5120640"/>
          </a:xfrm>
          <a:prstGeom prst="rect">
            <a:avLst/>
          </a:prstGeom>
        </p:spPr>
      </p:pic>
      <p:pic>
        <p:nvPicPr>
          <p:cNvPr id="12" name="Picture 11">
            <a:extLst>
              <a:ext uri="{FF2B5EF4-FFF2-40B4-BE49-F238E27FC236}">
                <a16:creationId xmlns:a16="http://schemas.microsoft.com/office/drawing/2014/main" id="{12B5EFE4-0B0F-4548-B5F1-B24BE758161A}"/>
              </a:ext>
            </a:extLst>
          </p:cNvPr>
          <p:cNvPicPr>
            <a:picLocks/>
          </p:cNvPicPr>
          <p:nvPr/>
        </p:nvPicPr>
        <p:blipFill>
          <a:blip r:embed="rId3"/>
          <a:stretch>
            <a:fillRect/>
          </a:stretch>
        </p:blipFill>
        <p:spPr>
          <a:xfrm>
            <a:off x="5819318" y="689160"/>
            <a:ext cx="6126480" cy="5120640"/>
          </a:xfrm>
          <a:prstGeom prst="rect">
            <a:avLst/>
          </a:prstGeom>
        </p:spPr>
      </p:pic>
      <p:pic>
        <p:nvPicPr>
          <p:cNvPr id="10" name="Picture 9">
            <a:extLst>
              <a:ext uri="{FF2B5EF4-FFF2-40B4-BE49-F238E27FC236}">
                <a16:creationId xmlns:a16="http://schemas.microsoft.com/office/drawing/2014/main" id="{28E27C15-AC29-4714-BB32-D8F1B08509CD}"/>
              </a:ext>
            </a:extLst>
          </p:cNvPr>
          <p:cNvPicPr>
            <a:picLocks noChangeAspect="1"/>
          </p:cNvPicPr>
          <p:nvPr/>
        </p:nvPicPr>
        <p:blipFill>
          <a:blip r:embed="rId4"/>
          <a:stretch>
            <a:fillRect/>
          </a:stretch>
        </p:blipFill>
        <p:spPr>
          <a:xfrm>
            <a:off x="5818346" y="689160"/>
            <a:ext cx="6128425" cy="5120640"/>
          </a:xfrm>
          <a:prstGeom prst="rect">
            <a:avLst/>
          </a:prstGeom>
        </p:spPr>
      </p:pic>
    </p:spTree>
    <p:extLst>
      <p:ext uri="{BB962C8B-B14F-4D97-AF65-F5344CB8AC3E}">
        <p14:creationId xmlns:p14="http://schemas.microsoft.com/office/powerpoint/2010/main" val="3931849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0ABB-BD99-4DB7-AC45-827705BCB12F}"/>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6E924AE9-CBCE-4900-ABA2-FB846D502F03}"/>
              </a:ext>
            </a:extLst>
          </p:cNvPr>
          <p:cNvSpPr>
            <a:spLocks noGrp="1"/>
          </p:cNvSpPr>
          <p:nvPr>
            <p:ph idx="1"/>
          </p:nvPr>
        </p:nvSpPr>
        <p:spPr>
          <a:xfrm>
            <a:off x="1141413" y="2249487"/>
            <a:ext cx="5669036" cy="3541714"/>
          </a:xfrm>
        </p:spPr>
        <p:txBody>
          <a:bodyPr/>
          <a:lstStyle/>
          <a:p>
            <a:r>
              <a:rPr lang="en-US" dirty="0"/>
              <a:t>The user can use all functions in the application. The reason being all editing and data access privileges are left to the admin in the actual code.</a:t>
            </a:r>
          </a:p>
          <a:p>
            <a:endParaRPr lang="en-US" dirty="0"/>
          </a:p>
        </p:txBody>
      </p:sp>
      <p:pic>
        <p:nvPicPr>
          <p:cNvPr id="6" name="Picture 5" descr="codeQuest">
            <a:extLst>
              <a:ext uri="{FF2B5EF4-FFF2-40B4-BE49-F238E27FC236}">
                <a16:creationId xmlns:a16="http://schemas.microsoft.com/office/drawing/2014/main" id="{FA215C58-27F3-49AC-81A7-9924FE7182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10448" y="238125"/>
            <a:ext cx="5267325" cy="6381750"/>
          </a:xfrm>
          <a:prstGeom prst="rect">
            <a:avLst/>
          </a:prstGeom>
          <a:noFill/>
        </p:spPr>
      </p:pic>
    </p:spTree>
    <p:extLst>
      <p:ext uri="{BB962C8B-B14F-4D97-AF65-F5344CB8AC3E}">
        <p14:creationId xmlns:p14="http://schemas.microsoft.com/office/powerpoint/2010/main" val="3783701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D510-E74B-418F-B410-54EA6FBE58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9BF7C2-0175-4FA0-9F34-01E302865E0D}"/>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327A4943-A058-4846-8F88-B61B29D26BF2}"/>
              </a:ext>
            </a:extLst>
          </p:cNvPr>
          <p:cNvPicPr>
            <a:picLocks noChangeAspect="1"/>
          </p:cNvPicPr>
          <p:nvPr/>
        </p:nvPicPr>
        <p:blipFill rotWithShape="1">
          <a:blip r:embed="rId2"/>
          <a:srcRect l="13966" t="8889" r="14054" b="9019"/>
          <a:stretch/>
        </p:blipFill>
        <p:spPr>
          <a:xfrm>
            <a:off x="4583420" y="618518"/>
            <a:ext cx="3021982" cy="5641848"/>
          </a:xfrm>
          <a:prstGeom prst="rect">
            <a:avLst/>
          </a:prstGeom>
        </p:spPr>
      </p:pic>
      <p:sp>
        <p:nvSpPr>
          <p:cNvPr id="17" name="Rectangle: Rounded Corners 16">
            <a:hlinkClick r:id="" action="ppaction://hlinkshowjump?jump=nextslide"/>
            <a:extLst>
              <a:ext uri="{FF2B5EF4-FFF2-40B4-BE49-F238E27FC236}">
                <a16:creationId xmlns:a16="http://schemas.microsoft.com/office/drawing/2014/main" id="{A3D2685A-3FC6-4D22-9B0D-B7FE0169BE09}"/>
              </a:ext>
            </a:extLst>
          </p:cNvPr>
          <p:cNvSpPr/>
          <p:nvPr/>
        </p:nvSpPr>
        <p:spPr>
          <a:xfrm>
            <a:off x="4911403" y="1067148"/>
            <a:ext cx="2369180" cy="366537"/>
          </a:xfrm>
          <a:prstGeom prst="roundRect">
            <a:avLst>
              <a:gd name="adj" fmla="val 4019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hlinkClick r:id="" action="ppaction://hlinkshowjump?jump=nextslide"/>
            <a:extLst>
              <a:ext uri="{FF2B5EF4-FFF2-40B4-BE49-F238E27FC236}">
                <a16:creationId xmlns:a16="http://schemas.microsoft.com/office/drawing/2014/main" id="{0864D632-BBE8-4348-B0ED-3989F62B730B}"/>
              </a:ext>
            </a:extLst>
          </p:cNvPr>
          <p:cNvSpPr/>
          <p:nvPr/>
        </p:nvSpPr>
        <p:spPr>
          <a:xfrm>
            <a:off x="4911403" y="1698124"/>
            <a:ext cx="2369180" cy="366537"/>
          </a:xfrm>
          <a:prstGeom prst="roundRect">
            <a:avLst>
              <a:gd name="adj" fmla="val 4019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hlinkClick r:id="" action="ppaction://hlinkshowjump?jump=nextslide"/>
            <a:extLst>
              <a:ext uri="{FF2B5EF4-FFF2-40B4-BE49-F238E27FC236}">
                <a16:creationId xmlns:a16="http://schemas.microsoft.com/office/drawing/2014/main" id="{EC0391A5-40F6-4596-B4F3-935D9CB5331A}"/>
              </a:ext>
            </a:extLst>
          </p:cNvPr>
          <p:cNvSpPr/>
          <p:nvPr/>
        </p:nvSpPr>
        <p:spPr>
          <a:xfrm>
            <a:off x="4909821" y="2297646"/>
            <a:ext cx="2369180" cy="366537"/>
          </a:xfrm>
          <a:prstGeom prst="roundRect">
            <a:avLst>
              <a:gd name="adj" fmla="val 4019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hlinkClick r:id="rId3" action="ppaction://hlinksldjump"/>
            <a:extLst>
              <a:ext uri="{FF2B5EF4-FFF2-40B4-BE49-F238E27FC236}">
                <a16:creationId xmlns:a16="http://schemas.microsoft.com/office/drawing/2014/main" id="{86C690D6-6139-4A81-B7AF-1811DF06ABF0}"/>
              </a:ext>
            </a:extLst>
          </p:cNvPr>
          <p:cNvSpPr/>
          <p:nvPr/>
        </p:nvSpPr>
        <p:spPr>
          <a:xfrm>
            <a:off x="5662612" y="5943600"/>
            <a:ext cx="663572" cy="266994"/>
          </a:xfrm>
          <a:prstGeom prst="roundRect">
            <a:avLst>
              <a:gd name="adj" fmla="val 4019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7457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D510-E74B-418F-B410-54EA6FBE585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A9BF7C2-0175-4FA0-9F34-01E302865E0D}"/>
              </a:ext>
            </a:extLst>
          </p:cNvPr>
          <p:cNvSpPr>
            <a:spLocks noGrp="1"/>
          </p:cNvSpPr>
          <p:nvPr>
            <p:ph idx="1"/>
          </p:nvPr>
        </p:nvSpPr>
        <p:spPr>
          <a:xfrm>
            <a:off x="1141413" y="2294091"/>
            <a:ext cx="9905999" cy="3541714"/>
          </a:xfrm>
        </p:spPr>
        <p:txBody>
          <a:bodyPr/>
          <a:lstStyle/>
          <a:p>
            <a:endParaRPr lang="en-US" dirty="0"/>
          </a:p>
        </p:txBody>
      </p:sp>
      <p:pic>
        <p:nvPicPr>
          <p:cNvPr id="11" name="Picture 10">
            <a:extLst>
              <a:ext uri="{FF2B5EF4-FFF2-40B4-BE49-F238E27FC236}">
                <a16:creationId xmlns:a16="http://schemas.microsoft.com/office/drawing/2014/main" id="{731285C3-C528-427D-BB81-985F73DC82C2}"/>
              </a:ext>
            </a:extLst>
          </p:cNvPr>
          <p:cNvPicPr>
            <a:picLocks noChangeAspect="1"/>
          </p:cNvPicPr>
          <p:nvPr/>
        </p:nvPicPr>
        <p:blipFill rotWithShape="1">
          <a:blip r:embed="rId2"/>
          <a:srcRect l="14440" t="8889" r="13464" b="8889"/>
          <a:stretch/>
        </p:blipFill>
        <p:spPr>
          <a:xfrm>
            <a:off x="6306013" y="621860"/>
            <a:ext cx="3021982" cy="5638801"/>
          </a:xfrm>
          <a:prstGeom prst="rect">
            <a:avLst/>
          </a:prstGeom>
        </p:spPr>
      </p:pic>
      <p:pic>
        <p:nvPicPr>
          <p:cNvPr id="12" name="Picture 11">
            <a:extLst>
              <a:ext uri="{FF2B5EF4-FFF2-40B4-BE49-F238E27FC236}">
                <a16:creationId xmlns:a16="http://schemas.microsoft.com/office/drawing/2014/main" id="{CC3D38CA-13ED-4146-87D7-84A402FFBB69}"/>
              </a:ext>
            </a:extLst>
          </p:cNvPr>
          <p:cNvPicPr>
            <a:picLocks noChangeAspect="1"/>
          </p:cNvPicPr>
          <p:nvPr/>
        </p:nvPicPr>
        <p:blipFill rotWithShape="1">
          <a:blip r:embed="rId3"/>
          <a:srcRect l="13966" t="8889" r="14054" b="9019"/>
          <a:stretch/>
        </p:blipFill>
        <p:spPr>
          <a:xfrm>
            <a:off x="2864005" y="620336"/>
            <a:ext cx="3021982" cy="5641848"/>
          </a:xfrm>
          <a:prstGeom prst="rect">
            <a:avLst/>
          </a:prstGeom>
        </p:spPr>
      </p:pic>
      <p:cxnSp>
        <p:nvCxnSpPr>
          <p:cNvPr id="8" name="Connector: Curved 7">
            <a:extLst>
              <a:ext uri="{FF2B5EF4-FFF2-40B4-BE49-F238E27FC236}">
                <a16:creationId xmlns:a16="http://schemas.microsoft.com/office/drawing/2014/main" id="{0E464643-E3E5-4522-AB3A-33C0C5397080}"/>
              </a:ext>
            </a:extLst>
          </p:cNvPr>
          <p:cNvCxnSpPr>
            <a:cxnSpLocks/>
            <a:endCxn id="11" idx="1"/>
          </p:cNvCxnSpPr>
          <p:nvPr/>
        </p:nvCxnSpPr>
        <p:spPr>
          <a:xfrm>
            <a:off x="5561168" y="1252235"/>
            <a:ext cx="744845" cy="2189026"/>
          </a:xfrm>
          <a:prstGeom prst="curvedConnector3">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7EF8571C-9E36-4B63-8347-4D76DC21777F}"/>
              </a:ext>
            </a:extLst>
          </p:cNvPr>
          <p:cNvCxnSpPr>
            <a:cxnSpLocks/>
            <a:endCxn id="11" idx="1"/>
          </p:cNvCxnSpPr>
          <p:nvPr/>
        </p:nvCxnSpPr>
        <p:spPr>
          <a:xfrm>
            <a:off x="5561168" y="1883211"/>
            <a:ext cx="744845" cy="1558050"/>
          </a:xfrm>
          <a:prstGeom prst="curvedConnector3">
            <a:avLst>
              <a:gd name="adj1" fmla="val 50000"/>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566A06B5-7AF3-4960-B54A-85D6870821AB}"/>
              </a:ext>
            </a:extLst>
          </p:cNvPr>
          <p:cNvCxnSpPr>
            <a:cxnSpLocks/>
            <a:endCxn id="11" idx="1"/>
          </p:cNvCxnSpPr>
          <p:nvPr/>
        </p:nvCxnSpPr>
        <p:spPr>
          <a:xfrm>
            <a:off x="5559586" y="2482733"/>
            <a:ext cx="746427" cy="958528"/>
          </a:xfrm>
          <a:prstGeom prst="curvedConnector3">
            <a:avLst>
              <a:gd name="adj1" fmla="val 50000"/>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hlinkClick r:id="" action="ppaction://hlinkshowjump?jump=nextslide"/>
            <a:extLst>
              <a:ext uri="{FF2B5EF4-FFF2-40B4-BE49-F238E27FC236}">
                <a16:creationId xmlns:a16="http://schemas.microsoft.com/office/drawing/2014/main" id="{B2FDE030-847A-4476-A4F4-98C274A4EC6F}"/>
              </a:ext>
            </a:extLst>
          </p:cNvPr>
          <p:cNvSpPr/>
          <p:nvPr/>
        </p:nvSpPr>
        <p:spPr>
          <a:xfrm>
            <a:off x="6632414" y="3605716"/>
            <a:ext cx="2369180" cy="221457"/>
          </a:xfrm>
          <a:prstGeom prst="roundRect">
            <a:avLst>
              <a:gd name="adj" fmla="val 4019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hlinkClick r:id="" action="ppaction://hlinkshowjump?jump=nextslide"/>
            <a:extLst>
              <a:ext uri="{FF2B5EF4-FFF2-40B4-BE49-F238E27FC236}">
                <a16:creationId xmlns:a16="http://schemas.microsoft.com/office/drawing/2014/main" id="{67BBE594-4856-498F-8A1A-F682EA75D2CD}"/>
              </a:ext>
            </a:extLst>
          </p:cNvPr>
          <p:cNvSpPr/>
          <p:nvPr/>
        </p:nvSpPr>
        <p:spPr>
          <a:xfrm>
            <a:off x="6632414" y="4064948"/>
            <a:ext cx="2369180" cy="221457"/>
          </a:xfrm>
          <a:prstGeom prst="roundRect">
            <a:avLst>
              <a:gd name="adj" fmla="val 4019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254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D510-E74B-418F-B410-54EA6FBE58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9BF7C2-0175-4FA0-9F34-01E302865E0D}"/>
              </a:ext>
            </a:extLst>
          </p:cNvPr>
          <p:cNvSpPr>
            <a:spLocks noGrp="1"/>
          </p:cNvSpPr>
          <p:nvPr>
            <p:ph idx="1"/>
          </p:nvPr>
        </p:nvSpPr>
        <p:spPr/>
        <p:txBody>
          <a:bodyPr/>
          <a:lstStyle/>
          <a:p>
            <a:endParaRPr lang="en-US" dirty="0"/>
          </a:p>
        </p:txBody>
      </p:sp>
      <p:pic>
        <p:nvPicPr>
          <p:cNvPr id="13" name="Picture 12">
            <a:extLst>
              <a:ext uri="{FF2B5EF4-FFF2-40B4-BE49-F238E27FC236}">
                <a16:creationId xmlns:a16="http://schemas.microsoft.com/office/drawing/2014/main" id="{751AE3D0-C3F7-4E07-B0BC-1D99217783EF}"/>
              </a:ext>
            </a:extLst>
          </p:cNvPr>
          <p:cNvPicPr>
            <a:picLocks noChangeAspect="1"/>
          </p:cNvPicPr>
          <p:nvPr/>
        </p:nvPicPr>
        <p:blipFill rotWithShape="1">
          <a:blip r:embed="rId2"/>
          <a:srcRect l="13701" t="8889" r="14320" b="8759"/>
          <a:stretch/>
        </p:blipFill>
        <p:spPr>
          <a:xfrm>
            <a:off x="7610093" y="118222"/>
            <a:ext cx="2199249" cy="4110132"/>
          </a:xfrm>
          <a:prstGeom prst="rect">
            <a:avLst/>
          </a:prstGeom>
        </p:spPr>
      </p:pic>
      <p:sp>
        <p:nvSpPr>
          <p:cNvPr id="24" name="Rectangle: Rounded Corners 23">
            <a:hlinkClick r:id="" action="ppaction://hlinkshowjump?jump=previousslide"/>
            <a:extLst>
              <a:ext uri="{FF2B5EF4-FFF2-40B4-BE49-F238E27FC236}">
                <a16:creationId xmlns:a16="http://schemas.microsoft.com/office/drawing/2014/main" id="{F7138524-E9A2-4741-BF9B-D7554D7268A8}"/>
              </a:ext>
            </a:extLst>
          </p:cNvPr>
          <p:cNvSpPr/>
          <p:nvPr/>
        </p:nvSpPr>
        <p:spPr>
          <a:xfrm>
            <a:off x="8177212" y="755682"/>
            <a:ext cx="390525" cy="221457"/>
          </a:xfrm>
          <a:prstGeom prst="roundRect">
            <a:avLst>
              <a:gd name="adj" fmla="val 4019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Content Placeholder 6">
            <a:extLst>
              <a:ext uri="{FF2B5EF4-FFF2-40B4-BE49-F238E27FC236}">
                <a16:creationId xmlns:a16="http://schemas.microsoft.com/office/drawing/2014/main" id="{AF1AB339-D630-447D-8259-0BEE4F7DFFBD}"/>
              </a:ext>
            </a:extLst>
          </p:cNvPr>
          <p:cNvPicPr>
            <a:picLocks noChangeAspect="1"/>
          </p:cNvPicPr>
          <p:nvPr/>
        </p:nvPicPr>
        <p:blipFill rotWithShape="1">
          <a:blip r:embed="rId3"/>
          <a:srcRect l="13618" t="8268" r="13618" b="8268"/>
          <a:stretch/>
        </p:blipFill>
        <p:spPr>
          <a:xfrm>
            <a:off x="4161908" y="2521185"/>
            <a:ext cx="2210117" cy="4141098"/>
          </a:xfrm>
          <a:prstGeom prst="rect">
            <a:avLst/>
          </a:prstGeom>
        </p:spPr>
      </p:pic>
      <p:sp>
        <p:nvSpPr>
          <p:cNvPr id="27" name="Rectangle: Rounded Corners 26">
            <a:hlinkClick r:id="rId4" action="ppaction://hlinksldjump"/>
            <a:extLst>
              <a:ext uri="{FF2B5EF4-FFF2-40B4-BE49-F238E27FC236}">
                <a16:creationId xmlns:a16="http://schemas.microsoft.com/office/drawing/2014/main" id="{80D8B57D-6812-4D45-ADBE-4FE7F67E2F14}"/>
              </a:ext>
            </a:extLst>
          </p:cNvPr>
          <p:cNvSpPr/>
          <p:nvPr/>
        </p:nvSpPr>
        <p:spPr>
          <a:xfrm>
            <a:off x="8931509" y="1269077"/>
            <a:ext cx="390525" cy="221457"/>
          </a:xfrm>
          <a:prstGeom prst="roundRect">
            <a:avLst>
              <a:gd name="adj" fmla="val 4019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F6AAB13-BB87-4484-A32C-AF57F849166C}"/>
              </a:ext>
            </a:extLst>
          </p:cNvPr>
          <p:cNvPicPr>
            <a:picLocks noChangeAspect="1"/>
          </p:cNvPicPr>
          <p:nvPr/>
        </p:nvPicPr>
        <p:blipFill rotWithShape="1">
          <a:blip r:embed="rId5"/>
          <a:srcRect l="14440" t="8889" r="13464" b="8889"/>
          <a:stretch/>
        </p:blipFill>
        <p:spPr>
          <a:xfrm>
            <a:off x="390292" y="343087"/>
            <a:ext cx="2390464" cy="4531130"/>
          </a:xfrm>
          <a:prstGeom prst="rect">
            <a:avLst/>
          </a:prstGeom>
        </p:spPr>
      </p:pic>
      <p:cxnSp>
        <p:nvCxnSpPr>
          <p:cNvPr id="22" name="Connector: Curved 21">
            <a:extLst>
              <a:ext uri="{FF2B5EF4-FFF2-40B4-BE49-F238E27FC236}">
                <a16:creationId xmlns:a16="http://schemas.microsoft.com/office/drawing/2014/main" id="{FB8C6139-1E7A-4C1A-827A-75512E5CE4C3}"/>
              </a:ext>
            </a:extLst>
          </p:cNvPr>
          <p:cNvCxnSpPr>
            <a:cxnSpLocks/>
            <a:endCxn id="13" idx="1"/>
          </p:cNvCxnSpPr>
          <p:nvPr/>
        </p:nvCxnSpPr>
        <p:spPr>
          <a:xfrm flipV="1">
            <a:off x="2522564" y="2173288"/>
            <a:ext cx="5087529" cy="653690"/>
          </a:xfrm>
          <a:prstGeom prst="curvedConnector3">
            <a:avLst>
              <a:gd name="adj1" fmla="val 50000"/>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454C13D6-1828-4A5B-A0C6-101B81D57BB8}"/>
              </a:ext>
            </a:extLst>
          </p:cNvPr>
          <p:cNvCxnSpPr>
            <a:cxnSpLocks/>
            <a:endCxn id="26" idx="1"/>
          </p:cNvCxnSpPr>
          <p:nvPr/>
        </p:nvCxnSpPr>
        <p:spPr>
          <a:xfrm>
            <a:off x="2522564" y="3200791"/>
            <a:ext cx="1639344" cy="1390943"/>
          </a:xfrm>
          <a:prstGeom prst="curvedConnector3">
            <a:avLst>
              <a:gd name="adj1" fmla="val 50000"/>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hlinkClick r:id="rId6" action="ppaction://hlinksldjump"/>
            <a:extLst>
              <a:ext uri="{FF2B5EF4-FFF2-40B4-BE49-F238E27FC236}">
                <a16:creationId xmlns:a16="http://schemas.microsoft.com/office/drawing/2014/main" id="{A97F01B3-02A6-46B8-958A-892BB4289E6C}"/>
              </a:ext>
            </a:extLst>
          </p:cNvPr>
          <p:cNvSpPr/>
          <p:nvPr/>
        </p:nvSpPr>
        <p:spPr>
          <a:xfrm>
            <a:off x="434066" y="4607223"/>
            <a:ext cx="663572" cy="266994"/>
          </a:xfrm>
          <a:prstGeom prst="roundRect">
            <a:avLst>
              <a:gd name="adj" fmla="val 4019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6535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AC3D-0E88-4259-B336-989108B11C76}"/>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D6ABD890-D8F1-4958-9EDC-CAA40DF16D5B}"/>
              </a:ext>
            </a:extLst>
          </p:cNvPr>
          <p:cNvPicPr>
            <a:picLocks noGrp="1" noChangeAspect="1"/>
          </p:cNvPicPr>
          <p:nvPr>
            <p:ph idx="1"/>
          </p:nvPr>
        </p:nvPicPr>
        <p:blipFill rotWithShape="1">
          <a:blip r:embed="rId2"/>
          <a:srcRect l="14081" t="8844" r="14081" b="8844"/>
          <a:stretch/>
        </p:blipFill>
        <p:spPr>
          <a:xfrm>
            <a:off x="6096000" y="618518"/>
            <a:ext cx="3014354" cy="5641848"/>
          </a:xfrm>
        </p:spPr>
      </p:pic>
      <p:pic>
        <p:nvPicPr>
          <p:cNvPr id="11" name="Picture 10">
            <a:extLst>
              <a:ext uri="{FF2B5EF4-FFF2-40B4-BE49-F238E27FC236}">
                <a16:creationId xmlns:a16="http://schemas.microsoft.com/office/drawing/2014/main" id="{6E8BF728-03C5-4456-9279-8CC0F24D4F6F}"/>
              </a:ext>
            </a:extLst>
          </p:cNvPr>
          <p:cNvPicPr>
            <a:picLocks noChangeAspect="1"/>
          </p:cNvPicPr>
          <p:nvPr/>
        </p:nvPicPr>
        <p:blipFill rotWithShape="1">
          <a:blip r:embed="rId3"/>
          <a:srcRect l="13966" t="8889" r="14054" b="9019"/>
          <a:stretch/>
        </p:blipFill>
        <p:spPr>
          <a:xfrm>
            <a:off x="2525189" y="597634"/>
            <a:ext cx="3021982" cy="5641848"/>
          </a:xfrm>
          <a:prstGeom prst="rect">
            <a:avLst/>
          </a:prstGeom>
        </p:spPr>
      </p:pic>
      <p:cxnSp>
        <p:nvCxnSpPr>
          <p:cNvPr id="9" name="Connector: Curved 8">
            <a:extLst>
              <a:ext uri="{FF2B5EF4-FFF2-40B4-BE49-F238E27FC236}">
                <a16:creationId xmlns:a16="http://schemas.microsoft.com/office/drawing/2014/main" id="{799DFF59-60DF-49CC-80DA-6EB9CF9D02FD}"/>
              </a:ext>
            </a:extLst>
          </p:cNvPr>
          <p:cNvCxnSpPr>
            <a:cxnSpLocks/>
            <a:endCxn id="7" idx="1"/>
          </p:cNvCxnSpPr>
          <p:nvPr/>
        </p:nvCxnSpPr>
        <p:spPr>
          <a:xfrm flipV="1">
            <a:off x="4267953" y="3439442"/>
            <a:ext cx="1828047" cy="2616771"/>
          </a:xfrm>
          <a:prstGeom prst="curvedConnector3">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hlinkClick r:id="" action="ppaction://hlinkshowjump?jump=nextslide"/>
            <a:extLst>
              <a:ext uri="{FF2B5EF4-FFF2-40B4-BE49-F238E27FC236}">
                <a16:creationId xmlns:a16="http://schemas.microsoft.com/office/drawing/2014/main" id="{283F9042-221B-42AE-AFB1-EEE2DE9A23AA}"/>
              </a:ext>
            </a:extLst>
          </p:cNvPr>
          <p:cNvSpPr/>
          <p:nvPr/>
        </p:nvSpPr>
        <p:spPr>
          <a:xfrm>
            <a:off x="6392185" y="1059366"/>
            <a:ext cx="2372673" cy="298437"/>
          </a:xfrm>
          <a:prstGeom prst="roundRect">
            <a:avLst>
              <a:gd name="adj" fmla="val 4019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853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230</TotalTime>
  <Words>398</Words>
  <Application>Microsoft Office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Tw Cen MT</vt:lpstr>
      <vt:lpstr>Circuit</vt:lpstr>
      <vt:lpstr>CodeQuest</vt:lpstr>
      <vt:lpstr>Introduction</vt:lpstr>
      <vt:lpstr>Class Diagram</vt:lpstr>
      <vt:lpstr>Class Diagram</vt:lpstr>
      <vt:lpstr>Use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CodeQuest</dc:title>
  <dc:creator>Ibrahim Nasr</dc:creator>
  <cp:lastModifiedBy>Ibrahim Nasr</cp:lastModifiedBy>
  <cp:revision>18</cp:revision>
  <dcterms:created xsi:type="dcterms:W3CDTF">2024-01-09T10:07:05Z</dcterms:created>
  <dcterms:modified xsi:type="dcterms:W3CDTF">2024-01-10T22:27:58Z</dcterms:modified>
</cp:coreProperties>
</file>