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2" r:id="rId2"/>
    <p:sldId id="257" r:id="rId3"/>
    <p:sldId id="259" r:id="rId4"/>
    <p:sldId id="266" r:id="rId5"/>
    <p:sldId id="284" r:id="rId6"/>
    <p:sldId id="286" r:id="rId7"/>
    <p:sldId id="288" r:id="rId8"/>
    <p:sldId id="269" r:id="rId9"/>
    <p:sldId id="287" r:id="rId10"/>
    <p:sldId id="285" r:id="rId11"/>
    <p:sldId id="290" r:id="rId12"/>
    <p:sldId id="289" r:id="rId13"/>
    <p:sldId id="291" r:id="rId14"/>
    <p:sldId id="262" r:id="rId15"/>
    <p:sldId id="267" r:id="rId16"/>
    <p:sldId id="292" r:id="rId17"/>
    <p:sldId id="293" r:id="rId18"/>
    <p:sldId id="294" r:id="rId19"/>
    <p:sldId id="295" r:id="rId20"/>
    <p:sldId id="296" r:id="rId21"/>
    <p:sldId id="297" r:id="rId22"/>
    <p:sldId id="261" r:id="rId23"/>
    <p:sldId id="271" r:id="rId24"/>
    <p:sldId id="263"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676"/>
    <a:srgbClr val="298C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showGuides="1">
      <p:cViewPr varScale="1">
        <p:scale>
          <a:sx n="108" d="100"/>
          <a:sy n="108" d="100"/>
        </p:scale>
        <p:origin x="138" y="12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AF21E-AA1D-4678-9985-583FF147C867}"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13EF-56DF-477F-9799-2CC6E8A63DC6}" type="slidenum">
              <a:rPr lang="zh-CN" altLang="en-US" smtClean="0"/>
              <a:t>‹#›</a:t>
            </a:fld>
            <a:endParaRPr lang="zh-CN" altLang="en-US"/>
          </a:p>
        </p:txBody>
      </p:sp>
    </p:spTree>
    <p:extLst>
      <p:ext uri="{BB962C8B-B14F-4D97-AF65-F5344CB8AC3E}">
        <p14:creationId xmlns:p14="http://schemas.microsoft.com/office/powerpoint/2010/main" val="366883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a:t>
            </a:fld>
            <a:endParaRPr lang="zh-CN" altLang="en-US"/>
          </a:p>
        </p:txBody>
      </p:sp>
    </p:spTree>
    <p:extLst>
      <p:ext uri="{BB962C8B-B14F-4D97-AF65-F5344CB8AC3E}">
        <p14:creationId xmlns:p14="http://schemas.microsoft.com/office/powerpoint/2010/main" val="133850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180755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2532953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98486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3272186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98912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1017345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4123215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497084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14393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354283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a:t>
            </a:fld>
            <a:endParaRPr lang="zh-CN" altLang="en-US"/>
          </a:p>
        </p:txBody>
      </p:sp>
    </p:spTree>
    <p:extLst>
      <p:ext uri="{BB962C8B-B14F-4D97-AF65-F5344CB8AC3E}">
        <p14:creationId xmlns:p14="http://schemas.microsoft.com/office/powerpoint/2010/main" val="36074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2694351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2972685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1560966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835552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351264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a:t>
            </a:fld>
            <a:endParaRPr lang="zh-CN" altLang="en-US"/>
          </a:p>
        </p:txBody>
      </p:sp>
    </p:spTree>
    <p:extLst>
      <p:ext uri="{BB962C8B-B14F-4D97-AF65-F5344CB8AC3E}">
        <p14:creationId xmlns:p14="http://schemas.microsoft.com/office/powerpoint/2010/main" val="134144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a:t>
            </a:fld>
            <a:endParaRPr lang="zh-CN" altLang="en-US"/>
          </a:p>
        </p:txBody>
      </p:sp>
    </p:spTree>
    <p:extLst>
      <p:ext uri="{BB962C8B-B14F-4D97-AF65-F5344CB8AC3E}">
        <p14:creationId xmlns:p14="http://schemas.microsoft.com/office/powerpoint/2010/main" val="118654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a:t>
            </a:fld>
            <a:endParaRPr lang="zh-CN" altLang="en-US"/>
          </a:p>
        </p:txBody>
      </p:sp>
    </p:spTree>
    <p:extLst>
      <p:ext uri="{BB962C8B-B14F-4D97-AF65-F5344CB8AC3E}">
        <p14:creationId xmlns:p14="http://schemas.microsoft.com/office/powerpoint/2010/main" val="406279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a:t>
            </a:fld>
            <a:endParaRPr lang="zh-CN" altLang="en-US"/>
          </a:p>
        </p:txBody>
      </p:sp>
    </p:spTree>
    <p:extLst>
      <p:ext uri="{BB962C8B-B14F-4D97-AF65-F5344CB8AC3E}">
        <p14:creationId xmlns:p14="http://schemas.microsoft.com/office/powerpoint/2010/main" val="3390689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a:t>
            </a:fld>
            <a:endParaRPr lang="zh-CN" altLang="en-US"/>
          </a:p>
        </p:txBody>
      </p:sp>
    </p:spTree>
    <p:extLst>
      <p:ext uri="{BB962C8B-B14F-4D97-AF65-F5344CB8AC3E}">
        <p14:creationId xmlns:p14="http://schemas.microsoft.com/office/powerpoint/2010/main" val="3359830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305664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387239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5452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31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8512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18227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79425"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1505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293017"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230786"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16855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7167864"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913144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100952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38226" y="1866901"/>
            <a:ext cx="3143250" cy="3946525"/>
          </a:xfrm>
          <a:custGeom>
            <a:avLst/>
            <a:gdLst>
              <a:gd name="connsiteX0" fmla="*/ 0 w 3143250"/>
              <a:gd name="connsiteY0" fmla="*/ 0 h 3946525"/>
              <a:gd name="connsiteX1" fmla="*/ 3143250 w 3143250"/>
              <a:gd name="connsiteY1" fmla="*/ 0 h 3946525"/>
              <a:gd name="connsiteX2" fmla="*/ 3143250 w 3143250"/>
              <a:gd name="connsiteY2" fmla="*/ 3946525 h 3946525"/>
              <a:gd name="connsiteX3" fmla="*/ 0 w 3143250"/>
              <a:gd name="connsiteY3" fmla="*/ 3946525 h 3946525"/>
            </a:gdLst>
            <a:ahLst/>
            <a:cxnLst>
              <a:cxn ang="0">
                <a:pos x="connsiteX0" y="connsiteY0"/>
              </a:cxn>
              <a:cxn ang="0">
                <a:pos x="connsiteX1" y="connsiteY1"/>
              </a:cxn>
              <a:cxn ang="0">
                <a:pos x="connsiteX2" y="connsiteY2"/>
              </a:cxn>
              <a:cxn ang="0">
                <a:pos x="connsiteX3" y="connsiteY3"/>
              </a:cxn>
            </a:cxnLst>
            <a:rect l="l" t="t" r="r" b="b"/>
            <a:pathLst>
              <a:path w="3143250" h="3946525">
                <a:moveTo>
                  <a:pt x="0" y="0"/>
                </a:moveTo>
                <a:lnTo>
                  <a:pt x="3143250" y="0"/>
                </a:lnTo>
                <a:lnTo>
                  <a:pt x="3143250" y="3946525"/>
                </a:lnTo>
                <a:lnTo>
                  <a:pt x="0" y="394652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905625" y="1866901"/>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905625" y="3903307"/>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5796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04224" y="1683655"/>
            <a:ext cx="7583462" cy="4287616"/>
          </a:xfrm>
          <a:custGeom>
            <a:avLst/>
            <a:gdLst>
              <a:gd name="connsiteX0" fmla="*/ 0 w 7583462"/>
              <a:gd name="connsiteY0" fmla="*/ 0 h 4287616"/>
              <a:gd name="connsiteX1" fmla="*/ 7583462 w 7583462"/>
              <a:gd name="connsiteY1" fmla="*/ 0 h 4287616"/>
              <a:gd name="connsiteX2" fmla="*/ 7583462 w 7583462"/>
              <a:gd name="connsiteY2" fmla="*/ 4287616 h 4287616"/>
              <a:gd name="connsiteX3" fmla="*/ 0 w 7583462"/>
              <a:gd name="connsiteY3" fmla="*/ 4287616 h 4287616"/>
            </a:gdLst>
            <a:ahLst/>
            <a:cxnLst>
              <a:cxn ang="0">
                <a:pos x="connsiteX0" y="connsiteY0"/>
              </a:cxn>
              <a:cxn ang="0">
                <a:pos x="connsiteX1" y="connsiteY1"/>
              </a:cxn>
              <a:cxn ang="0">
                <a:pos x="connsiteX2" y="connsiteY2"/>
              </a:cxn>
              <a:cxn ang="0">
                <a:pos x="connsiteX3" y="connsiteY3"/>
              </a:cxn>
            </a:cxnLst>
            <a:rect l="l" t="t" r="r" b="b"/>
            <a:pathLst>
              <a:path w="7583462" h="4287616">
                <a:moveTo>
                  <a:pt x="0" y="0"/>
                </a:moveTo>
                <a:lnTo>
                  <a:pt x="7583462" y="0"/>
                </a:lnTo>
                <a:lnTo>
                  <a:pt x="7583462" y="4287616"/>
                </a:lnTo>
                <a:lnTo>
                  <a:pt x="0" y="42876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13687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85865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432175" y="1"/>
            <a:ext cx="8759827" cy="7893048"/>
          </a:xfrm>
          <a:custGeom>
            <a:avLst/>
            <a:gdLst>
              <a:gd name="connsiteX0" fmla="*/ 7838282 w 8759827"/>
              <a:gd name="connsiteY0" fmla="*/ 3101973 h 7893048"/>
              <a:gd name="connsiteX1" fmla="*/ 8759827 w 8759827"/>
              <a:gd name="connsiteY1" fmla="*/ 4025048 h 7893048"/>
              <a:gd name="connsiteX2" fmla="*/ 8759827 w 8759827"/>
              <a:gd name="connsiteY2" fmla="*/ 6969974 h 7893048"/>
              <a:gd name="connsiteX3" fmla="*/ 7838282 w 8759827"/>
              <a:gd name="connsiteY3" fmla="*/ 7893048 h 7893048"/>
              <a:gd name="connsiteX4" fmla="*/ 5446713 w 8759827"/>
              <a:gd name="connsiteY4" fmla="*/ 5497511 h 7893048"/>
              <a:gd name="connsiteX5" fmla="*/ 5087145 w 8759827"/>
              <a:gd name="connsiteY5" fmla="*/ 352424 h 7893048"/>
              <a:gd name="connsiteX6" fmla="*/ 7478714 w 8759827"/>
              <a:gd name="connsiteY6" fmla="*/ 2747962 h 7893048"/>
              <a:gd name="connsiteX7" fmla="*/ 5087145 w 8759827"/>
              <a:gd name="connsiteY7" fmla="*/ 5143499 h 7893048"/>
              <a:gd name="connsiteX8" fmla="*/ 2695578 w 8759827"/>
              <a:gd name="connsiteY8" fmla="*/ 2747962 h 7893048"/>
              <a:gd name="connsiteX9" fmla="*/ 5459391 w 8759827"/>
              <a:gd name="connsiteY9" fmla="*/ 0 h 7893048"/>
              <a:gd name="connsiteX10" fmla="*/ 8759827 w 8759827"/>
              <a:gd name="connsiteY10" fmla="*/ 0 h 7893048"/>
              <a:gd name="connsiteX11" fmla="*/ 8759827 w 8759827"/>
              <a:gd name="connsiteY11" fmla="*/ 1485162 h 7893048"/>
              <a:gd name="connsiteX12" fmla="*/ 7838282 w 8759827"/>
              <a:gd name="connsiteY12" fmla="*/ 2408236 h 7893048"/>
              <a:gd name="connsiteX13" fmla="*/ 5446713 w 8759827"/>
              <a:gd name="connsiteY13" fmla="*/ 12699 h 7893048"/>
              <a:gd name="connsiteX14" fmla="*/ 12678 w 8759827"/>
              <a:gd name="connsiteY14" fmla="*/ 0 h 7893048"/>
              <a:gd name="connsiteX15" fmla="*/ 4770461 w 8759827"/>
              <a:gd name="connsiteY15" fmla="*/ 0 h 7893048"/>
              <a:gd name="connsiteX16" fmla="*/ 4783139 w 8759827"/>
              <a:gd name="connsiteY16" fmla="*/ 12699 h 7893048"/>
              <a:gd name="connsiteX17" fmla="*/ 2391571 w 8759827"/>
              <a:gd name="connsiteY17" fmla="*/ 2408236 h 7893048"/>
              <a:gd name="connsiteX18" fmla="*/ 0 w 8759827"/>
              <a:gd name="connsiteY18" fmla="*/ 12699 h 789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59827" h="7893048">
                <a:moveTo>
                  <a:pt x="7838282" y="3101973"/>
                </a:moveTo>
                <a:lnTo>
                  <a:pt x="8759827" y="4025048"/>
                </a:lnTo>
                <a:lnTo>
                  <a:pt x="8759827" y="6969974"/>
                </a:lnTo>
                <a:lnTo>
                  <a:pt x="7838282" y="7893048"/>
                </a:lnTo>
                <a:lnTo>
                  <a:pt x="5446713" y="5497511"/>
                </a:lnTo>
                <a:close/>
                <a:moveTo>
                  <a:pt x="5087145" y="352424"/>
                </a:moveTo>
                <a:lnTo>
                  <a:pt x="7478714" y="2747962"/>
                </a:lnTo>
                <a:lnTo>
                  <a:pt x="5087145" y="5143499"/>
                </a:lnTo>
                <a:lnTo>
                  <a:pt x="2695578" y="2747962"/>
                </a:lnTo>
                <a:close/>
                <a:moveTo>
                  <a:pt x="5459391" y="0"/>
                </a:moveTo>
                <a:lnTo>
                  <a:pt x="8759827" y="0"/>
                </a:lnTo>
                <a:lnTo>
                  <a:pt x="8759827" y="1485162"/>
                </a:lnTo>
                <a:lnTo>
                  <a:pt x="7838282" y="2408236"/>
                </a:lnTo>
                <a:lnTo>
                  <a:pt x="5446713" y="12699"/>
                </a:lnTo>
                <a:close/>
                <a:moveTo>
                  <a:pt x="12678" y="0"/>
                </a:moveTo>
                <a:lnTo>
                  <a:pt x="4770461" y="0"/>
                </a:lnTo>
                <a:lnTo>
                  <a:pt x="4783139" y="12699"/>
                </a:lnTo>
                <a:lnTo>
                  <a:pt x="2391571" y="2408236"/>
                </a:lnTo>
                <a:lnTo>
                  <a:pt x="0" y="1269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70705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6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3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7340" y="57328"/>
            <a:ext cx="2206036" cy="2201944"/>
          </a:xfrm>
          <a:prstGeom prst="rect">
            <a:avLst/>
          </a:prstGeom>
        </p:spPr>
      </p:pic>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37750" y="2420104"/>
            <a:ext cx="9086142" cy="1446550"/>
          </a:xfrm>
          <a:prstGeom prst="rect">
            <a:avLst/>
          </a:prstGeom>
          <a:noFill/>
        </p:spPr>
        <p:txBody>
          <a:bodyPr wrap="none" rtlCol="0">
            <a:spAutoFit/>
            <a:scene3d>
              <a:camera prst="orthographicFront"/>
              <a:lightRig rig="threePt" dir="t"/>
            </a:scene3d>
            <a:sp3d contourW="12700"/>
          </a:bodyPr>
          <a:lstStyle/>
          <a:p>
            <a:pPr lvl="0">
              <a:defRPr/>
            </a:pPr>
            <a:r>
              <a:rPr lang="en-US" altLang="zh-CN" sz="4400" dirty="0">
                <a:solidFill>
                  <a:prstClr val="black"/>
                </a:solidFill>
                <a:latin typeface="Agency FB" panose="020B0503020202020204" pitchFamily="34" charset="0"/>
              </a:rPr>
              <a:t>Understanding and Utilizing Deep Neural Networks</a:t>
            </a:r>
          </a:p>
          <a:p>
            <a:pPr lvl="0">
              <a:defRPr/>
            </a:pPr>
            <a:r>
              <a:rPr lang="en-US" altLang="zh-CN" sz="4400" dirty="0">
                <a:solidFill>
                  <a:prstClr val="black"/>
                </a:solidFill>
                <a:latin typeface="Agency FB" panose="020B0503020202020204" pitchFamily="34" charset="0"/>
              </a:rPr>
              <a:t>Trained with Noisy Labels</a:t>
            </a:r>
            <a:endParaRPr kumimoji="0" lang="zh-CN" altLang="en-US" sz="44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endParaRPr>
          </a:p>
        </p:txBody>
      </p:sp>
      <p:sp>
        <p:nvSpPr>
          <p:cNvPr id="18" name="文本框 17"/>
          <p:cNvSpPr txBox="1"/>
          <p:nvPr/>
        </p:nvSpPr>
        <p:spPr>
          <a:xfrm>
            <a:off x="8184543" y="3482456"/>
            <a:ext cx="1249168" cy="369332"/>
          </a:xfrm>
          <a:prstGeom prst="rect">
            <a:avLst/>
          </a:prstGeom>
          <a:noFill/>
        </p:spPr>
        <p:txBody>
          <a:bodyPr wrap="square" rtlCol="0">
            <a:spAutoFit/>
            <a:scene3d>
              <a:camera prst="orthographicFront"/>
              <a:lightRig rig="threePt" dir="t"/>
            </a:scene3d>
            <a:sp3d contourW="12700"/>
          </a:bodyPr>
          <a:lstStyle/>
          <a:p>
            <a:pPr lvl="0">
              <a:defRPr/>
            </a:pPr>
            <a:r>
              <a:rPr lang="en-US" altLang="zh-CN" dirty="0">
                <a:solidFill>
                  <a:prstClr val="black">
                    <a:lumMod val="50000"/>
                    <a:lumOff val="50000"/>
                  </a:prstClr>
                </a:solidFill>
                <a:latin typeface="Agency FB" panose="020B0503020202020204" pitchFamily="34" charset="0"/>
              </a:rPr>
              <a:t>reading report</a:t>
            </a:r>
            <a:endParaRPr kumimoji="0" lang="en-US" altLang="zh-CN" sz="1800" b="0" i="0" u="none" strike="noStrike" kern="1200" cap="none" spc="0" normalizeH="0" baseline="0" noProof="0" dirty="0" smtClean="0">
              <a:ln>
                <a:noFill/>
              </a:ln>
              <a:solidFill>
                <a:prstClr val="black">
                  <a:lumMod val="50000"/>
                  <a:lumOff val="50000"/>
                </a:prstClr>
              </a:solidFill>
              <a:effectLst/>
              <a:uLnTx/>
              <a:uFillTx/>
              <a:latin typeface="Agency FB" panose="020B0503020202020204" pitchFamily="34" charset="0"/>
              <a:ea typeface="微软雅黑"/>
              <a:cs typeface="+mn-cs"/>
            </a:endParaRPr>
          </a:p>
        </p:txBody>
      </p:sp>
      <p:sp>
        <p:nvSpPr>
          <p:cNvPr id="19" name="矩形 18"/>
          <p:cNvSpPr/>
          <p:nvPr/>
        </p:nvSpPr>
        <p:spPr>
          <a:xfrm>
            <a:off x="9333315" y="5394127"/>
            <a:ext cx="1581150" cy="394270"/>
          </a:xfrm>
          <a:prstGeom prst="rect">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2" name="文本框 21"/>
          <p:cNvSpPr txBox="1"/>
          <p:nvPr/>
        </p:nvSpPr>
        <p:spPr>
          <a:xfrm>
            <a:off x="9341444" y="5432227"/>
            <a:ext cx="1572866"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19212010023    </a:t>
            </a:r>
            <a:r>
              <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杜清华</a:t>
            </a:r>
            <a:endParaRPr kumimoji="0" lang="zh-CN" altLang="en-US" sz="1400" b="0" i="0" u="none" strike="noStrike" kern="1200" cap="none" spc="0" normalizeH="0" baseline="0" noProof="0" dirty="0" smtClean="0">
              <a:ln>
                <a:noFill/>
              </a:ln>
              <a:solidFill>
                <a:prstClr val="white"/>
              </a:solidFill>
              <a:effectLst/>
              <a:uLnTx/>
              <a:uFillTx/>
              <a:latin typeface="+mn-ea"/>
            </a:endParaRPr>
          </a:p>
        </p:txBody>
      </p:sp>
      <p:sp>
        <p:nvSpPr>
          <p:cNvPr id="23" name="文本框 22"/>
          <p:cNvSpPr txBox="1"/>
          <p:nvPr/>
        </p:nvSpPr>
        <p:spPr>
          <a:xfrm>
            <a:off x="6630973" y="5124450"/>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部门：设计部</a:t>
            </a: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117476" y="4047267"/>
            <a:ext cx="8287887" cy="400110"/>
          </a:xfrm>
          <a:prstGeom prst="rect">
            <a:avLst/>
          </a:prstGeom>
          <a:noFill/>
        </p:spPr>
        <p:txBody>
          <a:bodyPr wrap="square" rtlCol="0">
            <a:spAutoFit/>
            <a:scene3d>
              <a:camera prst="orthographicFront"/>
              <a:lightRig rig="threePt" dir="t"/>
            </a:scene3d>
            <a:sp3d contourW="12700"/>
          </a:bodyPr>
          <a:lstStyle>
            <a:defPPr>
              <a:defRPr lang="zh-CN"/>
            </a:defPPr>
            <a:lvl1pPr lvl="0">
              <a:defRPr sz="2000">
                <a:solidFill>
                  <a:prstClr val="black"/>
                </a:solidFill>
                <a:latin typeface="Agency FB" panose="020B0503020202020204" pitchFamily="34" charset="0"/>
              </a:defRPr>
            </a:lvl1pPr>
          </a:lstStyle>
          <a:p>
            <a:r>
              <a:rPr lang="en-US" altLang="zh-CN" dirty="0" err="1"/>
              <a:t>Pengfei</a:t>
            </a:r>
            <a:r>
              <a:rPr lang="en-US" altLang="zh-CN" dirty="0"/>
              <a:t> </a:t>
            </a:r>
            <a:r>
              <a:rPr lang="en-US" altLang="zh-CN" dirty="0"/>
              <a:t>Chen</a:t>
            </a:r>
            <a:r>
              <a:rPr lang="zh-CN" altLang="en-US" dirty="0"/>
              <a:t>、</a:t>
            </a:r>
            <a:r>
              <a:rPr lang="en-US" altLang="zh-CN" dirty="0" err="1"/>
              <a:t>Benben</a:t>
            </a:r>
            <a:r>
              <a:rPr lang="en-US" altLang="zh-CN" dirty="0"/>
              <a:t> </a:t>
            </a:r>
            <a:r>
              <a:rPr lang="en-US" altLang="zh-CN" dirty="0"/>
              <a:t>Liao </a:t>
            </a:r>
            <a:r>
              <a:rPr lang="zh-CN" altLang="en-US" dirty="0"/>
              <a:t>、</a:t>
            </a:r>
            <a:r>
              <a:rPr lang="en-US" altLang="zh-CN" dirty="0" err="1"/>
              <a:t>Guangyong</a:t>
            </a:r>
            <a:r>
              <a:rPr lang="en-US" altLang="zh-CN" dirty="0"/>
              <a:t> </a:t>
            </a:r>
            <a:r>
              <a:rPr lang="en-US" altLang="zh-CN" dirty="0"/>
              <a:t>Chen </a:t>
            </a:r>
            <a:r>
              <a:rPr lang="zh-CN" altLang="en-US" dirty="0"/>
              <a:t>、</a:t>
            </a:r>
            <a:r>
              <a:rPr lang="en-US" altLang="zh-CN" dirty="0" err="1"/>
              <a:t>Shengyu</a:t>
            </a:r>
            <a:r>
              <a:rPr lang="en-US" altLang="zh-CN" dirty="0"/>
              <a:t> </a:t>
            </a:r>
            <a:r>
              <a:rPr lang="en-US" altLang="zh-CN" dirty="0"/>
              <a:t>Zhang</a:t>
            </a:r>
            <a:endParaRPr lang="en-US" altLang="zh-CN" dirty="0"/>
          </a:p>
        </p:txBody>
      </p:sp>
      <p:sp>
        <p:nvSpPr>
          <p:cNvPr id="3" name="矩形 2"/>
          <p:cNvSpPr/>
          <p:nvPr/>
        </p:nvSpPr>
        <p:spPr>
          <a:xfrm>
            <a:off x="6519642" y="4555099"/>
            <a:ext cx="4467890" cy="400110"/>
          </a:xfrm>
          <a:prstGeom prst="rect">
            <a:avLst/>
          </a:prstGeom>
        </p:spPr>
        <p:txBody>
          <a:bodyPr wrap="none">
            <a:spAutoFit/>
          </a:bodyPr>
          <a:lstStyle/>
          <a:p>
            <a:r>
              <a:rPr lang="en-US" altLang="zh-CN" sz="2000" dirty="0">
                <a:solidFill>
                  <a:prstClr val="black"/>
                </a:solidFill>
                <a:latin typeface="Agency FB" panose="020B0503020202020204" pitchFamily="34" charset="0"/>
              </a:rPr>
              <a:t>International Conference on Machine Learning 2019</a:t>
            </a:r>
            <a:endParaRPr lang="zh-CN" altLang="en-US" sz="2000" dirty="0">
              <a:solidFill>
                <a:prstClr val="black"/>
              </a:solidFill>
              <a:latin typeface="Agency FB" panose="020B0503020202020204" pitchFamily="34" charset="0"/>
            </a:endParaRPr>
          </a:p>
        </p:txBody>
      </p:sp>
    </p:spTree>
    <p:extLst>
      <p:ext uri="{BB962C8B-B14F-4D97-AF65-F5344CB8AC3E}">
        <p14:creationId xmlns:p14="http://schemas.microsoft.com/office/powerpoint/2010/main" val="5172176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1"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7" cy="584775"/>
          </a:xfrm>
          <a:prstGeom prst="rect">
            <a:avLst/>
          </a:prstGeom>
          <a:noFill/>
        </p:spPr>
        <p:txBody>
          <a:bodyPr wrap="none" rtlCol="0">
            <a:spAutoFit/>
            <a:scene3d>
              <a:camera prst="orthographicFront"/>
              <a:lightRig rig="threePt" dir="t"/>
            </a:scene3d>
            <a:sp3d contourW="12700"/>
          </a:bodyPr>
          <a:lstStyle/>
          <a:p>
            <a:pPr algn="ctr"/>
            <a:r>
              <a:rPr lang="zh-CN" altLang="zh-CN" sz="3200" b="1" dirty="0"/>
              <a:t>研究的问题及目标</a:t>
            </a:r>
            <a:endParaRPr lang="zh-CN" altLang="en-US" sz="4800" dirty="0">
              <a:latin typeface="Agency FB" panose="020B0503020202020204" pitchFamily="34" charset="0"/>
            </a:endParaRPr>
          </a:p>
        </p:txBody>
      </p:sp>
      <mc:AlternateContent xmlns:mc="http://schemas.openxmlformats.org/markup-compatibility/2006">
        <mc:Choice xmlns:a14="http://schemas.microsoft.com/office/drawing/2010/main" Requires="a14">
          <p:graphicFrame>
            <p:nvGraphicFramePr>
              <p:cNvPr id="12" name="表格 11"/>
              <p:cNvGraphicFramePr>
                <a:graphicFrameLocks noGrp="1"/>
              </p:cNvGraphicFramePr>
              <p:nvPr>
                <p:extLst>
                  <p:ext uri="{D42A27DB-BD31-4B8C-83A1-F6EECF244321}">
                    <p14:modId xmlns:p14="http://schemas.microsoft.com/office/powerpoint/2010/main" val="2553480698"/>
                  </p:ext>
                </p:extLst>
              </p:nvPr>
            </p:nvGraphicFramePr>
            <p:xfrm>
              <a:off x="3666759" y="2895161"/>
              <a:ext cx="4676775" cy="2143054"/>
            </p:xfrm>
            <a:graphic>
              <a:graphicData uri="http://schemas.openxmlformats.org/drawingml/2006/table">
                <a:tbl>
                  <a:tblPr firstRow="1" firstCol="1" bandRow="1">
                    <a:tableStyleId>{5A111915-BE36-4E01-A7E5-04B1672EAD32}</a:tableStyleId>
                  </a:tblPr>
                  <a:tblGrid>
                    <a:gridCol w="4676775">
                      <a:extLst>
                        <a:ext uri="{9D8B030D-6E8A-4147-A177-3AD203B41FA5}">
                          <a16:colId xmlns:a16="http://schemas.microsoft.com/office/drawing/2014/main" val="1544501333"/>
                        </a:ext>
                      </a:extLst>
                    </a:gridCol>
                  </a:tblGrid>
                  <a:tr h="299522">
                    <a:tc>
                      <a:txBody>
                        <a:bodyPr/>
                        <a:lstStyle/>
                        <a:p>
                          <a:pPr algn="just">
                            <a:spcAft>
                              <a:spcPts val="0"/>
                            </a:spcAft>
                          </a:pPr>
                          <a:r>
                            <a:rPr lang="zh-CN" sz="1200" kern="100" dirty="0">
                              <a:effectLst/>
                              <a:latin typeface="楷体" panose="02010609060101010101" pitchFamily="49" charset="-122"/>
                              <a:ea typeface="楷体" panose="02010609060101010101" pitchFamily="49" charset="-122"/>
                            </a:rPr>
                            <a:t>算法</a:t>
                          </a:r>
                          <a:r>
                            <a:rPr lang="en-US" sz="1200" kern="100" dirty="0">
                              <a:effectLst/>
                              <a:latin typeface="楷体" panose="02010609060101010101" pitchFamily="49" charset="-122"/>
                              <a:ea typeface="楷体" panose="02010609060101010101" pitchFamily="49" charset="-122"/>
                            </a:rPr>
                            <a:t>1</a:t>
                          </a:r>
                          <a:r>
                            <a:rPr lang="zh-CN" sz="1200" kern="100" dirty="0">
                              <a:effectLst/>
                              <a:latin typeface="楷体" panose="02010609060101010101" pitchFamily="49" charset="-122"/>
                              <a:ea typeface="楷体" panose="02010609060101010101" pitchFamily="49" charset="-122"/>
                            </a:rPr>
                            <a:t>：嘈杂的交叉验证（</a:t>
                          </a:r>
                          <a:r>
                            <a:rPr lang="en-US" sz="1200" kern="100" dirty="0">
                              <a:effectLst/>
                              <a:latin typeface="楷体" panose="02010609060101010101" pitchFamily="49" charset="-122"/>
                              <a:ea typeface="楷体" panose="02010609060101010101" pitchFamily="49" charset="-122"/>
                            </a:rPr>
                            <a:t>NCV</a:t>
                          </a:r>
                          <a:r>
                            <a:rPr lang="zh-CN" sz="1200" kern="100" dirty="0">
                              <a:effectLst/>
                              <a:latin typeface="楷体" panose="02010609060101010101" pitchFamily="49" charset="-122"/>
                              <a:ea typeface="楷体" panose="02010609060101010101" pitchFamily="49" charset="-122"/>
                            </a:rPr>
                            <a:t>）：从嘈杂的样本中选择干净的样本</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352422"/>
                      </a:ext>
                    </a:extLst>
                  </a:tr>
                  <a:tr h="45720">
                    <a:tc>
                      <a:txBody>
                        <a:bodyPr/>
                        <a:lstStyle/>
                        <a:p>
                          <a:pPr algn="just">
                            <a:spcAft>
                              <a:spcPts val="0"/>
                            </a:spcAft>
                          </a:pPr>
                          <a:r>
                            <a:rPr lang="zh-CN" sz="1200" kern="100" dirty="0">
                              <a:effectLst/>
                              <a:latin typeface="楷体" panose="02010609060101010101" pitchFamily="49" charset="-122"/>
                              <a:ea typeface="楷体" panose="02010609060101010101" pitchFamily="49" charset="-122"/>
                            </a:rPr>
                            <a:t>输入：噪声数据集</a:t>
                          </a:r>
                          <a:r>
                            <a:rPr lang="en-US" sz="1200" kern="100" dirty="0">
                              <a:effectLst/>
                              <a:latin typeface="楷体" panose="02010609060101010101" pitchFamily="49" charset="-122"/>
                              <a:ea typeface="楷体" panose="02010609060101010101" pitchFamily="49" charset="-122"/>
                            </a:rPr>
                            <a:t>D</a:t>
                          </a:r>
                          <a:r>
                            <a:rPr lang="zh-CN" sz="1200" kern="100" dirty="0">
                              <a:effectLst/>
                              <a:latin typeface="楷体" panose="02010609060101010101" pitchFamily="49" charset="-122"/>
                              <a:ea typeface="楷体" panose="02010609060101010101" pitchFamily="49" charset="-122"/>
                            </a:rPr>
                            <a:t>，训练周期</a:t>
                          </a:r>
                          <a:r>
                            <a:rPr lang="en-US" sz="1200" kern="100" dirty="0">
                              <a:effectLst/>
                              <a:latin typeface="楷体" panose="02010609060101010101" pitchFamily="49" charset="-122"/>
                              <a:ea typeface="楷体" panose="02010609060101010101" pitchFamily="49" charset="-122"/>
                            </a:rPr>
                            <a:t>E</a:t>
                          </a:r>
                          <a:endParaRPr lang="zh-CN" sz="1050" kern="100" dirty="0">
                            <a:effectLst/>
                            <a:latin typeface="楷体" panose="02010609060101010101" pitchFamily="49" charset="-122"/>
                            <a:ea typeface="楷体" panose="02010609060101010101" pitchFamily="49" charset="-122"/>
                          </a:endParaRPr>
                        </a:p>
                        <a:p>
                          <a:pPr algn="just">
                            <a:spcAft>
                              <a:spcPts val="0"/>
                            </a:spcAft>
                          </a:pPr>
                          <a:r>
                            <a:rPr lang="en-US" sz="1200" b="0" kern="100" dirty="0">
                              <a:effectLst/>
                              <a:latin typeface="楷体" panose="02010609060101010101" pitchFamily="49" charset="-122"/>
                              <a:ea typeface="楷体" panose="02010609060101010101" pitchFamily="49" charset="-122"/>
                            </a:rPr>
                            <a:t>   1</a:t>
                          </a:r>
                          <a:r>
                            <a:rPr lang="zh-CN" sz="1200" b="0" kern="100" dirty="0">
                              <a:effectLst/>
                              <a:latin typeface="楷体" panose="02010609060101010101" pitchFamily="49" charset="-122"/>
                              <a:ea typeface="楷体" panose="02010609060101010101" pitchFamily="49" charset="-122"/>
                            </a:rPr>
                            <a:t>：</a:t>
                          </a:r>
                          <a:r>
                            <a:rPr lang="en-US" sz="1200" b="0" kern="100" dirty="0">
                              <a:effectLst/>
                              <a:latin typeface="楷体" panose="02010609060101010101" pitchFamily="49" charset="-122"/>
                              <a:ea typeface="楷体" panose="02010609060101010101" pitchFamily="49" charset="-122"/>
                            </a:rPr>
                            <a:t>S=</a:t>
                          </a:r>
                          <a14:m>
                            <m:oMath xmlns:m="http://schemas.openxmlformats.org/officeDocument/2006/math">
                              <m:r>
                                <a:rPr lang="en-US" sz="1200" b="0" kern="100">
                                  <a:effectLst/>
                                </a:rPr>
                                <m:t>∅</m:t>
                              </m:r>
                            </m:oMath>
                          </a14:m>
                          <a:r>
                            <a:rPr lang="zh-CN" sz="1200" b="0" kern="100" dirty="0">
                              <a:effectLst/>
                              <a:latin typeface="楷体" panose="02010609060101010101" pitchFamily="49" charset="-122"/>
                              <a:ea typeface="楷体" panose="02010609060101010101" pitchFamily="49" charset="-122"/>
                            </a:rPr>
                            <a:t>，初始化网络</a:t>
                          </a:r>
                          <a14:m>
                            <m:oMath xmlns:m="http://schemas.openxmlformats.org/officeDocument/2006/math">
                              <m:r>
                                <m:rPr>
                                  <m:sty m:val="p"/>
                                </m:rPr>
                                <a:rPr lang="en-US" sz="1200" b="0" i="1" kern="100">
                                  <a:effectLst/>
                                </a:rPr>
                                <m:t>f</m:t>
                              </m:r>
                              <m:r>
                                <a:rPr lang="en-US" sz="1200" b="0" kern="100">
                                  <a:effectLst/>
                                </a:rPr>
                                <m:t>(</m:t>
                              </m:r>
                              <m:r>
                                <m:rPr>
                                  <m:sty m:val="p"/>
                                </m:rPr>
                                <a:rPr lang="en-US" sz="1200" b="0" i="1" kern="100">
                                  <a:effectLst/>
                                </a:rPr>
                                <m:t>x</m:t>
                              </m:r>
                              <m:r>
                                <a:rPr lang="en-US" sz="1200" b="0" kern="100">
                                  <a:effectLst/>
                                </a:rPr>
                                <m:t>;</m:t>
                              </m:r>
                              <m:r>
                                <m:rPr>
                                  <m:sty m:val="p"/>
                                </m:rPr>
                                <a:rPr lang="en-US" sz="1200" b="0" i="1" kern="100">
                                  <a:effectLst/>
                                </a:rPr>
                                <m:t>ω</m:t>
                              </m:r>
                              <m:r>
                                <a:rPr lang="en-US" sz="1200" b="0" kern="100">
                                  <a:effectLst/>
                                </a:rPr>
                                <m:t>)</m:t>
                              </m:r>
                            </m:oMath>
                          </a14:m>
                          <a:endParaRPr lang="zh-CN" sz="1050" b="0" kern="100" dirty="0">
                            <a:effectLst/>
                            <a:latin typeface="楷体" panose="02010609060101010101" pitchFamily="49" charset="-122"/>
                            <a:ea typeface="楷体" panose="02010609060101010101" pitchFamily="49" charset="-122"/>
                          </a:endParaRPr>
                        </a:p>
                        <a:p>
                          <a:pPr algn="just">
                            <a:spcAft>
                              <a:spcPts val="0"/>
                            </a:spcAft>
                          </a:pPr>
                          <a:r>
                            <a:rPr lang="en-US" sz="1200" b="0" kern="100" dirty="0">
                              <a:effectLst/>
                              <a:latin typeface="楷体" panose="02010609060101010101" pitchFamily="49" charset="-122"/>
                              <a:ea typeface="楷体" panose="02010609060101010101" pitchFamily="49" charset="-122"/>
                            </a:rPr>
                            <a:t>   2</a:t>
                          </a:r>
                          <a:r>
                            <a:rPr lang="zh-CN" sz="1200" b="0" kern="100" dirty="0">
                              <a:effectLst/>
                              <a:latin typeface="楷体" panose="02010609060101010101" pitchFamily="49" charset="-122"/>
                              <a:ea typeface="楷体" panose="02010609060101010101" pitchFamily="49" charset="-122"/>
                            </a:rPr>
                            <a:t>：将</a:t>
                          </a:r>
                          <a:r>
                            <a:rPr lang="en-US" sz="1200" b="0" kern="100" dirty="0">
                              <a:effectLst/>
                              <a:latin typeface="楷体" panose="02010609060101010101" pitchFamily="49" charset="-122"/>
                              <a:ea typeface="楷体" panose="02010609060101010101" pitchFamily="49" charset="-122"/>
                            </a:rPr>
                            <a:t>D</a:t>
                          </a:r>
                          <a:r>
                            <a:rPr lang="zh-CN" sz="1200" b="0" kern="100" dirty="0">
                              <a:effectLst/>
                              <a:latin typeface="楷体" panose="02010609060101010101" pitchFamily="49" charset="-122"/>
                              <a:ea typeface="楷体" panose="02010609060101010101" pitchFamily="49" charset="-122"/>
                            </a:rPr>
                            <a:t>随机分为两等分</a:t>
                          </a:r>
                          <a14:m>
                            <m:oMath xmlns:m="http://schemas.openxmlformats.org/officeDocument/2006/math">
                              <m:sSub>
                                <m:sSubPr>
                                  <m:ctrlPr>
                                    <a:rPr lang="zh-CN" sz="1200" b="0" kern="100">
                                      <a:effectLst/>
                                    </a:rPr>
                                  </m:ctrlPr>
                                </m:sSubPr>
                                <m:e>
                                  <m:r>
                                    <m:rPr>
                                      <m:sty m:val="p"/>
                                    </m:rPr>
                                    <a:rPr lang="en-US" sz="1200" b="0" i="1" kern="100">
                                      <a:effectLst/>
                                    </a:rPr>
                                    <m:t>D</m:t>
                                  </m:r>
                                </m:e>
                                <m:sub>
                                  <m:r>
                                    <a:rPr lang="en-US" sz="1200" b="0" i="1" kern="100">
                                      <a:effectLst/>
                                    </a:rPr>
                                    <m:t>1</m:t>
                                  </m:r>
                                </m:sub>
                              </m:sSub>
                            </m:oMath>
                          </a14:m>
                          <a:r>
                            <a:rPr lang="zh-CN" sz="1200" b="0" kern="100" dirty="0">
                              <a:effectLst/>
                              <a:latin typeface="楷体" panose="02010609060101010101" pitchFamily="49" charset="-122"/>
                              <a:ea typeface="楷体" panose="02010609060101010101" pitchFamily="49" charset="-122"/>
                            </a:rPr>
                            <a:t>和</a:t>
                          </a:r>
                          <a14:m>
                            <m:oMath xmlns:m="http://schemas.openxmlformats.org/officeDocument/2006/math">
                              <m:sSub>
                                <m:sSubPr>
                                  <m:ctrlPr>
                                    <a:rPr lang="zh-CN" sz="1200" b="0" kern="100">
                                      <a:effectLst/>
                                    </a:rPr>
                                  </m:ctrlPr>
                                </m:sSubPr>
                                <m:e>
                                  <m:r>
                                    <m:rPr>
                                      <m:sty m:val="p"/>
                                    </m:rPr>
                                    <a:rPr lang="en-US" sz="1200" b="0" i="1" kern="100">
                                      <a:effectLst/>
                                    </a:rPr>
                                    <m:t>D</m:t>
                                  </m:r>
                                </m:e>
                                <m:sub>
                                  <m:r>
                                    <a:rPr lang="en-US" sz="1200" b="0" i="1" kern="100">
                                      <a:effectLst/>
                                    </a:rPr>
                                    <m:t>2</m:t>
                                  </m:r>
                                </m:sub>
                              </m:sSub>
                            </m:oMath>
                          </a14:m>
                          <a:endParaRPr lang="zh-CN" sz="1050" b="0" kern="100" dirty="0">
                            <a:effectLst/>
                            <a:latin typeface="楷体" panose="02010609060101010101" pitchFamily="49" charset="-122"/>
                            <a:ea typeface="楷体" panose="02010609060101010101" pitchFamily="49" charset="-122"/>
                          </a:endParaRPr>
                        </a:p>
                        <a:p>
                          <a:pPr algn="just">
                            <a:spcAft>
                              <a:spcPts val="0"/>
                            </a:spcAft>
                          </a:pPr>
                          <a:r>
                            <a:rPr lang="en-US" sz="1200" b="0" kern="100" dirty="0">
                              <a:effectLst/>
                              <a:latin typeface="楷体" panose="02010609060101010101" pitchFamily="49" charset="-122"/>
                              <a:ea typeface="楷体" panose="02010609060101010101" pitchFamily="49" charset="-122"/>
                            </a:rPr>
                            <a:t>   3</a:t>
                          </a:r>
                          <a:r>
                            <a:rPr lang="zh-CN" sz="1200" b="0" kern="100" dirty="0">
                              <a:effectLst/>
                              <a:latin typeface="楷体" panose="02010609060101010101" pitchFamily="49" charset="-122"/>
                              <a:ea typeface="楷体" panose="02010609060101010101" pitchFamily="49" charset="-122"/>
                            </a:rPr>
                            <a:t>：在数据集</a:t>
                          </a:r>
                          <a14:m>
                            <m:oMath xmlns:m="http://schemas.openxmlformats.org/officeDocument/2006/math">
                              <m:sSub>
                                <m:sSubPr>
                                  <m:ctrlPr>
                                    <a:rPr lang="zh-CN" sz="1200" b="0" kern="100">
                                      <a:effectLst/>
                                    </a:rPr>
                                  </m:ctrlPr>
                                </m:sSubPr>
                                <m:e>
                                  <m:r>
                                    <m:rPr>
                                      <m:sty m:val="p"/>
                                    </m:rPr>
                                    <a:rPr lang="en-US" sz="1200" b="0" i="1" kern="100">
                                      <a:effectLst/>
                                    </a:rPr>
                                    <m:t>D</m:t>
                                  </m:r>
                                </m:e>
                                <m:sub>
                                  <m:r>
                                    <a:rPr lang="en-US" sz="1200" b="0" i="1" kern="100">
                                      <a:effectLst/>
                                    </a:rPr>
                                    <m:t>1</m:t>
                                  </m:r>
                                </m:sub>
                              </m:sSub>
                            </m:oMath>
                          </a14:m>
                          <a:r>
                            <a:rPr lang="zh-CN" sz="1200" b="0" kern="100" dirty="0">
                              <a:effectLst/>
                              <a:latin typeface="楷体" panose="02010609060101010101" pitchFamily="49" charset="-122"/>
                              <a:ea typeface="楷体" panose="02010609060101010101" pitchFamily="49" charset="-122"/>
                            </a:rPr>
                            <a:t>上训练</a:t>
                          </a:r>
                          <a14:m>
                            <m:oMath xmlns:m="http://schemas.openxmlformats.org/officeDocument/2006/math">
                              <m:r>
                                <m:rPr>
                                  <m:sty m:val="p"/>
                                </m:rPr>
                                <a:rPr lang="en-US" sz="1200" b="0" i="1" kern="100">
                                  <a:effectLst/>
                                </a:rPr>
                                <m:t>f</m:t>
                              </m:r>
                              <m:r>
                                <a:rPr lang="en-US" sz="1200" b="0" kern="100">
                                  <a:effectLst/>
                                </a:rPr>
                                <m:t>(</m:t>
                              </m:r>
                              <m:r>
                                <m:rPr>
                                  <m:sty m:val="p"/>
                                </m:rPr>
                                <a:rPr lang="en-US" sz="1200" b="0" i="1" kern="100">
                                  <a:effectLst/>
                                </a:rPr>
                                <m:t>x</m:t>
                              </m:r>
                              <m:r>
                                <a:rPr lang="en-US" sz="1200" b="0" kern="100">
                                  <a:effectLst/>
                                </a:rPr>
                                <m:t>;</m:t>
                              </m:r>
                              <m:r>
                                <m:rPr>
                                  <m:sty m:val="p"/>
                                </m:rPr>
                                <a:rPr lang="en-US" sz="1200" b="0" i="1" kern="100">
                                  <a:effectLst/>
                                </a:rPr>
                                <m:t>ω</m:t>
                              </m:r>
                              <m:r>
                                <a:rPr lang="en-US" sz="1200" b="0" kern="100">
                                  <a:effectLst/>
                                </a:rPr>
                                <m:t>)</m:t>
                              </m:r>
                            </m:oMath>
                          </a14:m>
                          <a:r>
                            <a:rPr lang="zh-CN" sz="1200" b="0" kern="100" dirty="0">
                              <a:effectLst/>
                              <a:latin typeface="楷体" panose="02010609060101010101" pitchFamily="49" charset="-122"/>
                              <a:ea typeface="楷体" panose="02010609060101010101" pitchFamily="49" charset="-122"/>
                            </a:rPr>
                            <a:t>，周期为</a:t>
                          </a:r>
                          <a:r>
                            <a:rPr lang="en-US" sz="1200" b="0" kern="100" dirty="0">
                              <a:effectLst/>
                              <a:latin typeface="楷体" panose="02010609060101010101" pitchFamily="49" charset="-122"/>
                              <a:ea typeface="楷体" panose="02010609060101010101" pitchFamily="49" charset="-122"/>
                            </a:rPr>
                            <a:t>E</a:t>
                          </a:r>
                          <a:endParaRPr lang="zh-CN" sz="1050" b="0" kern="100" dirty="0">
                            <a:effectLst/>
                            <a:latin typeface="楷体" panose="02010609060101010101" pitchFamily="49" charset="-122"/>
                            <a:ea typeface="楷体" panose="02010609060101010101" pitchFamily="49" charset="-122"/>
                          </a:endParaRPr>
                        </a:p>
                        <a:p>
                          <a:pPr algn="just">
                            <a:spcAft>
                              <a:spcPts val="0"/>
                            </a:spcAft>
                          </a:pPr>
                          <a:r>
                            <a:rPr lang="en-US" sz="1200" b="0" kern="100" dirty="0">
                              <a:effectLst/>
                              <a:latin typeface="楷体" panose="02010609060101010101" pitchFamily="49" charset="-122"/>
                              <a:ea typeface="楷体" panose="02010609060101010101" pitchFamily="49" charset="-122"/>
                            </a:rPr>
                            <a:t>   4</a:t>
                          </a:r>
                          <a:r>
                            <a:rPr lang="zh-CN" sz="1200" b="0" kern="100" dirty="0">
                              <a:effectLst/>
                              <a:latin typeface="楷体" panose="02010609060101010101" pitchFamily="49" charset="-122"/>
                              <a:ea typeface="楷体" panose="02010609060101010101" pitchFamily="49" charset="-122"/>
                            </a:rPr>
                            <a:t>：选择样本</a:t>
                          </a:r>
                          <a14:m>
                            <m:oMath xmlns:m="http://schemas.openxmlformats.org/officeDocument/2006/math">
                              <m:sSub>
                                <m:sSubPr>
                                  <m:ctrlPr>
                                    <a:rPr lang="zh-CN" sz="1200" b="0" kern="100">
                                      <a:effectLst/>
                                    </a:rPr>
                                  </m:ctrlPr>
                                </m:sSubPr>
                                <m:e>
                                  <m:r>
                                    <m:rPr>
                                      <m:sty m:val="p"/>
                                    </m:rPr>
                                    <a:rPr lang="en-US" sz="1200" b="0" i="1" kern="100">
                                      <a:effectLst/>
                                    </a:rPr>
                                    <m:t>S</m:t>
                                  </m:r>
                                </m:e>
                                <m:sub>
                                  <m:r>
                                    <a:rPr lang="en-US" sz="1200" b="0" i="1" kern="100">
                                      <a:effectLst/>
                                    </a:rPr>
                                    <m:t>1</m:t>
                                  </m:r>
                                </m:sub>
                              </m:sSub>
                            </m:oMath>
                          </a14:m>
                          <a:r>
                            <a:rPr lang="zh-CN" sz="1200" b="0" kern="100" dirty="0">
                              <a:effectLst/>
                              <a:latin typeface="楷体" panose="02010609060101010101" pitchFamily="49" charset="-122"/>
                              <a:ea typeface="楷体" panose="02010609060101010101" pitchFamily="49" charset="-122"/>
                            </a:rPr>
                            <a:t>，满足</a:t>
                          </a:r>
                          <a14:m>
                            <m:oMath xmlns:m="http://schemas.openxmlformats.org/officeDocument/2006/math">
                              <m:sSub>
                                <m:sSubPr>
                                  <m:ctrlPr>
                                    <a:rPr lang="zh-CN" sz="1200" b="0" kern="100">
                                      <a:effectLst/>
                                    </a:rPr>
                                  </m:ctrlPr>
                                </m:sSubPr>
                                <m:e>
                                  <m:r>
                                    <m:rPr>
                                      <m:sty m:val="p"/>
                                    </m:rPr>
                                    <a:rPr lang="en-US" sz="1200" b="0" i="1" kern="100">
                                      <a:effectLst/>
                                    </a:rPr>
                                    <m:t>S</m:t>
                                  </m:r>
                                </m:e>
                                <m:sub>
                                  <m:r>
                                    <a:rPr lang="en-US" sz="1200" b="0" i="1" kern="100">
                                      <a:effectLst/>
                                    </a:rPr>
                                    <m:t>1</m:t>
                                  </m:r>
                                </m:sub>
                              </m:sSub>
                              <m:r>
                                <a:rPr lang="en-US" sz="1200" b="0" kern="100">
                                  <a:effectLst/>
                                </a:rPr>
                                <m:t>={(</m:t>
                              </m:r>
                              <m:r>
                                <m:rPr>
                                  <m:sty m:val="p"/>
                                </m:rPr>
                                <a:rPr lang="en-US" sz="1200" b="0" i="1" kern="100">
                                  <a:effectLst/>
                                </a:rPr>
                                <m:t>x</m:t>
                              </m:r>
                              <m:r>
                                <a:rPr lang="en-US" sz="1200" b="0" kern="100">
                                  <a:effectLst/>
                                </a:rPr>
                                <m:t>,</m:t>
                              </m:r>
                              <m:r>
                                <m:rPr>
                                  <m:sty m:val="p"/>
                                </m:rPr>
                                <a:rPr lang="en-US" sz="1200" b="0" i="1" kern="100">
                                  <a:effectLst/>
                                </a:rPr>
                                <m:t>y</m:t>
                              </m:r>
                              <m:r>
                                <a:rPr lang="en-US" sz="1200" b="0" kern="100">
                                  <a:effectLst/>
                                </a:rPr>
                                <m:t>)∈</m:t>
                              </m:r>
                              <m:sSub>
                                <m:sSubPr>
                                  <m:ctrlPr>
                                    <a:rPr lang="zh-CN" sz="1200" b="0" kern="100">
                                      <a:effectLst/>
                                    </a:rPr>
                                  </m:ctrlPr>
                                </m:sSubPr>
                                <m:e>
                                  <m:r>
                                    <m:rPr>
                                      <m:sty m:val="p"/>
                                    </m:rPr>
                                    <a:rPr lang="en-US" sz="1200" b="0" i="1" kern="100">
                                      <a:effectLst/>
                                    </a:rPr>
                                    <m:t>D</m:t>
                                  </m:r>
                                </m:e>
                                <m:sub>
                                  <m:r>
                                    <a:rPr lang="en-US" sz="1200" b="0" i="1" kern="100">
                                      <a:effectLst/>
                                    </a:rPr>
                                    <m:t>2</m:t>
                                  </m:r>
                                </m:sub>
                              </m:sSub>
                              <m:r>
                                <a:rPr lang="en-US" sz="1200" b="0" kern="100">
                                  <a:effectLst/>
                                </a:rPr>
                                <m:t>:</m:t>
                              </m:r>
                              <m:sSup>
                                <m:sSupPr>
                                  <m:ctrlPr>
                                    <a:rPr lang="zh-CN" sz="1200" b="0" kern="100">
                                      <a:effectLst/>
                                    </a:rPr>
                                  </m:ctrlPr>
                                </m:sSupPr>
                                <m:e>
                                  <m:r>
                                    <m:rPr>
                                      <m:sty m:val="p"/>
                                    </m:rPr>
                                    <a:rPr lang="en-US" sz="1200" b="0" i="1" kern="100">
                                      <a:effectLst/>
                                    </a:rPr>
                                    <m:t>y</m:t>
                                  </m:r>
                                </m:e>
                                <m:sup>
                                  <m:r>
                                    <m:rPr>
                                      <m:sty m:val="p"/>
                                    </m:rPr>
                                    <a:rPr lang="en-US" sz="1200" b="0" i="1" kern="100">
                                      <a:effectLst/>
                                    </a:rPr>
                                    <m:t>f</m:t>
                                  </m:r>
                                </m:sup>
                              </m:sSup>
                              <m:r>
                                <a:rPr lang="en-US" sz="1200" b="0" kern="100">
                                  <a:effectLst/>
                                </a:rPr>
                                <m:t>=</m:t>
                              </m:r>
                              <m:r>
                                <m:rPr>
                                  <m:sty m:val="p"/>
                                </m:rPr>
                                <a:rPr lang="en-US" sz="1200" b="0" i="1" kern="100">
                                  <a:effectLst/>
                                </a:rPr>
                                <m:t>y</m:t>
                              </m:r>
                              <m:r>
                                <a:rPr lang="en-US" sz="1200" b="0" kern="100">
                                  <a:effectLst/>
                                </a:rPr>
                                <m:t>}</m:t>
                              </m:r>
                            </m:oMath>
                          </a14:m>
                          <a:endParaRPr lang="zh-CN" sz="1050" b="0" kern="100" dirty="0">
                            <a:effectLst/>
                            <a:latin typeface="楷体" panose="02010609060101010101" pitchFamily="49" charset="-122"/>
                            <a:ea typeface="楷体" panose="02010609060101010101" pitchFamily="49" charset="-122"/>
                          </a:endParaRPr>
                        </a:p>
                        <a:p>
                          <a:pPr algn="just">
                            <a:spcAft>
                              <a:spcPts val="0"/>
                            </a:spcAft>
                          </a:pPr>
                          <a:r>
                            <a:rPr lang="en-US" sz="1200" b="0" kern="100" dirty="0">
                              <a:effectLst/>
                              <a:latin typeface="楷体" panose="02010609060101010101" pitchFamily="49" charset="-122"/>
                              <a:ea typeface="楷体" panose="02010609060101010101" pitchFamily="49" charset="-122"/>
                            </a:rPr>
                            <a:t>   5</a:t>
                          </a:r>
                          <a:r>
                            <a:rPr lang="zh-CN" sz="1200" b="0" kern="100" dirty="0">
                              <a:effectLst/>
                              <a:latin typeface="楷体" panose="02010609060101010101" pitchFamily="49" charset="-122"/>
                              <a:ea typeface="楷体" panose="02010609060101010101" pitchFamily="49" charset="-122"/>
                            </a:rPr>
                            <a:t>：重新初始化网络</a:t>
                          </a:r>
                          <a14:m>
                            <m:oMath xmlns:m="http://schemas.openxmlformats.org/officeDocument/2006/math">
                              <m:r>
                                <m:rPr>
                                  <m:sty m:val="p"/>
                                </m:rPr>
                                <a:rPr lang="en-US" sz="1200" b="0" i="1" kern="100">
                                  <a:effectLst/>
                                </a:rPr>
                                <m:t>f</m:t>
                              </m:r>
                              <m:r>
                                <a:rPr lang="en-US" sz="1200" b="0" kern="100">
                                  <a:effectLst/>
                                </a:rPr>
                                <m:t>(</m:t>
                              </m:r>
                              <m:r>
                                <m:rPr>
                                  <m:sty m:val="p"/>
                                </m:rPr>
                                <a:rPr lang="en-US" sz="1200" b="0" i="1" kern="100">
                                  <a:effectLst/>
                                </a:rPr>
                                <m:t>x</m:t>
                              </m:r>
                              <m:r>
                                <a:rPr lang="en-US" sz="1200" b="0" kern="100">
                                  <a:effectLst/>
                                </a:rPr>
                                <m:t>;</m:t>
                              </m:r>
                              <m:r>
                                <m:rPr>
                                  <m:sty m:val="p"/>
                                </m:rPr>
                                <a:rPr lang="en-US" sz="1200" b="0" i="1" kern="100">
                                  <a:effectLst/>
                                </a:rPr>
                                <m:t>ω</m:t>
                              </m:r>
                              <m:r>
                                <a:rPr lang="en-US" sz="1200" b="0" kern="100">
                                  <a:effectLst/>
                                </a:rPr>
                                <m:t>)</m:t>
                              </m:r>
                            </m:oMath>
                          </a14:m>
                          <a:endParaRPr lang="zh-CN" sz="1050" b="0" kern="100" dirty="0">
                            <a:effectLst/>
                            <a:latin typeface="楷体" panose="02010609060101010101" pitchFamily="49" charset="-122"/>
                            <a:ea typeface="楷体" panose="02010609060101010101" pitchFamily="49" charset="-122"/>
                          </a:endParaRPr>
                        </a:p>
                        <a:p>
                          <a:pPr algn="just">
                            <a:spcAft>
                              <a:spcPts val="0"/>
                            </a:spcAft>
                          </a:pPr>
                          <a:r>
                            <a:rPr lang="en-US" sz="1200" b="0" kern="100" dirty="0">
                              <a:effectLst/>
                              <a:latin typeface="楷体" panose="02010609060101010101" pitchFamily="49" charset="-122"/>
                              <a:ea typeface="楷体" panose="02010609060101010101" pitchFamily="49" charset="-122"/>
                            </a:rPr>
                            <a:t>   6: </a:t>
                          </a:r>
                          <a:r>
                            <a:rPr lang="zh-CN" sz="1200" b="0" kern="100" dirty="0">
                              <a:effectLst/>
                              <a:latin typeface="楷体" panose="02010609060101010101" pitchFamily="49" charset="-122"/>
                              <a:ea typeface="楷体" panose="02010609060101010101" pitchFamily="49" charset="-122"/>
                            </a:rPr>
                            <a:t>在数据集</a:t>
                          </a:r>
                          <a14:m>
                            <m:oMath xmlns:m="http://schemas.openxmlformats.org/officeDocument/2006/math">
                              <m:sSub>
                                <m:sSubPr>
                                  <m:ctrlPr>
                                    <a:rPr lang="zh-CN" sz="1200" b="0" kern="100">
                                      <a:effectLst/>
                                    </a:rPr>
                                  </m:ctrlPr>
                                </m:sSubPr>
                                <m:e>
                                  <m:r>
                                    <m:rPr>
                                      <m:sty m:val="p"/>
                                    </m:rPr>
                                    <a:rPr lang="en-US" sz="1200" b="0" i="1" kern="100">
                                      <a:effectLst/>
                                    </a:rPr>
                                    <m:t>D</m:t>
                                  </m:r>
                                </m:e>
                                <m:sub>
                                  <m:r>
                                    <a:rPr lang="en-US" sz="1200" b="0" i="1" kern="100">
                                      <a:effectLst/>
                                    </a:rPr>
                                    <m:t>2</m:t>
                                  </m:r>
                                </m:sub>
                              </m:sSub>
                            </m:oMath>
                          </a14:m>
                          <a:r>
                            <a:rPr lang="zh-CN" sz="1200" b="0" kern="100" dirty="0">
                              <a:effectLst/>
                              <a:latin typeface="楷体" panose="02010609060101010101" pitchFamily="49" charset="-122"/>
                              <a:ea typeface="楷体" panose="02010609060101010101" pitchFamily="49" charset="-122"/>
                            </a:rPr>
                            <a:t>上训练</a:t>
                          </a:r>
                          <a14:m>
                            <m:oMath xmlns:m="http://schemas.openxmlformats.org/officeDocument/2006/math">
                              <m:r>
                                <m:rPr>
                                  <m:sty m:val="p"/>
                                </m:rPr>
                                <a:rPr lang="en-US" sz="1200" b="0" i="1" kern="100">
                                  <a:effectLst/>
                                </a:rPr>
                                <m:t>f</m:t>
                              </m:r>
                              <m:r>
                                <a:rPr lang="en-US" sz="1200" b="0" kern="100">
                                  <a:effectLst/>
                                </a:rPr>
                                <m:t>(</m:t>
                              </m:r>
                              <m:r>
                                <m:rPr>
                                  <m:sty m:val="p"/>
                                </m:rPr>
                                <a:rPr lang="en-US" sz="1200" b="0" i="1" kern="100">
                                  <a:effectLst/>
                                </a:rPr>
                                <m:t>x</m:t>
                              </m:r>
                              <m:r>
                                <a:rPr lang="en-US" sz="1200" b="0" kern="100">
                                  <a:effectLst/>
                                </a:rPr>
                                <m:t>;</m:t>
                              </m:r>
                              <m:r>
                                <m:rPr>
                                  <m:sty m:val="p"/>
                                </m:rPr>
                                <a:rPr lang="en-US" sz="1200" b="0" i="1" kern="100">
                                  <a:effectLst/>
                                </a:rPr>
                                <m:t>ω</m:t>
                              </m:r>
                              <m:r>
                                <a:rPr lang="en-US" sz="1200" b="0" kern="100">
                                  <a:effectLst/>
                                </a:rPr>
                                <m:t>)</m:t>
                              </m:r>
                            </m:oMath>
                          </a14:m>
                          <a:r>
                            <a:rPr lang="zh-CN" sz="1200" b="0" kern="100" dirty="0">
                              <a:effectLst/>
                              <a:latin typeface="楷体" panose="02010609060101010101" pitchFamily="49" charset="-122"/>
                              <a:ea typeface="楷体" panose="02010609060101010101" pitchFamily="49" charset="-122"/>
                            </a:rPr>
                            <a:t>，迭代周期为</a:t>
                          </a:r>
                          <a:r>
                            <a:rPr lang="en-US" sz="1200" b="0" kern="100" dirty="0">
                              <a:effectLst/>
                              <a:latin typeface="楷体" panose="02010609060101010101" pitchFamily="49" charset="-122"/>
                              <a:ea typeface="楷体" panose="02010609060101010101" pitchFamily="49" charset="-122"/>
                            </a:rPr>
                            <a:t>E</a:t>
                          </a:r>
                          <a:endParaRPr lang="zh-CN" sz="1050" b="0" kern="100" dirty="0">
                            <a:effectLst/>
                            <a:latin typeface="楷体" panose="02010609060101010101" pitchFamily="49" charset="-122"/>
                            <a:ea typeface="楷体" panose="02010609060101010101" pitchFamily="49" charset="-122"/>
                          </a:endParaRPr>
                        </a:p>
                        <a:p>
                          <a:pPr indent="228600" algn="just">
                            <a:spcAft>
                              <a:spcPts val="0"/>
                            </a:spcAft>
                          </a:pPr>
                          <a:r>
                            <a:rPr lang="en-US" sz="1200" b="0" kern="100" dirty="0">
                              <a:effectLst/>
                              <a:latin typeface="楷体" panose="02010609060101010101" pitchFamily="49" charset="-122"/>
                              <a:ea typeface="楷体" panose="02010609060101010101" pitchFamily="49" charset="-122"/>
                            </a:rPr>
                            <a:t>7</a:t>
                          </a:r>
                          <a:r>
                            <a:rPr lang="zh-CN" sz="1200" b="0" kern="100" dirty="0">
                              <a:effectLst/>
                              <a:latin typeface="楷体" panose="02010609060101010101" pitchFamily="49" charset="-122"/>
                              <a:ea typeface="楷体" panose="02010609060101010101" pitchFamily="49" charset="-122"/>
                            </a:rPr>
                            <a:t>：选择样本</a:t>
                          </a:r>
                          <a14:m>
                            <m:oMath xmlns:m="http://schemas.openxmlformats.org/officeDocument/2006/math">
                              <m:sSub>
                                <m:sSubPr>
                                  <m:ctrlPr>
                                    <a:rPr lang="zh-CN" sz="1200" b="0" kern="100">
                                      <a:effectLst/>
                                    </a:rPr>
                                  </m:ctrlPr>
                                </m:sSubPr>
                                <m:e>
                                  <m:r>
                                    <m:rPr>
                                      <m:sty m:val="p"/>
                                    </m:rPr>
                                    <a:rPr lang="en-US" sz="1200" b="0" i="1" kern="100">
                                      <a:effectLst/>
                                    </a:rPr>
                                    <m:t>S</m:t>
                                  </m:r>
                                </m:e>
                                <m:sub>
                                  <m:r>
                                    <a:rPr lang="en-US" sz="1200" b="0" i="1" kern="100">
                                      <a:effectLst/>
                                    </a:rPr>
                                    <m:t>2</m:t>
                                  </m:r>
                                </m:sub>
                              </m:sSub>
                            </m:oMath>
                          </a14:m>
                          <a:r>
                            <a:rPr lang="zh-CN" sz="1200" b="0" kern="100" dirty="0">
                              <a:effectLst/>
                              <a:latin typeface="楷体" panose="02010609060101010101" pitchFamily="49" charset="-122"/>
                              <a:ea typeface="楷体" panose="02010609060101010101" pitchFamily="49" charset="-122"/>
                            </a:rPr>
                            <a:t>，满足</a:t>
                          </a:r>
                          <a14:m>
                            <m:oMath xmlns:m="http://schemas.openxmlformats.org/officeDocument/2006/math">
                              <m:sSub>
                                <m:sSubPr>
                                  <m:ctrlPr>
                                    <a:rPr lang="zh-CN" sz="1200" b="0" kern="100">
                                      <a:effectLst/>
                                    </a:rPr>
                                  </m:ctrlPr>
                                </m:sSubPr>
                                <m:e>
                                  <m:r>
                                    <m:rPr>
                                      <m:sty m:val="p"/>
                                    </m:rPr>
                                    <a:rPr lang="en-US" sz="1200" b="0" i="1" kern="100">
                                      <a:effectLst/>
                                    </a:rPr>
                                    <m:t>S</m:t>
                                  </m:r>
                                </m:e>
                                <m:sub>
                                  <m:r>
                                    <a:rPr lang="en-US" sz="1200" b="0" i="1" kern="100">
                                      <a:effectLst/>
                                    </a:rPr>
                                    <m:t>2</m:t>
                                  </m:r>
                                </m:sub>
                              </m:sSub>
                              <m:r>
                                <a:rPr lang="en-US" sz="1200" b="0" kern="100">
                                  <a:effectLst/>
                                </a:rPr>
                                <m:t>={(</m:t>
                              </m:r>
                              <m:r>
                                <m:rPr>
                                  <m:sty m:val="p"/>
                                </m:rPr>
                                <a:rPr lang="en-US" sz="1200" b="0" i="1" kern="100">
                                  <a:effectLst/>
                                </a:rPr>
                                <m:t>x</m:t>
                              </m:r>
                              <m:r>
                                <a:rPr lang="en-US" sz="1200" b="0" kern="100">
                                  <a:effectLst/>
                                </a:rPr>
                                <m:t>,</m:t>
                              </m:r>
                              <m:r>
                                <m:rPr>
                                  <m:sty m:val="p"/>
                                </m:rPr>
                                <a:rPr lang="en-US" sz="1200" b="0" i="1" kern="100">
                                  <a:effectLst/>
                                </a:rPr>
                                <m:t>y</m:t>
                              </m:r>
                              <m:r>
                                <a:rPr lang="en-US" sz="1200" b="0" kern="100">
                                  <a:effectLst/>
                                </a:rPr>
                                <m:t>)∈</m:t>
                              </m:r>
                              <m:sSub>
                                <m:sSubPr>
                                  <m:ctrlPr>
                                    <a:rPr lang="zh-CN" sz="1200" b="0" kern="100">
                                      <a:effectLst/>
                                    </a:rPr>
                                  </m:ctrlPr>
                                </m:sSubPr>
                                <m:e>
                                  <m:r>
                                    <m:rPr>
                                      <m:sty m:val="p"/>
                                    </m:rPr>
                                    <a:rPr lang="en-US" sz="1200" b="0" i="1" kern="100">
                                      <a:effectLst/>
                                    </a:rPr>
                                    <m:t>D</m:t>
                                  </m:r>
                                </m:e>
                                <m:sub>
                                  <m:r>
                                    <a:rPr lang="en-US" sz="1200" b="0" i="1" kern="100">
                                      <a:effectLst/>
                                    </a:rPr>
                                    <m:t>1</m:t>
                                  </m:r>
                                </m:sub>
                              </m:sSub>
                              <m:r>
                                <a:rPr lang="en-US" sz="1200" b="0" kern="100">
                                  <a:effectLst/>
                                </a:rPr>
                                <m:t>:</m:t>
                              </m:r>
                              <m:sSup>
                                <m:sSupPr>
                                  <m:ctrlPr>
                                    <a:rPr lang="zh-CN" sz="1200" b="0" kern="100">
                                      <a:effectLst/>
                                    </a:rPr>
                                  </m:ctrlPr>
                                </m:sSupPr>
                                <m:e>
                                  <m:r>
                                    <m:rPr>
                                      <m:sty m:val="p"/>
                                    </m:rPr>
                                    <a:rPr lang="en-US" sz="1200" b="0" i="1" kern="100">
                                      <a:effectLst/>
                                    </a:rPr>
                                    <m:t>y</m:t>
                                  </m:r>
                                </m:e>
                                <m:sup>
                                  <m:r>
                                    <m:rPr>
                                      <m:sty m:val="p"/>
                                    </m:rPr>
                                    <a:rPr lang="en-US" sz="1200" b="0" i="1" kern="100">
                                      <a:effectLst/>
                                    </a:rPr>
                                    <m:t>f</m:t>
                                  </m:r>
                                </m:sup>
                              </m:sSup>
                              <m:r>
                                <a:rPr lang="en-US" sz="1200" b="0" kern="100">
                                  <a:effectLst/>
                                </a:rPr>
                                <m:t>=</m:t>
                              </m:r>
                              <m:r>
                                <m:rPr>
                                  <m:sty m:val="p"/>
                                </m:rPr>
                                <a:rPr lang="en-US" sz="1200" b="0" i="1" kern="100">
                                  <a:effectLst/>
                                </a:rPr>
                                <m:t>y</m:t>
                              </m:r>
                              <m:r>
                                <a:rPr lang="en-US" sz="1200" b="0" kern="100">
                                  <a:effectLst/>
                                </a:rPr>
                                <m:t>}</m:t>
                              </m:r>
                            </m:oMath>
                          </a14:m>
                          <a:endParaRPr lang="zh-CN" sz="1050" b="0" kern="100" dirty="0">
                            <a:effectLst/>
                            <a:latin typeface="楷体" panose="02010609060101010101" pitchFamily="49" charset="-122"/>
                            <a:ea typeface="楷体" panose="02010609060101010101" pitchFamily="49" charset="-122"/>
                          </a:endParaRPr>
                        </a:p>
                        <a:p>
                          <a:pPr indent="228600" algn="just">
                            <a:spcAft>
                              <a:spcPts val="0"/>
                            </a:spcAft>
                          </a:pPr>
                          <a:r>
                            <a:rPr lang="en-US" sz="1200" b="0" kern="100" dirty="0">
                              <a:effectLst/>
                              <a:latin typeface="楷体" panose="02010609060101010101" pitchFamily="49" charset="-122"/>
                              <a:ea typeface="楷体" panose="02010609060101010101" pitchFamily="49" charset="-122"/>
                            </a:rPr>
                            <a:t>8:</a:t>
                          </a:r>
                          <a14:m>
                            <m:oMath xmlns:m="http://schemas.openxmlformats.org/officeDocument/2006/math">
                              <m:r>
                                <a:rPr lang="en-US" sz="1200" b="0" kern="100">
                                  <a:effectLst/>
                                </a:rPr>
                                <m:t> </m:t>
                              </m:r>
                              <m:r>
                                <m:rPr>
                                  <m:sty m:val="p"/>
                                </m:rPr>
                                <a:rPr lang="en-US" sz="1200" b="0" i="1" kern="100">
                                  <a:effectLst/>
                                </a:rPr>
                                <m:t>S</m:t>
                              </m:r>
                              <m:r>
                                <a:rPr lang="en-US" sz="1200" b="0" kern="100">
                                  <a:effectLst/>
                                </a:rPr>
                                <m:t>=</m:t>
                              </m:r>
                              <m:sSub>
                                <m:sSubPr>
                                  <m:ctrlPr>
                                    <a:rPr lang="zh-CN" sz="1200" b="0" kern="100">
                                      <a:effectLst/>
                                    </a:rPr>
                                  </m:ctrlPr>
                                </m:sSubPr>
                                <m:e>
                                  <m:r>
                                    <m:rPr>
                                      <m:sty m:val="p"/>
                                    </m:rPr>
                                    <a:rPr lang="en-US" sz="1200" b="0" i="1" kern="100">
                                      <a:effectLst/>
                                    </a:rPr>
                                    <m:t>S</m:t>
                                  </m:r>
                                </m:e>
                                <m:sub>
                                  <m:r>
                                    <a:rPr lang="en-US" sz="1200" b="0" i="1" kern="100">
                                      <a:effectLst/>
                                    </a:rPr>
                                    <m:t>1</m:t>
                                  </m:r>
                                </m:sub>
                              </m:sSub>
                              <m:r>
                                <a:rPr lang="en-US" sz="1200" b="0" kern="100">
                                  <a:effectLst/>
                                </a:rPr>
                                <m:t>∪</m:t>
                              </m:r>
                              <m:sSub>
                                <m:sSubPr>
                                  <m:ctrlPr>
                                    <a:rPr lang="zh-CN" sz="1200" b="0" kern="100">
                                      <a:effectLst/>
                                    </a:rPr>
                                  </m:ctrlPr>
                                </m:sSubPr>
                                <m:e>
                                  <m:r>
                                    <m:rPr>
                                      <m:sty m:val="p"/>
                                    </m:rPr>
                                    <a:rPr lang="en-US" sz="1200" b="0" i="1" kern="100">
                                      <a:effectLst/>
                                    </a:rPr>
                                    <m:t>S</m:t>
                                  </m:r>
                                </m:e>
                                <m:sub>
                                  <m:r>
                                    <a:rPr lang="en-US" sz="1200" b="0" i="1" kern="100">
                                      <a:effectLst/>
                                    </a:rPr>
                                    <m:t>2</m:t>
                                  </m:r>
                                </m:sub>
                              </m:sSub>
                            </m:oMath>
                          </a14:m>
                          <a:endParaRPr lang="zh-CN" sz="1050" b="0" kern="100" dirty="0">
                            <a:effectLst/>
                            <a:latin typeface="楷体" panose="02010609060101010101" pitchFamily="49" charset="-122"/>
                            <a:ea typeface="楷体" panose="02010609060101010101" pitchFamily="49" charset="-122"/>
                          </a:endParaRPr>
                        </a:p>
                        <a:p>
                          <a:pPr algn="just">
                            <a:spcAft>
                              <a:spcPts val="0"/>
                            </a:spcAft>
                          </a:pPr>
                          <a:r>
                            <a:rPr lang="zh-CN" sz="1200" kern="100" dirty="0">
                              <a:effectLst/>
                              <a:latin typeface="楷体" panose="02010609060101010101" pitchFamily="49" charset="-122"/>
                              <a:ea typeface="楷体" panose="02010609060101010101" pitchFamily="49" charset="-122"/>
                            </a:rPr>
                            <a:t>输出：选定的集合</a:t>
                          </a:r>
                          <a:r>
                            <a:rPr lang="en-US" sz="1200" kern="100" dirty="0">
                              <a:effectLst/>
                              <a:latin typeface="楷体" panose="02010609060101010101" pitchFamily="49" charset="-122"/>
                              <a:ea typeface="楷体" panose="02010609060101010101" pitchFamily="49" charset="-122"/>
                            </a:rPr>
                            <a:t>S</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03346132"/>
                      </a:ext>
                    </a:extLst>
                  </a:tr>
                </a:tbl>
              </a:graphicData>
            </a:graphic>
          </p:graphicFrame>
        </mc:Choice>
        <mc:Fallback>
          <p:graphicFrame>
            <p:nvGraphicFramePr>
              <p:cNvPr id="12" name="表格 11"/>
              <p:cNvGraphicFramePr>
                <a:graphicFrameLocks noGrp="1"/>
              </p:cNvGraphicFramePr>
              <p:nvPr>
                <p:extLst>
                  <p:ext uri="{D42A27DB-BD31-4B8C-83A1-F6EECF244321}">
                    <p14:modId xmlns:p14="http://schemas.microsoft.com/office/powerpoint/2010/main" val="2553480698"/>
                  </p:ext>
                </p:extLst>
              </p:nvPr>
            </p:nvGraphicFramePr>
            <p:xfrm>
              <a:off x="3666759" y="2895161"/>
              <a:ext cx="4676775" cy="2143054"/>
            </p:xfrm>
            <a:graphic>
              <a:graphicData uri="http://schemas.openxmlformats.org/drawingml/2006/table">
                <a:tbl>
                  <a:tblPr firstRow="1" firstCol="1" bandRow="1">
                    <a:tableStyleId>{5A111915-BE36-4E01-A7E5-04B1672EAD32}</a:tableStyleId>
                  </a:tblPr>
                  <a:tblGrid>
                    <a:gridCol w="4676775">
                      <a:extLst>
                        <a:ext uri="{9D8B030D-6E8A-4147-A177-3AD203B41FA5}">
                          <a16:colId xmlns:a16="http://schemas.microsoft.com/office/drawing/2014/main" val="1544501333"/>
                        </a:ext>
                      </a:extLst>
                    </a:gridCol>
                  </a:tblGrid>
                  <a:tr h="299522">
                    <a:tc>
                      <a:txBody>
                        <a:bodyPr/>
                        <a:lstStyle/>
                        <a:p>
                          <a:pPr algn="just">
                            <a:spcAft>
                              <a:spcPts val="0"/>
                            </a:spcAft>
                          </a:pPr>
                          <a:r>
                            <a:rPr lang="zh-CN" sz="1200" kern="100" dirty="0">
                              <a:effectLst/>
                              <a:latin typeface="楷体" panose="02010609060101010101" pitchFamily="49" charset="-122"/>
                              <a:ea typeface="楷体" panose="02010609060101010101" pitchFamily="49" charset="-122"/>
                            </a:rPr>
                            <a:t>算法</a:t>
                          </a:r>
                          <a:r>
                            <a:rPr lang="en-US" sz="1200" kern="100" dirty="0">
                              <a:effectLst/>
                              <a:latin typeface="楷体" panose="02010609060101010101" pitchFamily="49" charset="-122"/>
                              <a:ea typeface="楷体" panose="02010609060101010101" pitchFamily="49" charset="-122"/>
                            </a:rPr>
                            <a:t>1</a:t>
                          </a:r>
                          <a:r>
                            <a:rPr lang="zh-CN" sz="1200" kern="100" dirty="0">
                              <a:effectLst/>
                              <a:latin typeface="楷体" panose="02010609060101010101" pitchFamily="49" charset="-122"/>
                              <a:ea typeface="楷体" panose="02010609060101010101" pitchFamily="49" charset="-122"/>
                            </a:rPr>
                            <a:t>：嘈杂的交叉验证（</a:t>
                          </a:r>
                          <a:r>
                            <a:rPr lang="en-US" sz="1200" kern="100" dirty="0">
                              <a:effectLst/>
                              <a:latin typeface="楷体" panose="02010609060101010101" pitchFamily="49" charset="-122"/>
                              <a:ea typeface="楷体" panose="02010609060101010101" pitchFamily="49" charset="-122"/>
                            </a:rPr>
                            <a:t>NCV</a:t>
                          </a:r>
                          <a:r>
                            <a:rPr lang="zh-CN" sz="1200" kern="100" dirty="0">
                              <a:effectLst/>
                              <a:latin typeface="楷体" panose="02010609060101010101" pitchFamily="49" charset="-122"/>
                              <a:ea typeface="楷体" panose="02010609060101010101" pitchFamily="49" charset="-122"/>
                            </a:rPr>
                            <a:t>）：从嘈杂的样本中选择干净的样本</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352422"/>
                      </a:ext>
                    </a:extLst>
                  </a:tr>
                  <a:tr h="1843532">
                    <a:tc>
                      <a:txBody>
                        <a:bodyPr/>
                        <a:lstStyle/>
                        <a:p>
                          <a:endParaRPr lang="zh-CN"/>
                        </a:p>
                      </a:txBody>
                      <a:tcPr marL="68580" marR="68580" marT="0" marB="0">
                        <a:blipFill>
                          <a:blip r:embed="rId4"/>
                          <a:stretch>
                            <a:fillRect l="-130" t="-16118" r="-130" b="-5263"/>
                          </a:stretch>
                        </a:blipFill>
                      </a:tcPr>
                    </a:tc>
                    <a:extLst>
                      <a:ext uri="{0D108BD9-81ED-4DB2-BD59-A6C34878D82A}">
                        <a16:rowId xmlns:a16="http://schemas.microsoft.com/office/drawing/2014/main" val="303346132"/>
                      </a:ext>
                    </a:extLst>
                  </a:tr>
                </a:tbl>
              </a:graphicData>
            </a:graphic>
          </p:graphicFrame>
        </mc:Fallback>
      </mc:AlternateContent>
      <mc:AlternateContent xmlns:mc="http://schemas.openxmlformats.org/markup-compatibility/2006">
        <mc:Choice xmlns:a14="http://schemas.microsoft.com/office/drawing/2010/main" Requires="a14">
          <p:sp>
            <p:nvSpPr>
              <p:cNvPr id="13" name="文本框 12"/>
              <p:cNvSpPr txBox="1"/>
              <p:nvPr/>
            </p:nvSpPr>
            <p:spPr>
              <a:xfrm>
                <a:off x="2114550" y="1667147"/>
                <a:ext cx="7627327" cy="1117614"/>
              </a:xfrm>
              <a:prstGeom prst="rect">
                <a:avLst/>
              </a:prstGeom>
              <a:noFill/>
            </p:spPr>
            <p:txBody>
              <a:bodyPr wrap="square" rtlCol="0">
                <a:spAutoFit/>
              </a:bodyPr>
              <a:lstStyle/>
              <a:p>
                <a:r>
                  <a:rPr lang="zh-CN" altLang="zh-CN" sz="1600" dirty="0"/>
                  <a:t>如果样本（</a:t>
                </a:r>
                <a:r>
                  <a:rPr lang="en-US" altLang="zh-CN" sz="1600" dirty="0"/>
                  <a:t>x</a:t>
                </a:r>
                <a:r>
                  <a:rPr lang="zh-CN" altLang="zh-CN" sz="1600" dirty="0"/>
                  <a:t>，</a:t>
                </a:r>
                <a:r>
                  <a:rPr lang="en-US" altLang="zh-CN" sz="1600" dirty="0"/>
                  <a:t>y</a:t>
                </a:r>
                <a:r>
                  <a:rPr lang="zh-CN" altLang="zh-CN" sz="1600" dirty="0"/>
                  <a:t>）的观察标记</a:t>
                </a:r>
                <a:r>
                  <a:rPr lang="en-US" altLang="zh-CN" sz="1600" dirty="0"/>
                  <a:t>y</a:t>
                </a:r>
                <a:r>
                  <a:rPr lang="zh-CN" altLang="zh-CN" sz="1600" dirty="0"/>
                  <a:t>等于</a:t>
                </a:r>
                <a14:m>
                  <m:oMath xmlns:m="http://schemas.openxmlformats.org/officeDocument/2006/math">
                    <m:r>
                      <a:rPr lang="en-US" altLang="zh-CN" sz="1600" i="1"/>
                      <m:t>𝑓</m:t>
                    </m:r>
                    <m:r>
                      <a:rPr lang="en-US" altLang="zh-CN" sz="1600" i="1"/>
                      <m:t>(</m:t>
                    </m:r>
                    <m:r>
                      <a:rPr lang="en-US" altLang="zh-CN" sz="1600" i="1"/>
                      <m:t>𝑥</m:t>
                    </m:r>
                    <m:r>
                      <a:rPr lang="en-US" altLang="zh-CN" sz="1600" i="1"/>
                      <m:t>;</m:t>
                    </m:r>
                    <m:r>
                      <a:rPr lang="en-US" altLang="zh-CN" sz="1600" b="1" i="1"/>
                      <m:t>𝝎</m:t>
                    </m:r>
                    <m:r>
                      <a:rPr lang="en-US" altLang="zh-CN" sz="1600" i="1"/>
                      <m:t>)</m:t>
                    </m:r>
                  </m:oMath>
                </a14:m>
                <a:r>
                  <a:rPr lang="zh-CN" altLang="zh-CN" sz="1600" dirty="0"/>
                  <a:t>给出的预测标记</a:t>
                </a:r>
                <a14:m>
                  <m:oMath xmlns:m="http://schemas.openxmlformats.org/officeDocument/2006/math">
                    <m:sSup>
                      <m:sSupPr>
                        <m:ctrlPr>
                          <a:rPr lang="zh-CN" altLang="zh-CN" sz="1600" i="1"/>
                        </m:ctrlPr>
                      </m:sSupPr>
                      <m:e>
                        <m:r>
                          <a:rPr lang="en-US" altLang="zh-CN" sz="1600" b="1" i="1"/>
                          <m:t>𝒚</m:t>
                        </m:r>
                      </m:e>
                      <m:sup>
                        <m:r>
                          <a:rPr lang="en-US" altLang="zh-CN" sz="1600" b="1" i="1"/>
                          <m:t>𝒇</m:t>
                        </m:r>
                      </m:sup>
                    </m:sSup>
                  </m:oMath>
                </a14:m>
                <a:r>
                  <a:rPr lang="zh-CN" altLang="zh-CN" sz="1600" dirty="0"/>
                  <a:t>，那么可以将其识别为干净的。为了获取一个干净的样本子集作为训练数据集，因此提出噪声交叉验证（</a:t>
                </a:r>
                <a:r>
                  <a:rPr lang="en-US" altLang="zh-CN" sz="1600" dirty="0"/>
                  <a:t>NCV</a:t>
                </a:r>
                <a:r>
                  <a:rPr lang="zh-CN" altLang="zh-CN" sz="1600" dirty="0"/>
                  <a:t>）方法。</a:t>
                </a:r>
              </a:p>
              <a:p>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2114550" y="1667147"/>
                <a:ext cx="7627327" cy="1117614"/>
              </a:xfrm>
              <a:prstGeom prst="rect">
                <a:avLst/>
              </a:prstGeom>
              <a:blipFill>
                <a:blip r:embed="rId5"/>
                <a:stretch>
                  <a:fillRect l="-480" t="-543"/>
                </a:stretch>
              </a:blipFill>
            </p:spPr>
            <p:txBody>
              <a:bodyPr/>
              <a:lstStyle/>
              <a:p>
                <a:r>
                  <a:rPr lang="zh-CN" altLang="en-US">
                    <a:noFill/>
                  </a:rPr>
                  <a:t> </a:t>
                </a:r>
              </a:p>
            </p:txBody>
          </p:sp>
        </mc:Fallback>
      </mc:AlternateContent>
      <p:sp>
        <p:nvSpPr>
          <p:cNvPr id="14" name="文本框 13"/>
          <p:cNvSpPr txBox="1"/>
          <p:nvPr/>
        </p:nvSpPr>
        <p:spPr>
          <a:xfrm>
            <a:off x="826477" y="1187415"/>
            <a:ext cx="1828800" cy="369332"/>
          </a:xfrm>
          <a:prstGeom prst="rect">
            <a:avLst/>
          </a:prstGeom>
          <a:noFill/>
        </p:spPr>
        <p:txBody>
          <a:bodyPr wrap="square" rtlCol="0">
            <a:spAutoFit/>
          </a:bodyPr>
          <a:lstStyle/>
          <a:p>
            <a:r>
              <a:rPr lang="zh-CN" altLang="en-US" b="1" dirty="0" smtClean="0"/>
              <a:t>算法</a:t>
            </a:r>
            <a:r>
              <a:rPr lang="en-US" altLang="zh-CN" b="1" dirty="0" smtClean="0"/>
              <a:t>1</a:t>
            </a:r>
            <a:r>
              <a:rPr lang="zh-CN" altLang="en-US" b="1" dirty="0" smtClean="0"/>
              <a:t>：</a:t>
            </a:r>
            <a:r>
              <a:rPr lang="en-US" altLang="zh-CN" b="1" dirty="0" smtClean="0"/>
              <a:t>NCV</a:t>
            </a:r>
            <a:endParaRPr lang="zh-CN" altLang="en-US" b="1" dirty="0"/>
          </a:p>
        </p:txBody>
      </p:sp>
    </p:spTree>
    <p:custDataLst>
      <p:tags r:id="rId1"/>
    </p:custDataLst>
    <p:extLst>
      <p:ext uri="{BB962C8B-B14F-4D97-AF65-F5344CB8AC3E}">
        <p14:creationId xmlns:p14="http://schemas.microsoft.com/office/powerpoint/2010/main" val="59949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67377" y="345292"/>
            <a:ext cx="3057247" cy="523220"/>
          </a:xfrm>
          <a:prstGeom prst="rect">
            <a:avLst/>
          </a:prstGeom>
          <a:noFill/>
        </p:spPr>
        <p:txBody>
          <a:bodyPr wrap="none" rtlCol="0">
            <a:spAutoFit/>
            <a:scene3d>
              <a:camera prst="orthographicFront"/>
              <a:lightRig rig="threePt" dir="t"/>
            </a:scene3d>
            <a:sp3d contourW="12700"/>
          </a:bodyPr>
          <a:lstStyle/>
          <a:p>
            <a:pPr algn="ctr"/>
            <a:r>
              <a:rPr lang="zh-CN" altLang="zh-CN" sz="2800" b="1" dirty="0"/>
              <a:t>研究的问题及目标</a:t>
            </a:r>
            <a:endParaRPr lang="zh-CN" altLang="en-US" sz="4400" dirty="0">
              <a:latin typeface="Agency FB" panose="020B0503020202020204" pitchFamily="34" charset="0"/>
            </a:endParaRPr>
          </a:p>
        </p:txBody>
      </p:sp>
      <p:sp>
        <p:nvSpPr>
          <p:cNvPr id="12" name="文本框 11"/>
          <p:cNvSpPr txBox="1"/>
          <p:nvPr/>
        </p:nvSpPr>
        <p:spPr>
          <a:xfrm>
            <a:off x="1189964" y="1298576"/>
            <a:ext cx="1661746" cy="369332"/>
          </a:xfrm>
          <a:prstGeom prst="rect">
            <a:avLst/>
          </a:prstGeom>
          <a:noFill/>
        </p:spPr>
        <p:txBody>
          <a:bodyPr wrap="square" rtlCol="0">
            <a:spAutoFit/>
          </a:bodyPr>
          <a:lstStyle/>
          <a:p>
            <a:r>
              <a:rPr lang="zh-CN" altLang="zh-CN" b="1" dirty="0"/>
              <a:t>命题声明</a:t>
            </a:r>
            <a:endParaRPr lang="zh-CN" altLang="zh-CN" dirty="0"/>
          </a:p>
        </p:txBody>
      </p:sp>
      <p:grpSp>
        <p:nvGrpSpPr>
          <p:cNvPr id="97" name="Group 6"/>
          <p:cNvGrpSpPr/>
          <p:nvPr/>
        </p:nvGrpSpPr>
        <p:grpSpPr>
          <a:xfrm>
            <a:off x="2552052" y="3447220"/>
            <a:ext cx="5922119" cy="2000357"/>
            <a:chOff x="739960" y="1557908"/>
            <a:chExt cx="3198393" cy="4312699"/>
          </a:xfrm>
        </p:grpSpPr>
        <p:sp>
          <p:nvSpPr>
            <p:cNvPr id="98" name="îṥļîḑé-Rectangle 3"/>
            <p:cNvSpPr/>
            <p:nvPr/>
          </p:nvSpPr>
          <p:spPr>
            <a:xfrm>
              <a:off x="860526" y="1557908"/>
              <a:ext cx="3077826" cy="43126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fontScale="62500" lnSpcReduction="20000"/>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99" name="ïşḻïďê-Right Triangle 4"/>
            <p:cNvSpPr/>
            <p:nvPr/>
          </p:nvSpPr>
          <p:spPr>
            <a:xfrm rot="5400000">
              <a:off x="375889" y="2042547"/>
              <a:ext cx="1198889" cy="229617"/>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00" name="ïşḻïďê-Right Triangle 5"/>
            <p:cNvSpPr/>
            <p:nvPr/>
          </p:nvSpPr>
          <p:spPr>
            <a:xfrm rot="16200000">
              <a:off x="3183911" y="5116164"/>
              <a:ext cx="1293161" cy="21572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01" name="ïşḻïďê-TextBox 25"/>
            <p:cNvSpPr txBox="1"/>
            <p:nvPr/>
          </p:nvSpPr>
          <p:spPr>
            <a:xfrm rot="18969360">
              <a:off x="739960" y="1683936"/>
              <a:ext cx="414991" cy="708735"/>
            </a:xfrm>
            <a:prstGeom prst="rect">
              <a:avLst/>
            </a:prstGeom>
            <a:noFill/>
          </p:spPr>
          <p:txBody>
            <a:bodyPr wrap="none">
              <a:normAutofit fontScale="77500" lnSpcReduction="20000"/>
            </a:bodyPr>
            <a:lstStyle/>
            <a:p>
              <a:pPr algn="ctr"/>
              <a:r>
                <a:rPr lang="en-US" altLang="zh-CN" sz="2400" b="1" dirty="0" smtClean="0">
                  <a:solidFill>
                    <a:schemeClr val="bg1"/>
                  </a:solidFill>
                  <a:latin typeface="Agency FB" panose="020B0503020202020204" pitchFamily="34" charset="0"/>
                </a:rPr>
                <a:t>05</a:t>
              </a:r>
              <a:endParaRPr lang="en-US" altLang="zh-CN" sz="2400" b="1" dirty="0">
                <a:solidFill>
                  <a:schemeClr val="bg1"/>
                </a:solidFill>
                <a:latin typeface="Agency FB" panose="020B0503020202020204" pitchFamily="34" charset="0"/>
              </a:endParaRPr>
            </a:p>
          </p:txBody>
        </p:sp>
      </p:grpSp>
      <mc:AlternateContent xmlns:mc="http://schemas.openxmlformats.org/markup-compatibility/2006">
        <mc:Choice xmlns:a14="http://schemas.microsoft.com/office/drawing/2010/main" Requires="a14">
          <p:sp>
            <p:nvSpPr>
              <p:cNvPr id="2" name="文本框 1"/>
              <p:cNvSpPr txBox="1"/>
              <p:nvPr/>
            </p:nvSpPr>
            <p:spPr>
              <a:xfrm>
                <a:off x="2228850" y="1801892"/>
                <a:ext cx="6945923" cy="1463093"/>
              </a:xfrm>
              <a:prstGeom prst="rect">
                <a:avLst/>
              </a:prstGeom>
              <a:noFill/>
            </p:spPr>
            <p:txBody>
              <a:bodyPr wrap="square" rtlCol="0">
                <a:spAutoFit/>
              </a:bodyPr>
              <a:lstStyle/>
              <a:p>
                <a:r>
                  <a:rPr lang="en-US" altLang="zh-CN" sz="1400" dirty="0" smtClean="0"/>
                  <a:t>       </a:t>
                </a:r>
                <a:r>
                  <a:rPr lang="zh-CN" altLang="zh-CN" sz="1400" dirty="0" smtClean="0"/>
                  <a:t>论文</a:t>
                </a:r>
                <a:r>
                  <a:rPr lang="zh-CN" altLang="zh-CN" sz="1400" dirty="0"/>
                  <a:t>中使用</a:t>
                </a:r>
                <a:r>
                  <a:rPr lang="en-US" altLang="zh-CN" sz="1400" dirty="0"/>
                  <a:t>Label Precision</a:t>
                </a:r>
                <a:r>
                  <a:rPr lang="zh-CN" altLang="zh-CN" sz="1400" dirty="0"/>
                  <a:t>（</a:t>
                </a:r>
                <a:r>
                  <a:rPr lang="en-US" altLang="zh-CN" sz="1400" dirty="0"/>
                  <a:t>LP</a:t>
                </a:r>
                <a:r>
                  <a:rPr lang="zh-CN" altLang="zh-CN" sz="1400" dirty="0"/>
                  <a:t>）和</a:t>
                </a:r>
                <a:r>
                  <a:rPr lang="en-US" altLang="zh-CN" sz="1400" dirty="0"/>
                  <a:t>Label Recall</a:t>
                </a:r>
                <a:r>
                  <a:rPr lang="zh-CN" altLang="zh-CN" sz="1400" dirty="0"/>
                  <a:t>（</a:t>
                </a:r>
                <a:r>
                  <a:rPr lang="en-US" altLang="zh-CN" sz="1400" dirty="0"/>
                  <a:t>LR</a:t>
                </a:r>
                <a:r>
                  <a:rPr lang="zh-CN" altLang="zh-CN" sz="1400" dirty="0"/>
                  <a:t>）证明算法的有效性。</a:t>
                </a:r>
                <a14:m>
                  <m:oMath xmlns:m="http://schemas.openxmlformats.org/officeDocument/2006/math">
                    <m:r>
                      <m:rPr>
                        <m:sty m:val="p"/>
                      </m:rPr>
                      <a:rPr lang="en-US" altLang="zh-CN" sz="1400"/>
                      <m:t>LP</m:t>
                    </m:r>
                  </m:oMath>
                </a14:m>
                <a:r>
                  <a:rPr lang="zh-CN" altLang="zh-CN" sz="1400" dirty="0"/>
                  <a:t>代表</a:t>
                </a:r>
                <a14:m>
                  <m:oMath xmlns:m="http://schemas.openxmlformats.org/officeDocument/2006/math">
                    <m:r>
                      <m:rPr>
                        <m:sty m:val="p"/>
                      </m:rPr>
                      <a:rPr lang="en-US" altLang="zh-CN" sz="1400"/>
                      <m:t>S</m:t>
                    </m:r>
                  </m:oMath>
                </a14:m>
                <a:r>
                  <a:rPr lang="zh-CN" altLang="zh-CN" sz="1400" dirty="0"/>
                  <a:t>中纯净样品的比例，而</a:t>
                </a:r>
                <a14:m>
                  <m:oMath xmlns:m="http://schemas.openxmlformats.org/officeDocument/2006/math">
                    <m:r>
                      <m:rPr>
                        <m:sty m:val="p"/>
                      </m:rPr>
                      <a:rPr lang="en-US" altLang="zh-CN" sz="1400"/>
                      <m:t>LR</m:t>
                    </m:r>
                  </m:oMath>
                </a14:m>
                <a:r>
                  <a:rPr lang="zh-CN" altLang="zh-CN" sz="1400" dirty="0"/>
                  <a:t>代表</a:t>
                </a:r>
                <a:r>
                  <a:rPr lang="en-US" altLang="zh-CN" sz="1400" dirty="0"/>
                  <a:t>S</a:t>
                </a:r>
                <a:r>
                  <a:rPr lang="zh-CN" altLang="zh-CN" sz="1400" dirty="0"/>
                  <a:t>的纯净样品的占</a:t>
                </a:r>
                <a14:m>
                  <m:oMath xmlns:m="http://schemas.openxmlformats.org/officeDocument/2006/math">
                    <m:r>
                      <m:rPr>
                        <m:sty m:val="p"/>
                      </m:rPr>
                      <a:rPr lang="en-US" altLang="zh-CN" sz="1400"/>
                      <m:t>D</m:t>
                    </m:r>
                  </m:oMath>
                </a14:m>
                <a:r>
                  <a:rPr lang="zh-CN" altLang="zh-CN" sz="1400" dirty="0"/>
                  <a:t>中所有纯净样品的比例。因此可以表示为</a:t>
                </a:r>
              </a:p>
              <a:p>
                <a14:m>
                  <m:oMath xmlns:m="http://schemas.openxmlformats.org/officeDocument/2006/math">
                    <m:r>
                      <a:rPr lang="en-US" altLang="zh-CN" b="0" i="0" smtClean="0">
                        <a:latin typeface="Cambria Math" panose="02040503050406030204" pitchFamily="18" charset="0"/>
                      </a:rPr>
                      <m:t>                            </m:t>
                    </m:r>
                    <m:r>
                      <m:rPr>
                        <m:sty m:val="p"/>
                      </m:rPr>
                      <a:rPr lang="en-US" altLang="zh-CN"/>
                      <m:t>LP</m:t>
                    </m:r>
                    <m:r>
                      <a:rPr lang="en-US" altLang="zh-CN"/>
                      <m:t>≔</m:t>
                    </m:r>
                    <m:f>
                      <m:fPr>
                        <m:ctrlPr>
                          <a:rPr lang="zh-CN" altLang="zh-CN" i="1"/>
                        </m:ctrlPr>
                      </m:fPr>
                      <m:num>
                        <m:d>
                          <m:dPr>
                            <m:begChr m:val="|"/>
                            <m:endChr m:val="|"/>
                            <m:ctrlPr>
                              <a:rPr lang="zh-CN" altLang="zh-CN" i="1"/>
                            </m:ctrlPr>
                          </m:dPr>
                          <m:e>
                            <m:d>
                              <m:dPr>
                                <m:begChr m:val="{"/>
                                <m:endChr m:val="}"/>
                                <m:ctrlPr>
                                  <a:rPr lang="zh-CN" altLang="zh-CN" i="1"/>
                                </m:ctrlPr>
                              </m:dPr>
                              <m:e>
                                <m:d>
                                  <m:dPr>
                                    <m:ctrlPr>
                                      <a:rPr lang="zh-CN" altLang="zh-CN" i="1"/>
                                    </m:ctrlPr>
                                  </m:dPr>
                                  <m:e>
                                    <m:r>
                                      <a:rPr lang="en-US" altLang="zh-CN" i="1"/>
                                      <m:t>𝑥</m:t>
                                    </m:r>
                                    <m:r>
                                      <a:rPr lang="en-US" altLang="zh-CN" i="1"/>
                                      <m:t>,</m:t>
                                    </m:r>
                                    <m:r>
                                      <a:rPr lang="en-US" altLang="zh-CN" i="1"/>
                                      <m:t>𝑦</m:t>
                                    </m:r>
                                  </m:e>
                                </m:d>
                                <m:r>
                                  <a:rPr lang="en-US" altLang="zh-CN" i="1"/>
                                  <m:t>∈</m:t>
                                </m:r>
                                <m:r>
                                  <a:rPr lang="en-US" altLang="zh-CN" i="1"/>
                                  <m:t>𝑆</m:t>
                                </m:r>
                                <m:r>
                                  <a:rPr lang="en-US" altLang="zh-CN" i="1"/>
                                  <m:t>:</m:t>
                                </m:r>
                                <m:r>
                                  <a:rPr lang="en-US" altLang="zh-CN" i="1"/>
                                  <m:t>𝑦</m:t>
                                </m:r>
                                <m:r>
                                  <a:rPr lang="en-US" altLang="zh-CN" i="1"/>
                                  <m:t>=</m:t>
                                </m:r>
                                <m:acc>
                                  <m:accPr>
                                    <m:chr m:val="̂"/>
                                    <m:ctrlPr>
                                      <a:rPr lang="zh-CN" altLang="zh-CN" i="1"/>
                                    </m:ctrlPr>
                                  </m:accPr>
                                  <m:e>
                                    <m:r>
                                      <a:rPr lang="en-US" altLang="zh-CN" i="1"/>
                                      <m:t>𝑦</m:t>
                                    </m:r>
                                  </m:e>
                                </m:acc>
                              </m:e>
                            </m:d>
                          </m:e>
                        </m:d>
                      </m:num>
                      <m:den>
                        <m:d>
                          <m:dPr>
                            <m:begChr m:val="|"/>
                            <m:endChr m:val="|"/>
                            <m:ctrlPr>
                              <a:rPr lang="zh-CN" altLang="zh-CN" i="1"/>
                            </m:ctrlPr>
                          </m:dPr>
                          <m:e>
                            <m:r>
                              <a:rPr lang="en-US" altLang="zh-CN" i="1"/>
                              <m:t>𝑆</m:t>
                            </m:r>
                          </m:e>
                        </m:d>
                      </m:den>
                    </m:f>
                  </m:oMath>
                </a14:m>
                <a:r>
                  <a:rPr lang="en-US" altLang="zh-CN" dirty="0"/>
                  <a:t>    </a:t>
                </a:r>
                <a14:m>
                  <m:oMath xmlns:m="http://schemas.openxmlformats.org/officeDocument/2006/math">
                    <m:r>
                      <m:rPr>
                        <m:sty m:val="p"/>
                      </m:rPr>
                      <a:rPr lang="en-US" altLang="zh-CN"/>
                      <m:t>LR</m:t>
                    </m:r>
                    <m:r>
                      <a:rPr lang="en-US" altLang="zh-CN"/>
                      <m:t>≔</m:t>
                    </m:r>
                    <m:f>
                      <m:fPr>
                        <m:ctrlPr>
                          <a:rPr lang="zh-CN" altLang="zh-CN" i="1"/>
                        </m:ctrlPr>
                      </m:fPr>
                      <m:num>
                        <m:d>
                          <m:dPr>
                            <m:begChr m:val="|"/>
                            <m:endChr m:val="|"/>
                            <m:ctrlPr>
                              <a:rPr lang="zh-CN" altLang="zh-CN" i="1"/>
                            </m:ctrlPr>
                          </m:dPr>
                          <m:e>
                            <m:d>
                              <m:dPr>
                                <m:begChr m:val="{"/>
                                <m:endChr m:val="}"/>
                                <m:ctrlPr>
                                  <a:rPr lang="zh-CN" altLang="zh-CN" i="1"/>
                                </m:ctrlPr>
                              </m:dPr>
                              <m:e>
                                <m:d>
                                  <m:dPr>
                                    <m:ctrlPr>
                                      <a:rPr lang="zh-CN" altLang="zh-CN" i="1"/>
                                    </m:ctrlPr>
                                  </m:dPr>
                                  <m:e>
                                    <m:r>
                                      <a:rPr lang="en-US" altLang="zh-CN" i="1"/>
                                      <m:t>𝑥</m:t>
                                    </m:r>
                                    <m:r>
                                      <a:rPr lang="en-US" altLang="zh-CN" i="1"/>
                                      <m:t>,</m:t>
                                    </m:r>
                                    <m:r>
                                      <a:rPr lang="en-US" altLang="zh-CN" i="1"/>
                                      <m:t>𝑦</m:t>
                                    </m:r>
                                  </m:e>
                                </m:d>
                                <m:r>
                                  <a:rPr lang="en-US" altLang="zh-CN" i="1"/>
                                  <m:t>∈</m:t>
                                </m:r>
                                <m:r>
                                  <a:rPr lang="en-US" altLang="zh-CN" i="1"/>
                                  <m:t>𝑆</m:t>
                                </m:r>
                                <m:r>
                                  <a:rPr lang="en-US" altLang="zh-CN" i="1"/>
                                  <m:t>:</m:t>
                                </m:r>
                                <m:r>
                                  <a:rPr lang="en-US" altLang="zh-CN" i="1"/>
                                  <m:t>𝑦</m:t>
                                </m:r>
                                <m:r>
                                  <a:rPr lang="en-US" altLang="zh-CN" i="1"/>
                                  <m:t>=</m:t>
                                </m:r>
                                <m:acc>
                                  <m:accPr>
                                    <m:chr m:val="̂"/>
                                    <m:ctrlPr>
                                      <a:rPr lang="zh-CN" altLang="zh-CN" i="1"/>
                                    </m:ctrlPr>
                                  </m:accPr>
                                  <m:e>
                                    <m:r>
                                      <a:rPr lang="en-US" altLang="zh-CN" i="1"/>
                                      <m:t>𝑦</m:t>
                                    </m:r>
                                  </m:e>
                                </m:acc>
                              </m:e>
                            </m:d>
                          </m:e>
                        </m:d>
                      </m:num>
                      <m:den>
                        <m:d>
                          <m:dPr>
                            <m:begChr m:val="|"/>
                            <m:endChr m:val="|"/>
                            <m:ctrlPr>
                              <a:rPr lang="zh-CN" altLang="zh-CN" i="1"/>
                            </m:ctrlPr>
                          </m:dPr>
                          <m:e>
                            <m:d>
                              <m:dPr>
                                <m:begChr m:val="{"/>
                                <m:endChr m:val="}"/>
                                <m:ctrlPr>
                                  <a:rPr lang="zh-CN" altLang="zh-CN" i="1"/>
                                </m:ctrlPr>
                              </m:dPr>
                              <m:e>
                                <m:d>
                                  <m:dPr>
                                    <m:ctrlPr>
                                      <a:rPr lang="zh-CN" altLang="zh-CN" i="1"/>
                                    </m:ctrlPr>
                                  </m:dPr>
                                  <m:e>
                                    <m:r>
                                      <a:rPr lang="en-US" altLang="zh-CN" i="1"/>
                                      <m:t>𝑥</m:t>
                                    </m:r>
                                    <m:r>
                                      <a:rPr lang="en-US" altLang="zh-CN" i="1"/>
                                      <m:t>,</m:t>
                                    </m:r>
                                    <m:r>
                                      <a:rPr lang="en-US" altLang="zh-CN" i="1"/>
                                      <m:t>𝑦</m:t>
                                    </m:r>
                                  </m:e>
                                </m:d>
                                <m:r>
                                  <a:rPr lang="en-US" altLang="zh-CN" i="1"/>
                                  <m:t>∈</m:t>
                                </m:r>
                                <m:r>
                                  <a:rPr lang="en-US" altLang="zh-CN" i="1"/>
                                  <m:t>𝐷</m:t>
                                </m:r>
                                <m:r>
                                  <a:rPr lang="en-US" altLang="zh-CN" i="1"/>
                                  <m:t>:</m:t>
                                </m:r>
                                <m:r>
                                  <a:rPr lang="en-US" altLang="zh-CN" i="1"/>
                                  <m:t>𝑦</m:t>
                                </m:r>
                                <m:r>
                                  <a:rPr lang="en-US" altLang="zh-CN" i="1"/>
                                  <m:t>=</m:t>
                                </m:r>
                                <m:acc>
                                  <m:accPr>
                                    <m:chr m:val="̂"/>
                                    <m:ctrlPr>
                                      <a:rPr lang="zh-CN" altLang="zh-CN" i="1"/>
                                    </m:ctrlPr>
                                  </m:accPr>
                                  <m:e>
                                    <m:r>
                                      <a:rPr lang="en-US" altLang="zh-CN" i="1"/>
                                      <m:t>𝑦</m:t>
                                    </m:r>
                                  </m:e>
                                </m:acc>
                              </m:e>
                            </m:d>
                          </m:e>
                        </m:d>
                      </m:den>
                    </m:f>
                  </m:oMath>
                </a14:m>
                <a:r>
                  <a:rPr lang="en-US" altLang="zh-CN" dirty="0"/>
                  <a:t>     </a:t>
                </a:r>
                <a:r>
                  <a:rPr lang="zh-CN" altLang="zh-CN" sz="1200" dirty="0"/>
                  <a:t>（</a:t>
                </a:r>
                <a:r>
                  <a:rPr lang="en-US" altLang="zh-CN" sz="1200" dirty="0"/>
                  <a:t>6</a:t>
                </a:r>
                <a:r>
                  <a:rPr lang="zh-CN" altLang="zh-CN" sz="1200" dirty="0" smtClean="0"/>
                  <a:t>）</a:t>
                </a:r>
                <a:endParaRPr lang="en-US" altLang="zh-CN" dirty="0" smtClean="0"/>
              </a:p>
              <a:p>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228850" y="1801892"/>
                <a:ext cx="6945923" cy="1463093"/>
              </a:xfrm>
              <a:prstGeom prst="rect">
                <a:avLst/>
              </a:prstGeom>
              <a:blipFill>
                <a:blip r:embed="rId4"/>
                <a:stretch>
                  <a:fillRect l="-263" t="-833"/>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3401601" y="3705905"/>
            <a:ext cx="4223023" cy="1693391"/>
          </a:xfrm>
          <a:prstGeom prst="rect">
            <a:avLst/>
          </a:prstGeom>
        </p:spPr>
      </p:pic>
    </p:spTree>
    <p:custDataLst>
      <p:tags r:id="rId1"/>
    </p:custDataLst>
    <p:extLst>
      <p:ext uri="{BB962C8B-B14F-4D97-AF65-F5344CB8AC3E}">
        <p14:creationId xmlns:p14="http://schemas.microsoft.com/office/powerpoint/2010/main" val="38720582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7" cy="584775"/>
          </a:xfrm>
          <a:prstGeom prst="rect">
            <a:avLst/>
          </a:prstGeom>
          <a:noFill/>
        </p:spPr>
        <p:txBody>
          <a:bodyPr wrap="none" rtlCol="0">
            <a:spAutoFit/>
            <a:scene3d>
              <a:camera prst="orthographicFront"/>
              <a:lightRig rig="threePt" dir="t"/>
            </a:scene3d>
            <a:sp3d contourW="12700"/>
          </a:bodyPr>
          <a:lstStyle/>
          <a:p>
            <a:pPr algn="ctr"/>
            <a:r>
              <a:rPr lang="zh-CN" altLang="zh-CN" sz="3200" b="1" dirty="0"/>
              <a:t>研究的问题及目标</a:t>
            </a:r>
            <a:endParaRPr lang="zh-CN" altLang="en-US" sz="4800" dirty="0">
              <a:latin typeface="Agency FB" panose="020B0503020202020204" pitchFamily="34" charset="0"/>
            </a:endParaRPr>
          </a:p>
        </p:txBody>
      </p:sp>
      <mc:AlternateContent xmlns:mc="http://schemas.openxmlformats.org/markup-compatibility/2006">
        <mc:Choice xmlns:a14="http://schemas.microsoft.com/office/drawing/2010/main" Requires="a14">
          <p:graphicFrame>
            <p:nvGraphicFramePr>
              <p:cNvPr id="12" name="表格 11"/>
              <p:cNvGraphicFramePr>
                <a:graphicFrameLocks noGrp="1"/>
              </p:cNvGraphicFramePr>
              <p:nvPr>
                <p:extLst>
                  <p:ext uri="{D42A27DB-BD31-4B8C-83A1-F6EECF244321}">
                    <p14:modId xmlns:p14="http://schemas.microsoft.com/office/powerpoint/2010/main" val="1435464104"/>
                  </p:ext>
                </p:extLst>
              </p:nvPr>
            </p:nvGraphicFramePr>
            <p:xfrm>
              <a:off x="3050932" y="2573393"/>
              <a:ext cx="5635503" cy="3915332"/>
            </p:xfrm>
            <a:graphic>
              <a:graphicData uri="http://schemas.openxmlformats.org/drawingml/2006/table">
                <a:tbl>
                  <a:tblPr firstRow="1" firstCol="1" bandRow="1">
                    <a:tableStyleId>{5A111915-BE36-4E01-A7E5-04B1672EAD32}</a:tableStyleId>
                  </a:tblPr>
                  <a:tblGrid>
                    <a:gridCol w="5635503">
                      <a:extLst>
                        <a:ext uri="{9D8B030D-6E8A-4147-A177-3AD203B41FA5}">
                          <a16:colId xmlns:a16="http://schemas.microsoft.com/office/drawing/2014/main" val="1544501333"/>
                        </a:ext>
                      </a:extLst>
                    </a:gridCol>
                  </a:tblGrid>
                  <a:tr h="330479">
                    <a:tc>
                      <a:txBody>
                        <a:bodyPr/>
                        <a:lstStyle/>
                        <a:p>
                          <a:pPr algn="just">
                            <a:spcAft>
                              <a:spcPts val="0"/>
                            </a:spcAft>
                          </a:pPr>
                          <a:r>
                            <a:rPr lang="zh-CN" sz="1200" b="1" kern="100" dirty="0">
                              <a:effectLst/>
                              <a:latin typeface="楷体" panose="02010609060101010101" pitchFamily="49" charset="-122"/>
                              <a:ea typeface="楷体" panose="02010609060101010101" pitchFamily="49" charset="-122"/>
                              <a:cs typeface="Times New Roman" panose="02020603050405020304" pitchFamily="18" charset="0"/>
                            </a:rPr>
                            <a:t>算法</a:t>
                          </a:r>
                          <a:r>
                            <a:rPr lang="en-US" sz="1200" b="1" kern="100" dirty="0">
                              <a:effectLst/>
                              <a:latin typeface="楷体" panose="02010609060101010101" pitchFamily="49" charset="-122"/>
                              <a:ea typeface="楷体" panose="02010609060101010101" pitchFamily="49" charset="-122"/>
                              <a:cs typeface="Times New Roman" panose="02020603050405020304" pitchFamily="18" charset="0"/>
                            </a:rPr>
                            <a:t>2</a:t>
                          </a:r>
                          <a:r>
                            <a:rPr lang="zh-CN" sz="1200" b="1" kern="100" dirty="0">
                              <a:effectLst/>
                              <a:latin typeface="楷体" panose="02010609060101010101" pitchFamily="49" charset="-122"/>
                              <a:ea typeface="楷体" panose="02010609060101010101" pitchFamily="49" charset="-122"/>
                              <a:cs typeface="Times New Roman" panose="02020603050405020304" pitchFamily="18" charset="0"/>
                            </a:rPr>
                            <a:t>：迭代噪声交叉验证（</a:t>
                          </a:r>
                          <a:r>
                            <a:rPr lang="en-US" sz="1200" b="1" kern="100" dirty="0">
                              <a:effectLst/>
                              <a:latin typeface="楷体" panose="02010609060101010101" pitchFamily="49" charset="-122"/>
                              <a:ea typeface="楷体" panose="02010609060101010101" pitchFamily="49" charset="-122"/>
                              <a:cs typeface="Times New Roman" panose="02020603050405020304" pitchFamily="18" charset="0"/>
                            </a:rPr>
                            <a:t>INCV</a:t>
                          </a:r>
                          <a:r>
                            <a:rPr lang="zh-CN" sz="1200" b="1" kern="100" dirty="0">
                              <a:effectLst/>
                              <a:latin typeface="楷体" panose="02010609060101010101" pitchFamily="49" charset="-122"/>
                              <a:ea typeface="楷体" panose="02010609060101010101" pitchFamily="49" charset="-122"/>
                              <a:cs typeface="Times New Roman" panose="02020603050405020304" pitchFamily="18" charset="0"/>
                            </a:rPr>
                            <a:t>）：从噪声样本中选择干净的样本</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352422"/>
                      </a:ext>
                    </a:extLst>
                  </a:tr>
                  <a:tr h="3584853">
                    <a:tc>
                      <a:txBody>
                        <a:bodyPr/>
                        <a:lstStyle/>
                        <a:p>
                          <a:pPr algn="just">
                            <a:spcAft>
                              <a:spcPts val="0"/>
                            </a:spcAft>
                          </a:pPr>
                          <a:r>
                            <a:rPr lang="zh-CN" sz="1200" b="1" kern="100" dirty="0" smtClean="0">
                              <a:effectLst/>
                              <a:latin typeface="楷体" panose="02010609060101010101" pitchFamily="49" charset="-122"/>
                              <a:ea typeface="楷体" panose="02010609060101010101" pitchFamily="49" charset="-122"/>
                              <a:cs typeface="Times New Roman" panose="02020603050405020304" pitchFamily="18" charset="0"/>
                            </a:rPr>
                            <a:t>输入：</a:t>
                          </a:r>
                          <a:r>
                            <a:rPr lang="zh-CN" sz="1200" kern="100" dirty="0">
                              <a:effectLst/>
                              <a:latin typeface="楷体" panose="02010609060101010101" pitchFamily="49" charset="-122"/>
                              <a:ea typeface="楷体" panose="02010609060101010101" pitchFamily="49" charset="-122"/>
                              <a:cs typeface="Times New Roman" panose="02020603050405020304" pitchFamily="18" charset="0"/>
                            </a:rPr>
                            <a:t>噪声数据集</a:t>
                          </a:r>
                          <a:r>
                            <a:rPr lang="en-US" sz="1200" kern="100" dirty="0">
                              <a:effectLst/>
                              <a:latin typeface="楷体" panose="02010609060101010101" pitchFamily="49" charset="-122"/>
                              <a:ea typeface="楷体" panose="02010609060101010101" pitchFamily="49" charset="-122"/>
                              <a:cs typeface="Times New Roman" panose="02020603050405020304" pitchFamily="18" charset="0"/>
                            </a:rPr>
                            <a:t>D</a:t>
                          </a:r>
                          <a:r>
                            <a:rPr lang="zh-CN" sz="1200" kern="100" dirty="0">
                              <a:effectLst/>
                              <a:latin typeface="楷体" panose="02010609060101010101" pitchFamily="49" charset="-122"/>
                              <a:ea typeface="楷体" panose="02010609060101010101" pitchFamily="49" charset="-122"/>
                              <a:cs typeface="Times New Roman" panose="02020603050405020304" pitchFamily="18" charset="0"/>
                            </a:rPr>
                            <a:t>，迭代次数</a:t>
                          </a:r>
                          <a:r>
                            <a:rPr lang="en-US" sz="1200" kern="100" dirty="0">
                              <a:effectLst/>
                              <a:latin typeface="楷体" panose="02010609060101010101" pitchFamily="49" charset="-122"/>
                              <a:ea typeface="楷体" panose="02010609060101010101" pitchFamily="49" charset="-122"/>
                              <a:cs typeface="Times New Roman" panose="02020603050405020304" pitchFamily="18" charset="0"/>
                            </a:rPr>
                            <a:t>N</a:t>
                          </a:r>
                          <a:r>
                            <a:rPr lang="zh-CN" sz="1200" kern="100" dirty="0">
                              <a:effectLst/>
                              <a:latin typeface="楷体" panose="02010609060101010101" pitchFamily="49" charset="-122"/>
                              <a:ea typeface="楷体" panose="02010609060101010101" pitchFamily="49" charset="-122"/>
                              <a:cs typeface="Times New Roman" panose="02020603050405020304" pitchFamily="18" charset="0"/>
                            </a:rPr>
                            <a:t>，训练周期</a:t>
                          </a:r>
                          <a:r>
                            <a:rPr lang="en-US" sz="1200" kern="100" dirty="0">
                              <a:effectLst/>
                              <a:latin typeface="楷体" panose="02010609060101010101" pitchFamily="49" charset="-122"/>
                              <a:ea typeface="楷体" panose="02010609060101010101" pitchFamily="49" charset="-122"/>
                              <a:cs typeface="Times New Roman" panose="02020603050405020304" pitchFamily="18" charset="0"/>
                            </a:rPr>
                            <a:t>E</a:t>
                          </a:r>
                          <a:r>
                            <a:rPr lang="zh-CN" sz="1200" kern="100" dirty="0">
                              <a:effectLst/>
                              <a:latin typeface="楷体" panose="02010609060101010101" pitchFamily="49" charset="-122"/>
                              <a:ea typeface="楷体" panose="02010609060101010101" pitchFamily="49" charset="-122"/>
                              <a:cs typeface="Times New Roman" panose="02020603050405020304" pitchFamily="18" charset="0"/>
                            </a:rPr>
                            <a:t>，去除率</a:t>
                          </a:r>
                          <a:r>
                            <a:rPr lang="en-US" sz="1200" kern="100" dirty="0">
                              <a:effectLst/>
                              <a:latin typeface="楷体" panose="02010609060101010101" pitchFamily="49" charset="-122"/>
                              <a:ea typeface="楷体" panose="02010609060101010101" pitchFamily="49" charset="-122"/>
                              <a:cs typeface="Times New Roman" panose="02020603050405020304" pitchFamily="18" charset="0"/>
                            </a:rPr>
                            <a:t>r</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1</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S=</a:t>
                          </a:r>
                          <a14:m>
                            <m:oMath xmlns:m="http://schemas.openxmlformats.org/officeDocument/2006/math">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，设置候选集</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C=D</a:t>
                          </a:r>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2</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for </a:t>
                          </a:r>
                          <a:r>
                            <a:rPr lang="en-US" sz="1200" b="0" kern="1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=1,..,N do</a:t>
                          </a:r>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indent="228600"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3</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初始化网络</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4</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将</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C</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随机分为两等分</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5</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在数据集</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上训练</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，周期为</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E</a:t>
                          </a:r>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6</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选择样本</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，满足</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sup>
                              </m:sSup>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7: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确定</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将被移除的样本：</a:t>
                          </a:r>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𝑛</m:t>
                                </m:r>
                                <m:func>
                                  <m:func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𝑎𝑟𝑔</m:t>
                                    </m:r>
                                  </m:fName>
                                  <m:e>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𝑚𝑎𝑥</m:t>
                                        </m:r>
                                      </m:e>
                                      <m:sub>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sub>
                                    </m:s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ℒ</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e>
                                </m:func>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8</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如果</a:t>
                          </a:r>
                          <a:r>
                            <a:rPr lang="en-US" sz="1200" b="0" kern="100" dirty="0" err="1">
                              <a:effectLst/>
                              <a:latin typeface="楷体" panose="02010609060101010101" pitchFamily="49" charset="-122"/>
                              <a:ea typeface="楷体" panose="02010609060101010101" pitchFamily="49" charset="-122"/>
                              <a:cs typeface="Times New Roman" panose="02020603050405020304" pitchFamily="18" charset="0"/>
                            </a:rPr>
                            <a:t>i</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=1</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，使用公式</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(4)</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估计噪声比</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indent="152400"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9: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重新初始化网络</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indent="152400"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10</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在数据集</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上训练</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，周期为</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E</a:t>
                          </a:r>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11</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选择样本</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，满足</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sup>
                              </m:sSup>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12: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确定</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将被移除的样本：</a:t>
                          </a:r>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𝑛</m:t>
                                </m:r>
                                <m:func>
                                  <m:func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𝑎𝑟𝑔</m:t>
                                    </m:r>
                                  </m:fName>
                                  <m:e>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𝑚𝑎𝑥</m:t>
                                        </m:r>
                                      </m:e>
                                      <m:sub>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ℒ</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𝜔</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e>
                                </m:func>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050" b="0" kern="100" dirty="0">
                            <a:effectLst/>
                            <a:latin typeface="楷体" panose="02010609060101010101" pitchFamily="49" charset="-122"/>
                            <a:ea typeface="楷体" panose="02010609060101010101" pitchFamily="49"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  13</a:t>
                          </a:r>
                          <a:r>
                            <a:rPr lang="zh-CN" sz="1200" b="0" kern="100" dirty="0" smtClean="0">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14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400" b="0" i="1" smtClean="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400" b="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400" b="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0" i="1">
                                      <a:effectLst/>
                                      <a:latin typeface="Cambria Math" panose="02040503050406030204" pitchFamily="18" charset="0"/>
                                      <a:ea typeface="Cambria Math" panose="02040503050406030204" pitchFamily="18" charset="0"/>
                                    </a:rPr>
                                  </m:ctrlPr>
                                </m:sSubPr>
                                <m:e>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b="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0" i="1">
                                      <a:effectLst/>
                                      <a:latin typeface="Cambria Math" panose="02040503050406030204" pitchFamily="18" charset="0"/>
                                      <a:ea typeface="Cambria Math" panose="02040503050406030204" pitchFamily="18" charset="0"/>
                                    </a:rPr>
                                  </m:ctrlPr>
                                </m:sSubPr>
                                <m:e>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sz="1400" b="0" dirty="0">
                              <a:effectLst/>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1400" b="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400" b="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0" i="1">
                                      <a:effectLst/>
                                      <a:latin typeface="Cambria Math" panose="02040503050406030204" pitchFamily="18" charset="0"/>
                                      <a:ea typeface="Cambria Math" panose="02040503050406030204" pitchFamily="18" charset="0"/>
                                    </a:rPr>
                                  </m:ctrlPr>
                                </m:sSubPr>
                                <m:e>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b="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0" i="1">
                                      <a:effectLst/>
                                      <a:latin typeface="Cambria Math" panose="02040503050406030204" pitchFamily="18" charset="0"/>
                                      <a:ea typeface="Cambria Math" panose="02040503050406030204" pitchFamily="18" charset="0"/>
                                    </a:rPr>
                                  </m:ctrlPr>
                                </m:sSubPr>
                                <m:e>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0" i="1">
                                      <a:effectLst/>
                                      <a:latin typeface="Cambria Math" panose="02040503050406030204" pitchFamily="18" charset="0"/>
                                      <a:ea typeface="Cambria Math" panose="02040503050406030204" pitchFamily="18" charset="0"/>
                                    </a:rPr>
                                  </m:ctrlPr>
                                </m:sSubPr>
                                <m:e>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b="0" i="1">
                                      <a:effectLst/>
                                      <a:latin typeface="Cambria Math" panose="02040503050406030204" pitchFamily="18" charset="0"/>
                                      <a:ea typeface="Cambria Math" panose="02040503050406030204" pitchFamily="18" charset="0"/>
                                    </a:rPr>
                                  </m:ctrlPr>
                                </m:sSubPr>
                                <m:e>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400" b="0" i="1">
                                      <a:effectLst/>
                                      <a:latin typeface="Cambria Math" panose="02040503050406030204" pitchFamily="18" charset="0"/>
                                      <a:ea typeface="宋体" panose="02010600030101010101" pitchFamily="2" charset="-122"/>
                                      <a:cs typeface="Times New Roman" panose="02020603050405020304" pitchFamily="18" charset="0"/>
                                    </a:rPr>
                                    <m:t>2</m:t>
                                  </m:r>
                                </m:sub>
                              </m:sSub>
                            </m:oMath>
                          </a14:m>
                          <a:endParaRPr lang="en-US" altLang="zh-CN" sz="1400" b="0" dirty="0" smtClean="0">
                            <a:effectLst/>
                            <a:latin typeface="楷体" panose="02010609060101010101" pitchFamily="49" charset="-122"/>
                            <a:ea typeface="楷体" panose="02010609060101010101" pitchFamily="49"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00" dirty="0" smtClean="0">
                              <a:effectLst/>
                              <a:latin typeface="楷体" panose="02010609060101010101" pitchFamily="49" charset="-122"/>
                              <a:ea typeface="楷体" panose="02010609060101010101" pitchFamily="49" charset="-122"/>
                              <a:cs typeface="Times New Roman" panose="02020603050405020304" pitchFamily="18" charset="0"/>
                            </a:rPr>
                            <a:t>  14</a:t>
                          </a:r>
                          <a:r>
                            <a:rPr lang="zh-CN" altLang="zh-CN" sz="1200" b="0" kern="100" dirty="0" smtClean="0">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1400" b="0" i="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200" b="0" kern="100" dirty="0" smtClean="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end for</a:t>
                          </a:r>
                          <a:endParaRPr lang="zh-CN" altLang="zh-CN" sz="1200" b="0" kern="100" dirty="0" smtClean="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00" dirty="0" smtClean="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输出：选定的集合</a:t>
                          </a:r>
                          <a:r>
                            <a:rPr lang="en-US" altLang="zh-CN" sz="12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S,</a:t>
                          </a:r>
                          <a:r>
                            <a:rPr lang="zh-CN" altLang="zh-CN" sz="12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剩余候选集</a:t>
                          </a:r>
                          <a:r>
                            <a:rPr lang="en-US" altLang="zh-CN" sz="12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C</a:t>
                          </a:r>
                          <a:r>
                            <a:rPr lang="zh-CN" altLang="zh-CN" sz="12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，估计噪声比</a:t>
                          </a:r>
                          <a14:m>
                            <m:oMath xmlns:m="http://schemas.openxmlformats.org/officeDocument/2006/math">
                              <m:r>
                                <a:rPr lang="en-US" altLang="zh-CN" sz="1200" b="1" kern="100">
                                  <a:solidFill>
                                    <a:schemeClr val="tx1"/>
                                  </a:solidFill>
                                  <a:effectLst/>
                                  <a:latin typeface="等线" panose="02010600030101010101" pitchFamily="2" charset="-122"/>
                                  <a:ea typeface="宋体" panose="02010600030101010101" pitchFamily="2" charset="-122"/>
                                  <a:cs typeface="Times New Roman" panose="02020603050405020304" pitchFamily="18" charset="0"/>
                                </a:rPr>
                                <m:t>𝛆</m:t>
                              </m:r>
                            </m:oMath>
                          </a14:m>
                          <a:r>
                            <a:rPr lang="en-US" sz="1200" kern="100" dirty="0" smtClean="0">
                              <a:effectLst/>
                              <a:latin typeface="楷体" panose="02010609060101010101" pitchFamily="49" charset="-122"/>
                              <a:ea typeface="楷体" panose="02010609060101010101" pitchFamily="49" charset="-122"/>
                              <a:cs typeface="Times New Roman" panose="02020603050405020304" pitchFamily="18" charset="0"/>
                            </a:rPr>
                            <a:t>   </a:t>
                          </a:r>
                          <a:endParaRPr lang="zh-CN" altLang="en-US" dirty="0">
                            <a:latin typeface="楷体" panose="02010609060101010101" pitchFamily="49" charset="-122"/>
                            <a:ea typeface="楷体" panose="02010609060101010101" pitchFamily="49" charset="-122"/>
                          </a:endParaRPr>
                        </a:p>
                      </a:txBody>
                      <a:tcPr marL="68580" marR="68580" marT="0" marB="0"/>
                    </a:tc>
                    <a:extLst>
                      <a:ext uri="{0D108BD9-81ED-4DB2-BD59-A6C34878D82A}">
                        <a16:rowId xmlns:a16="http://schemas.microsoft.com/office/drawing/2014/main" val="303346132"/>
                      </a:ext>
                    </a:extLst>
                  </a:tr>
                </a:tbl>
              </a:graphicData>
            </a:graphic>
          </p:graphicFrame>
        </mc:Choice>
        <mc:Fallback>
          <p:graphicFrame>
            <p:nvGraphicFramePr>
              <p:cNvPr id="12" name="表格 11"/>
              <p:cNvGraphicFramePr>
                <a:graphicFrameLocks noGrp="1"/>
              </p:cNvGraphicFramePr>
              <p:nvPr>
                <p:extLst>
                  <p:ext uri="{D42A27DB-BD31-4B8C-83A1-F6EECF244321}">
                    <p14:modId xmlns:p14="http://schemas.microsoft.com/office/powerpoint/2010/main" val="1435464104"/>
                  </p:ext>
                </p:extLst>
              </p:nvPr>
            </p:nvGraphicFramePr>
            <p:xfrm>
              <a:off x="3050932" y="2573393"/>
              <a:ext cx="5635503" cy="3915332"/>
            </p:xfrm>
            <a:graphic>
              <a:graphicData uri="http://schemas.openxmlformats.org/drawingml/2006/table">
                <a:tbl>
                  <a:tblPr firstRow="1" firstCol="1" bandRow="1">
                    <a:tableStyleId>{5A111915-BE36-4E01-A7E5-04B1672EAD32}</a:tableStyleId>
                  </a:tblPr>
                  <a:tblGrid>
                    <a:gridCol w="5635503">
                      <a:extLst>
                        <a:ext uri="{9D8B030D-6E8A-4147-A177-3AD203B41FA5}">
                          <a16:colId xmlns:a16="http://schemas.microsoft.com/office/drawing/2014/main" val="1544501333"/>
                        </a:ext>
                      </a:extLst>
                    </a:gridCol>
                  </a:tblGrid>
                  <a:tr h="330479">
                    <a:tc>
                      <a:txBody>
                        <a:bodyPr/>
                        <a:lstStyle/>
                        <a:p>
                          <a:pPr algn="just">
                            <a:spcAft>
                              <a:spcPts val="0"/>
                            </a:spcAft>
                          </a:pPr>
                          <a:r>
                            <a:rPr lang="zh-CN" sz="1200" b="1" kern="100" dirty="0">
                              <a:effectLst/>
                              <a:latin typeface="楷体" panose="02010609060101010101" pitchFamily="49" charset="-122"/>
                              <a:ea typeface="楷体" panose="02010609060101010101" pitchFamily="49" charset="-122"/>
                              <a:cs typeface="Times New Roman" panose="02020603050405020304" pitchFamily="18" charset="0"/>
                            </a:rPr>
                            <a:t>算法</a:t>
                          </a:r>
                          <a:r>
                            <a:rPr lang="en-US" sz="1200" b="1" kern="100" dirty="0">
                              <a:effectLst/>
                              <a:latin typeface="楷体" panose="02010609060101010101" pitchFamily="49" charset="-122"/>
                              <a:ea typeface="楷体" panose="02010609060101010101" pitchFamily="49" charset="-122"/>
                              <a:cs typeface="Times New Roman" panose="02020603050405020304" pitchFamily="18" charset="0"/>
                            </a:rPr>
                            <a:t>2</a:t>
                          </a:r>
                          <a:r>
                            <a:rPr lang="zh-CN" sz="1200" b="1" kern="100" dirty="0">
                              <a:effectLst/>
                              <a:latin typeface="楷体" panose="02010609060101010101" pitchFamily="49" charset="-122"/>
                              <a:ea typeface="楷体" panose="02010609060101010101" pitchFamily="49" charset="-122"/>
                              <a:cs typeface="Times New Roman" panose="02020603050405020304" pitchFamily="18" charset="0"/>
                            </a:rPr>
                            <a:t>：迭代噪声交叉验证（</a:t>
                          </a:r>
                          <a:r>
                            <a:rPr lang="en-US" sz="1200" b="1" kern="100" dirty="0">
                              <a:effectLst/>
                              <a:latin typeface="楷体" panose="02010609060101010101" pitchFamily="49" charset="-122"/>
                              <a:ea typeface="楷体" panose="02010609060101010101" pitchFamily="49" charset="-122"/>
                              <a:cs typeface="Times New Roman" panose="02020603050405020304" pitchFamily="18" charset="0"/>
                            </a:rPr>
                            <a:t>INCV</a:t>
                          </a:r>
                          <a:r>
                            <a:rPr lang="zh-CN" sz="1200" b="1" kern="100" dirty="0">
                              <a:effectLst/>
                              <a:latin typeface="楷体" panose="02010609060101010101" pitchFamily="49" charset="-122"/>
                              <a:ea typeface="楷体" panose="02010609060101010101" pitchFamily="49" charset="-122"/>
                              <a:cs typeface="Times New Roman" panose="02020603050405020304" pitchFamily="18" charset="0"/>
                            </a:rPr>
                            <a:t>）：从噪声样本中选择干净的样本</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352422"/>
                      </a:ext>
                    </a:extLst>
                  </a:tr>
                  <a:tr h="3584853">
                    <a:tc>
                      <a:txBody>
                        <a:bodyPr/>
                        <a:lstStyle/>
                        <a:p>
                          <a:endParaRPr lang="zh-CN"/>
                        </a:p>
                      </a:txBody>
                      <a:tcPr marL="68580" marR="68580" marT="0" marB="0">
                        <a:blipFill>
                          <a:blip r:embed="rId4"/>
                          <a:stretch>
                            <a:fillRect l="-108" t="-9338" r="-108" b="-170"/>
                          </a:stretch>
                        </a:blipFill>
                      </a:tcPr>
                    </a:tc>
                    <a:extLst>
                      <a:ext uri="{0D108BD9-81ED-4DB2-BD59-A6C34878D82A}">
                        <a16:rowId xmlns:a16="http://schemas.microsoft.com/office/drawing/2014/main" val="303346132"/>
                      </a:ext>
                    </a:extLst>
                  </a:tr>
                </a:tbl>
              </a:graphicData>
            </a:graphic>
          </p:graphicFrame>
        </mc:Fallback>
      </mc:AlternateContent>
      <p:sp>
        <p:nvSpPr>
          <p:cNvPr id="13" name="文本框 12"/>
          <p:cNvSpPr txBox="1"/>
          <p:nvPr/>
        </p:nvSpPr>
        <p:spPr>
          <a:xfrm>
            <a:off x="2114550" y="1556747"/>
            <a:ext cx="8304335" cy="954107"/>
          </a:xfrm>
          <a:prstGeom prst="rect">
            <a:avLst/>
          </a:prstGeom>
          <a:noFill/>
        </p:spPr>
        <p:txBody>
          <a:bodyPr wrap="square" rtlCol="0">
            <a:spAutoFit/>
          </a:bodyPr>
          <a:lstStyle/>
          <a:p>
            <a:r>
              <a:rPr lang="en-US" altLang="zh-CN" sz="1400" dirty="0" smtClean="0"/>
              <a:t>       </a:t>
            </a:r>
            <a:r>
              <a:rPr lang="zh-CN" altLang="zh-CN" sz="1400" dirty="0" smtClean="0"/>
              <a:t>虽然</a:t>
            </a:r>
            <a:r>
              <a:rPr lang="zh-CN" altLang="zh-CN" sz="1400" dirty="0"/>
              <a:t>由算法</a:t>
            </a:r>
            <a:r>
              <a:rPr lang="en-US" altLang="zh-CN" sz="1400" dirty="0"/>
              <a:t>1</a:t>
            </a:r>
            <a:r>
              <a:rPr lang="zh-CN" altLang="zh-CN" sz="1400" dirty="0"/>
              <a:t>选择的子集通常具有比原始集合小的噪声比，但是对于</a:t>
            </a:r>
            <a:r>
              <a:rPr lang="en-US" altLang="zh-CN" sz="1400" dirty="0"/>
              <a:t>DNN</a:t>
            </a:r>
            <a:r>
              <a:rPr lang="zh-CN" altLang="zh-CN" sz="1400" dirty="0"/>
              <a:t>来说，其鲁棒训练可能需要更多的训练样本。为了解决此问题，论文改进算法</a:t>
            </a:r>
            <a:r>
              <a:rPr lang="en-US" altLang="zh-CN" sz="1400" dirty="0"/>
              <a:t>1</a:t>
            </a:r>
            <a:r>
              <a:rPr lang="zh-CN" altLang="zh-CN" sz="1400" dirty="0"/>
              <a:t>并提出了算法</a:t>
            </a:r>
            <a:r>
              <a:rPr lang="en-US" altLang="zh-CN" sz="1400" dirty="0"/>
              <a:t>2</a:t>
            </a:r>
            <a:r>
              <a:rPr lang="zh-CN" altLang="zh-CN" sz="1400" dirty="0"/>
              <a:t>——迭代噪声交叉验证（</a:t>
            </a:r>
            <a:r>
              <a:rPr lang="en-US" altLang="zh-CN" sz="1400" dirty="0"/>
              <a:t>INCV</a:t>
            </a:r>
            <a:r>
              <a:rPr lang="zh-CN" altLang="zh-CN" sz="1400" dirty="0"/>
              <a:t>）方法，该方法可以通过应用算法</a:t>
            </a:r>
            <a:r>
              <a:rPr lang="en-US" altLang="zh-CN" sz="1400" dirty="0"/>
              <a:t>1</a:t>
            </a:r>
            <a:r>
              <a:rPr lang="zh-CN" altLang="zh-CN" sz="1400" dirty="0"/>
              <a:t>迭代增加选择的样本数。除了选择干净的样本外，</a:t>
            </a:r>
            <a:r>
              <a:rPr lang="en-US" altLang="zh-CN" sz="1400" dirty="0"/>
              <a:t>INCC</a:t>
            </a:r>
            <a:r>
              <a:rPr lang="zh-CN" altLang="zh-CN" sz="1400" dirty="0"/>
              <a:t>还会删除每次迭代中分类交叉熵损失较大的样本，去除率</a:t>
            </a:r>
            <a:r>
              <a:rPr lang="en-US" altLang="zh-CN" sz="1400" dirty="0"/>
              <a:t>r</a:t>
            </a:r>
            <a:r>
              <a:rPr lang="zh-CN" altLang="zh-CN" sz="1400" dirty="0"/>
              <a:t>决定将去除多少样品。</a:t>
            </a:r>
          </a:p>
        </p:txBody>
      </p:sp>
      <p:sp>
        <p:nvSpPr>
          <p:cNvPr id="14" name="文本框 13"/>
          <p:cNvSpPr txBox="1"/>
          <p:nvPr/>
        </p:nvSpPr>
        <p:spPr>
          <a:xfrm>
            <a:off x="826477" y="1187415"/>
            <a:ext cx="1828800" cy="369332"/>
          </a:xfrm>
          <a:prstGeom prst="rect">
            <a:avLst/>
          </a:prstGeom>
          <a:noFill/>
        </p:spPr>
        <p:txBody>
          <a:bodyPr wrap="square" rtlCol="0">
            <a:spAutoFit/>
          </a:bodyPr>
          <a:lstStyle/>
          <a:p>
            <a:r>
              <a:rPr lang="zh-CN" altLang="en-US" b="1" dirty="0" smtClean="0"/>
              <a:t>算法</a:t>
            </a:r>
            <a:r>
              <a:rPr lang="en-US" altLang="zh-CN" b="1" dirty="0" smtClean="0"/>
              <a:t>2</a:t>
            </a:r>
            <a:r>
              <a:rPr lang="zh-CN" altLang="en-US" b="1" dirty="0" smtClean="0"/>
              <a:t>：</a:t>
            </a:r>
            <a:r>
              <a:rPr lang="en-US" altLang="zh-CN" b="1" dirty="0" smtClean="0"/>
              <a:t>INCV</a:t>
            </a:r>
            <a:endParaRPr lang="zh-CN" altLang="en-US" b="1" dirty="0"/>
          </a:p>
        </p:txBody>
      </p:sp>
    </p:spTree>
    <p:custDataLst>
      <p:tags r:id="rId1"/>
    </p:custDataLst>
    <p:extLst>
      <p:ext uri="{BB962C8B-B14F-4D97-AF65-F5344CB8AC3E}">
        <p14:creationId xmlns:p14="http://schemas.microsoft.com/office/powerpoint/2010/main" val="16221105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7" cy="584775"/>
          </a:xfrm>
          <a:prstGeom prst="rect">
            <a:avLst/>
          </a:prstGeom>
          <a:noFill/>
        </p:spPr>
        <p:txBody>
          <a:bodyPr wrap="none" rtlCol="0">
            <a:spAutoFit/>
            <a:scene3d>
              <a:camera prst="orthographicFront"/>
              <a:lightRig rig="threePt" dir="t"/>
            </a:scene3d>
            <a:sp3d contourW="12700"/>
          </a:bodyPr>
          <a:lstStyle/>
          <a:p>
            <a:pPr algn="ctr"/>
            <a:r>
              <a:rPr lang="zh-CN" altLang="zh-CN" sz="3200" b="1" dirty="0"/>
              <a:t>研究的问题及目标</a:t>
            </a:r>
            <a:endParaRPr lang="zh-CN" altLang="en-US" sz="4800" dirty="0">
              <a:latin typeface="Agency FB" panose="020B0503020202020204" pitchFamily="34" charset="0"/>
            </a:endParaRPr>
          </a:p>
        </p:txBody>
      </p:sp>
      <mc:AlternateContent xmlns:mc="http://schemas.openxmlformats.org/markup-compatibility/2006">
        <mc:Choice xmlns:a14="http://schemas.microsoft.com/office/drawing/2010/main" Requires="a14">
          <p:graphicFrame>
            <p:nvGraphicFramePr>
              <p:cNvPr id="12" name="表格 11"/>
              <p:cNvGraphicFramePr>
                <a:graphicFrameLocks noGrp="1"/>
              </p:cNvGraphicFramePr>
              <p:nvPr>
                <p:extLst>
                  <p:ext uri="{D42A27DB-BD31-4B8C-83A1-F6EECF244321}">
                    <p14:modId xmlns:p14="http://schemas.microsoft.com/office/powerpoint/2010/main" val="2189935731"/>
                  </p:ext>
                </p:extLst>
              </p:nvPr>
            </p:nvGraphicFramePr>
            <p:xfrm>
              <a:off x="3310565" y="2789922"/>
              <a:ext cx="4519244" cy="2970362"/>
            </p:xfrm>
            <a:graphic>
              <a:graphicData uri="http://schemas.openxmlformats.org/drawingml/2006/table">
                <a:tbl>
                  <a:tblPr firstRow="1" firstCol="1" bandRow="1">
                    <a:tableStyleId>{5A111915-BE36-4E01-A7E5-04B1672EAD32}</a:tableStyleId>
                  </a:tblPr>
                  <a:tblGrid>
                    <a:gridCol w="4519244">
                      <a:extLst>
                        <a:ext uri="{9D8B030D-6E8A-4147-A177-3AD203B41FA5}">
                          <a16:colId xmlns:a16="http://schemas.microsoft.com/office/drawing/2014/main" val="1544501333"/>
                        </a:ext>
                      </a:extLst>
                    </a:gridCol>
                  </a:tblGrid>
                  <a:tr h="324000">
                    <a:tc>
                      <a:txBody>
                        <a:bodyPr/>
                        <a:lstStyle/>
                        <a:p>
                          <a:pPr algn="l">
                            <a:spcAft>
                              <a:spcPts val="0"/>
                            </a:spcAft>
                          </a:pP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算法</a:t>
                          </a:r>
                          <a:r>
                            <a:rPr lang="en-US" sz="1100" b="1" kern="100" dirty="0">
                              <a:effectLst/>
                              <a:latin typeface="楷体" panose="02010609060101010101" pitchFamily="49" charset="-122"/>
                              <a:ea typeface="楷体" panose="02010609060101010101" pitchFamily="49" charset="-122"/>
                              <a:cs typeface="Times New Roman" panose="02020603050405020304" pitchFamily="18" charset="0"/>
                            </a:rPr>
                            <a:t>3</a:t>
                          </a: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：针对噪声标签训练</a:t>
                          </a:r>
                          <a:r>
                            <a:rPr lang="en-US" sz="1100" b="1" kern="100" dirty="0">
                              <a:effectLst/>
                              <a:latin typeface="楷体" panose="02010609060101010101" pitchFamily="49" charset="-122"/>
                              <a:ea typeface="楷体" panose="02010609060101010101" pitchFamily="49" charset="-122"/>
                              <a:cs typeface="Times New Roman" panose="02020603050405020304" pitchFamily="18" charset="0"/>
                            </a:rPr>
                            <a:t>DNN </a:t>
                          </a: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的</a:t>
                          </a:r>
                          <a:r>
                            <a:rPr lang="zh-CN" sz="1100" b="1" kern="100" dirty="0" smtClean="0">
                              <a:effectLst/>
                              <a:latin typeface="楷体" panose="02010609060101010101" pitchFamily="49" charset="-122"/>
                              <a:ea typeface="楷体" panose="02010609060101010101" pitchFamily="49" charset="-122"/>
                              <a:cs typeface="Times New Roman" panose="02020603050405020304" pitchFamily="18" charset="0"/>
                            </a:rPr>
                            <a:t>鲁棒性</a:t>
                          </a:r>
                          <a:endParaRPr lang="zh-CN" sz="11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352422"/>
                      </a:ext>
                    </a:extLst>
                  </a:tr>
                  <a:tr h="2646362">
                    <a:tc>
                      <a:txBody>
                        <a:bodyPr/>
                        <a:lstStyle/>
                        <a:p>
                          <a:pPr algn="just">
                            <a:spcAft>
                              <a:spcPts val="0"/>
                            </a:spcAft>
                          </a:pPr>
                          <a:r>
                            <a:rPr lang="zh-CN" sz="1100" b="1" kern="100" dirty="0" smtClean="0">
                              <a:effectLst/>
                              <a:latin typeface="楷体" panose="02010609060101010101" pitchFamily="49" charset="-122"/>
                              <a:ea typeface="楷体" panose="02010609060101010101" pitchFamily="49" charset="-122"/>
                              <a:cs typeface="Times New Roman" panose="02020603050405020304" pitchFamily="18" charset="0"/>
                            </a:rPr>
                            <a:t>输入：</a:t>
                          </a:r>
                          <a:r>
                            <a:rPr lang="zh-CN" sz="1100" kern="100" dirty="0">
                              <a:effectLst/>
                              <a:latin typeface="楷体" panose="02010609060101010101" pitchFamily="49" charset="-122"/>
                              <a:ea typeface="楷体" panose="02010609060101010101" pitchFamily="49" charset="-122"/>
                              <a:cs typeface="Times New Roman" panose="02020603050405020304" pitchFamily="18" charset="0"/>
                            </a:rPr>
                            <a:t>选择数据集</a:t>
                          </a:r>
                          <a:r>
                            <a:rPr lang="en-US" sz="1100" kern="100" dirty="0">
                              <a:effectLst/>
                              <a:latin typeface="楷体" panose="02010609060101010101" pitchFamily="49" charset="-122"/>
                              <a:ea typeface="楷体" panose="02010609060101010101" pitchFamily="49" charset="-122"/>
                              <a:cs typeface="Times New Roman" panose="02020603050405020304" pitchFamily="18" charset="0"/>
                            </a:rPr>
                            <a:t>S</a:t>
                          </a:r>
                          <a:r>
                            <a:rPr lang="zh-CN" sz="1100" kern="100" dirty="0">
                              <a:effectLst/>
                              <a:latin typeface="楷体" panose="02010609060101010101" pitchFamily="49" charset="-122"/>
                              <a:ea typeface="楷体" panose="02010609060101010101" pitchFamily="49" charset="-122"/>
                              <a:cs typeface="Times New Roman" panose="02020603050405020304" pitchFamily="18" charset="0"/>
                            </a:rPr>
                            <a:t>，候选数据集</a:t>
                          </a:r>
                          <a:r>
                            <a:rPr lang="en-US" sz="1100" kern="100" dirty="0">
                              <a:effectLst/>
                              <a:latin typeface="楷体" panose="02010609060101010101" pitchFamily="49" charset="-122"/>
                              <a:ea typeface="楷体" panose="02010609060101010101" pitchFamily="49" charset="-122"/>
                              <a:cs typeface="Times New Roman" panose="02020603050405020304" pitchFamily="18" charset="0"/>
                            </a:rPr>
                            <a:t>C</a:t>
                          </a:r>
                          <a:r>
                            <a:rPr lang="zh-CN" sz="1100" kern="100" dirty="0">
                              <a:effectLst/>
                              <a:latin typeface="楷体" panose="02010609060101010101" pitchFamily="49" charset="-122"/>
                              <a:ea typeface="楷体" panose="02010609060101010101" pitchFamily="49" charset="-122"/>
                              <a:cs typeface="Times New Roman" panose="02020603050405020304" pitchFamily="18" charset="0"/>
                            </a:rPr>
                            <a:t>和来自算法</a:t>
                          </a:r>
                          <a:r>
                            <a:rPr lang="en-US" sz="1100" kern="100" dirty="0">
                              <a:effectLst/>
                              <a:latin typeface="楷体" panose="02010609060101010101" pitchFamily="49" charset="-122"/>
                              <a:ea typeface="楷体" panose="02010609060101010101" pitchFamily="49" charset="-122"/>
                              <a:cs typeface="Times New Roman" panose="02020603050405020304" pitchFamily="18" charset="0"/>
                            </a:rPr>
                            <a:t>2</a:t>
                          </a:r>
                          <a:r>
                            <a:rPr lang="zh-CN" sz="1100" kern="100" dirty="0">
                              <a:effectLst/>
                              <a:latin typeface="楷体" panose="02010609060101010101" pitchFamily="49" charset="-122"/>
                              <a:ea typeface="楷体" panose="02010609060101010101" pitchFamily="49" charset="-122"/>
                              <a:cs typeface="Times New Roman" panose="02020603050405020304" pitchFamily="18" charset="0"/>
                            </a:rPr>
                            <a:t>的估计噪声比</a:t>
                          </a:r>
                          <a14:m>
                            <m:oMath xmlns:m="http://schemas.openxmlformats.org/officeDocument/2006/math">
                              <m:r>
                                <a:rPr lang="en-US" sz="1100" b="1" i="1" kern="100">
                                  <a:effectLst/>
                                  <a:latin typeface="Cambria Math" panose="02040503050406030204" pitchFamily="18" charset="0"/>
                                  <a:ea typeface="宋体" panose="02010600030101010101" pitchFamily="2" charset="-122"/>
                                  <a:cs typeface="Times New Roman" panose="02020603050405020304" pitchFamily="18" charset="0"/>
                                </a:rPr>
                                <m:t>𝛆</m:t>
                              </m:r>
                            </m:oMath>
                          </a14:m>
                          <a:r>
                            <a:rPr lang="zh-CN" sz="1100" kern="100" dirty="0">
                              <a:effectLst/>
                              <a:latin typeface="楷体" panose="02010609060101010101" pitchFamily="49" charset="-122"/>
                              <a:ea typeface="楷体" panose="02010609060101010101" pitchFamily="49" charset="-122"/>
                              <a:cs typeface="Times New Roman" panose="02020603050405020304" pitchFamily="18" charset="0"/>
                            </a:rPr>
                            <a:t>。预热周期</a:t>
                          </a:r>
                          <a14:m>
                            <m:oMath xmlns:m="http://schemas.openxmlformats.org/officeDocument/2006/math">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00">
                                      <a:effectLst/>
                                      <a:latin typeface="Cambria Math" panose="02040503050406030204" pitchFamily="18" charset="0"/>
                                      <a:ea typeface="宋体" panose="02010600030101010101" pitchFamily="2" charset="-122"/>
                                      <a:cs typeface="Times New Roman" panose="02020603050405020304" pitchFamily="18" charset="0"/>
                                    </a:rPr>
                                    <m:t>𝐄</m:t>
                                  </m:r>
                                </m:e>
                                <m:sub>
                                  <m:r>
                                    <a:rPr lang="en-US" sz="1100" b="1" i="1" kern="100">
                                      <a:effectLst/>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sz="1100" kern="100" dirty="0">
                              <a:effectLst/>
                              <a:latin typeface="楷体" panose="02010609060101010101" pitchFamily="49" charset="-122"/>
                              <a:ea typeface="楷体" panose="02010609060101010101" pitchFamily="49" charset="-122"/>
                              <a:cs typeface="Times New Roman" panose="02020603050405020304" pitchFamily="18" charset="0"/>
                            </a:rPr>
                            <a:t>，总周期</a:t>
                          </a:r>
                          <a14:m>
                            <m:oMath xmlns:m="http://schemas.openxmlformats.org/officeDocument/2006/math">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00">
                                      <a:effectLst/>
                                      <a:latin typeface="Cambria Math" panose="02040503050406030204" pitchFamily="18" charset="0"/>
                                      <a:ea typeface="宋体" panose="02010600030101010101" pitchFamily="2" charset="-122"/>
                                      <a:cs typeface="Times New Roman" panose="02020603050405020304" pitchFamily="18" charset="0"/>
                                    </a:rPr>
                                    <m:t>𝐄</m:t>
                                  </m:r>
                                </m:e>
                                <m:sub>
                                  <m:r>
                                    <a:rPr lang="en-US" sz="1100" b="1" i="1" kern="100">
                                      <a:effectLst/>
                                      <a:latin typeface="Cambria Math" panose="02040503050406030204" pitchFamily="18" charset="0"/>
                                      <a:ea typeface="宋体" panose="02010600030101010101" pitchFamily="2" charset="-122"/>
                                      <a:cs typeface="Times New Roman" panose="02020603050405020304" pitchFamily="18" charset="0"/>
                                    </a:rPr>
                                    <m:t>𝒎𝒂𝒙</m:t>
                                  </m:r>
                                </m:sub>
                              </m:sSub>
                            </m:oMath>
                          </a14:m>
                          <a:r>
                            <a:rPr lang="en-US" sz="1100" kern="100" dirty="0">
                              <a:effectLst/>
                              <a:latin typeface="楷体" panose="02010609060101010101" pitchFamily="49" charset="-122"/>
                              <a:ea typeface="楷体" panose="02010609060101010101" pitchFamily="49" charset="-122"/>
                              <a:cs typeface="Times New Roman" panose="02020603050405020304" pitchFamily="18" charset="0"/>
                            </a:rPr>
                            <a:t> </a:t>
                          </a:r>
                          <a:endParaRPr lang="zh-CN" sz="110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100" b="0" kern="100" baseline="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sz="1100" b="0" kern="100" dirty="0" smtClean="0">
                              <a:effectLst/>
                              <a:latin typeface="楷体" panose="02010609060101010101" pitchFamily="49" charset="-122"/>
                              <a:ea typeface="楷体" panose="02010609060101010101" pitchFamily="49" charset="-122"/>
                              <a:cs typeface="Times New Roman" panose="02020603050405020304" pitchFamily="18" charset="0"/>
                            </a:rPr>
                            <a:t>1</a:t>
                          </a:r>
                          <a:r>
                            <a:rPr lang="zh-CN" sz="1100" b="0" kern="100" dirty="0">
                              <a:effectLst/>
                              <a:latin typeface="楷体" panose="02010609060101010101" pitchFamily="49" charset="-122"/>
                              <a:ea typeface="楷体" panose="02010609060101010101" pitchFamily="49" charset="-122"/>
                              <a:cs typeface="Times New Roman" panose="02020603050405020304" pitchFamily="18" charset="0"/>
                            </a:rPr>
                            <a:t>：初始化两个网络</a:t>
                          </a:r>
                          <a14:m>
                            <m:oMath xmlns:m="http://schemas.openxmlformats.org/officeDocument/2006/math">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r>
                                <a:rPr lang="zh-CN" altLang="en-US" sz="1400" b="0" kern="10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10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2</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for e=1,…,</a:t>
                          </a:r>
                          <a14:m>
                            <m:oMath xmlns:m="http://schemas.openxmlformats.org/officeDocument/2006/math">
                              <m:r>
                                <a:rPr lang="en-US" sz="1100" b="0"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sz="11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sz="1100" b="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oMath>
                          </a14:m>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do</a:t>
                          </a:r>
                          <a:endParaRPr lang="zh-CN" sz="110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3</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for batches(</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sub>
                              </m:sSub>
                            </m:oMath>
                          </a14:m>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in (S,C) do</a:t>
                          </a:r>
                          <a:endParaRPr lang="zh-CN" sz="110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4</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if </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&gt;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then </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𝐶</m:t>
                                  </m:r>
                                </m:sub>
                              </m:sSub>
                            </m:oMath>
                          </a14:m>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,else </a:t>
                          </a:r>
                          <a14:m>
                            <m:oMath xmlns:m="http://schemas.openxmlformats.org/officeDocument/2006/math">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r>
                                <a:rPr lang="en-US" sz="12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𝑆</m:t>
                                  </m:r>
                                </m:sub>
                              </m:sSub>
                            </m:oMath>
                          </a14:m>
                          <a:endParaRPr lang="zh-CN" sz="110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4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5</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𝑛</m:t>
                              </m:r>
                              <m:d>
                                <m:d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𝑒</m:t>
                                  </m:r>
                                </m:e>
                              </m:d>
                              <m:func>
                                <m:func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𝑎𝑟𝑔</m:t>
                                  </m:r>
                                </m:fName>
                                <m:e>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𝑚𝑖𝑛</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ℒ</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e>
                              </m:func>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10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6</a:t>
                          </a:r>
                          <a:r>
                            <a:rPr lang="en-US" sz="1200" b="0" kern="100" dirty="0">
                              <a:effectLst/>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ctrlPr>
                                </m:d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𝑛</m:t>
                                  </m:r>
                                  <m:d>
                                    <m:d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𝑒</m:t>
                                      </m:r>
                                    </m:e>
                                  </m:d>
                                  <m:func>
                                    <m:func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𝑎𝑟𝑔</m:t>
                                      </m:r>
                                    </m:fName>
                                    <m:e>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𝑚𝑖𝑛</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sub>
                                      </m:s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ℒ</m:t>
                                      </m:r>
                                      <m:d>
                                        <m:dPr>
                                          <m:ctrlP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ctrlPr>
                                        </m:d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ctrlPr>
                                            </m:d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400" b="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e>
                                          </m:d>
                                        </m:e>
                                      </m:d>
                                    </m:e>
                                  </m:func>
                                </m:e>
                              </m:d>
                            </m:oMath>
                          </a14:m>
                          <a:endPar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  7</a:t>
                          </a:r>
                          <a:r>
                            <a:rPr lang="zh-CN" sz="1200" b="0" kern="10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sz="1200" b="0" kern="100" dirty="0" smtClean="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使用</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更新</a:t>
                          </a:r>
                          <a14:m>
                            <m:oMath xmlns:m="http://schemas.openxmlformats.org/officeDocument/2006/math">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endParaRPr lang="en-US" sz="1400" b="0" kern="100" dirty="0" smtClean="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400" b="0" kern="100" dirty="0" smtClean="0">
                              <a:effectLst/>
                              <a:latin typeface="楷体" panose="02010609060101010101" pitchFamily="49" charset="-122"/>
                              <a:ea typeface="楷体" panose="02010609060101010101" pitchFamily="49" charset="-122"/>
                              <a:cs typeface="Times New Roman" panose="02020603050405020304" pitchFamily="18" charset="0"/>
                            </a:rPr>
                            <a:t>  8</a:t>
                          </a:r>
                          <a:r>
                            <a:rPr lang="en-US" sz="1400" b="0" kern="100" dirty="0">
                              <a:effectLst/>
                              <a:latin typeface="楷体" panose="02010609060101010101" pitchFamily="49" charset="-122"/>
                              <a:ea typeface="楷体" panose="02010609060101010101" pitchFamily="49" charset="-122"/>
                              <a:cs typeface="Times New Roman" panose="02020603050405020304" pitchFamily="18" charset="0"/>
                            </a:rPr>
                            <a:t>:        </a:t>
                          </a:r>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使用</a:t>
                          </a:r>
                          <a14:m>
                            <m:oMath xmlns:m="http://schemas.openxmlformats.org/officeDocument/2006/math">
                              <m:sSub>
                                <m:sSubPr>
                                  <m:ctrlPr>
                                    <a:rPr lang="zh-CN" sz="12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sz="1200" b="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200" b="0" kern="100" dirty="0">
                              <a:effectLst/>
                              <a:latin typeface="楷体" panose="02010609060101010101" pitchFamily="49" charset="-122"/>
                              <a:ea typeface="楷体" panose="02010609060101010101" pitchFamily="49" charset="-122"/>
                              <a:cs typeface="Times New Roman" panose="02020603050405020304" pitchFamily="18" charset="0"/>
                            </a:rPr>
                            <a:t>更新</a:t>
                          </a:r>
                          <a14:m>
                            <m:oMath xmlns:m="http://schemas.openxmlformats.org/officeDocument/2006/math">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sz="1400" b="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endParaRPr lang="en-US" sz="1400" b="0" kern="100" dirty="0" smtClean="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400" b="0" kern="100" dirty="0" smtClean="0">
                              <a:effectLst/>
                              <a:latin typeface="楷体" panose="02010609060101010101" pitchFamily="49" charset="-122"/>
                              <a:ea typeface="楷体" panose="02010609060101010101" pitchFamily="49" charset="-122"/>
                              <a:cs typeface="Times New Roman" panose="02020603050405020304" pitchFamily="18" charset="0"/>
                            </a:rPr>
                            <a:t>  9</a:t>
                          </a:r>
                          <a:r>
                            <a:rPr lang="en-US" sz="1400" b="0" kern="100" dirty="0">
                              <a:effectLst/>
                              <a:latin typeface="楷体" panose="02010609060101010101" pitchFamily="49" charset="-122"/>
                              <a:ea typeface="楷体" panose="02010609060101010101" pitchFamily="49" charset="-122"/>
                              <a:cs typeface="Times New Roman" panose="02020603050405020304" pitchFamily="18" charset="0"/>
                            </a:rPr>
                            <a:t>:    end </a:t>
                          </a:r>
                          <a:r>
                            <a:rPr lang="en-US" sz="1400" b="0" kern="100" dirty="0" smtClean="0">
                              <a:effectLst/>
                              <a:latin typeface="楷体" panose="02010609060101010101" pitchFamily="49" charset="-122"/>
                              <a:ea typeface="楷体" panose="02010609060101010101" pitchFamily="49" charset="-122"/>
                              <a:cs typeface="Times New Roman" panose="02020603050405020304" pitchFamily="18" charset="0"/>
                            </a:rPr>
                            <a:t>for</a:t>
                          </a:r>
                          <a:endParaRPr lang="en-US" sz="1100" b="0" kern="100" dirty="0" smtClean="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en-US" sz="1100" b="0" kern="100" baseline="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sz="1400" b="0" kern="100" dirty="0" smtClean="0">
                              <a:effectLst/>
                              <a:latin typeface="楷体" panose="02010609060101010101" pitchFamily="49" charset="-122"/>
                              <a:ea typeface="楷体" panose="02010609060101010101" pitchFamily="49" charset="-122"/>
                              <a:cs typeface="Times New Roman" panose="02020603050405020304" pitchFamily="18" charset="0"/>
                            </a:rPr>
                            <a:t>10</a:t>
                          </a:r>
                          <a:r>
                            <a:rPr lang="en-US" sz="1400" b="0" kern="100" dirty="0">
                              <a:effectLst/>
                              <a:latin typeface="楷体" panose="02010609060101010101" pitchFamily="49" charset="-122"/>
                              <a:ea typeface="楷体" panose="02010609060101010101" pitchFamily="49" charset="-122"/>
                              <a:cs typeface="Times New Roman" panose="02020603050405020304" pitchFamily="18" charset="0"/>
                            </a:rPr>
                            <a:t>: end for</a:t>
                          </a:r>
                          <a:endParaRPr lang="zh-CN" sz="1100" b="0"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spcAft>
                              <a:spcPts val="0"/>
                            </a:spcAft>
                          </a:pP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输出：</a:t>
                          </a:r>
                          <a14:m>
                            <m:oMath xmlns:m="http://schemas.openxmlformats.org/officeDocument/2006/math">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𝝎</m:t>
                                  </m:r>
                                </m:e>
                                <m: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200" i="1" kern="100" dirty="0">
                              <a:effectLst/>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r>
                                <a:rPr lang="zh-CN" sz="1400" b="1" i="1" kern="10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400" b="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𝝎</m:t>
                                  </m:r>
                                </m:e>
                                <m: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sz="1400" b="1"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1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03346132"/>
                      </a:ext>
                    </a:extLst>
                  </a:tr>
                </a:tbl>
              </a:graphicData>
            </a:graphic>
          </p:graphicFrame>
        </mc:Choice>
        <mc:Fallback>
          <p:graphicFrame>
            <p:nvGraphicFramePr>
              <p:cNvPr id="12" name="表格 11"/>
              <p:cNvGraphicFramePr>
                <a:graphicFrameLocks noGrp="1"/>
              </p:cNvGraphicFramePr>
              <p:nvPr>
                <p:extLst>
                  <p:ext uri="{D42A27DB-BD31-4B8C-83A1-F6EECF244321}">
                    <p14:modId xmlns:p14="http://schemas.microsoft.com/office/powerpoint/2010/main" val="2189935731"/>
                  </p:ext>
                </p:extLst>
              </p:nvPr>
            </p:nvGraphicFramePr>
            <p:xfrm>
              <a:off x="3310565" y="2789922"/>
              <a:ext cx="4519244" cy="2970362"/>
            </p:xfrm>
            <a:graphic>
              <a:graphicData uri="http://schemas.openxmlformats.org/drawingml/2006/table">
                <a:tbl>
                  <a:tblPr firstRow="1" firstCol="1" bandRow="1">
                    <a:tableStyleId>{5A111915-BE36-4E01-A7E5-04B1672EAD32}</a:tableStyleId>
                  </a:tblPr>
                  <a:tblGrid>
                    <a:gridCol w="4519244">
                      <a:extLst>
                        <a:ext uri="{9D8B030D-6E8A-4147-A177-3AD203B41FA5}">
                          <a16:colId xmlns:a16="http://schemas.microsoft.com/office/drawing/2014/main" val="1544501333"/>
                        </a:ext>
                      </a:extLst>
                    </a:gridCol>
                  </a:tblGrid>
                  <a:tr h="324000">
                    <a:tc>
                      <a:txBody>
                        <a:bodyPr/>
                        <a:lstStyle/>
                        <a:p>
                          <a:pPr algn="l">
                            <a:spcAft>
                              <a:spcPts val="0"/>
                            </a:spcAft>
                          </a:pP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算法</a:t>
                          </a:r>
                          <a:r>
                            <a:rPr lang="en-US" sz="1100" b="1" kern="100" dirty="0">
                              <a:effectLst/>
                              <a:latin typeface="楷体" panose="02010609060101010101" pitchFamily="49" charset="-122"/>
                              <a:ea typeface="楷体" panose="02010609060101010101" pitchFamily="49" charset="-122"/>
                              <a:cs typeface="Times New Roman" panose="02020603050405020304" pitchFamily="18" charset="0"/>
                            </a:rPr>
                            <a:t>3</a:t>
                          </a: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：针对噪声标签训练</a:t>
                          </a:r>
                          <a:r>
                            <a:rPr lang="en-US" sz="1100" b="1" kern="100" dirty="0">
                              <a:effectLst/>
                              <a:latin typeface="楷体" panose="02010609060101010101" pitchFamily="49" charset="-122"/>
                              <a:ea typeface="楷体" panose="02010609060101010101" pitchFamily="49" charset="-122"/>
                              <a:cs typeface="Times New Roman" panose="02020603050405020304" pitchFamily="18" charset="0"/>
                            </a:rPr>
                            <a:t>DNN </a:t>
                          </a:r>
                          <a:r>
                            <a:rPr lang="zh-CN" sz="1100" b="1" kern="100" dirty="0">
                              <a:effectLst/>
                              <a:latin typeface="楷体" panose="02010609060101010101" pitchFamily="49" charset="-122"/>
                              <a:ea typeface="楷体" panose="02010609060101010101" pitchFamily="49" charset="-122"/>
                              <a:cs typeface="Times New Roman" panose="02020603050405020304" pitchFamily="18" charset="0"/>
                            </a:rPr>
                            <a:t>的</a:t>
                          </a:r>
                          <a:r>
                            <a:rPr lang="zh-CN" sz="1100" b="1" kern="100" dirty="0" smtClean="0">
                              <a:effectLst/>
                              <a:latin typeface="楷体" panose="02010609060101010101" pitchFamily="49" charset="-122"/>
                              <a:ea typeface="楷体" panose="02010609060101010101" pitchFamily="49" charset="-122"/>
                              <a:cs typeface="Times New Roman" panose="02020603050405020304" pitchFamily="18" charset="0"/>
                            </a:rPr>
                            <a:t>鲁棒性</a:t>
                          </a:r>
                          <a:endParaRPr lang="zh-CN" sz="11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1352422"/>
                      </a:ext>
                    </a:extLst>
                  </a:tr>
                  <a:tr h="2646362">
                    <a:tc>
                      <a:txBody>
                        <a:bodyPr/>
                        <a:lstStyle/>
                        <a:p>
                          <a:endParaRPr lang="zh-CN"/>
                        </a:p>
                      </a:txBody>
                      <a:tcPr marL="68580" marR="68580" marT="0" marB="0">
                        <a:blipFill>
                          <a:blip r:embed="rId4"/>
                          <a:stretch>
                            <a:fillRect l="-135" t="-12184" r="-135" b="-920"/>
                          </a:stretch>
                        </a:blipFill>
                      </a:tcPr>
                    </a:tc>
                    <a:extLst>
                      <a:ext uri="{0D108BD9-81ED-4DB2-BD59-A6C34878D82A}">
                        <a16:rowId xmlns:a16="http://schemas.microsoft.com/office/drawing/2014/main" val="303346132"/>
                      </a:ext>
                    </a:extLst>
                  </a:tr>
                </a:tbl>
              </a:graphicData>
            </a:graphic>
          </p:graphicFrame>
        </mc:Fallback>
      </mc:AlternateContent>
      <mc:AlternateContent xmlns:mc="http://schemas.openxmlformats.org/markup-compatibility/2006">
        <mc:Choice xmlns:a14="http://schemas.microsoft.com/office/drawing/2010/main" Requires="a14">
          <p:sp>
            <p:nvSpPr>
              <p:cNvPr id="13" name="文本框 12"/>
              <p:cNvSpPr txBox="1"/>
              <p:nvPr/>
            </p:nvSpPr>
            <p:spPr>
              <a:xfrm>
                <a:off x="2114550" y="1788368"/>
                <a:ext cx="8304335" cy="738664"/>
              </a:xfrm>
              <a:prstGeom prst="rect">
                <a:avLst/>
              </a:prstGeom>
              <a:noFill/>
            </p:spPr>
            <p:txBody>
              <a:bodyPr wrap="square" rtlCol="0">
                <a:spAutoFit/>
              </a:bodyPr>
              <a:lstStyle/>
              <a:p>
                <a:r>
                  <a:rPr lang="en-US" altLang="zh-CN" sz="1400" dirty="0" smtClean="0"/>
                  <a:t>       </a:t>
                </a:r>
                <a:r>
                  <a:rPr lang="zh-CN" altLang="zh-CN" sz="1400" dirty="0" smtClean="0"/>
                  <a:t>在</a:t>
                </a:r>
                <a:r>
                  <a:rPr lang="zh-CN" altLang="zh-CN" sz="1400" dirty="0"/>
                  <a:t>使用算法</a:t>
                </a:r>
                <a:r>
                  <a:rPr lang="en-US" altLang="zh-CN" sz="1400" dirty="0"/>
                  <a:t>2</a:t>
                </a:r>
                <a:r>
                  <a:rPr lang="zh-CN" altLang="zh-CN" sz="1400" dirty="0"/>
                  <a:t>详细剖析了嘈杂的数据集</a:t>
                </a:r>
                <a:r>
                  <a:rPr lang="en-US" altLang="zh-CN" sz="1400" dirty="0"/>
                  <a:t>D</a:t>
                </a:r>
                <a:r>
                  <a:rPr lang="zh-CN" altLang="zh-CN" sz="1400" dirty="0"/>
                  <a:t>后，可以进一步改善</a:t>
                </a:r>
                <a:r>
                  <a:rPr lang="en-US" altLang="zh-CN" sz="1400" dirty="0"/>
                  <a:t>Co-teaching</a:t>
                </a:r>
                <a:r>
                  <a:rPr lang="zh-CN" altLang="zh-CN" sz="1400" dirty="0"/>
                  <a:t>，以充分利用所选集</a:t>
                </a:r>
                <a:r>
                  <a:rPr lang="en-US" altLang="zh-CN" sz="1400" dirty="0"/>
                  <a:t>S</a:t>
                </a:r>
                <a:r>
                  <a:rPr lang="zh-CN" altLang="zh-CN" sz="1400" dirty="0"/>
                  <a:t>和候选集</a:t>
                </a:r>
                <a:r>
                  <a:rPr lang="en-US" altLang="zh-CN" sz="1400" dirty="0"/>
                  <a:t>C</a:t>
                </a:r>
                <a:r>
                  <a:rPr lang="zh-CN" altLang="zh-CN" sz="1400" dirty="0"/>
                  <a:t>的优势。 具体来说，让这两个网络在第一个</a:t>
                </a:r>
                <a14:m>
                  <m:oMath xmlns:m="http://schemas.openxmlformats.org/officeDocument/2006/math">
                    <m:sSub>
                      <m:sSubPr>
                        <m:ctrlPr>
                          <a:rPr lang="zh-CN" altLang="zh-CN" sz="1400" i="1"/>
                        </m:ctrlPr>
                      </m:sSubPr>
                      <m:e>
                        <m:r>
                          <m:rPr>
                            <m:sty m:val="p"/>
                          </m:rPr>
                          <a:rPr lang="en-US" altLang="zh-CN" sz="1400"/>
                          <m:t>E</m:t>
                        </m:r>
                      </m:e>
                      <m:sub>
                        <m:r>
                          <a:rPr lang="en-US" altLang="zh-CN" sz="1400"/>
                          <m:t>0</m:t>
                        </m:r>
                      </m:sub>
                    </m:sSub>
                  </m:oMath>
                </a14:m>
                <a:r>
                  <a:rPr lang="zh-CN" altLang="zh-CN" sz="1400" dirty="0"/>
                  <a:t>周期集中于所选集合</a:t>
                </a:r>
                <a:r>
                  <a:rPr lang="en-US" altLang="zh-CN" sz="1400" dirty="0"/>
                  <a:t>S</a:t>
                </a:r>
                <a:r>
                  <a:rPr lang="zh-CN" altLang="zh-CN" sz="1400" dirty="0"/>
                  <a:t>，然后合并候选集合</a:t>
                </a:r>
                <a:r>
                  <a:rPr lang="en-US" altLang="zh-CN" sz="1400" dirty="0"/>
                  <a:t>C</a:t>
                </a:r>
                <a:r>
                  <a:rPr lang="zh-CN" altLang="zh-CN" sz="1400" dirty="0"/>
                  <a:t>。因此训练稳定性和测试准确性均得到改善。针对噪声标签训练</a:t>
                </a:r>
                <a:r>
                  <a:rPr lang="en-US" altLang="zh-CN" sz="1400" dirty="0"/>
                  <a:t>DNN</a:t>
                </a:r>
                <a:r>
                  <a:rPr lang="zh-CN" altLang="zh-CN" sz="1400" dirty="0"/>
                  <a:t>的鲁棒性算法如下所示</a:t>
                </a:r>
                <a:r>
                  <a:rPr lang="zh-CN" altLang="zh-CN" sz="1400" dirty="0" smtClean="0"/>
                  <a:t>。</a:t>
                </a:r>
                <a:r>
                  <a:rPr lang="en-US" altLang="zh-CN" sz="1100" dirty="0"/>
                  <a:t> </a:t>
                </a:r>
                <a:endParaRPr lang="zh-CN" altLang="zh-CN" sz="1100" dirty="0"/>
              </a:p>
            </p:txBody>
          </p:sp>
        </mc:Choice>
        <mc:Fallback>
          <p:sp>
            <p:nvSpPr>
              <p:cNvPr id="13" name="文本框 12"/>
              <p:cNvSpPr txBox="1">
                <a:spLocks noRot="1" noChangeAspect="1" noMove="1" noResize="1" noEditPoints="1" noAdjustHandles="1" noChangeArrowheads="1" noChangeShapeType="1" noTextEdit="1"/>
              </p:cNvSpPr>
              <p:nvPr/>
            </p:nvSpPr>
            <p:spPr>
              <a:xfrm>
                <a:off x="2114550" y="1788368"/>
                <a:ext cx="8304335" cy="738664"/>
              </a:xfrm>
              <a:prstGeom prst="rect">
                <a:avLst/>
              </a:prstGeom>
              <a:blipFill>
                <a:blip r:embed="rId5"/>
                <a:stretch>
                  <a:fillRect l="-220" t="-820" b="-7377"/>
                </a:stretch>
              </a:blipFill>
            </p:spPr>
            <p:txBody>
              <a:bodyPr/>
              <a:lstStyle/>
              <a:p>
                <a:r>
                  <a:rPr lang="zh-CN" altLang="en-US">
                    <a:noFill/>
                  </a:rPr>
                  <a:t> </a:t>
                </a:r>
              </a:p>
            </p:txBody>
          </p:sp>
        </mc:Fallback>
      </mc:AlternateContent>
      <p:sp>
        <p:nvSpPr>
          <p:cNvPr id="14" name="文本框 13"/>
          <p:cNvSpPr txBox="1"/>
          <p:nvPr/>
        </p:nvSpPr>
        <p:spPr>
          <a:xfrm>
            <a:off x="703384" y="1156146"/>
            <a:ext cx="4360986" cy="369332"/>
          </a:xfrm>
          <a:prstGeom prst="rect">
            <a:avLst/>
          </a:prstGeom>
          <a:noFill/>
        </p:spPr>
        <p:txBody>
          <a:bodyPr wrap="square" rtlCol="0">
            <a:spAutoFit/>
          </a:bodyPr>
          <a:lstStyle/>
          <a:p>
            <a:r>
              <a:rPr lang="zh-CN" altLang="en-US" b="1" dirty="0" smtClean="0"/>
              <a:t>算法</a:t>
            </a:r>
            <a:r>
              <a:rPr lang="en-US" altLang="zh-CN" b="1" dirty="0" smtClean="0"/>
              <a:t>3</a:t>
            </a:r>
            <a:r>
              <a:rPr lang="zh-CN" altLang="en-US" b="1" dirty="0"/>
              <a:t>：</a:t>
            </a:r>
            <a:r>
              <a:rPr lang="zh-CN" altLang="zh-CN" b="1" dirty="0"/>
              <a:t>针对噪声标签训练</a:t>
            </a:r>
            <a:r>
              <a:rPr lang="en-US" altLang="zh-CN" b="1" dirty="0"/>
              <a:t>DNN </a:t>
            </a:r>
            <a:r>
              <a:rPr lang="zh-CN" altLang="zh-CN" b="1" dirty="0"/>
              <a:t>的鲁棒性</a:t>
            </a:r>
            <a:endParaRPr lang="zh-CN" altLang="en-US" b="1" dirty="0"/>
          </a:p>
        </p:txBody>
      </p:sp>
    </p:spTree>
    <p:custDataLst>
      <p:tags r:id="rId1"/>
    </p:custDataLst>
    <p:extLst>
      <p:ext uri="{BB962C8B-B14F-4D97-AF65-F5344CB8AC3E}">
        <p14:creationId xmlns:p14="http://schemas.microsoft.com/office/powerpoint/2010/main" val="23267833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210862"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rPr>
              <a:t>PART </a:t>
            </a:r>
            <a:r>
              <a:rPr kumimoji="0" lang="en-US" altLang="zh-CN"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rPr>
              <a:t>03</a:t>
            </a:r>
            <a:endParaRPr kumimoji="0" lang="zh-CN" altLang="en-US"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endParaRPr>
          </a:p>
        </p:txBody>
      </p:sp>
      <p:sp>
        <p:nvSpPr>
          <p:cNvPr id="37" name="文本框 36"/>
          <p:cNvSpPr txBox="1"/>
          <p:nvPr/>
        </p:nvSpPr>
        <p:spPr>
          <a:xfrm>
            <a:off x="4840859" y="3038719"/>
            <a:ext cx="3775393"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rPr>
              <a:t>研究实验及结果</a:t>
            </a:r>
            <a:endParaRPr kumimoji="0" lang="zh-CN" altLang="en-US" sz="40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endParaRP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24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par>
                                <p:cTn id="35" presetID="22" presetClass="entr" presetSubtype="1"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c2a00a56-1909-4be2-9496-2cab7d0080d2"/>
          <p:cNvGrpSpPr>
            <a:grpSpLocks noChangeAspect="1"/>
          </p:cNvGrpSpPr>
          <p:nvPr/>
        </p:nvGrpSpPr>
        <p:grpSpPr>
          <a:xfrm>
            <a:off x="2841591" y="3712234"/>
            <a:ext cx="6284755" cy="6282000"/>
            <a:chOff x="2955000" y="1692258"/>
            <a:chExt cx="6284755" cy="6282000"/>
          </a:xfrm>
        </p:grpSpPr>
        <p:sp>
          <p:nvSpPr>
            <p:cNvPr id="37" name="îṣļîḑé-Oval 3"/>
            <p:cNvSpPr/>
            <p:nvPr/>
          </p:nvSpPr>
          <p:spPr>
            <a:xfrm>
              <a:off x="4575000" y="3312258"/>
              <a:ext cx="3042000" cy="304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8" name="îṣļîḑé-Oval 4"/>
            <p:cNvSpPr/>
            <p:nvPr/>
          </p:nvSpPr>
          <p:spPr>
            <a:xfrm>
              <a:off x="4038600" y="2777493"/>
              <a:ext cx="4122000" cy="412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9" name="îṣļîḑé-Oval 5"/>
            <p:cNvSpPr/>
            <p:nvPr/>
          </p:nvSpPr>
          <p:spPr>
            <a:xfrm>
              <a:off x="3495000" y="2232258"/>
              <a:ext cx="5202000" cy="520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0" name="îṣļîḑé-Oval 6"/>
            <p:cNvSpPr/>
            <p:nvPr/>
          </p:nvSpPr>
          <p:spPr>
            <a:xfrm>
              <a:off x="2955000" y="1692258"/>
              <a:ext cx="6282000" cy="628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41" name="Group 9"/>
            <p:cNvGrpSpPr/>
            <p:nvPr/>
          </p:nvGrpSpPr>
          <p:grpSpPr>
            <a:xfrm>
              <a:off x="5115951" y="3853209"/>
              <a:ext cx="1960098" cy="1960098"/>
              <a:chOff x="5115951" y="3853209"/>
              <a:chExt cx="1960098" cy="1960098"/>
            </a:xfrm>
            <a:solidFill>
              <a:schemeClr val="tx2"/>
            </a:solidFill>
          </p:grpSpPr>
          <p:sp>
            <p:nvSpPr>
              <p:cNvPr id="50" name="îṣļîḑé-Oval 10"/>
              <p:cNvSpPr/>
              <p:nvPr/>
            </p:nvSpPr>
            <p:spPr>
              <a:xfrm>
                <a:off x="5115951" y="3853209"/>
                <a:ext cx="1960098" cy="1960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1" name="îṣļîḑé-Arrow: Right 11"/>
              <p:cNvSpPr/>
              <p:nvPr/>
            </p:nvSpPr>
            <p:spPr>
              <a:xfrm rot="16200000">
                <a:off x="5808114" y="4073223"/>
                <a:ext cx="575773" cy="53309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6" name="îṣļîḑé-Freeform: Shape 19"/>
            <p:cNvSpPr>
              <a:spLocks/>
            </p:cNvSpPr>
            <p:nvPr/>
          </p:nvSpPr>
          <p:spPr bwMode="auto">
            <a:xfrm>
              <a:off x="4418382" y="1894543"/>
              <a:ext cx="310689" cy="31699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7" name="îṣļîḑé-Freeform: Shape 20"/>
            <p:cNvSpPr>
              <a:spLocks/>
            </p:cNvSpPr>
            <p:nvPr/>
          </p:nvSpPr>
          <p:spPr bwMode="auto">
            <a:xfrm>
              <a:off x="4203108" y="3574734"/>
              <a:ext cx="370619" cy="29965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8" name="îṣļîḑé-Freeform: Shape 21"/>
            <p:cNvSpPr>
              <a:spLocks/>
            </p:cNvSpPr>
            <p:nvPr/>
          </p:nvSpPr>
          <p:spPr bwMode="auto">
            <a:xfrm>
              <a:off x="8885175" y="3511650"/>
              <a:ext cx="354580" cy="362734"/>
            </a:xfrm>
            <a:custGeom>
              <a:avLst/>
              <a:gdLst>
                <a:gd name="connsiteX0" fmla="*/ 203033 w 591428"/>
                <a:gd name="connsiteY0" fmla="*/ 524380 h 605028"/>
                <a:gd name="connsiteX1" fmla="*/ 182886 w 591428"/>
                <a:gd name="connsiteY1" fmla="*/ 544496 h 605028"/>
                <a:gd name="connsiteX2" fmla="*/ 203033 w 591428"/>
                <a:gd name="connsiteY2" fmla="*/ 564704 h 605028"/>
                <a:gd name="connsiteX3" fmla="*/ 388258 w 591428"/>
                <a:gd name="connsiteY3" fmla="*/ 564704 h 605028"/>
                <a:gd name="connsiteX4" fmla="*/ 408405 w 591428"/>
                <a:gd name="connsiteY4" fmla="*/ 544496 h 605028"/>
                <a:gd name="connsiteX5" fmla="*/ 388258 w 591428"/>
                <a:gd name="connsiteY5" fmla="*/ 524380 h 605028"/>
                <a:gd name="connsiteX6" fmla="*/ 162646 w 591428"/>
                <a:gd name="connsiteY6" fmla="*/ 423524 h 605028"/>
                <a:gd name="connsiteX7" fmla="*/ 142499 w 591428"/>
                <a:gd name="connsiteY7" fmla="*/ 443639 h 605028"/>
                <a:gd name="connsiteX8" fmla="*/ 162646 w 591428"/>
                <a:gd name="connsiteY8" fmla="*/ 463848 h 605028"/>
                <a:gd name="connsiteX9" fmla="*/ 428645 w 591428"/>
                <a:gd name="connsiteY9" fmla="*/ 463848 h 605028"/>
                <a:gd name="connsiteX10" fmla="*/ 448793 w 591428"/>
                <a:gd name="connsiteY10" fmla="*/ 443639 h 605028"/>
                <a:gd name="connsiteX11" fmla="*/ 428645 w 591428"/>
                <a:gd name="connsiteY11" fmla="*/ 423524 h 605028"/>
                <a:gd name="connsiteX12" fmla="*/ 97631 w 591428"/>
                <a:gd name="connsiteY12" fmla="*/ 81001 h 605028"/>
                <a:gd name="connsiteX13" fmla="*/ 125322 w 591428"/>
                <a:gd name="connsiteY13" fmla="*/ 95833 h 605028"/>
                <a:gd name="connsiteX14" fmla="*/ 268488 w 591428"/>
                <a:gd name="connsiteY14" fmla="*/ 270570 h 605028"/>
                <a:gd name="connsiteX15" fmla="*/ 278330 w 591428"/>
                <a:gd name="connsiteY15" fmla="*/ 270570 h 605028"/>
                <a:gd name="connsiteX16" fmla="*/ 335151 w 591428"/>
                <a:gd name="connsiteY16" fmla="*/ 322667 h 605028"/>
                <a:gd name="connsiteX17" fmla="*/ 122258 w 591428"/>
                <a:gd name="connsiteY17" fmla="*/ 322667 h 605028"/>
                <a:gd name="connsiteX18" fmla="*/ 102018 w 591428"/>
                <a:gd name="connsiteY18" fmla="*/ 342876 h 605028"/>
                <a:gd name="connsiteX19" fmla="*/ 122258 w 591428"/>
                <a:gd name="connsiteY19" fmla="*/ 362991 h 605028"/>
                <a:gd name="connsiteX20" fmla="*/ 469033 w 591428"/>
                <a:gd name="connsiteY20" fmla="*/ 362991 h 605028"/>
                <a:gd name="connsiteX21" fmla="*/ 487880 w 591428"/>
                <a:gd name="connsiteY21" fmla="*/ 349457 h 605028"/>
                <a:gd name="connsiteX22" fmla="*/ 591216 w 591428"/>
                <a:gd name="connsiteY22" fmla="*/ 293282 h 605028"/>
                <a:gd name="connsiteX23" fmla="*/ 590380 w 591428"/>
                <a:gd name="connsiteY23" fmla="*/ 298009 h 605028"/>
                <a:gd name="connsiteX24" fmla="*/ 502178 w 591428"/>
                <a:gd name="connsiteY24" fmla="*/ 589918 h 605028"/>
                <a:gd name="connsiteX25" fmla="*/ 481752 w 591428"/>
                <a:gd name="connsiteY25" fmla="*/ 605028 h 605028"/>
                <a:gd name="connsiteX26" fmla="*/ 109446 w 591428"/>
                <a:gd name="connsiteY26" fmla="*/ 605028 h 605028"/>
                <a:gd name="connsiteX27" fmla="*/ 89020 w 591428"/>
                <a:gd name="connsiteY27" fmla="*/ 589918 h 605028"/>
                <a:gd name="connsiteX28" fmla="*/ 911 w 591428"/>
                <a:gd name="connsiteY28" fmla="*/ 298009 h 605028"/>
                <a:gd name="connsiteX29" fmla="*/ 4253 w 591428"/>
                <a:gd name="connsiteY29" fmla="*/ 279191 h 605028"/>
                <a:gd name="connsiteX30" fmla="*/ 21336 w 591428"/>
                <a:gd name="connsiteY30" fmla="*/ 270570 h 605028"/>
                <a:gd name="connsiteX31" fmla="*/ 162460 w 591428"/>
                <a:gd name="connsiteY31" fmla="*/ 270570 h 605028"/>
                <a:gd name="connsiteX32" fmla="*/ 61817 w 591428"/>
                <a:gd name="connsiteY32" fmla="*/ 147744 h 605028"/>
                <a:gd name="connsiteX33" fmla="*/ 52718 w 591428"/>
                <a:gd name="connsiteY33" fmla="*/ 117710 h 605028"/>
                <a:gd name="connsiteX34" fmla="*/ 67573 w 591428"/>
                <a:gd name="connsiteY34" fmla="*/ 90086 h 605028"/>
                <a:gd name="connsiteX35" fmla="*/ 97631 w 591428"/>
                <a:gd name="connsiteY35" fmla="*/ 81001 h 605028"/>
                <a:gd name="connsiteX36" fmla="*/ 444441 w 591428"/>
                <a:gd name="connsiteY36" fmla="*/ 62010 h 605028"/>
                <a:gd name="connsiteX37" fmla="*/ 414170 w 591428"/>
                <a:gd name="connsiteY37" fmla="*/ 92320 h 605028"/>
                <a:gd name="connsiteX38" fmla="*/ 414170 w 591428"/>
                <a:gd name="connsiteY38" fmla="*/ 116513 h 605028"/>
                <a:gd name="connsiteX39" fmla="*/ 389843 w 591428"/>
                <a:gd name="connsiteY39" fmla="*/ 116513 h 605028"/>
                <a:gd name="connsiteX40" fmla="*/ 359572 w 591428"/>
                <a:gd name="connsiteY40" fmla="*/ 146823 h 605028"/>
                <a:gd name="connsiteX41" fmla="*/ 389843 w 591428"/>
                <a:gd name="connsiteY41" fmla="*/ 177040 h 605028"/>
                <a:gd name="connsiteX42" fmla="*/ 414170 w 591428"/>
                <a:gd name="connsiteY42" fmla="*/ 177040 h 605028"/>
                <a:gd name="connsiteX43" fmla="*/ 414170 w 591428"/>
                <a:gd name="connsiteY43" fmla="*/ 201232 h 605028"/>
                <a:gd name="connsiteX44" fmla="*/ 444441 w 591428"/>
                <a:gd name="connsiteY44" fmla="*/ 231542 h 605028"/>
                <a:gd name="connsiteX45" fmla="*/ 474711 w 591428"/>
                <a:gd name="connsiteY45" fmla="*/ 201232 h 605028"/>
                <a:gd name="connsiteX46" fmla="*/ 474711 w 591428"/>
                <a:gd name="connsiteY46" fmla="*/ 177040 h 605028"/>
                <a:gd name="connsiteX47" fmla="*/ 499039 w 591428"/>
                <a:gd name="connsiteY47" fmla="*/ 177040 h 605028"/>
                <a:gd name="connsiteX48" fmla="*/ 529309 w 591428"/>
                <a:gd name="connsiteY48" fmla="*/ 146823 h 605028"/>
                <a:gd name="connsiteX49" fmla="*/ 499039 w 591428"/>
                <a:gd name="connsiteY49" fmla="*/ 116513 h 605028"/>
                <a:gd name="connsiteX50" fmla="*/ 474711 w 591428"/>
                <a:gd name="connsiteY50" fmla="*/ 116513 h 605028"/>
                <a:gd name="connsiteX51" fmla="*/ 474711 w 591428"/>
                <a:gd name="connsiteY51" fmla="*/ 92320 h 605028"/>
                <a:gd name="connsiteX52" fmla="*/ 444441 w 591428"/>
                <a:gd name="connsiteY52" fmla="*/ 62010 h 605028"/>
                <a:gd name="connsiteX53" fmla="*/ 444441 w 591428"/>
                <a:gd name="connsiteY53" fmla="*/ 0 h 605028"/>
                <a:gd name="connsiteX54" fmla="*/ 591428 w 591428"/>
                <a:gd name="connsiteY54" fmla="*/ 146823 h 605028"/>
                <a:gd name="connsiteX55" fmla="*/ 444441 w 591428"/>
                <a:gd name="connsiteY55" fmla="*/ 293552 h 605028"/>
                <a:gd name="connsiteX56" fmla="*/ 297453 w 591428"/>
                <a:gd name="connsiteY56" fmla="*/ 146823 h 605028"/>
                <a:gd name="connsiteX57" fmla="*/ 444441 w 591428"/>
                <a:gd name="connsiteY5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1428" h="605028">
                  <a:moveTo>
                    <a:pt x="203033" y="524380"/>
                  </a:moveTo>
                  <a:cubicBezTo>
                    <a:pt x="191892" y="524380"/>
                    <a:pt x="182886" y="533372"/>
                    <a:pt x="182886" y="544496"/>
                  </a:cubicBezTo>
                  <a:cubicBezTo>
                    <a:pt x="182886" y="555620"/>
                    <a:pt x="191892" y="564704"/>
                    <a:pt x="203033" y="564704"/>
                  </a:cubicBezTo>
                  <a:lnTo>
                    <a:pt x="388258" y="564704"/>
                  </a:lnTo>
                  <a:cubicBezTo>
                    <a:pt x="399399" y="564704"/>
                    <a:pt x="408405" y="555620"/>
                    <a:pt x="408405" y="544496"/>
                  </a:cubicBezTo>
                  <a:cubicBezTo>
                    <a:pt x="408405" y="533372"/>
                    <a:pt x="399399" y="524380"/>
                    <a:pt x="388258" y="524380"/>
                  </a:cubicBezTo>
                  <a:close/>
                  <a:moveTo>
                    <a:pt x="162646" y="423524"/>
                  </a:moveTo>
                  <a:cubicBezTo>
                    <a:pt x="151504" y="423524"/>
                    <a:pt x="142499" y="432515"/>
                    <a:pt x="142499" y="443639"/>
                  </a:cubicBezTo>
                  <a:cubicBezTo>
                    <a:pt x="142499" y="454856"/>
                    <a:pt x="151504" y="463848"/>
                    <a:pt x="162646" y="463848"/>
                  </a:cubicBezTo>
                  <a:lnTo>
                    <a:pt x="428645" y="463848"/>
                  </a:lnTo>
                  <a:cubicBezTo>
                    <a:pt x="439787" y="463848"/>
                    <a:pt x="448793" y="454856"/>
                    <a:pt x="448793" y="443639"/>
                  </a:cubicBezTo>
                  <a:cubicBezTo>
                    <a:pt x="448793" y="432515"/>
                    <a:pt x="439787" y="423524"/>
                    <a:pt x="428645" y="423524"/>
                  </a:cubicBezTo>
                  <a:close/>
                  <a:moveTo>
                    <a:pt x="97631" y="81001"/>
                  </a:moveTo>
                  <a:cubicBezTo>
                    <a:pt x="108076" y="82044"/>
                    <a:pt x="118127" y="87073"/>
                    <a:pt x="125322" y="95833"/>
                  </a:cubicBezTo>
                  <a:lnTo>
                    <a:pt x="268488" y="270570"/>
                  </a:lnTo>
                  <a:lnTo>
                    <a:pt x="278330" y="270570"/>
                  </a:lnTo>
                  <a:cubicBezTo>
                    <a:pt x="293835" y="291242"/>
                    <a:pt x="313054" y="308948"/>
                    <a:pt x="335151" y="322667"/>
                  </a:cubicBezTo>
                  <a:lnTo>
                    <a:pt x="122258" y="322667"/>
                  </a:lnTo>
                  <a:cubicBezTo>
                    <a:pt x="111117" y="322667"/>
                    <a:pt x="102018" y="331659"/>
                    <a:pt x="102018" y="342876"/>
                  </a:cubicBezTo>
                  <a:cubicBezTo>
                    <a:pt x="102018" y="353999"/>
                    <a:pt x="111117" y="362991"/>
                    <a:pt x="122258" y="362991"/>
                  </a:cubicBezTo>
                  <a:lnTo>
                    <a:pt x="469033" y="362991"/>
                  </a:lnTo>
                  <a:cubicBezTo>
                    <a:pt x="477853" y="362991"/>
                    <a:pt x="485188" y="357244"/>
                    <a:pt x="487880" y="349457"/>
                  </a:cubicBezTo>
                  <a:cubicBezTo>
                    <a:pt x="527710" y="340929"/>
                    <a:pt x="563363" y="320999"/>
                    <a:pt x="591216" y="293282"/>
                  </a:cubicBezTo>
                  <a:cubicBezTo>
                    <a:pt x="591123" y="294858"/>
                    <a:pt x="590845" y="296433"/>
                    <a:pt x="590380" y="298009"/>
                  </a:cubicBezTo>
                  <a:lnTo>
                    <a:pt x="502178" y="589918"/>
                  </a:lnTo>
                  <a:cubicBezTo>
                    <a:pt x="499486" y="598910"/>
                    <a:pt x="491223" y="605028"/>
                    <a:pt x="481752" y="605028"/>
                  </a:cubicBezTo>
                  <a:lnTo>
                    <a:pt x="109446" y="605028"/>
                  </a:lnTo>
                  <a:cubicBezTo>
                    <a:pt x="100069" y="605028"/>
                    <a:pt x="91805" y="598910"/>
                    <a:pt x="89020" y="589918"/>
                  </a:cubicBezTo>
                  <a:lnTo>
                    <a:pt x="911" y="298009"/>
                  </a:lnTo>
                  <a:cubicBezTo>
                    <a:pt x="-1039" y="291520"/>
                    <a:pt x="168" y="284568"/>
                    <a:pt x="4253" y="279191"/>
                  </a:cubicBezTo>
                  <a:cubicBezTo>
                    <a:pt x="8245" y="273722"/>
                    <a:pt x="14559" y="270570"/>
                    <a:pt x="21336" y="270570"/>
                  </a:cubicBezTo>
                  <a:lnTo>
                    <a:pt x="162460" y="270570"/>
                  </a:lnTo>
                  <a:lnTo>
                    <a:pt x="61817" y="147744"/>
                  </a:lnTo>
                  <a:cubicBezTo>
                    <a:pt x="54853" y="139309"/>
                    <a:pt x="51604" y="128556"/>
                    <a:pt x="52718" y="117710"/>
                  </a:cubicBezTo>
                  <a:cubicBezTo>
                    <a:pt x="53832" y="106864"/>
                    <a:pt x="59124" y="96945"/>
                    <a:pt x="67573" y="90086"/>
                  </a:cubicBezTo>
                  <a:cubicBezTo>
                    <a:pt x="76347" y="82902"/>
                    <a:pt x="87186" y="79958"/>
                    <a:pt x="97631" y="81001"/>
                  </a:cubicBezTo>
                  <a:close/>
                  <a:moveTo>
                    <a:pt x="444441" y="62010"/>
                  </a:moveTo>
                  <a:cubicBezTo>
                    <a:pt x="427727" y="62010"/>
                    <a:pt x="414170" y="75543"/>
                    <a:pt x="414170" y="92320"/>
                  </a:cubicBezTo>
                  <a:lnTo>
                    <a:pt x="414170" y="116513"/>
                  </a:lnTo>
                  <a:lnTo>
                    <a:pt x="389843" y="116513"/>
                  </a:lnTo>
                  <a:cubicBezTo>
                    <a:pt x="373129" y="116513"/>
                    <a:pt x="359572" y="130046"/>
                    <a:pt x="359572" y="146823"/>
                  </a:cubicBezTo>
                  <a:cubicBezTo>
                    <a:pt x="359572" y="163507"/>
                    <a:pt x="373129" y="177040"/>
                    <a:pt x="389843" y="177040"/>
                  </a:cubicBezTo>
                  <a:lnTo>
                    <a:pt x="414170" y="177040"/>
                  </a:lnTo>
                  <a:lnTo>
                    <a:pt x="414170" y="201232"/>
                  </a:lnTo>
                  <a:cubicBezTo>
                    <a:pt x="414170" y="218009"/>
                    <a:pt x="427727" y="231542"/>
                    <a:pt x="444441" y="231542"/>
                  </a:cubicBezTo>
                  <a:cubicBezTo>
                    <a:pt x="461154" y="231542"/>
                    <a:pt x="474711" y="218009"/>
                    <a:pt x="474711" y="201232"/>
                  </a:cubicBezTo>
                  <a:lnTo>
                    <a:pt x="474711" y="177040"/>
                  </a:lnTo>
                  <a:lnTo>
                    <a:pt x="499039" y="177040"/>
                  </a:lnTo>
                  <a:cubicBezTo>
                    <a:pt x="515752" y="177040"/>
                    <a:pt x="529309" y="163507"/>
                    <a:pt x="529309" y="146823"/>
                  </a:cubicBezTo>
                  <a:cubicBezTo>
                    <a:pt x="529309" y="130046"/>
                    <a:pt x="515752" y="116513"/>
                    <a:pt x="499039" y="116513"/>
                  </a:cubicBezTo>
                  <a:lnTo>
                    <a:pt x="474711" y="116513"/>
                  </a:lnTo>
                  <a:lnTo>
                    <a:pt x="474711" y="92320"/>
                  </a:lnTo>
                  <a:cubicBezTo>
                    <a:pt x="474711" y="75543"/>
                    <a:pt x="461154" y="62010"/>
                    <a:pt x="444441" y="62010"/>
                  </a:cubicBezTo>
                  <a:close/>
                  <a:moveTo>
                    <a:pt x="444441" y="0"/>
                  </a:moveTo>
                  <a:cubicBezTo>
                    <a:pt x="525688" y="0"/>
                    <a:pt x="591428" y="65718"/>
                    <a:pt x="591428" y="146823"/>
                  </a:cubicBezTo>
                  <a:cubicBezTo>
                    <a:pt x="591428" y="227834"/>
                    <a:pt x="525688" y="293552"/>
                    <a:pt x="444441" y="293552"/>
                  </a:cubicBezTo>
                  <a:cubicBezTo>
                    <a:pt x="363194" y="293552"/>
                    <a:pt x="297453" y="227834"/>
                    <a:pt x="297453" y="146823"/>
                  </a:cubicBezTo>
                  <a:cubicBezTo>
                    <a:pt x="297453" y="65718"/>
                    <a:pt x="363194" y="0"/>
                    <a:pt x="444441"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9" name="îṣļîḑé-Freeform: Shape 22"/>
            <p:cNvSpPr>
              <a:spLocks/>
            </p:cNvSpPr>
            <p:nvPr/>
          </p:nvSpPr>
          <p:spPr bwMode="auto">
            <a:xfrm>
              <a:off x="6712623" y="2259800"/>
              <a:ext cx="279147" cy="272840"/>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grpSp>
        <p:nvGrpSpPr>
          <p:cNvPr id="52" name="组合 51"/>
          <p:cNvGrpSpPr/>
          <p:nvPr/>
        </p:nvGrpSpPr>
        <p:grpSpPr>
          <a:xfrm>
            <a:off x="1323606" y="1329398"/>
            <a:ext cx="8830705" cy="2564404"/>
            <a:chOff x="1683995" y="1522136"/>
            <a:chExt cx="11635851" cy="2564404"/>
          </a:xfrm>
        </p:grpSpPr>
        <p:sp>
          <p:nvSpPr>
            <p:cNvPr id="53" name="矩形 52"/>
            <p:cNvSpPr/>
            <p:nvPr/>
          </p:nvSpPr>
          <p:spPr>
            <a:xfrm>
              <a:off x="3028485" y="2055215"/>
              <a:ext cx="10291361" cy="2031325"/>
            </a:xfrm>
            <a:prstGeom prst="rect">
              <a:avLst/>
            </a:prstGeom>
          </p:spPr>
          <p:txBody>
            <a:bodyPr wrap="square">
              <a:spAutoFit/>
              <a:scene3d>
                <a:camera prst="orthographicFront"/>
                <a:lightRig rig="threePt" dir="t"/>
              </a:scene3d>
              <a:sp3d contourW="12700"/>
            </a:bodyPr>
            <a:lstStyle/>
            <a:p>
              <a:r>
                <a:rPr lang="en-US" altLang="zh-CN" dirty="0"/>
                <a:t>1.</a:t>
              </a:r>
              <a:r>
                <a:rPr lang="zh-CN" altLang="zh-CN" dirty="0"/>
                <a:t>数据集：（</a:t>
              </a:r>
              <a:r>
                <a:rPr lang="en-US" altLang="zh-CN" dirty="0"/>
                <a:t>1</a:t>
              </a:r>
              <a:r>
                <a:rPr lang="zh-CN" altLang="zh-CN" dirty="0"/>
                <a:t>）</a:t>
              </a:r>
              <a:r>
                <a:rPr lang="en-US" altLang="zh-CN" dirty="0"/>
                <a:t>CIFAR-10</a:t>
              </a:r>
              <a:r>
                <a:rPr lang="zh-CN" altLang="zh-CN" dirty="0"/>
                <a:t>数据集 （</a:t>
              </a:r>
              <a:r>
                <a:rPr lang="en-US" altLang="zh-CN" dirty="0"/>
                <a:t>2</a:t>
              </a:r>
              <a:r>
                <a:rPr lang="zh-CN" altLang="zh-CN" dirty="0"/>
                <a:t>）</a:t>
              </a:r>
              <a:r>
                <a:rPr lang="en-US" altLang="zh-CN" dirty="0" err="1"/>
                <a:t>WebVision</a:t>
              </a:r>
              <a:r>
                <a:rPr lang="zh-CN" altLang="zh-CN" dirty="0"/>
                <a:t>数据</a:t>
              </a:r>
              <a:r>
                <a:rPr lang="zh-CN" altLang="zh-CN" dirty="0" smtClean="0"/>
                <a:t>集</a:t>
              </a:r>
              <a:endParaRPr lang="en-US" altLang="zh-CN" dirty="0" smtClean="0"/>
            </a:p>
            <a:p>
              <a:endParaRPr lang="zh-CN" altLang="zh-CN" dirty="0"/>
            </a:p>
            <a:p>
              <a:r>
                <a:rPr lang="en-US" altLang="zh-CN" dirty="0"/>
                <a:t>2.</a:t>
              </a:r>
              <a:r>
                <a:rPr lang="zh-CN" altLang="zh-CN" dirty="0"/>
                <a:t>数据处理</a:t>
              </a:r>
              <a:r>
                <a:rPr lang="en-US" altLang="zh-CN" dirty="0"/>
                <a:t>:</a:t>
              </a:r>
              <a:r>
                <a:rPr lang="zh-CN" altLang="zh-CN" dirty="0"/>
                <a:t>对</a:t>
              </a:r>
              <a:r>
                <a:rPr lang="en-US" altLang="zh-CN" dirty="0"/>
                <a:t>CIFAR-10</a:t>
              </a:r>
              <a:r>
                <a:rPr lang="zh-CN" altLang="zh-CN" dirty="0"/>
                <a:t>中的原始标签随机破坏产生合成噪声标签，其中主要包含两种代表性的噪声类型：对称噪声和非对称噪声。实验使用</a:t>
              </a:r>
              <a:r>
                <a:rPr lang="en-US" altLang="zh-CN" dirty="0" err="1"/>
                <a:t>WebVision</a:t>
              </a:r>
              <a:r>
                <a:rPr lang="zh-CN" altLang="zh-CN" dirty="0"/>
                <a:t>数据集验证在真实噪声标签上的方法，该数据集包含从网站抓取的</a:t>
              </a:r>
              <a:r>
                <a:rPr lang="en-US" altLang="zh-CN" dirty="0"/>
                <a:t>240</a:t>
              </a:r>
              <a:r>
                <a:rPr lang="zh-CN" altLang="zh-CN" dirty="0"/>
                <a:t>万幅图像。</a:t>
              </a:r>
              <a:r>
                <a:rPr lang="en-US" altLang="zh-CN" dirty="0" err="1"/>
                <a:t>WebVision</a:t>
              </a:r>
              <a:r>
                <a:rPr lang="zh-CN" altLang="zh-CN" dirty="0"/>
                <a:t>的训练集包含许多没有人为注释的真实噪声标签。</a:t>
              </a:r>
            </a:p>
          </p:txBody>
        </p:sp>
        <p:sp>
          <p:nvSpPr>
            <p:cNvPr id="54" name="矩形 53"/>
            <p:cNvSpPr/>
            <p:nvPr/>
          </p:nvSpPr>
          <p:spPr>
            <a:xfrm>
              <a:off x="1683995" y="1522136"/>
              <a:ext cx="2084388" cy="3942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实验准备：</a:t>
              </a:r>
              <a:endParaRPr lang="zh-CN" altLang="en-US" b="1" dirty="0"/>
            </a:p>
          </p:txBody>
        </p:sp>
      </p:grpSp>
    </p:spTree>
    <p:custDataLst>
      <p:tags r:id="rId1"/>
    </p:custDataLst>
    <p:extLst>
      <p:ext uri="{BB962C8B-B14F-4D97-AF65-F5344CB8AC3E}">
        <p14:creationId xmlns:p14="http://schemas.microsoft.com/office/powerpoint/2010/main" val="1369092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1000"/>
                                        <p:tgtEl>
                                          <p:spTgt spid="36"/>
                                        </p:tgtEl>
                                      </p:cBhvr>
                                    </p:animEffect>
                                    <p:anim calcmode="lin" valueType="num">
                                      <p:cBhvr>
                                        <p:cTn id="12" dur="1000" fill="hold"/>
                                        <p:tgtEl>
                                          <p:spTgt spid="36"/>
                                        </p:tgtEl>
                                        <p:attrNameLst>
                                          <p:attrName>ppt_x</p:attrName>
                                        </p:attrNameLst>
                                      </p:cBhvr>
                                      <p:tavLst>
                                        <p:tav tm="0">
                                          <p:val>
                                            <p:strVal val="#ppt_x"/>
                                          </p:val>
                                        </p:tav>
                                        <p:tav tm="100000">
                                          <p:val>
                                            <p:strVal val="#ppt_x"/>
                                          </p:val>
                                        </p:tav>
                                      </p:tavLst>
                                    </p:anim>
                                    <p:anim calcmode="lin" valueType="num">
                                      <p:cBhvr>
                                        <p:cTn id="1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grpSp>
        <p:nvGrpSpPr>
          <p:cNvPr id="52" name="组合 51"/>
          <p:cNvGrpSpPr/>
          <p:nvPr/>
        </p:nvGrpSpPr>
        <p:grpSpPr>
          <a:xfrm>
            <a:off x="883990" y="1002062"/>
            <a:ext cx="8479013" cy="1972192"/>
            <a:chOff x="1104731" y="1194800"/>
            <a:chExt cx="11172442" cy="1972192"/>
          </a:xfrm>
        </p:grpSpPr>
        <mc:AlternateContent xmlns:mc="http://schemas.openxmlformats.org/markup-compatibility/2006">
          <mc:Choice xmlns:a14="http://schemas.microsoft.com/office/drawing/2010/main" Requires="a14">
            <p:sp>
              <p:nvSpPr>
                <p:cNvPr id="53" name="矩形 52"/>
                <p:cNvSpPr/>
                <p:nvPr/>
              </p:nvSpPr>
              <p:spPr>
                <a:xfrm>
                  <a:off x="1985811" y="1566554"/>
                  <a:ext cx="10291362" cy="1600438"/>
                </a:xfrm>
                <a:prstGeom prst="rect">
                  <a:avLst/>
                </a:prstGeom>
              </p:spPr>
              <p:txBody>
                <a:bodyPr wrap="square">
                  <a:spAutoFit/>
                  <a:scene3d>
                    <a:camera prst="orthographicFront"/>
                    <a:lightRig rig="threePt" dir="t"/>
                  </a:scene3d>
                  <a:sp3d contourW="12700"/>
                </a:bodyPr>
                <a:lstStyle/>
                <a:p>
                  <a:r>
                    <a:rPr lang="en-US" altLang="zh-CN" sz="1400" dirty="0" smtClean="0"/>
                    <a:t>     </a:t>
                  </a:r>
                  <a:r>
                    <a:rPr lang="zh-CN" altLang="zh-CN" sz="1400" dirty="0" smtClean="0"/>
                    <a:t>在</a:t>
                  </a:r>
                  <a:r>
                    <a:rPr lang="zh-CN" altLang="zh-CN" sz="1400" dirty="0"/>
                    <a:t>理论上通过以下指标来表征使用噪声标签训练的</a:t>
                  </a:r>
                  <a:r>
                    <a:rPr lang="en-US" altLang="zh-CN" sz="1400" dirty="0"/>
                    <a:t>DNN</a:t>
                  </a:r>
                  <a:r>
                    <a:rPr lang="zh-CN" altLang="zh-CN" sz="1400" dirty="0" smtClean="0"/>
                    <a:t>：</a:t>
                  </a:r>
                  <a:endParaRPr lang="en-US" altLang="zh-CN" sz="1400" dirty="0" smtClean="0"/>
                </a:p>
                <a:p>
                  <a:r>
                    <a:rPr lang="en-US" altLang="zh-CN" sz="1400" dirty="0">
                      <a:sym typeface="宋体" panose="02010600030101010101" pitchFamily="2" charset="-122"/>
                    </a:rPr>
                    <a:t> </a:t>
                  </a:r>
                  <a:r>
                    <a:rPr lang="en-US" altLang="zh-CN" sz="1400" dirty="0" smtClean="0">
                      <a:sym typeface="宋体" panose="02010600030101010101" pitchFamily="2" charset="-122"/>
                    </a:rPr>
                    <a:t>           ①</a:t>
                  </a:r>
                  <a:r>
                    <a:rPr lang="zh-CN" altLang="zh-CN" sz="1400" dirty="0"/>
                    <a:t>等式</a:t>
                  </a:r>
                  <a:r>
                    <a:rPr lang="en-US" altLang="zh-CN" sz="1400" dirty="0"/>
                    <a:t>(4)(5)</a:t>
                  </a:r>
                  <a:r>
                    <a:rPr lang="zh-CN" altLang="zh-CN" sz="1400" dirty="0"/>
                    <a:t>给出的测试准确性</a:t>
                  </a:r>
                  <a:r>
                    <a:rPr lang="zh-CN" altLang="zh-CN" sz="1400" dirty="0" smtClean="0"/>
                    <a:t>。</a:t>
                  </a:r>
                  <a:endParaRPr lang="en-US" altLang="zh-CN" sz="1400" dirty="0" smtClean="0"/>
                </a:p>
                <a:p>
                  <a:r>
                    <a:rPr lang="en-US" altLang="zh-CN" sz="1400" dirty="0">
                      <a:sym typeface="宋体" panose="02010600030101010101" pitchFamily="2" charset="-122"/>
                    </a:rPr>
                    <a:t> </a:t>
                  </a:r>
                  <a:r>
                    <a:rPr lang="en-US" altLang="zh-CN" sz="1400" dirty="0" smtClean="0">
                      <a:sym typeface="宋体" panose="02010600030101010101" pitchFamily="2" charset="-122"/>
                    </a:rPr>
                    <a:t>           ②</a:t>
                  </a:r>
                  <a:r>
                    <a:rPr lang="zh-CN" altLang="zh-CN" sz="1400" dirty="0"/>
                    <a:t>等式</a:t>
                  </a:r>
                  <a:r>
                    <a:rPr lang="en-US" altLang="zh-CN" sz="1400" dirty="0"/>
                    <a:t>(10)(11)</a:t>
                  </a:r>
                  <a:r>
                    <a:rPr lang="zh-CN" altLang="zh-CN" sz="1400" dirty="0"/>
                    <a:t>给出的</a:t>
                  </a:r>
                  <a:r>
                    <a:rPr lang="en-US" altLang="zh-CN" sz="1400" dirty="0"/>
                    <a:t>LP</a:t>
                  </a:r>
                  <a:r>
                    <a:rPr lang="zh-CN" altLang="zh-CN" sz="1400" dirty="0" smtClean="0"/>
                    <a:t>。</a:t>
                  </a:r>
                  <a:endParaRPr lang="en-US" altLang="zh-CN" sz="1400" dirty="0" smtClean="0"/>
                </a:p>
                <a:p>
                  <a:r>
                    <a:rPr lang="en-US" altLang="zh-CN" sz="1400" dirty="0">
                      <a:sym typeface="宋体" panose="02010600030101010101" pitchFamily="2" charset="-122"/>
                    </a:rPr>
                    <a:t> </a:t>
                  </a:r>
                  <a:r>
                    <a:rPr lang="en-US" altLang="zh-CN" sz="1400" dirty="0" smtClean="0">
                      <a:sym typeface="宋体" panose="02010600030101010101" pitchFamily="2" charset="-122"/>
                    </a:rPr>
                    <a:t>           ③</a:t>
                  </a:r>
                  <a:r>
                    <a:rPr lang="zh-CN" altLang="zh-CN" sz="1400" dirty="0"/>
                    <a:t>等式</a:t>
                  </a:r>
                  <a:r>
                    <a:rPr lang="en-US" altLang="zh-CN" sz="1400" dirty="0"/>
                    <a:t>(10)(11)</a:t>
                  </a:r>
                  <a:r>
                    <a:rPr lang="zh-CN" altLang="zh-CN" sz="1400" dirty="0"/>
                    <a:t>中给出的</a:t>
                  </a:r>
                  <a:r>
                    <a:rPr lang="en-US" altLang="zh-CN" sz="1400" dirty="0"/>
                    <a:t>LR</a:t>
                  </a:r>
                  <a:r>
                    <a:rPr lang="zh-CN" altLang="zh-CN" sz="1400" dirty="0" smtClean="0"/>
                    <a:t>。</a:t>
                  </a:r>
                  <a:endParaRPr lang="en-US" altLang="zh-CN" sz="1400" dirty="0" smtClean="0"/>
                </a:p>
                <a:p>
                  <a:r>
                    <a:rPr lang="en-US" altLang="zh-CN" sz="1400" dirty="0" smtClean="0"/>
                    <a:t>     </a:t>
                  </a:r>
                  <a:r>
                    <a:rPr lang="zh-CN" altLang="zh-CN" sz="1400" dirty="0" smtClean="0"/>
                    <a:t>在</a:t>
                  </a:r>
                  <a:r>
                    <a:rPr lang="zh-CN" altLang="zh-CN" sz="1400" dirty="0"/>
                    <a:t>本次实验中评估了这三个指标，并通过实验结果证明了之前的理论分析</a:t>
                  </a:r>
                  <a:r>
                    <a:rPr lang="zh-CN" altLang="zh-CN" sz="1400" dirty="0" smtClean="0"/>
                    <a:t>。在</a:t>
                  </a:r>
                  <a:r>
                    <a:rPr lang="zh-CN" altLang="zh-CN" sz="1400" dirty="0"/>
                    <a:t>给定嘈杂的数据集</a:t>
                  </a:r>
                  <a:r>
                    <a:rPr lang="en-US" altLang="zh-CN" sz="1400" dirty="0"/>
                    <a:t>D</a:t>
                  </a:r>
                  <a:r>
                    <a:rPr lang="zh-CN" altLang="zh-CN" sz="1400" dirty="0"/>
                    <a:t>上，作者通过交叉验证将</a:t>
                  </a:r>
                  <a:r>
                    <a:rPr lang="en-US" altLang="zh-CN" sz="1400" dirty="0"/>
                    <a:t>D</a:t>
                  </a:r>
                  <a:r>
                    <a:rPr lang="zh-CN" altLang="zh-CN" sz="1400" dirty="0"/>
                    <a:t>随机分为两半</a:t>
                  </a:r>
                  <a14:m>
                    <m:oMath xmlns:m="http://schemas.openxmlformats.org/officeDocument/2006/math">
                      <m:sSub>
                        <m:sSubPr>
                          <m:ctrlPr>
                            <a:rPr lang="zh-CN" altLang="zh-CN" sz="1400" i="1"/>
                          </m:ctrlPr>
                        </m:sSubPr>
                        <m:e>
                          <m:r>
                            <m:rPr>
                              <m:sty m:val="p"/>
                            </m:rPr>
                            <a:rPr lang="en-US" altLang="zh-CN" sz="1400"/>
                            <m:t>D</m:t>
                          </m:r>
                        </m:e>
                        <m:sub>
                          <m:r>
                            <a:rPr lang="en-US" altLang="zh-CN" sz="1400"/>
                            <m:t>1</m:t>
                          </m:r>
                        </m:sub>
                      </m:sSub>
                    </m:oMath>
                  </a14:m>
                  <a:r>
                    <a:rPr lang="zh-CN" altLang="zh-CN" sz="1400" dirty="0"/>
                    <a:t>，</a:t>
                  </a:r>
                  <a14:m>
                    <m:oMath xmlns:m="http://schemas.openxmlformats.org/officeDocument/2006/math">
                      <m:sSub>
                        <m:sSubPr>
                          <m:ctrlPr>
                            <a:rPr lang="zh-CN" altLang="zh-CN" sz="1400" i="1"/>
                          </m:ctrlPr>
                        </m:sSubPr>
                        <m:e>
                          <m:r>
                            <m:rPr>
                              <m:sty m:val="p"/>
                            </m:rPr>
                            <a:rPr lang="en-US" altLang="zh-CN" sz="1400"/>
                            <m:t>D</m:t>
                          </m:r>
                        </m:e>
                        <m:sub>
                          <m:r>
                            <a:rPr lang="en-US" altLang="zh-CN" sz="1400"/>
                            <m:t>2</m:t>
                          </m:r>
                        </m:sub>
                      </m:sSub>
                    </m:oMath>
                  </a14:m>
                  <a:r>
                    <a:rPr lang="zh-CN" altLang="zh-CN" sz="1400" dirty="0"/>
                    <a:t>，然后在</a:t>
                  </a:r>
                  <a14:m>
                    <m:oMath xmlns:m="http://schemas.openxmlformats.org/officeDocument/2006/math">
                      <m:sSub>
                        <m:sSubPr>
                          <m:ctrlPr>
                            <a:rPr lang="zh-CN" altLang="zh-CN" sz="1400" i="1"/>
                          </m:ctrlPr>
                        </m:sSubPr>
                        <m:e>
                          <m:r>
                            <m:rPr>
                              <m:sty m:val="p"/>
                            </m:rPr>
                            <a:rPr lang="en-US" altLang="zh-CN" sz="1400"/>
                            <m:t>D</m:t>
                          </m:r>
                        </m:e>
                        <m:sub>
                          <m:r>
                            <a:rPr lang="en-US" altLang="zh-CN" sz="1400"/>
                            <m:t>1</m:t>
                          </m:r>
                        </m:sub>
                      </m:sSub>
                    </m:oMath>
                  </a14:m>
                  <a:r>
                    <a:rPr lang="zh-CN" altLang="zh-CN" sz="1400" dirty="0"/>
                    <a:t>上训练网络</a:t>
                  </a:r>
                  <a:r>
                    <a:rPr lang="en-US" altLang="zh-CN" sz="1400" dirty="0"/>
                    <a:t>ResNet-110</a:t>
                  </a:r>
                  <a:r>
                    <a:rPr lang="zh-CN" altLang="zh-CN" sz="1400" dirty="0"/>
                    <a:t>并在</a:t>
                  </a:r>
                  <a14:m>
                    <m:oMath xmlns:m="http://schemas.openxmlformats.org/officeDocument/2006/math">
                      <m:sSub>
                        <m:sSubPr>
                          <m:ctrlPr>
                            <a:rPr lang="zh-CN" altLang="zh-CN" sz="1400" i="1"/>
                          </m:ctrlPr>
                        </m:sSubPr>
                        <m:e>
                          <m:r>
                            <m:rPr>
                              <m:sty m:val="p"/>
                            </m:rPr>
                            <a:rPr lang="en-US" altLang="zh-CN" sz="1400"/>
                            <m:t>D</m:t>
                          </m:r>
                        </m:e>
                        <m:sub>
                          <m:r>
                            <a:rPr lang="en-US" altLang="zh-CN" sz="1400"/>
                            <m:t>2</m:t>
                          </m:r>
                        </m:sub>
                      </m:sSub>
                    </m:oMath>
                  </a14:m>
                  <a:r>
                    <a:rPr lang="zh-CN" altLang="zh-CN" sz="1400" dirty="0"/>
                    <a:t>上进行测试。</a:t>
                  </a:r>
                </a:p>
              </p:txBody>
            </p:sp>
          </mc:Choice>
          <mc:Fallback>
            <p:sp>
              <p:nvSpPr>
                <p:cNvPr id="53" name="矩形 52"/>
                <p:cNvSpPr>
                  <a:spLocks noRot="1" noChangeAspect="1" noMove="1" noResize="1" noEditPoints="1" noAdjustHandles="1" noChangeArrowheads="1" noChangeShapeType="1" noTextEdit="1"/>
                </p:cNvSpPr>
                <p:nvPr/>
              </p:nvSpPr>
              <p:spPr>
                <a:xfrm>
                  <a:off x="1985811" y="1566554"/>
                  <a:ext cx="10291362" cy="1600438"/>
                </a:xfrm>
                <a:prstGeom prst="rect">
                  <a:avLst/>
                </a:prstGeom>
                <a:blipFill>
                  <a:blip r:embed="rId4"/>
                  <a:stretch>
                    <a:fillRect l="-234" t="-380" b="-3042"/>
                  </a:stretch>
                </a:blipFill>
              </p:spPr>
              <p:txBody>
                <a:bodyPr/>
                <a:lstStyle/>
                <a:p>
                  <a:r>
                    <a:rPr lang="zh-CN" altLang="en-US">
                      <a:noFill/>
                    </a:rPr>
                    <a:t> </a:t>
                  </a:r>
                </a:p>
              </p:txBody>
            </p:sp>
          </mc:Fallback>
        </mc:AlternateContent>
        <p:sp>
          <p:nvSpPr>
            <p:cNvPr id="54" name="矩形 53"/>
            <p:cNvSpPr/>
            <p:nvPr/>
          </p:nvSpPr>
          <p:spPr>
            <a:xfrm>
              <a:off x="1104731" y="1194800"/>
              <a:ext cx="4712378"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实验一：</a:t>
              </a:r>
              <a:r>
                <a:rPr lang="zh-CN" altLang="zh-CN" b="1" dirty="0"/>
                <a:t>使用噪声标签训练</a:t>
              </a:r>
              <a:r>
                <a:rPr lang="en-US" altLang="zh-CN" b="1" dirty="0"/>
                <a:t>DNN</a:t>
              </a:r>
              <a:endParaRPr lang="zh-CN" altLang="en-US" b="1" dirty="0"/>
            </a:p>
          </p:txBody>
        </p:sp>
      </p:grpSp>
      <p:pic>
        <p:nvPicPr>
          <p:cNvPr id="20" name="图片 19"/>
          <p:cNvPicPr/>
          <p:nvPr/>
        </p:nvPicPr>
        <p:blipFill>
          <a:blip r:embed="rId5"/>
          <a:stretch>
            <a:fillRect/>
          </a:stretch>
        </p:blipFill>
        <p:spPr>
          <a:xfrm>
            <a:off x="1225599" y="3125323"/>
            <a:ext cx="5274310" cy="3034030"/>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3006969" y="6356838"/>
                <a:ext cx="1652954" cy="276999"/>
              </a:xfrm>
              <a:prstGeom prst="rect">
                <a:avLst/>
              </a:prstGeom>
              <a:noFill/>
            </p:spPr>
            <p:txBody>
              <a:bodyPr wrap="square" rtlCol="0">
                <a:spAutoFit/>
              </a:bodyPr>
              <a:lstStyle/>
              <a:p>
                <a:r>
                  <a:rPr lang="zh-CN" altLang="zh-CN" sz="1200" dirty="0"/>
                  <a:t>实验一噪声率</a:t>
                </a:r>
                <a14:m>
                  <m:oMath xmlns:m="http://schemas.openxmlformats.org/officeDocument/2006/math">
                    <m:r>
                      <m:rPr>
                        <m:sty m:val="p"/>
                      </m:rPr>
                      <a:rPr lang="en-US" altLang="zh-CN" sz="1200"/>
                      <m:t>ε</m:t>
                    </m:r>
                  </m:oMath>
                </a14:m>
                <a:r>
                  <a:rPr lang="zh-CN" altLang="zh-CN" sz="1200" dirty="0"/>
                  <a:t>关系图</a:t>
                </a:r>
              </a:p>
            </p:txBody>
          </p:sp>
        </mc:Choice>
        <mc:Fallback>
          <p:sp>
            <p:nvSpPr>
              <p:cNvPr id="2" name="文本框 1"/>
              <p:cNvSpPr txBox="1">
                <a:spLocks noRot="1" noChangeAspect="1" noMove="1" noResize="1" noEditPoints="1" noAdjustHandles="1" noChangeArrowheads="1" noChangeShapeType="1" noTextEdit="1"/>
              </p:cNvSpPr>
              <p:nvPr/>
            </p:nvSpPr>
            <p:spPr>
              <a:xfrm>
                <a:off x="3006969" y="6356838"/>
                <a:ext cx="1652954" cy="276999"/>
              </a:xfrm>
              <a:prstGeom prst="rect">
                <a:avLst/>
              </a:prstGeom>
              <a:blipFill>
                <a:blip r:embed="rId6"/>
                <a:stretch>
                  <a:fillRect t="-2222" b="-17778"/>
                </a:stretch>
              </a:blipFill>
            </p:spPr>
            <p:txBody>
              <a:bodyPr/>
              <a:lstStyle/>
              <a:p>
                <a:r>
                  <a:rPr lang="zh-CN" altLang="en-US">
                    <a:noFill/>
                  </a:rPr>
                  <a:t> </a:t>
                </a:r>
              </a:p>
            </p:txBody>
          </p:sp>
        </mc:Fallback>
      </mc:AlternateContent>
      <p:sp>
        <p:nvSpPr>
          <p:cNvPr id="3" name="文本框 2"/>
          <p:cNvSpPr txBox="1"/>
          <p:nvPr/>
        </p:nvSpPr>
        <p:spPr>
          <a:xfrm>
            <a:off x="6570930" y="3617053"/>
            <a:ext cx="4384114" cy="1692771"/>
          </a:xfrm>
          <a:prstGeom prst="rect">
            <a:avLst/>
          </a:prstGeom>
          <a:noFill/>
        </p:spPr>
        <p:txBody>
          <a:bodyPr wrap="square" rtlCol="0">
            <a:spAutoFit/>
          </a:bodyPr>
          <a:lstStyle/>
          <a:p>
            <a:r>
              <a:rPr lang="zh-CN" altLang="en-US" sz="1400" dirty="0" smtClean="0"/>
              <a:t>   </a:t>
            </a:r>
            <a:r>
              <a:rPr lang="zh-CN" altLang="en-US" sz="1200" dirty="0" smtClean="0">
                <a:latin typeface="楷体" panose="02010609060101010101" pitchFamily="49" charset="-122"/>
                <a:ea typeface="楷体" panose="02010609060101010101" pitchFamily="49" charset="-122"/>
              </a:rPr>
              <a:t>    左图</a:t>
            </a:r>
            <a:r>
              <a:rPr lang="zh-CN" altLang="zh-CN" sz="1200" dirty="0" smtClean="0">
                <a:latin typeface="楷体" panose="02010609060101010101" pitchFamily="49" charset="-122"/>
                <a:ea typeface="楷体" panose="02010609060101010101" pitchFamily="49" charset="-122"/>
              </a:rPr>
              <a:t>是</a:t>
            </a:r>
            <a:r>
              <a:rPr lang="zh-CN" altLang="zh-CN" sz="1200" dirty="0">
                <a:latin typeface="楷体" panose="02010609060101010101" pitchFamily="49" charset="-122"/>
                <a:ea typeface="楷体" panose="02010609060101010101" pitchFamily="49" charset="-122"/>
              </a:rPr>
              <a:t>关于实验一中相关指标的图示。其中</a:t>
            </a:r>
            <a:r>
              <a:rPr lang="zh-CN" altLang="zh-CN" sz="1200" dirty="0">
                <a:latin typeface="楷体" panose="02010609060101010101" pitchFamily="49" charset="-122"/>
                <a:ea typeface="楷体" panose="02010609060101010101" pitchFamily="49" charset="-122"/>
              </a:rPr>
              <a:t>包含测试</a:t>
            </a:r>
            <a:r>
              <a:rPr lang="zh-CN" altLang="zh-CN" sz="1200" dirty="0">
                <a:latin typeface="楷体" panose="02010609060101010101" pitchFamily="49" charset="-122"/>
                <a:ea typeface="楷体" panose="02010609060101010101" pitchFamily="49" charset="-122"/>
              </a:rPr>
              <a:t>精度</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Label Precision</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LP</a:t>
            </a:r>
            <a:r>
              <a:rPr lang="zh-CN" altLang="zh-CN" sz="1200" dirty="0">
                <a:latin typeface="楷体" panose="02010609060101010101" pitchFamily="49" charset="-122"/>
                <a:ea typeface="楷体" panose="02010609060101010101" pitchFamily="49" charset="-122"/>
              </a:rPr>
              <a:t>）和</a:t>
            </a:r>
            <a:r>
              <a:rPr lang="en-US" altLang="zh-CN" sz="1200" dirty="0">
                <a:latin typeface="楷体" panose="02010609060101010101" pitchFamily="49" charset="-122"/>
                <a:ea typeface="楷体" panose="02010609060101010101" pitchFamily="49" charset="-122"/>
              </a:rPr>
              <a:t>Label Recall</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a:t>
            </a:r>
            <a:r>
              <a:rPr lang="zh-CN" altLang="zh-CN" sz="1200" dirty="0">
                <a:latin typeface="楷体" panose="02010609060101010101" pitchFamily="49" charset="-122"/>
                <a:ea typeface="楷体" panose="02010609060101010101" pitchFamily="49" charset="-122"/>
              </a:rPr>
              <a:t>分别</a:t>
            </a:r>
            <a:r>
              <a:rPr lang="zh-CN" altLang="zh-CN" sz="1200" dirty="0">
                <a:latin typeface="楷体" panose="02010609060101010101" pitchFamily="49" charset="-122"/>
                <a:ea typeface="楷体" panose="02010609060101010101" pitchFamily="49" charset="-122"/>
              </a:rPr>
              <a:t>与噪声比的关系。第一行对应对称噪声，第二行对应非对称噪声</a:t>
            </a:r>
            <a:r>
              <a:rPr lang="zh-CN" altLang="zh-CN" sz="1200" dirty="0" smtClean="0">
                <a:latin typeface="楷体" panose="02010609060101010101" pitchFamily="49" charset="-122"/>
                <a:ea typeface="楷体" panose="02010609060101010101" pitchFamily="49" charset="-122"/>
              </a:rPr>
              <a:t>。</a:t>
            </a:r>
            <a:endParaRPr lang="en-US" altLang="zh-CN" sz="1200" dirty="0" smtClean="0">
              <a:latin typeface="楷体" panose="02010609060101010101" pitchFamily="49" charset="-122"/>
              <a:ea typeface="楷体" panose="02010609060101010101" pitchFamily="49" charset="-122"/>
            </a:endParaRPr>
          </a:p>
          <a:p>
            <a:r>
              <a:rPr lang="en-US" altLang="zh-CN" sz="1200" dirty="0">
                <a:latin typeface="楷体" panose="02010609060101010101" pitchFamily="49" charset="-122"/>
                <a:ea typeface="楷体" panose="02010609060101010101" pitchFamily="49" charset="-122"/>
              </a:rPr>
              <a:t> </a:t>
            </a:r>
            <a:r>
              <a:rPr lang="en-US" altLang="zh-CN" sz="1200" dirty="0" smtClean="0">
                <a:latin typeface="楷体" panose="02010609060101010101" pitchFamily="49" charset="-122"/>
                <a:ea typeface="楷体" panose="02010609060101010101" pitchFamily="49" charset="-122"/>
              </a:rPr>
              <a:t>      </a:t>
            </a:r>
            <a:r>
              <a:rPr lang="zh-CN" altLang="zh-CN" sz="1200" dirty="0" smtClean="0">
                <a:latin typeface="楷体" panose="02010609060101010101" pitchFamily="49" charset="-122"/>
                <a:ea typeface="楷体" panose="02010609060101010101" pitchFamily="49" charset="-122"/>
              </a:rPr>
              <a:t>实验</a:t>
            </a:r>
            <a:r>
              <a:rPr lang="zh-CN" altLang="zh-CN" sz="1200" dirty="0">
                <a:latin typeface="楷体" panose="02010609060101010101" pitchFamily="49" charset="-122"/>
                <a:ea typeface="楷体" panose="02010609060101010101" pitchFamily="49" charset="-122"/>
              </a:rPr>
              <a:t>结果与理论估计一致，特别是，图</a:t>
            </a:r>
            <a:r>
              <a:rPr lang="en-US" altLang="zh-CN" sz="1200" dirty="0" smtClean="0">
                <a:latin typeface="楷体" panose="02010609060101010101" pitchFamily="49" charset="-122"/>
                <a:ea typeface="楷体" panose="02010609060101010101" pitchFamily="49" charset="-122"/>
              </a:rPr>
              <a:t>1(a)</a:t>
            </a:r>
            <a:r>
              <a:rPr lang="zh-CN" altLang="zh-CN" sz="1200" dirty="0" smtClean="0">
                <a:latin typeface="楷体" panose="02010609060101010101" pitchFamily="49" charset="-122"/>
                <a:ea typeface="楷体" panose="02010609060101010101" pitchFamily="49" charset="-122"/>
              </a:rPr>
              <a:t>显示</a:t>
            </a:r>
            <a:r>
              <a:rPr lang="zh-CN" altLang="zh-CN" sz="1200" dirty="0">
                <a:latin typeface="楷体" panose="02010609060101010101" pitchFamily="49" charset="-122"/>
                <a:ea typeface="楷体" panose="02010609060101010101" pitchFamily="49" charset="-122"/>
              </a:rPr>
              <a:t>出测试精度高度依赖于噪声比，论文在式</a:t>
            </a:r>
            <a:r>
              <a:rPr lang="en-US" altLang="zh-CN" sz="1200" dirty="0">
                <a:latin typeface="楷体" panose="02010609060101010101" pitchFamily="49" charset="-122"/>
                <a:ea typeface="楷体" panose="02010609060101010101" pitchFamily="49" charset="-122"/>
              </a:rPr>
              <a:t>(4)</a:t>
            </a:r>
            <a:r>
              <a:rPr lang="zh-CN" altLang="zh-CN" sz="1200" dirty="0">
                <a:latin typeface="楷体" panose="02010609060101010101" pitchFamily="49" charset="-122"/>
                <a:ea typeface="楷体" panose="02010609060101010101" pitchFamily="49" charset="-122"/>
              </a:rPr>
              <a:t>中明确表示——测试精度是噪声比的二次函数。 在图</a:t>
            </a:r>
            <a:r>
              <a:rPr lang="en-US" altLang="zh-CN" sz="1200" dirty="0" smtClean="0">
                <a:latin typeface="楷体" panose="02010609060101010101" pitchFamily="49" charset="-122"/>
                <a:ea typeface="楷体" panose="02010609060101010101" pitchFamily="49" charset="-122"/>
              </a:rPr>
              <a:t>1(b)</a:t>
            </a:r>
            <a:r>
              <a:rPr lang="zh-CN" altLang="zh-CN" sz="1200" dirty="0" smtClean="0">
                <a:latin typeface="楷体" panose="02010609060101010101" pitchFamily="49" charset="-122"/>
                <a:ea typeface="楷体" panose="02010609060101010101" pitchFamily="49" charset="-122"/>
              </a:rPr>
              <a:t>和</a:t>
            </a:r>
            <a:r>
              <a:rPr lang="en-US" altLang="zh-CN" sz="1200" dirty="0" smtClean="0">
                <a:latin typeface="楷体" panose="02010609060101010101" pitchFamily="49" charset="-122"/>
                <a:ea typeface="楷体" panose="02010609060101010101" pitchFamily="49" charset="-122"/>
              </a:rPr>
              <a:t>(e)</a:t>
            </a:r>
            <a:r>
              <a:rPr lang="zh-CN" altLang="zh-CN" sz="1200" dirty="0" smtClean="0">
                <a:latin typeface="楷体" panose="02010609060101010101" pitchFamily="49" charset="-122"/>
                <a:ea typeface="楷体" panose="02010609060101010101" pitchFamily="49" charset="-122"/>
              </a:rPr>
              <a:t>中</a:t>
            </a:r>
            <a:r>
              <a:rPr lang="zh-CN" altLang="zh-CN" sz="1200" dirty="0">
                <a:latin typeface="楷体" panose="02010609060101010101" pitchFamily="49" charset="-122"/>
                <a:ea typeface="楷体" panose="02010609060101010101" pitchFamily="49" charset="-122"/>
              </a:rPr>
              <a:t>，实验</a:t>
            </a:r>
            <a:r>
              <a:rPr lang="en-US" altLang="zh-CN" sz="1200" dirty="0">
                <a:latin typeface="楷体" panose="02010609060101010101" pitchFamily="49" charset="-122"/>
                <a:ea typeface="楷体" panose="02010609060101010101" pitchFamily="49" charset="-122"/>
              </a:rPr>
              <a:t>LP</a:t>
            </a:r>
            <a:r>
              <a:rPr lang="zh-CN" altLang="zh-CN" sz="1200" dirty="0">
                <a:latin typeface="楷体" panose="02010609060101010101" pitchFamily="49" charset="-122"/>
                <a:ea typeface="楷体" panose="02010609060101010101" pitchFamily="49" charset="-122"/>
              </a:rPr>
              <a:t>由我们的公式精确给出，</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类似。实验结果基本与理论曲线吻合。</a:t>
            </a:r>
          </a:p>
          <a:p>
            <a:endParaRPr lang="zh-CN" altLang="en-US" b="1" dirty="0"/>
          </a:p>
        </p:txBody>
      </p:sp>
    </p:spTree>
    <p:custDataLst>
      <p:tags r:id="rId1"/>
    </p:custDataLst>
    <p:extLst>
      <p:ext uri="{BB962C8B-B14F-4D97-AF65-F5344CB8AC3E}">
        <p14:creationId xmlns:p14="http://schemas.microsoft.com/office/powerpoint/2010/main" val="25347248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sp>
        <p:nvSpPr>
          <p:cNvPr id="54" name="矩形 53"/>
          <p:cNvSpPr/>
          <p:nvPr/>
        </p:nvSpPr>
        <p:spPr>
          <a:xfrm>
            <a:off x="883990" y="1002062"/>
            <a:ext cx="3576328"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实验一：</a:t>
            </a:r>
            <a:r>
              <a:rPr lang="zh-CN" altLang="zh-CN" b="1" dirty="0"/>
              <a:t>使用噪声标签训练</a:t>
            </a:r>
            <a:r>
              <a:rPr lang="en-US" altLang="zh-CN" b="1" dirty="0"/>
              <a:t>DNN</a:t>
            </a:r>
            <a:endParaRPr lang="zh-CN" altLang="en-US" b="1" dirty="0"/>
          </a:p>
        </p:txBody>
      </p:sp>
      <p:sp>
        <p:nvSpPr>
          <p:cNvPr id="2" name="文本框 1"/>
          <p:cNvSpPr txBox="1"/>
          <p:nvPr/>
        </p:nvSpPr>
        <p:spPr>
          <a:xfrm>
            <a:off x="2338753" y="4288161"/>
            <a:ext cx="3332285" cy="261610"/>
          </a:xfrm>
          <a:prstGeom prst="rect">
            <a:avLst/>
          </a:prstGeom>
          <a:noFill/>
        </p:spPr>
        <p:txBody>
          <a:bodyPr wrap="square" rtlCol="0">
            <a:spAutoFit/>
          </a:bodyPr>
          <a:lstStyle/>
          <a:p>
            <a:r>
              <a:rPr lang="en-US" altLang="zh-CN" sz="1100" dirty="0"/>
              <a:t>RseNet-110</a:t>
            </a:r>
            <a:r>
              <a:rPr lang="zh-CN" altLang="zh-CN" sz="1100" dirty="0"/>
              <a:t>混淆矩阵</a:t>
            </a:r>
            <a:r>
              <a:rPr lang="en-US" altLang="zh-CN" sz="1100" dirty="0"/>
              <a:t>(M)</a:t>
            </a:r>
            <a:r>
              <a:rPr lang="zh-CN" altLang="zh-CN" sz="1100" dirty="0"/>
              <a:t>以及噪声转换矩阵</a:t>
            </a:r>
            <a:r>
              <a:rPr lang="en-US" altLang="zh-CN" sz="1100" dirty="0"/>
              <a:t>(</a:t>
            </a:r>
            <a:r>
              <a:rPr lang="en-US" altLang="zh-CN" sz="1100" dirty="0" smtClean="0"/>
              <a:t>T)</a:t>
            </a:r>
            <a:r>
              <a:rPr lang="zh-CN" altLang="en-US" sz="1100" dirty="0" smtClean="0"/>
              <a:t>图</a:t>
            </a:r>
            <a:endParaRPr lang="zh-CN" altLang="zh-CN" sz="900" dirty="0"/>
          </a:p>
        </p:txBody>
      </p:sp>
      <mc:AlternateContent xmlns:mc="http://schemas.openxmlformats.org/markup-compatibility/2006">
        <mc:Choice xmlns:a14="http://schemas.microsoft.com/office/drawing/2010/main" Requires="a14">
          <p:sp>
            <p:nvSpPr>
              <p:cNvPr id="3" name="文本框 2"/>
              <p:cNvSpPr txBox="1"/>
              <p:nvPr/>
            </p:nvSpPr>
            <p:spPr>
              <a:xfrm>
                <a:off x="6579040" y="4211515"/>
                <a:ext cx="4765431" cy="2131417"/>
              </a:xfrm>
              <a:prstGeom prst="rect">
                <a:avLst/>
              </a:prstGeom>
              <a:noFill/>
            </p:spPr>
            <p:txBody>
              <a:bodyPr wrap="square" rtlCol="0">
                <a:spAutoFit/>
              </a:bodyPr>
              <a:lstStyle/>
              <a:p>
                <a:r>
                  <a:rPr lang="en-US" altLang="zh-CN" sz="1600" dirty="0" smtClean="0"/>
                  <a:t>       </a:t>
                </a:r>
                <a:r>
                  <a:rPr lang="zh-CN" altLang="zh-CN" sz="1600" dirty="0" smtClean="0"/>
                  <a:t>为了</a:t>
                </a:r>
                <a:r>
                  <a:rPr lang="zh-CN" altLang="zh-CN" sz="1600" dirty="0"/>
                  <a:t>进一步研究使用噪声标签训练的</a:t>
                </a:r>
                <a:r>
                  <a:rPr lang="en-US" altLang="zh-CN" sz="1600" dirty="0"/>
                  <a:t>DNN</a:t>
                </a:r>
                <a:r>
                  <a:rPr lang="zh-CN" altLang="zh-CN" sz="1600" dirty="0"/>
                  <a:t>的预测行为</a:t>
                </a:r>
                <a:r>
                  <a:rPr lang="zh-CN" altLang="zh-CN" sz="1600" dirty="0" smtClean="0"/>
                  <a:t>，定义</a:t>
                </a:r>
                <a:r>
                  <a:rPr lang="zh-CN" altLang="zh-CN" sz="1600" dirty="0"/>
                  <a:t>了一个混淆矩阵</a:t>
                </a:r>
                <a:r>
                  <a:rPr lang="en-US" altLang="zh-CN" sz="1600" dirty="0"/>
                  <a:t>M</a:t>
                </a:r>
                <a:r>
                  <a:rPr lang="zh-CN" altLang="zh-CN" sz="1600" dirty="0"/>
                  <a:t>，其第</a:t>
                </a:r>
                <a14:m>
                  <m:oMath xmlns:m="http://schemas.openxmlformats.org/officeDocument/2006/math">
                    <m:r>
                      <m:rPr>
                        <m:sty m:val="p"/>
                      </m:rPr>
                      <a:rPr lang="en-US" altLang="zh-CN" sz="1600"/>
                      <m:t>ij</m:t>
                    </m:r>
                  </m:oMath>
                </a14:m>
                <a:r>
                  <a:rPr lang="zh-CN" altLang="zh-CN" sz="1600" dirty="0"/>
                  <a:t>个条目表示预测第</a:t>
                </a:r>
                <a:r>
                  <a:rPr lang="en-US" altLang="zh-CN" sz="1600" dirty="0" err="1"/>
                  <a:t>i</a:t>
                </a:r>
                <a:r>
                  <a:rPr lang="zh-CN" altLang="zh-CN" sz="1600" dirty="0"/>
                  <a:t>类测试样本为</a:t>
                </a:r>
                <a:r>
                  <a:rPr lang="en-US" altLang="zh-CN" sz="1600" dirty="0"/>
                  <a:t>j</a:t>
                </a:r>
                <a:r>
                  <a:rPr lang="zh-CN" altLang="zh-CN" sz="1600" dirty="0"/>
                  <a:t>的概率， </a:t>
                </a:r>
              </a:p>
              <a:p>
                <a14:m>
                  <m:oMathPara xmlns:m="http://schemas.openxmlformats.org/officeDocument/2006/math">
                    <m:oMathParaPr>
                      <m:jc m:val="centerGroup"/>
                    </m:oMathParaPr>
                    <m:oMath xmlns:m="http://schemas.openxmlformats.org/officeDocument/2006/math">
                      <m:sSub>
                        <m:sSubPr>
                          <m:ctrlPr>
                            <a:rPr lang="zh-CN" altLang="zh-CN" sz="1600" i="1"/>
                          </m:ctrlPr>
                        </m:sSubPr>
                        <m:e>
                          <m:r>
                            <a:rPr lang="en-US" altLang="zh-CN" sz="1600" i="1"/>
                            <m:t>𝑀</m:t>
                          </m:r>
                        </m:e>
                        <m:sub>
                          <m:r>
                            <a:rPr lang="en-US" altLang="zh-CN" sz="1600" i="1"/>
                            <m:t>𝑖𝑗</m:t>
                          </m:r>
                        </m:sub>
                      </m:sSub>
                      <m:r>
                        <a:rPr lang="en-US" altLang="zh-CN" sz="1600"/>
                        <m:t>:=</m:t>
                      </m:r>
                      <m:r>
                        <a:rPr lang="en-US" altLang="zh-CN" sz="1600" i="1"/>
                        <m:t>𝑃</m:t>
                      </m:r>
                      <m:r>
                        <a:rPr lang="en-US" altLang="zh-CN" sz="1600" i="1"/>
                        <m:t>(</m:t>
                      </m:r>
                      <m:sSup>
                        <m:sSupPr>
                          <m:ctrlPr>
                            <a:rPr lang="zh-CN" altLang="zh-CN" sz="1600" i="1"/>
                          </m:ctrlPr>
                        </m:sSupPr>
                        <m:e>
                          <m:r>
                            <a:rPr lang="en-US" altLang="zh-CN" sz="1600" i="1"/>
                            <m:t>𝑦</m:t>
                          </m:r>
                        </m:e>
                        <m:sup>
                          <m:r>
                            <a:rPr lang="en-US" altLang="zh-CN" sz="1600" i="1"/>
                            <m:t>𝑓</m:t>
                          </m:r>
                        </m:sup>
                      </m:sSup>
                      <m:r>
                        <a:rPr lang="en-US" altLang="zh-CN" sz="1600" i="1"/>
                        <m:t>=</m:t>
                      </m:r>
                      <m:r>
                        <a:rPr lang="en-US" altLang="zh-CN" sz="1600" i="1"/>
                        <m:t>𝑗</m:t>
                      </m:r>
                      <m:r>
                        <a:rPr lang="en-US" altLang="zh-CN" sz="1600" i="1"/>
                        <m:t>|</m:t>
                      </m:r>
                      <m:acc>
                        <m:accPr>
                          <m:chr m:val="̂"/>
                          <m:ctrlPr>
                            <a:rPr lang="zh-CN" altLang="zh-CN" sz="1600" i="1"/>
                          </m:ctrlPr>
                        </m:accPr>
                        <m:e>
                          <m:r>
                            <a:rPr lang="en-US" altLang="zh-CN" sz="1600" i="1"/>
                            <m:t>𝑦</m:t>
                          </m:r>
                        </m:e>
                      </m:acc>
                      <m:r>
                        <a:rPr lang="en-US" altLang="zh-CN" sz="1600" i="1"/>
                        <m:t>=</m:t>
                      </m:r>
                      <m:r>
                        <a:rPr lang="en-US" altLang="zh-CN" sz="1600" i="1"/>
                        <m:t>𝑖</m:t>
                      </m:r>
                      <m:r>
                        <a:rPr lang="en-US" altLang="zh-CN" sz="1600" i="1"/>
                        <m:t>)</m:t>
                      </m:r>
                    </m:oMath>
                  </m:oMathPara>
                </a14:m>
                <a:endParaRPr lang="zh-CN" altLang="zh-CN" sz="1600" dirty="0"/>
              </a:p>
              <a:p>
                <a:r>
                  <a:rPr lang="zh-CN" altLang="en-US" sz="1600" dirty="0" smtClean="0"/>
                  <a:t>        上图</a:t>
                </a:r>
                <a:r>
                  <a:rPr lang="zh-CN" altLang="zh-CN" sz="1600" dirty="0" smtClean="0"/>
                  <a:t>展示</a:t>
                </a:r>
                <a:r>
                  <a:rPr lang="zh-CN" altLang="zh-CN" sz="1600" dirty="0"/>
                  <a:t>了在对称噪声比为</a:t>
                </a:r>
                <a:r>
                  <a:rPr lang="en-US" altLang="zh-CN" sz="1600" dirty="0"/>
                  <a:t>0.7</a:t>
                </a:r>
                <a:r>
                  <a:rPr lang="zh-CN" altLang="zh-CN" sz="1600" dirty="0"/>
                  <a:t>的</a:t>
                </a:r>
                <a:r>
                  <a:rPr lang="en-US" altLang="zh-CN" sz="1600" dirty="0"/>
                  <a:t>CIFAR-10</a:t>
                </a:r>
                <a:r>
                  <a:rPr lang="zh-CN" altLang="zh-CN" sz="1600" dirty="0"/>
                  <a:t>上训练的</a:t>
                </a:r>
                <a:r>
                  <a:rPr lang="en-US" altLang="zh-CN" sz="1600" dirty="0"/>
                  <a:t>DNN</a:t>
                </a:r>
                <a:r>
                  <a:rPr lang="zh-CN" altLang="zh-CN" sz="1600" dirty="0"/>
                  <a:t>的混淆矩阵，可以发现</a:t>
                </a:r>
                <a:r>
                  <a:rPr lang="en-US" altLang="zh-CN" sz="1600" dirty="0"/>
                  <a:t>M≈T</a:t>
                </a:r>
                <a:r>
                  <a:rPr lang="zh-CN" altLang="zh-CN" sz="1600" dirty="0"/>
                  <a:t>满足断言</a:t>
                </a:r>
                <a:r>
                  <a:rPr lang="en-US" altLang="zh-CN" sz="1600" dirty="0"/>
                  <a:t>1</a:t>
                </a:r>
                <a:r>
                  <a:rPr lang="zh-CN" altLang="zh-CN" sz="1600" dirty="0"/>
                  <a:t>中的陈述。</a:t>
                </a:r>
              </a:p>
              <a:p>
                <a:endParaRPr lang="zh-CN" altLang="en-US" b="1" dirty="0"/>
              </a:p>
            </p:txBody>
          </p:sp>
        </mc:Choice>
        <mc:Fallback>
          <p:sp>
            <p:nvSpPr>
              <p:cNvPr id="3" name="文本框 2"/>
              <p:cNvSpPr txBox="1">
                <a:spLocks noRot="1" noChangeAspect="1" noMove="1" noResize="1" noEditPoints="1" noAdjustHandles="1" noChangeArrowheads="1" noChangeShapeType="1" noTextEdit="1"/>
              </p:cNvSpPr>
              <p:nvPr/>
            </p:nvSpPr>
            <p:spPr>
              <a:xfrm>
                <a:off x="6579040" y="4211515"/>
                <a:ext cx="4765431" cy="2131417"/>
              </a:xfrm>
              <a:prstGeom prst="rect">
                <a:avLst/>
              </a:prstGeom>
              <a:blipFill>
                <a:blip r:embed="rId4"/>
                <a:stretch>
                  <a:fillRect l="-639" t="-857"/>
                </a:stretch>
              </a:blipFill>
            </p:spPr>
            <p:txBody>
              <a:bodyPr/>
              <a:lstStyle/>
              <a:p>
                <a:r>
                  <a:rPr lang="zh-CN" altLang="en-US">
                    <a:noFill/>
                  </a:rPr>
                  <a:t> </a:t>
                </a:r>
              </a:p>
            </p:txBody>
          </p:sp>
        </mc:Fallback>
      </mc:AlternateContent>
      <p:pic>
        <p:nvPicPr>
          <p:cNvPr id="11" name="图片 10"/>
          <p:cNvPicPr/>
          <p:nvPr/>
        </p:nvPicPr>
        <p:blipFill>
          <a:blip r:embed="rId5"/>
          <a:stretch>
            <a:fillRect/>
          </a:stretch>
        </p:blipFill>
        <p:spPr>
          <a:xfrm>
            <a:off x="1701311" y="1709715"/>
            <a:ext cx="4057650" cy="2295525"/>
          </a:xfrm>
          <a:prstGeom prst="rect">
            <a:avLst/>
          </a:prstGeom>
        </p:spPr>
      </p:pic>
    </p:spTree>
    <p:custDataLst>
      <p:tags r:id="rId1"/>
    </p:custDataLst>
    <p:extLst>
      <p:ext uri="{BB962C8B-B14F-4D97-AF65-F5344CB8AC3E}">
        <p14:creationId xmlns:p14="http://schemas.microsoft.com/office/powerpoint/2010/main" val="3737701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grpSp>
        <p:nvGrpSpPr>
          <p:cNvPr id="52" name="组合 51"/>
          <p:cNvGrpSpPr/>
          <p:nvPr/>
        </p:nvGrpSpPr>
        <p:grpSpPr>
          <a:xfrm>
            <a:off x="523504" y="930067"/>
            <a:ext cx="5701451" cy="1614401"/>
            <a:chOff x="1104730" y="1194800"/>
            <a:chExt cx="7512563" cy="1614401"/>
          </a:xfrm>
        </p:grpSpPr>
        <mc:AlternateContent xmlns:mc="http://schemas.openxmlformats.org/markup-compatibility/2006">
          <mc:Choice xmlns:a14="http://schemas.microsoft.com/office/drawing/2010/main" Requires="a14">
            <p:sp>
              <p:nvSpPr>
                <p:cNvPr id="53" name="矩形 52"/>
                <p:cNvSpPr/>
                <p:nvPr/>
              </p:nvSpPr>
              <p:spPr>
                <a:xfrm>
                  <a:off x="1714512" y="2070537"/>
                  <a:ext cx="6902781" cy="738664"/>
                </a:xfrm>
                <a:prstGeom prst="rect">
                  <a:avLst/>
                </a:prstGeom>
              </p:spPr>
              <p:txBody>
                <a:bodyPr wrap="square">
                  <a:spAutoFit/>
                  <a:scene3d>
                    <a:camera prst="orthographicFront"/>
                    <a:lightRig rig="threePt" dir="t"/>
                  </a:scene3d>
                  <a:sp3d contourW="12700"/>
                </a:bodyPr>
                <a:lstStyle/>
                <a:p>
                  <a:r>
                    <a:rPr lang="zh-CN" altLang="en-US" sz="1400" dirty="0" smtClean="0"/>
                    <a:t>实验二</a:t>
                  </a:r>
                  <a:r>
                    <a:rPr lang="zh-CN" altLang="zh-CN" sz="1400" dirty="0" smtClean="0"/>
                    <a:t>演示</a:t>
                  </a:r>
                  <a:r>
                    <a:rPr lang="zh-CN" altLang="zh-CN" sz="1400" dirty="0"/>
                    <a:t>了算法</a:t>
                  </a:r>
                  <a:r>
                    <a:rPr lang="en-US" altLang="zh-CN" sz="1400" dirty="0"/>
                    <a:t>2</a:t>
                  </a:r>
                  <a:r>
                    <a:rPr lang="zh-CN" altLang="zh-CN" sz="1400" dirty="0"/>
                    <a:t>（</a:t>
                  </a:r>
                  <a:r>
                    <a:rPr lang="en-US" altLang="zh-CN" sz="1400" dirty="0"/>
                    <a:t>INCV</a:t>
                  </a:r>
                  <a:r>
                    <a:rPr lang="zh-CN" altLang="zh-CN" sz="1400" dirty="0"/>
                    <a:t>）可以通过迭代识别更多干净的样本。为了提高效率，实验使用</a:t>
                  </a:r>
                  <a:r>
                    <a:rPr lang="en-US" altLang="zh-CN" sz="1400" dirty="0"/>
                    <a:t>ResNet-32</a:t>
                  </a:r>
                  <a:r>
                    <a:rPr lang="zh-CN" altLang="zh-CN" sz="1400" dirty="0"/>
                    <a:t>并设置</a:t>
                  </a:r>
                  <a:r>
                    <a:rPr lang="en-US" altLang="zh-CN" sz="1400" dirty="0"/>
                    <a:t>N=4</a:t>
                  </a:r>
                  <a:r>
                    <a:rPr lang="zh-CN" altLang="zh-CN" sz="1400" dirty="0"/>
                    <a:t>，</a:t>
                  </a:r>
                  <a:r>
                    <a:rPr lang="en-US" altLang="zh-CN" sz="1400" dirty="0"/>
                    <a:t>E=50</a:t>
                  </a:r>
                  <a:r>
                    <a:rPr lang="zh-CN" altLang="zh-CN" sz="1400" dirty="0"/>
                    <a:t>而不进行微调。所有实验中</a:t>
                  </a:r>
                  <a14:m>
                    <m:oMath xmlns:m="http://schemas.openxmlformats.org/officeDocument/2006/math">
                      <m:r>
                        <m:rPr>
                          <m:sty m:val="p"/>
                        </m:rPr>
                        <a:rPr lang="en-US" altLang="zh-CN" sz="1400"/>
                        <m:t>ε</m:t>
                      </m:r>
                    </m:oMath>
                  </a14:m>
                  <a:r>
                    <a:rPr lang="zh-CN" altLang="zh-CN" sz="1400" dirty="0"/>
                    <a:t>是使用公式（</a:t>
                  </a:r>
                  <a:r>
                    <a:rPr lang="en-US" altLang="zh-CN" sz="1400" dirty="0"/>
                    <a:t>4</a:t>
                  </a:r>
                  <a:r>
                    <a:rPr lang="zh-CN" altLang="zh-CN" sz="1400" dirty="0"/>
                    <a:t>）自动估算的。</a:t>
                  </a:r>
                </a:p>
              </p:txBody>
            </p:sp>
          </mc:Choice>
          <mc:Fallback>
            <p:sp>
              <p:nvSpPr>
                <p:cNvPr id="53" name="矩形 52"/>
                <p:cNvSpPr>
                  <a:spLocks noRot="1" noChangeAspect="1" noMove="1" noResize="1" noEditPoints="1" noAdjustHandles="1" noChangeArrowheads="1" noChangeShapeType="1" noTextEdit="1"/>
                </p:cNvSpPr>
                <p:nvPr/>
              </p:nvSpPr>
              <p:spPr>
                <a:xfrm>
                  <a:off x="1714512" y="2070537"/>
                  <a:ext cx="6902781" cy="738664"/>
                </a:xfrm>
                <a:prstGeom prst="rect">
                  <a:avLst/>
                </a:prstGeom>
                <a:blipFill>
                  <a:blip r:embed="rId4"/>
                  <a:stretch>
                    <a:fillRect l="-349" t="-1653" r="-2095" b="-8264"/>
                  </a:stretch>
                </a:blipFill>
              </p:spPr>
              <p:txBody>
                <a:bodyPr/>
                <a:lstStyle/>
                <a:p>
                  <a:r>
                    <a:rPr lang="zh-CN" altLang="en-US">
                      <a:noFill/>
                    </a:rPr>
                    <a:t> </a:t>
                  </a:r>
                </a:p>
              </p:txBody>
            </p:sp>
          </mc:Fallback>
        </mc:AlternateContent>
        <p:sp>
          <p:nvSpPr>
            <p:cNvPr id="54" name="矩形 53"/>
            <p:cNvSpPr/>
            <p:nvPr/>
          </p:nvSpPr>
          <p:spPr>
            <a:xfrm>
              <a:off x="1104730" y="1194800"/>
              <a:ext cx="6099160"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实验二：</a:t>
              </a:r>
              <a:r>
                <a:rPr lang="zh-CN" altLang="zh-CN" b="1" dirty="0"/>
                <a:t>使用</a:t>
              </a:r>
              <a:r>
                <a:rPr lang="en-US" altLang="zh-CN" b="1" dirty="0"/>
                <a:t>INCV</a:t>
              </a:r>
              <a:r>
                <a:rPr lang="zh-CN" altLang="zh-CN" b="1" dirty="0"/>
                <a:t>鉴定干净的样本</a:t>
              </a:r>
              <a:endParaRPr lang="zh-CN" altLang="en-US" b="1" dirty="0"/>
            </a:p>
          </p:txBody>
        </p:sp>
      </p:grpSp>
      <p:sp>
        <p:nvSpPr>
          <p:cNvPr id="2" name="文本框 1"/>
          <p:cNvSpPr txBox="1"/>
          <p:nvPr/>
        </p:nvSpPr>
        <p:spPr>
          <a:xfrm>
            <a:off x="2114550" y="5379451"/>
            <a:ext cx="3640017" cy="276999"/>
          </a:xfrm>
          <a:prstGeom prst="rect">
            <a:avLst/>
          </a:prstGeom>
          <a:noFill/>
        </p:spPr>
        <p:txBody>
          <a:bodyPr wrap="square" rtlCol="0">
            <a:spAutoFit/>
          </a:bodyPr>
          <a:lstStyle/>
          <a:p>
            <a:r>
              <a:rPr lang="zh-CN" altLang="zh-CN" sz="1200" dirty="0"/>
              <a:t>人工噪声</a:t>
            </a:r>
            <a:r>
              <a:rPr lang="en-US" altLang="zh-CN" sz="1200" dirty="0"/>
              <a:t>CIFAR-10</a:t>
            </a:r>
            <a:r>
              <a:rPr lang="zh-CN" altLang="zh-CN" sz="1200" dirty="0"/>
              <a:t>数据集上</a:t>
            </a:r>
            <a:r>
              <a:rPr lang="en-US" altLang="zh-CN" sz="1200" dirty="0"/>
              <a:t>INCV</a:t>
            </a:r>
            <a:r>
              <a:rPr lang="zh-CN" altLang="zh-CN" sz="1200" dirty="0"/>
              <a:t>的</a:t>
            </a:r>
            <a:r>
              <a:rPr lang="en-US" altLang="zh-CN" sz="1200" dirty="0"/>
              <a:t>LP</a:t>
            </a:r>
            <a:r>
              <a:rPr lang="zh-CN" altLang="zh-CN" sz="1200" dirty="0"/>
              <a:t>和</a:t>
            </a:r>
            <a:r>
              <a:rPr lang="en-US" altLang="zh-CN" sz="1200" dirty="0"/>
              <a:t>LR</a:t>
            </a:r>
            <a:endParaRPr lang="zh-CN" altLang="zh-CN" sz="1000" dirty="0"/>
          </a:p>
        </p:txBody>
      </p:sp>
      <p:sp>
        <p:nvSpPr>
          <p:cNvPr id="3" name="文本框 2"/>
          <p:cNvSpPr txBox="1"/>
          <p:nvPr/>
        </p:nvSpPr>
        <p:spPr>
          <a:xfrm>
            <a:off x="6429571" y="2727056"/>
            <a:ext cx="4765431" cy="2308324"/>
          </a:xfrm>
          <a:prstGeom prst="rect">
            <a:avLst/>
          </a:prstGeom>
          <a:noFill/>
        </p:spPr>
        <p:txBody>
          <a:bodyPr wrap="square" rtlCol="0">
            <a:spAutoFit/>
          </a:bodyPr>
          <a:lstStyle/>
          <a:p>
            <a:r>
              <a:rPr lang="en-US" altLang="zh-CN" sz="1200" dirty="0" smtClean="0"/>
              <a:t>   </a:t>
            </a:r>
            <a:r>
              <a:rPr lang="en-US" altLang="zh-CN" sz="1200" dirty="0" smtClean="0">
                <a:latin typeface="楷体" panose="02010609060101010101" pitchFamily="49" charset="-122"/>
                <a:ea typeface="楷体" panose="02010609060101010101" pitchFamily="49" charset="-122"/>
              </a:rPr>
              <a:t>   </a:t>
            </a:r>
            <a:r>
              <a:rPr lang="zh-CN" altLang="zh-CN" sz="1200" dirty="0" smtClean="0">
                <a:latin typeface="楷体" panose="02010609060101010101" pitchFamily="49" charset="-122"/>
                <a:ea typeface="楷体" panose="02010609060101010101" pitchFamily="49" charset="-122"/>
              </a:rPr>
              <a:t>在</a:t>
            </a:r>
            <a:r>
              <a:rPr lang="zh-CN" altLang="zh-CN" sz="1200" dirty="0">
                <a:latin typeface="楷体" panose="02010609060101010101" pitchFamily="49" charset="-122"/>
                <a:ea typeface="楷体" panose="02010609060101010101" pitchFamily="49" charset="-122"/>
              </a:rPr>
              <a:t>每个图中，四个曲线分别对应于比率为</a:t>
            </a:r>
            <a:r>
              <a:rPr lang="en-US" altLang="zh-CN" sz="1200" dirty="0">
                <a:latin typeface="楷体" panose="02010609060101010101" pitchFamily="49" charset="-122"/>
                <a:ea typeface="楷体" panose="02010609060101010101" pitchFamily="49" charset="-122"/>
              </a:rPr>
              <a:t>0.2</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0.5</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0.8</a:t>
            </a:r>
            <a:r>
              <a:rPr lang="zh-CN" altLang="zh-CN" sz="1200" dirty="0">
                <a:latin typeface="楷体" panose="02010609060101010101" pitchFamily="49" charset="-122"/>
                <a:ea typeface="楷体" panose="02010609060101010101" pitchFamily="49" charset="-122"/>
              </a:rPr>
              <a:t>的对称噪声和比率为</a:t>
            </a:r>
            <a:r>
              <a:rPr lang="en-US" altLang="zh-CN" sz="1200" dirty="0">
                <a:latin typeface="楷体" panose="02010609060101010101" pitchFamily="49" charset="-122"/>
                <a:ea typeface="楷体" panose="02010609060101010101" pitchFamily="49" charset="-122"/>
              </a:rPr>
              <a:t>0.4</a:t>
            </a:r>
            <a:r>
              <a:rPr lang="zh-CN" altLang="zh-CN" sz="1200" dirty="0">
                <a:latin typeface="楷体" panose="02010609060101010101" pitchFamily="49" charset="-122"/>
                <a:ea typeface="楷体" panose="02010609060101010101" pitchFamily="49" charset="-122"/>
              </a:rPr>
              <a:t>的非对称噪声。</a:t>
            </a:r>
          </a:p>
          <a:p>
            <a:r>
              <a:rPr lang="en-US" altLang="zh-CN" sz="1200" dirty="0" smtClean="0">
                <a:latin typeface="楷体" panose="02010609060101010101" pitchFamily="49" charset="-122"/>
                <a:ea typeface="楷体" panose="02010609060101010101" pitchFamily="49" charset="-122"/>
              </a:rPr>
              <a:t>       INCV</a:t>
            </a:r>
            <a:r>
              <a:rPr lang="zh-CN" altLang="zh-CN" sz="1200" dirty="0">
                <a:latin typeface="楷体" panose="02010609060101010101" pitchFamily="49" charset="-122"/>
                <a:ea typeface="楷体" panose="02010609060101010101" pitchFamily="49" charset="-122"/>
              </a:rPr>
              <a:t>可以准确识别大多数干净样品</a:t>
            </a:r>
            <a:r>
              <a:rPr lang="zh-CN" altLang="zh-CN" sz="1200" dirty="0" smtClean="0">
                <a:latin typeface="楷体" panose="02010609060101010101" pitchFamily="49" charset="-122"/>
                <a:ea typeface="楷体" panose="02010609060101010101" pitchFamily="49" charset="-122"/>
              </a:rPr>
              <a:t>。</a:t>
            </a:r>
            <a:r>
              <a:rPr lang="zh-CN" altLang="en-US" sz="1200" dirty="0" smtClean="0">
                <a:latin typeface="楷体" panose="02010609060101010101" pitchFamily="49" charset="-122"/>
                <a:ea typeface="楷体" panose="02010609060101010101" pitchFamily="49" charset="-122"/>
              </a:rPr>
              <a:t>右图</a:t>
            </a:r>
            <a:r>
              <a:rPr lang="zh-CN" altLang="zh-CN" sz="1200" dirty="0" smtClean="0">
                <a:latin typeface="楷体" panose="02010609060101010101" pitchFamily="49" charset="-122"/>
                <a:ea typeface="楷体" panose="02010609060101010101" pitchFamily="49" charset="-122"/>
              </a:rPr>
              <a:t>展示</a:t>
            </a:r>
            <a:r>
              <a:rPr lang="zh-CN" altLang="zh-CN" sz="1200" dirty="0">
                <a:latin typeface="楷体" panose="02010609060101010101" pitchFamily="49" charset="-122"/>
                <a:ea typeface="楷体" panose="02010609060101010101" pitchFamily="49" charset="-122"/>
              </a:rPr>
              <a:t>出了算法</a:t>
            </a:r>
            <a:r>
              <a:rPr lang="en-US" altLang="zh-CN" sz="1200" dirty="0">
                <a:latin typeface="楷体" panose="02010609060101010101" pitchFamily="49" charset="-122"/>
                <a:ea typeface="楷体" panose="02010609060101010101" pitchFamily="49" charset="-122"/>
              </a:rPr>
              <a:t>2</a:t>
            </a:r>
            <a:r>
              <a:rPr lang="zh-CN" altLang="zh-CN" sz="1200" dirty="0">
                <a:latin typeface="楷体" panose="02010609060101010101" pitchFamily="49" charset="-122"/>
                <a:ea typeface="楷体" panose="02010609060101010101" pitchFamily="49" charset="-122"/>
              </a:rPr>
              <a:t>通过重复实验</a:t>
            </a:r>
            <a:r>
              <a:rPr lang="en-US" altLang="zh-CN" sz="1200" dirty="0">
                <a:latin typeface="楷体" panose="02010609060101010101" pitchFamily="49" charset="-122"/>
                <a:ea typeface="楷体" panose="02010609060101010101" pitchFamily="49" charset="-122"/>
              </a:rPr>
              <a:t>5</a:t>
            </a:r>
            <a:r>
              <a:rPr lang="zh-CN" altLang="zh-CN" sz="1200" dirty="0">
                <a:latin typeface="楷体" panose="02010609060101010101" pitchFamily="49" charset="-122"/>
                <a:ea typeface="楷体" panose="02010609060101010101" pitchFamily="49" charset="-122"/>
              </a:rPr>
              <a:t>次计算的平均</a:t>
            </a:r>
            <a:r>
              <a:rPr lang="en-US" altLang="zh-CN" sz="1200" dirty="0">
                <a:latin typeface="楷体" panose="02010609060101010101" pitchFamily="49" charset="-122"/>
                <a:ea typeface="楷体" panose="02010609060101010101" pitchFamily="49" charset="-122"/>
              </a:rPr>
              <a:t>LP</a:t>
            </a:r>
            <a:r>
              <a:rPr lang="zh-CN" altLang="zh-CN" sz="1200" dirty="0">
                <a:latin typeface="楷体" panose="02010609060101010101" pitchFamily="49" charset="-122"/>
                <a:ea typeface="楷体" panose="02010609060101010101" pitchFamily="49" charset="-122"/>
              </a:rPr>
              <a:t>和</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值。如图所示，即使经过一次迭代，</a:t>
            </a:r>
            <a:r>
              <a:rPr lang="en-US" altLang="zh-CN" sz="1200" dirty="0">
                <a:latin typeface="楷体" panose="02010609060101010101" pitchFamily="49" charset="-122"/>
                <a:ea typeface="楷体" panose="02010609060101010101" pitchFamily="49" charset="-122"/>
              </a:rPr>
              <a:t>LP</a:t>
            </a:r>
            <a:r>
              <a:rPr lang="zh-CN" altLang="zh-CN" sz="1200" dirty="0">
                <a:latin typeface="楷体" panose="02010609060101010101" pitchFamily="49" charset="-122"/>
                <a:ea typeface="楷体" panose="02010609060101010101" pitchFamily="49" charset="-122"/>
              </a:rPr>
              <a:t>和</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也比理论下限更好</a:t>
            </a:r>
            <a:r>
              <a:rPr lang="zh-CN" altLang="zh-CN" sz="1200" dirty="0" smtClean="0">
                <a:latin typeface="楷体" panose="02010609060101010101" pitchFamily="49" charset="-122"/>
                <a:ea typeface="楷体" panose="02010609060101010101" pitchFamily="49" charset="-122"/>
              </a:rPr>
              <a:t>。</a:t>
            </a:r>
            <a:endParaRPr lang="en-US" altLang="zh-CN" sz="1200" dirty="0" smtClean="0">
              <a:latin typeface="楷体" panose="02010609060101010101" pitchFamily="49" charset="-122"/>
              <a:ea typeface="楷体" panose="02010609060101010101" pitchFamily="49" charset="-122"/>
            </a:endParaRPr>
          </a:p>
          <a:p>
            <a:r>
              <a:rPr lang="en-US" altLang="zh-CN" sz="1200" dirty="0">
                <a:latin typeface="楷体" panose="02010609060101010101" pitchFamily="49" charset="-122"/>
                <a:ea typeface="楷体" panose="02010609060101010101" pitchFamily="49" charset="-122"/>
              </a:rPr>
              <a:t> </a:t>
            </a:r>
            <a:r>
              <a:rPr lang="en-US" altLang="zh-CN" sz="1200" dirty="0" smtClean="0">
                <a:latin typeface="楷体" panose="02010609060101010101" pitchFamily="49" charset="-122"/>
                <a:ea typeface="楷体" panose="02010609060101010101" pitchFamily="49" charset="-122"/>
              </a:rPr>
              <a:t>     </a:t>
            </a:r>
            <a:r>
              <a:rPr lang="zh-CN" altLang="zh-CN" sz="1200" dirty="0" smtClean="0">
                <a:latin typeface="楷体" panose="02010609060101010101" pitchFamily="49" charset="-122"/>
                <a:ea typeface="楷体" panose="02010609060101010101" pitchFamily="49" charset="-122"/>
              </a:rPr>
              <a:t>与</a:t>
            </a:r>
            <a:r>
              <a:rPr lang="zh-CN" altLang="zh-CN" sz="1200" dirty="0">
                <a:latin typeface="楷体" panose="02010609060101010101" pitchFamily="49" charset="-122"/>
                <a:ea typeface="楷体" panose="02010609060101010101" pitchFamily="49" charset="-122"/>
              </a:rPr>
              <a:t>实验一使用的</a:t>
            </a:r>
            <a:r>
              <a:rPr lang="en-US" altLang="zh-CN" sz="1200" dirty="0">
                <a:latin typeface="楷体" panose="02010609060101010101" pitchFamily="49" charset="-122"/>
                <a:ea typeface="楷体" panose="02010609060101010101" pitchFamily="49" charset="-122"/>
              </a:rPr>
              <a:t>ResNet-110</a:t>
            </a:r>
            <a:r>
              <a:rPr lang="zh-CN" altLang="zh-CN" sz="1200" dirty="0">
                <a:latin typeface="楷体" panose="02010609060101010101" pitchFamily="49" charset="-122"/>
                <a:ea typeface="楷体" panose="02010609060101010101" pitchFamily="49" charset="-122"/>
              </a:rPr>
              <a:t>相比，本次实验使用较为简单的</a:t>
            </a:r>
            <a:r>
              <a:rPr lang="en-US" altLang="zh-CN" sz="1200" dirty="0">
                <a:latin typeface="楷体" panose="02010609060101010101" pitchFamily="49" charset="-122"/>
                <a:ea typeface="楷体" panose="02010609060101010101" pitchFamily="49" charset="-122"/>
              </a:rPr>
              <a:t>ResNet-32</a:t>
            </a:r>
            <a:r>
              <a:rPr lang="zh-CN" altLang="zh-CN" sz="1200" dirty="0">
                <a:latin typeface="楷体" panose="02010609060101010101" pitchFamily="49" charset="-122"/>
                <a:ea typeface="楷体" panose="02010609060101010101" pitchFamily="49" charset="-122"/>
              </a:rPr>
              <a:t>。一个简单得多的模型自然会消除过拟合问题，从而产生更好的</a:t>
            </a:r>
            <a:r>
              <a:rPr lang="en-US" altLang="zh-CN" sz="1200" dirty="0">
                <a:latin typeface="楷体" panose="02010609060101010101" pitchFamily="49" charset="-122"/>
                <a:ea typeface="楷体" panose="02010609060101010101" pitchFamily="49" charset="-122"/>
              </a:rPr>
              <a:t>LP</a:t>
            </a:r>
            <a:r>
              <a:rPr lang="zh-CN" altLang="zh-CN" sz="1200" dirty="0">
                <a:latin typeface="楷体" panose="02010609060101010101" pitchFamily="49" charset="-122"/>
                <a:ea typeface="楷体" panose="02010609060101010101" pitchFamily="49" charset="-122"/>
              </a:rPr>
              <a:t>和</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 </a:t>
            </a:r>
            <a:endParaRPr lang="en-US" altLang="zh-CN" sz="1200" dirty="0" smtClean="0">
              <a:latin typeface="楷体" panose="02010609060101010101" pitchFamily="49" charset="-122"/>
              <a:ea typeface="楷体" panose="02010609060101010101" pitchFamily="49" charset="-122"/>
            </a:endParaRPr>
          </a:p>
          <a:p>
            <a:r>
              <a:rPr lang="en-US" altLang="zh-CN" sz="1200" dirty="0">
                <a:latin typeface="楷体" panose="02010609060101010101" pitchFamily="49" charset="-122"/>
                <a:ea typeface="楷体" panose="02010609060101010101" pitchFamily="49" charset="-122"/>
              </a:rPr>
              <a:t> </a:t>
            </a:r>
            <a:r>
              <a:rPr lang="en-US" altLang="zh-CN" sz="1200" dirty="0" smtClean="0">
                <a:latin typeface="楷体" panose="02010609060101010101" pitchFamily="49" charset="-122"/>
                <a:ea typeface="楷体" panose="02010609060101010101" pitchFamily="49" charset="-122"/>
              </a:rPr>
              <a:t>      </a:t>
            </a:r>
            <a:r>
              <a:rPr lang="zh-CN" altLang="zh-CN" sz="1200" dirty="0" smtClean="0">
                <a:latin typeface="楷体" panose="02010609060101010101" pitchFamily="49" charset="-122"/>
                <a:ea typeface="楷体" panose="02010609060101010101" pitchFamily="49" charset="-122"/>
              </a:rPr>
              <a:t>此外，</a:t>
            </a:r>
            <a:r>
              <a:rPr lang="zh-CN" altLang="en-US" sz="1200" dirty="0" smtClean="0">
                <a:latin typeface="楷体" panose="02010609060101010101" pitchFamily="49" charset="-122"/>
                <a:ea typeface="楷体" panose="02010609060101010101" pitchFamily="49" charset="-122"/>
              </a:rPr>
              <a:t>图</a:t>
            </a:r>
            <a:r>
              <a:rPr lang="zh-CN" altLang="zh-CN" sz="1200" dirty="0" smtClean="0">
                <a:latin typeface="楷体" panose="02010609060101010101" pitchFamily="49" charset="-122"/>
                <a:ea typeface="楷体" panose="02010609060101010101" pitchFamily="49" charset="-122"/>
              </a:rPr>
              <a:t>还</a:t>
            </a:r>
            <a:r>
              <a:rPr lang="zh-CN" altLang="zh-CN" sz="1200" dirty="0">
                <a:latin typeface="楷体" panose="02010609060101010101" pitchFamily="49" charset="-122"/>
                <a:ea typeface="楷体" panose="02010609060101010101" pitchFamily="49" charset="-122"/>
              </a:rPr>
              <a:t>表明</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随着迭代的增加而大大增加，而</a:t>
            </a:r>
            <a:r>
              <a:rPr lang="en-US" altLang="zh-CN" sz="1200" dirty="0">
                <a:latin typeface="楷体" panose="02010609060101010101" pitchFamily="49" charset="-122"/>
                <a:ea typeface="楷体" panose="02010609060101010101" pitchFamily="49" charset="-122"/>
              </a:rPr>
              <a:t>LP</a:t>
            </a:r>
            <a:r>
              <a:rPr lang="zh-CN" altLang="zh-CN" sz="1200" dirty="0">
                <a:latin typeface="楷体" panose="02010609060101010101" pitchFamily="49" charset="-122"/>
                <a:ea typeface="楷体" panose="02010609060101010101" pitchFamily="49" charset="-122"/>
              </a:rPr>
              <a:t>则略有下降。 经过四次迭代，</a:t>
            </a:r>
            <a:r>
              <a:rPr lang="en-US" altLang="zh-CN" sz="1200" dirty="0">
                <a:latin typeface="楷体" panose="02010609060101010101" pitchFamily="49" charset="-122"/>
                <a:ea typeface="楷体" panose="02010609060101010101" pitchFamily="49" charset="-122"/>
              </a:rPr>
              <a:t>INCV</a:t>
            </a:r>
            <a:r>
              <a:rPr lang="zh-CN" altLang="zh-CN" sz="1200" dirty="0">
                <a:latin typeface="楷体" panose="02010609060101010101" pitchFamily="49" charset="-122"/>
                <a:ea typeface="楷体" panose="02010609060101010101" pitchFamily="49" charset="-122"/>
              </a:rPr>
              <a:t>可以准确识别出大多数干净的样品。在比率为</a:t>
            </a:r>
            <a:r>
              <a:rPr lang="en-US" altLang="zh-CN" sz="1200" dirty="0">
                <a:latin typeface="楷体" panose="02010609060101010101" pitchFamily="49" charset="-122"/>
                <a:ea typeface="楷体" panose="02010609060101010101" pitchFamily="49" charset="-122"/>
              </a:rPr>
              <a:t>0.5</a:t>
            </a:r>
            <a:r>
              <a:rPr lang="zh-CN" altLang="zh-CN" sz="1200" dirty="0">
                <a:latin typeface="楷体" panose="02010609060101010101" pitchFamily="49" charset="-122"/>
                <a:ea typeface="楷体" panose="02010609060101010101" pitchFamily="49" charset="-122"/>
              </a:rPr>
              <a:t>的对称噪声下，它将选择大约</a:t>
            </a:r>
            <a:r>
              <a:rPr lang="en-US" altLang="zh-CN" sz="1200" dirty="0">
                <a:latin typeface="楷体" panose="02010609060101010101" pitchFamily="49" charset="-122"/>
                <a:ea typeface="楷体" panose="02010609060101010101" pitchFamily="49" charset="-122"/>
              </a:rPr>
              <a:t>90</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LR</a:t>
            </a:r>
            <a:r>
              <a:rPr lang="zh-CN" altLang="zh-CN" sz="1200" dirty="0">
                <a:latin typeface="楷体" panose="02010609060101010101" pitchFamily="49" charset="-122"/>
                <a:ea typeface="楷体" panose="02010609060101010101" pitchFamily="49" charset="-122"/>
              </a:rPr>
              <a:t>）的干净样本，并且所选集合的噪声比率会降低到大约</a:t>
            </a:r>
            <a:r>
              <a:rPr lang="en-US" altLang="zh-CN" sz="1200" dirty="0">
                <a:latin typeface="楷体" panose="02010609060101010101" pitchFamily="49" charset="-122"/>
                <a:ea typeface="楷体" panose="02010609060101010101" pitchFamily="49" charset="-122"/>
              </a:rPr>
              <a:t>10</a:t>
            </a:r>
            <a:r>
              <a:rPr lang="zh-CN" altLang="zh-CN"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1-LP</a:t>
            </a:r>
            <a:r>
              <a:rPr lang="zh-CN" altLang="zh-CN" sz="1200" dirty="0">
                <a:latin typeface="楷体" panose="02010609060101010101" pitchFamily="49" charset="-122"/>
                <a:ea typeface="楷体" panose="02010609060101010101" pitchFamily="49" charset="-122"/>
              </a:rPr>
              <a:t>）。</a:t>
            </a:r>
          </a:p>
        </p:txBody>
      </p:sp>
      <p:pic>
        <p:nvPicPr>
          <p:cNvPr id="11" name="图片 10"/>
          <p:cNvPicPr/>
          <p:nvPr/>
        </p:nvPicPr>
        <p:blipFill>
          <a:blip r:embed="rId5"/>
          <a:stretch>
            <a:fillRect/>
          </a:stretch>
        </p:blipFill>
        <p:spPr>
          <a:xfrm>
            <a:off x="848067" y="2727056"/>
            <a:ext cx="5274310" cy="2652395"/>
          </a:xfrm>
          <a:prstGeom prst="rect">
            <a:avLst/>
          </a:prstGeom>
        </p:spPr>
      </p:pic>
    </p:spTree>
    <p:custDataLst>
      <p:tags r:id="rId1"/>
    </p:custDataLst>
    <p:extLst>
      <p:ext uri="{BB962C8B-B14F-4D97-AF65-F5344CB8AC3E}">
        <p14:creationId xmlns:p14="http://schemas.microsoft.com/office/powerpoint/2010/main" val="30677722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ïṧḷïḓê-Rectangle 17"/>
          <p:cNvSpPr/>
          <p:nvPr/>
        </p:nvSpPr>
        <p:spPr>
          <a:xfrm rot="2700000">
            <a:off x="9152262" y="1733012"/>
            <a:ext cx="3141663" cy="3140076"/>
          </a:xfrm>
          <a:prstGeom prst="rect">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grpSp>
        <p:nvGrpSpPr>
          <p:cNvPr id="52" name="组合 51"/>
          <p:cNvGrpSpPr/>
          <p:nvPr/>
        </p:nvGrpSpPr>
        <p:grpSpPr>
          <a:xfrm>
            <a:off x="701043" y="1010354"/>
            <a:ext cx="6923581" cy="2292696"/>
            <a:chOff x="1104730" y="1194800"/>
            <a:chExt cx="9122913" cy="2292696"/>
          </a:xfrm>
        </p:grpSpPr>
        <mc:AlternateContent xmlns:mc="http://schemas.openxmlformats.org/markup-compatibility/2006">
          <mc:Choice xmlns:a14="http://schemas.microsoft.com/office/drawing/2010/main" Requires="a14">
            <p:sp>
              <p:nvSpPr>
                <p:cNvPr id="53" name="矩形 52"/>
                <p:cNvSpPr/>
                <p:nvPr/>
              </p:nvSpPr>
              <p:spPr>
                <a:xfrm>
                  <a:off x="1714512" y="1780106"/>
                  <a:ext cx="8513131" cy="1707390"/>
                </a:xfrm>
                <a:prstGeom prst="rect">
                  <a:avLst/>
                </a:prstGeom>
              </p:spPr>
              <p:txBody>
                <a:bodyPr wrap="square">
                  <a:spAutoFit/>
                  <a:scene3d>
                    <a:camera prst="orthographicFront"/>
                    <a:lightRig rig="threePt" dir="t"/>
                  </a:scene3d>
                  <a:sp3d contourW="12700"/>
                </a:bodyPr>
                <a:lstStyle/>
                <a:p>
                  <a:r>
                    <a:rPr lang="zh-CN" altLang="zh-CN" sz="1200" dirty="0" smtClean="0"/>
                    <a:t>本次实验是在算法三的基础上进行的，算法中的数据处理等步骤在实验里的具体处理作如下说明：</a:t>
                  </a:r>
                </a:p>
                <a:p>
                  <a:r>
                    <a:rPr lang="zh-CN" altLang="en-US" sz="1200" dirty="0" smtClean="0"/>
                    <a:t>①</a:t>
                  </a:r>
                  <a:r>
                    <a:rPr lang="zh-CN" altLang="zh-CN" sz="1200" dirty="0" smtClean="0"/>
                    <a:t>合理</a:t>
                  </a:r>
                  <a:r>
                    <a:rPr lang="zh-CN" altLang="zh-CN" sz="1200" dirty="0"/>
                    <a:t>的设置从数据集</a:t>
                  </a:r>
                  <a:r>
                    <a:rPr lang="en-US" altLang="zh-CN" sz="1200" dirty="0"/>
                    <a:t>C</a:t>
                  </a:r>
                  <a:r>
                    <a:rPr lang="zh-CN" altLang="zh-CN" sz="1200" dirty="0"/>
                    <a:t>和</a:t>
                  </a:r>
                  <a:r>
                    <a:rPr lang="en-US" altLang="zh-CN" sz="1200" dirty="0"/>
                    <a:t>S</a:t>
                  </a:r>
                  <a:r>
                    <a:rPr lang="zh-CN" altLang="zh-CN" sz="1200" dirty="0"/>
                    <a:t>提取的小批次数据</a:t>
                  </a:r>
                  <a14:m>
                    <m:oMath xmlns:m="http://schemas.openxmlformats.org/officeDocument/2006/math">
                      <m:sSub>
                        <m:sSubPr>
                          <m:ctrlPr>
                            <a:rPr lang="zh-CN" altLang="zh-CN" sz="1200" i="1"/>
                          </m:ctrlPr>
                        </m:sSubPr>
                        <m:e>
                          <m:r>
                            <m:rPr>
                              <m:sty m:val="p"/>
                            </m:rPr>
                            <a:rPr lang="en-US" altLang="zh-CN" sz="1200"/>
                            <m:t>B</m:t>
                          </m:r>
                        </m:e>
                        <m:sub>
                          <m:r>
                            <a:rPr lang="en-US" altLang="zh-CN" sz="1200" i="1"/>
                            <m:t>𝐶</m:t>
                          </m:r>
                        </m:sub>
                      </m:sSub>
                    </m:oMath>
                  </a14:m>
                  <a:r>
                    <a:rPr lang="en-US" altLang="zh-CN" sz="1200" dirty="0"/>
                    <a:t> </a:t>
                  </a:r>
                  <a:r>
                    <a:rPr lang="zh-CN" altLang="zh-CN" sz="1200" dirty="0"/>
                    <a:t>和</a:t>
                  </a:r>
                  <a14:m>
                    <m:oMath xmlns:m="http://schemas.openxmlformats.org/officeDocument/2006/math">
                      <m:sSub>
                        <m:sSubPr>
                          <m:ctrlPr>
                            <a:rPr lang="zh-CN" altLang="zh-CN" sz="1200" i="1"/>
                          </m:ctrlPr>
                        </m:sSubPr>
                        <m:e>
                          <m:r>
                            <m:rPr>
                              <m:sty m:val="p"/>
                            </m:rPr>
                            <a:rPr lang="en-US" altLang="zh-CN" sz="1200"/>
                            <m:t>B</m:t>
                          </m:r>
                        </m:e>
                        <m:sub>
                          <m:r>
                            <a:rPr lang="en-US" altLang="zh-CN" sz="1200" i="1"/>
                            <m:t>𝑆</m:t>
                          </m:r>
                        </m:sub>
                      </m:sSub>
                    </m:oMath>
                  </a14:m>
                  <a:r>
                    <a:rPr lang="zh-CN" altLang="zh-CN" sz="1200" dirty="0"/>
                    <a:t>。但是，当</a:t>
                  </a:r>
                  <a:r>
                    <a:rPr lang="en-US" altLang="zh-CN" sz="1200" dirty="0"/>
                    <a:t>C</a:t>
                  </a:r>
                  <a:r>
                    <a:rPr lang="zh-CN" altLang="zh-CN" sz="1200" dirty="0"/>
                    <a:t>很大时，会导致从</a:t>
                  </a:r>
                  <a:r>
                    <a:rPr lang="en-US" altLang="zh-CN" sz="1200" dirty="0"/>
                    <a:t>C</a:t>
                  </a:r>
                  <a:r>
                    <a:rPr lang="zh-CN" altLang="zh-CN" sz="1200" dirty="0"/>
                    <a:t>提取太多样本，这会损害训练过程，因为</a:t>
                  </a:r>
                  <a:r>
                    <a:rPr lang="en-US" altLang="zh-CN" sz="1200" dirty="0"/>
                    <a:t>C</a:t>
                  </a:r>
                  <a:r>
                    <a:rPr lang="zh-CN" altLang="zh-CN" sz="1200" dirty="0"/>
                    <a:t>通常包含许多损坏的样本。因此可以通过设置</a:t>
                  </a:r>
                  <a14:m>
                    <m:oMath xmlns:m="http://schemas.openxmlformats.org/officeDocument/2006/math">
                      <m:r>
                        <a:rPr lang="en-US" altLang="zh-CN" sz="1200"/>
                        <m:t>|</m:t>
                      </m:r>
                      <m:sSub>
                        <m:sSubPr>
                          <m:ctrlPr>
                            <a:rPr lang="zh-CN" altLang="zh-CN" sz="1200" i="1"/>
                          </m:ctrlPr>
                        </m:sSubPr>
                        <m:e>
                          <m:r>
                            <m:rPr>
                              <m:sty m:val="p"/>
                            </m:rPr>
                            <a:rPr lang="en-US" altLang="zh-CN" sz="1200"/>
                            <m:t>B</m:t>
                          </m:r>
                        </m:e>
                        <m:sub>
                          <m:r>
                            <m:rPr>
                              <m:sty m:val="p"/>
                            </m:rPr>
                            <a:rPr lang="en-US" altLang="zh-CN" sz="1200"/>
                            <m:t>C</m:t>
                          </m:r>
                        </m:sub>
                      </m:sSub>
                      <m:r>
                        <a:rPr lang="en-US" altLang="zh-CN" sz="1200"/>
                        <m:t>|/</m:t>
                      </m:r>
                      <m:r>
                        <a:rPr lang="en-US" altLang="zh-CN" sz="1200">
                          <a:hlinkClick r:id="" action="ppaction://noaction"/>
                        </a:rPr>
                        <m:t>|</m:t>
                      </m:r>
                      <m:sSub>
                        <m:sSubPr>
                          <m:ctrlPr>
                            <a:rPr lang="zh-CN" altLang="zh-CN" sz="1200" i="1"/>
                          </m:ctrlPr>
                        </m:sSubPr>
                        <m:e>
                          <m:r>
                            <m:rPr>
                              <m:sty m:val="p"/>
                            </m:rPr>
                            <a:rPr lang="en-US" altLang="zh-CN" sz="1200"/>
                            <m:t>B</m:t>
                          </m:r>
                        </m:e>
                        <m:sub>
                          <m:r>
                            <m:rPr>
                              <m:sty m:val="p"/>
                            </m:rPr>
                            <a:rPr lang="en-US" altLang="zh-CN" sz="1200"/>
                            <m:t>S</m:t>
                          </m:r>
                        </m:sub>
                      </m:sSub>
                      <m:r>
                        <a:rPr lang="en-US" altLang="zh-CN" sz="1200"/>
                        <m:t>|=</m:t>
                      </m:r>
                      <m:r>
                        <m:rPr>
                          <m:sty m:val="p"/>
                        </m:rPr>
                        <a:rPr lang="en-US" altLang="zh-CN" sz="1200"/>
                        <m:t>min</m:t>
                      </m:r>
                      <m:r>
                        <a:rPr lang="en-US" altLang="zh-CN" sz="1200" b="0" i="1" smtClean="0">
                          <a:latin typeface="Cambria Math" panose="02040503050406030204" pitchFamily="18" charset="0"/>
                        </a:rPr>
                        <m:t>𝑓</m:t>
                      </m:r>
                      <m:r>
                        <a:rPr lang="en-US" altLang="zh-CN" sz="1200"/>
                        <m:t>(0.5,|</m:t>
                      </m:r>
                      <m:r>
                        <m:rPr>
                          <m:sty m:val="p"/>
                        </m:rPr>
                        <a:rPr lang="en-US" altLang="zh-CN" sz="1200"/>
                        <m:t>C</m:t>
                      </m:r>
                      <m:r>
                        <a:rPr lang="en-US" altLang="zh-CN" sz="1200"/>
                        <m:t>|/|</m:t>
                      </m:r>
                      <m:r>
                        <m:rPr>
                          <m:sty m:val="p"/>
                        </m:rPr>
                        <a:rPr lang="en-US" altLang="zh-CN" sz="1200"/>
                        <m:t>S</m:t>
                      </m:r>
                      <m:r>
                        <a:rPr lang="en-US" altLang="zh-CN" sz="1200"/>
                        <m:t>|)</m:t>
                      </m:r>
                    </m:oMath>
                  </a14:m>
                  <a:r>
                    <a:rPr lang="zh-CN" altLang="zh-CN" sz="1200" dirty="0"/>
                    <a:t>来稍微调整策略。在本次实验中设置批次大小</a:t>
                  </a:r>
                  <a14:m>
                    <m:oMath xmlns:m="http://schemas.openxmlformats.org/officeDocument/2006/math">
                      <m:r>
                        <a:rPr lang="en-US" altLang="zh-CN" sz="1200"/>
                        <m:t>|</m:t>
                      </m:r>
                      <m:sSub>
                        <m:sSubPr>
                          <m:ctrlPr>
                            <a:rPr lang="zh-CN" altLang="zh-CN" sz="1200" i="1"/>
                          </m:ctrlPr>
                        </m:sSubPr>
                        <m:e>
                          <m:r>
                            <m:rPr>
                              <m:sty m:val="p"/>
                            </m:rPr>
                            <a:rPr lang="en-US" altLang="zh-CN" sz="1200"/>
                            <m:t>B</m:t>
                          </m:r>
                        </m:e>
                        <m:sub>
                          <m:r>
                            <m:rPr>
                              <m:sty m:val="p"/>
                            </m:rPr>
                            <a:rPr lang="en-US" altLang="zh-CN" sz="1200"/>
                            <m:t>S</m:t>
                          </m:r>
                        </m:sub>
                      </m:sSub>
                      <m:r>
                        <a:rPr lang="en-US" altLang="zh-CN" sz="1200"/>
                        <m:t>|</m:t>
                      </m:r>
                    </m:oMath>
                  </a14:m>
                  <a:r>
                    <a:rPr lang="zh-CN" altLang="zh-CN" sz="1200" dirty="0"/>
                    <a:t>到</a:t>
                  </a:r>
                  <a:r>
                    <a:rPr lang="en-US" altLang="zh-CN" sz="1200" dirty="0"/>
                    <a:t>128</a:t>
                  </a:r>
                  <a:r>
                    <a:rPr lang="zh-CN" altLang="zh-CN" sz="1200" dirty="0"/>
                    <a:t>，然后相应地计算</a:t>
                  </a:r>
                  <a14:m>
                    <m:oMath xmlns:m="http://schemas.openxmlformats.org/officeDocument/2006/math">
                      <m:r>
                        <a:rPr lang="en-US" altLang="zh-CN" sz="1200"/>
                        <m:t>|</m:t>
                      </m:r>
                      <m:sSub>
                        <m:sSubPr>
                          <m:ctrlPr>
                            <a:rPr lang="zh-CN" altLang="zh-CN" sz="1200" i="1"/>
                          </m:ctrlPr>
                        </m:sSubPr>
                        <m:e>
                          <m:r>
                            <m:rPr>
                              <m:sty m:val="p"/>
                            </m:rPr>
                            <a:rPr lang="en-US" altLang="zh-CN" sz="1200"/>
                            <m:t>B</m:t>
                          </m:r>
                        </m:e>
                        <m:sub>
                          <m:r>
                            <m:rPr>
                              <m:sty m:val="p"/>
                            </m:rPr>
                            <a:rPr lang="en-US" altLang="zh-CN" sz="1200"/>
                            <m:t>C</m:t>
                          </m:r>
                        </m:sub>
                      </m:sSub>
                      <m:r>
                        <a:rPr lang="en-US" altLang="zh-CN" sz="1200"/>
                        <m:t>|</m:t>
                      </m:r>
                    </m:oMath>
                  </a14:m>
                  <a:r>
                    <a:rPr lang="zh-CN" altLang="zh-CN" sz="1200" dirty="0"/>
                    <a:t>。</a:t>
                  </a:r>
                </a:p>
                <a:p>
                  <a:r>
                    <a:rPr lang="zh-CN" altLang="en-US" sz="1200" dirty="0" smtClean="0"/>
                    <a:t>②</a:t>
                  </a:r>
                  <a:r>
                    <a:rPr lang="zh-CN" altLang="zh-CN" sz="1200" dirty="0" smtClean="0"/>
                    <a:t>每个</a:t>
                  </a:r>
                  <a:r>
                    <a:rPr lang="zh-CN" altLang="zh-CN" sz="1200" dirty="0"/>
                    <a:t>小批量样品中应保留的样品数是这样计算的：在每个小批量中使用训练损失较小的</a:t>
                  </a:r>
                  <a:r>
                    <a:rPr lang="en-US" altLang="zh-CN" sz="1200" dirty="0"/>
                    <a:t>#n</a:t>
                  </a:r>
                  <a:r>
                    <a:rPr lang="zh-CN" altLang="zh-CN" sz="1200" dirty="0"/>
                    <a:t>（</a:t>
                  </a:r>
                  <a:r>
                    <a:rPr lang="en-US" altLang="zh-CN" sz="1200" dirty="0"/>
                    <a:t>e</a:t>
                  </a:r>
                  <a:r>
                    <a:rPr lang="zh-CN" altLang="zh-CN" sz="1200" dirty="0"/>
                    <a:t>）个样本来更新网络，其中</a:t>
                  </a:r>
                  <a:r>
                    <a:rPr lang="en-US" altLang="zh-CN" sz="1200" dirty="0"/>
                    <a:t>e</a:t>
                  </a:r>
                  <a:r>
                    <a:rPr lang="zh-CN" altLang="zh-CN" sz="1200" dirty="0"/>
                    <a:t>是当前周期。设置</a:t>
                  </a:r>
                  <a14:m>
                    <m:oMath xmlns:m="http://schemas.openxmlformats.org/officeDocument/2006/math">
                      <m:r>
                        <m:rPr>
                          <m:sty m:val="p"/>
                        </m:rPr>
                        <a:rPr lang="en-US" altLang="zh-CN" sz="1200"/>
                        <m:t>n</m:t>
                      </m:r>
                      <m:r>
                        <a:rPr lang="en-US" altLang="zh-CN" sz="1200"/>
                        <m:t>(</m:t>
                      </m:r>
                      <m:r>
                        <m:rPr>
                          <m:sty m:val="p"/>
                        </m:rPr>
                        <a:rPr lang="en-US" altLang="zh-CN" sz="1200"/>
                        <m:t>e</m:t>
                      </m:r>
                      <m:r>
                        <a:rPr lang="en-US" altLang="zh-CN" sz="1200"/>
                        <m:t>)=</m:t>
                      </m:r>
                    </m:oMath>
                  </a14:m>
                  <a:r>
                    <a:rPr lang="en-US" altLang="zh-CN" sz="1050" dirty="0"/>
                    <a:t> </a:t>
                  </a:r>
                  <a14:m>
                    <m:oMath xmlns:m="http://schemas.openxmlformats.org/officeDocument/2006/math">
                      <m:r>
                        <a:rPr lang="en-US" altLang="zh-CN" sz="1050">
                          <a:latin typeface="Cambria Math" panose="02040503050406030204" pitchFamily="18" charset="0"/>
                        </a:rPr>
                        <m:t>|</m:t>
                      </m:r>
                      <m:sSub>
                        <m:sSubPr>
                          <m:ctrlPr>
                            <a:rPr lang="zh-CN" altLang="zh-CN" sz="1050" i="1">
                              <a:latin typeface="Cambria Math" panose="02040503050406030204" pitchFamily="18" charset="0"/>
                            </a:rPr>
                          </m:ctrlPr>
                        </m:sSubPr>
                        <m:e>
                          <m:r>
                            <m:rPr>
                              <m:sty m:val="p"/>
                            </m:rPr>
                            <a:rPr lang="en-US" altLang="zh-CN" sz="1050">
                              <a:latin typeface="Cambria Math" panose="02040503050406030204" pitchFamily="18" charset="0"/>
                            </a:rPr>
                            <m:t>B</m:t>
                          </m:r>
                        </m:e>
                        <m:sub>
                          <m:r>
                            <m:rPr>
                              <m:sty m:val="p"/>
                            </m:rPr>
                            <a:rPr lang="en-US" altLang="zh-CN" sz="1050">
                              <a:latin typeface="Cambria Math" panose="02040503050406030204" pitchFamily="18" charset="0"/>
                            </a:rPr>
                            <m:t>S</m:t>
                          </m:r>
                        </m:sub>
                      </m:sSub>
                      <m:r>
                        <a:rPr lang="en-US" altLang="zh-CN" sz="1050">
                          <a:latin typeface="Cambria Math" panose="02040503050406030204" pitchFamily="18" charset="0"/>
                        </a:rPr>
                        <m:t>|</m:t>
                      </m:r>
                    </m:oMath>
                  </a14:m>
                  <a:r>
                    <a:rPr lang="en-US" altLang="zh-CN" sz="1050" dirty="0" smtClean="0"/>
                    <a:t>(1-</a:t>
                  </a:r>
                  <a:r>
                    <a:rPr lang="zh-CN" altLang="zh-CN" dirty="0"/>
                    <a:t> </a:t>
                  </a:r>
                  <a14:m>
                    <m:oMath xmlns:m="http://schemas.openxmlformats.org/officeDocument/2006/math">
                      <m:sSub>
                        <m:sSubPr>
                          <m:ctrlPr>
                            <a:rPr lang="zh-CN" altLang="zh-CN" sz="1400" i="1"/>
                          </m:ctrlPr>
                        </m:sSubPr>
                        <m:e>
                          <m:r>
                            <m:rPr>
                              <m:sty m:val="p"/>
                            </m:rPr>
                            <a:rPr lang="en-US" altLang="zh-CN" sz="1400"/>
                            <m:t>ε</m:t>
                          </m:r>
                        </m:e>
                        <m:sub>
                          <m:r>
                            <a:rPr lang="en-US" altLang="zh-CN" sz="1400" i="1"/>
                            <m:t>𝑆</m:t>
                          </m:r>
                        </m:sub>
                      </m:sSub>
                      <m:r>
                        <m:rPr>
                          <m:sty m:val="p"/>
                        </m:rPr>
                        <a:rPr lang="en-US" altLang="zh-CN" sz="1400"/>
                        <m:t>min</m:t>
                      </m:r>
                      <m:d>
                        <m:dPr>
                          <m:begChr m:val="（"/>
                          <m:endChr m:val="）"/>
                          <m:ctrlPr>
                            <a:rPr lang="zh-CN" altLang="zh-CN" sz="1400" i="1"/>
                          </m:ctrlPr>
                        </m:dPr>
                        <m:e>
                          <m:f>
                            <m:fPr>
                              <m:ctrlPr>
                                <a:rPr lang="zh-CN" altLang="zh-CN" sz="1400" i="1"/>
                              </m:ctrlPr>
                            </m:fPr>
                            <m:num>
                              <m:r>
                                <m:rPr>
                                  <m:sty m:val="p"/>
                                </m:rPr>
                                <a:rPr lang="en-US" altLang="zh-CN" sz="1400"/>
                                <m:t>e</m:t>
                              </m:r>
                            </m:num>
                            <m:den>
                              <m:r>
                                <a:rPr lang="en-US" altLang="zh-CN" sz="1400"/>
                                <m:t>10</m:t>
                              </m:r>
                            </m:den>
                          </m:f>
                          <m:r>
                            <a:rPr lang="en-US" altLang="zh-CN" sz="1400"/>
                            <m:t>,1</m:t>
                          </m:r>
                        </m:e>
                      </m:d>
                    </m:oMath>
                  </a14:m>
                  <a:r>
                    <a:rPr lang="en-US" altLang="zh-CN" sz="1050" dirty="0" smtClean="0"/>
                    <a:t>)</a:t>
                  </a:r>
                  <a:endParaRPr lang="zh-CN" altLang="zh-CN" sz="1050" dirty="0"/>
                </a:p>
              </p:txBody>
            </p:sp>
          </mc:Choice>
          <mc:Fallback>
            <p:sp>
              <p:nvSpPr>
                <p:cNvPr id="53" name="矩形 52"/>
                <p:cNvSpPr>
                  <a:spLocks noRot="1" noChangeAspect="1" noMove="1" noResize="1" noEditPoints="1" noAdjustHandles="1" noChangeArrowheads="1" noChangeShapeType="1" noTextEdit="1"/>
                </p:cNvSpPr>
                <p:nvPr/>
              </p:nvSpPr>
              <p:spPr>
                <a:xfrm>
                  <a:off x="1714512" y="1780106"/>
                  <a:ext cx="8513131" cy="1707390"/>
                </a:xfrm>
                <a:prstGeom prst="rect">
                  <a:avLst/>
                </a:prstGeom>
                <a:blipFill>
                  <a:blip r:embed="rId4"/>
                  <a:stretch>
                    <a:fillRect l="-94" t="-357"/>
                  </a:stretch>
                </a:blipFill>
              </p:spPr>
              <p:txBody>
                <a:bodyPr/>
                <a:lstStyle/>
                <a:p>
                  <a:r>
                    <a:rPr lang="zh-CN" altLang="en-US">
                      <a:noFill/>
                    </a:rPr>
                    <a:t> </a:t>
                  </a:r>
                </a:p>
              </p:txBody>
            </p:sp>
          </mc:Fallback>
        </mc:AlternateContent>
        <p:sp>
          <p:nvSpPr>
            <p:cNvPr id="54" name="矩形 53"/>
            <p:cNvSpPr/>
            <p:nvPr/>
          </p:nvSpPr>
          <p:spPr>
            <a:xfrm>
              <a:off x="1104730" y="1194800"/>
              <a:ext cx="6099160"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t>实验三：</a:t>
              </a:r>
              <a:r>
                <a:rPr lang="zh-CN" altLang="zh-CN" b="1" dirty="0"/>
                <a:t>针对噪声标签训练</a:t>
              </a:r>
              <a:r>
                <a:rPr lang="en-US" altLang="zh-CN" b="1" dirty="0"/>
                <a:t>DNN</a:t>
              </a:r>
              <a:r>
                <a:rPr lang="zh-CN" altLang="zh-CN" b="1" dirty="0"/>
                <a:t>的鲁棒性</a:t>
              </a:r>
              <a:endParaRPr lang="zh-CN" altLang="en-US" b="1" dirty="0"/>
            </a:p>
          </p:txBody>
        </p:sp>
      </p:grpSp>
      <p:sp>
        <p:nvSpPr>
          <p:cNvPr id="17" name="iS1ide-Rectangle 3"/>
          <p:cNvSpPr/>
          <p:nvPr/>
        </p:nvSpPr>
        <p:spPr>
          <a:xfrm>
            <a:off x="2183239" y="3420918"/>
            <a:ext cx="3683406" cy="21030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文本框 18"/>
          <p:cNvSpPr txBox="1"/>
          <p:nvPr/>
        </p:nvSpPr>
        <p:spPr>
          <a:xfrm>
            <a:off x="2337876" y="3672231"/>
            <a:ext cx="3528769" cy="1600438"/>
          </a:xfrm>
          <a:prstGeom prst="rect">
            <a:avLst/>
          </a:prstGeom>
          <a:noFill/>
        </p:spPr>
        <p:txBody>
          <a:bodyPr wrap="square" rtlCol="0">
            <a:spAutoFit/>
          </a:bodyPr>
          <a:lstStyle/>
          <a:p>
            <a:r>
              <a:rPr lang="zh-CN" altLang="zh-CN" sz="1400" dirty="0">
                <a:solidFill>
                  <a:schemeClr val="bg1"/>
                </a:solidFill>
              </a:rPr>
              <a:t>为了证明实验</a:t>
            </a:r>
            <a:r>
              <a:rPr lang="zh-CN" altLang="zh-CN" sz="1400" dirty="0" smtClean="0">
                <a:solidFill>
                  <a:schemeClr val="bg1"/>
                </a:solidFill>
              </a:rPr>
              <a:t>的效果</a:t>
            </a:r>
            <a:r>
              <a:rPr lang="zh-CN" altLang="zh-CN" sz="1400" dirty="0">
                <a:solidFill>
                  <a:schemeClr val="bg1"/>
                </a:solidFill>
              </a:rPr>
              <a:t>，本次实验还和几个比较流行的算法进行效果比较，算法有：</a:t>
            </a:r>
            <a:r>
              <a:rPr lang="en-US" altLang="zh-CN" sz="1400" dirty="0">
                <a:solidFill>
                  <a:schemeClr val="bg1"/>
                </a:solidFill>
              </a:rPr>
              <a:t>(1)F-</a:t>
            </a:r>
            <a:r>
              <a:rPr lang="zh-CN" altLang="zh-CN" sz="1400" dirty="0" smtClean="0">
                <a:solidFill>
                  <a:schemeClr val="bg1"/>
                </a:solidFill>
              </a:rPr>
              <a:t>校正</a:t>
            </a:r>
            <a:r>
              <a:rPr lang="en-US" altLang="zh-CN" sz="1400" dirty="0" smtClean="0">
                <a:solidFill>
                  <a:schemeClr val="bg1"/>
                </a:solidFill>
              </a:rPr>
              <a:t> </a:t>
            </a:r>
          </a:p>
          <a:p>
            <a:r>
              <a:rPr lang="en-US" altLang="zh-CN" sz="1400" dirty="0" smtClean="0">
                <a:solidFill>
                  <a:schemeClr val="bg1"/>
                </a:solidFill>
              </a:rPr>
              <a:t>(</a:t>
            </a:r>
            <a:r>
              <a:rPr lang="en-US" altLang="zh-CN" sz="1400" dirty="0">
                <a:solidFill>
                  <a:schemeClr val="bg1"/>
                </a:solidFill>
              </a:rPr>
              <a:t>2)</a:t>
            </a:r>
            <a:r>
              <a:rPr lang="zh-CN" altLang="zh-CN" sz="1400" dirty="0" smtClean="0">
                <a:solidFill>
                  <a:schemeClr val="bg1"/>
                </a:solidFill>
              </a:rPr>
              <a:t>解耦</a:t>
            </a:r>
            <a:r>
              <a:rPr lang="en-US" altLang="zh-CN" sz="1400" dirty="0" smtClean="0">
                <a:solidFill>
                  <a:schemeClr val="bg1"/>
                </a:solidFill>
              </a:rPr>
              <a:t>    </a:t>
            </a:r>
          </a:p>
          <a:p>
            <a:r>
              <a:rPr lang="en-US" altLang="zh-CN" sz="1400" dirty="0" smtClean="0">
                <a:solidFill>
                  <a:schemeClr val="bg1"/>
                </a:solidFill>
              </a:rPr>
              <a:t>(3)Co-teaching    </a:t>
            </a:r>
          </a:p>
          <a:p>
            <a:r>
              <a:rPr lang="en-US" altLang="zh-CN" sz="1400" dirty="0" smtClean="0">
                <a:solidFill>
                  <a:schemeClr val="bg1"/>
                </a:solidFill>
              </a:rPr>
              <a:t>(4)</a:t>
            </a:r>
            <a:r>
              <a:rPr lang="en-US" altLang="zh-CN" sz="1400" dirty="0" err="1" smtClean="0">
                <a:solidFill>
                  <a:schemeClr val="bg1"/>
                </a:solidFill>
              </a:rPr>
              <a:t>MentorNet</a:t>
            </a:r>
            <a:r>
              <a:rPr lang="en-US" altLang="zh-CN" sz="1400" dirty="0" smtClean="0">
                <a:solidFill>
                  <a:schemeClr val="bg1"/>
                </a:solidFill>
              </a:rPr>
              <a:t>     </a:t>
            </a:r>
          </a:p>
          <a:p>
            <a:r>
              <a:rPr lang="en-US" altLang="zh-CN" sz="1400" dirty="0" smtClean="0">
                <a:solidFill>
                  <a:schemeClr val="bg1"/>
                </a:solidFill>
              </a:rPr>
              <a:t>(5)D2L</a:t>
            </a:r>
            <a:r>
              <a:rPr lang="zh-CN" altLang="zh-CN" sz="1400" dirty="0"/>
              <a:t>。</a:t>
            </a:r>
            <a:endParaRPr lang="zh-CN" altLang="en-US" sz="1400" dirty="0"/>
          </a:p>
        </p:txBody>
      </p:sp>
    </p:spTree>
    <p:custDataLst>
      <p:tags r:id="rId1"/>
    </p:custDataLst>
    <p:extLst>
      <p:ext uri="{BB962C8B-B14F-4D97-AF65-F5344CB8AC3E}">
        <p14:creationId xmlns:p14="http://schemas.microsoft.com/office/powerpoint/2010/main" val="15706683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flipV="1">
            <a:off x="2581784" y="2528031"/>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155950" y="0"/>
            <a:ext cx="5880100" cy="2400738"/>
            <a:chOff x="3155950" y="0"/>
            <a:chExt cx="5880100" cy="2400738"/>
          </a:xfrm>
        </p:grpSpPr>
        <p:sp>
          <p:nvSpPr>
            <p:cNvPr id="2" name="等腰三角形 1"/>
            <p:cNvSpPr/>
            <p:nvPr/>
          </p:nvSpPr>
          <p:spPr>
            <a:xfrm flipV="1">
              <a:off x="3155950" y="0"/>
              <a:ext cx="5880100" cy="2400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47525" y="538769"/>
              <a:ext cx="2896947" cy="1107996"/>
            </a:xfrm>
            <a:prstGeom prst="rect">
              <a:avLst/>
            </a:prstGeom>
            <a:noFill/>
          </p:spPr>
          <p:txBody>
            <a:bodyPr wrap="none" rtlCol="0">
              <a:spAutoFit/>
              <a:scene3d>
                <a:camera prst="orthographicFront"/>
                <a:lightRig rig="threePt" dir="t"/>
              </a:scene3d>
              <a:sp3d contourW="12700"/>
            </a:bodyPr>
            <a:lstStyle/>
            <a:p>
              <a:pPr algn="ctr"/>
              <a:r>
                <a:rPr lang="en-US" altLang="zh-CN" sz="6600" dirty="0" smtClean="0">
                  <a:solidFill>
                    <a:schemeClr val="bg1"/>
                  </a:solidFill>
                  <a:latin typeface="Agency FB" panose="020B0503020202020204" pitchFamily="34" charset="0"/>
                </a:rPr>
                <a:t>CONTENTS</a:t>
              </a:r>
              <a:endParaRPr lang="zh-CN" altLang="en-US" sz="6600" dirty="0">
                <a:solidFill>
                  <a:schemeClr val="bg1"/>
                </a:solidFill>
                <a:latin typeface="Agency FB" panose="020B0503020202020204" pitchFamily="34" charset="0"/>
              </a:endParaRPr>
            </a:p>
          </p:txBody>
        </p:sp>
      </p:grpSp>
      <p:sp>
        <p:nvSpPr>
          <p:cNvPr id="5" name="椭圆 4"/>
          <p:cNvSpPr/>
          <p:nvPr/>
        </p:nvSpPr>
        <p:spPr>
          <a:xfrm>
            <a:off x="2125899" y="2791556"/>
            <a:ext cx="1168402" cy="11684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398794" y="2785591"/>
            <a:ext cx="1168402" cy="1168402"/>
          </a:xfrm>
          <a:prstGeom prst="ellips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94811" y="2785591"/>
            <a:ext cx="1168402" cy="11684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62512" y="2785591"/>
            <a:ext cx="1168402" cy="1168402"/>
          </a:xfrm>
          <a:prstGeom prst="ellips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H="1">
            <a:off x="8709200" y="390818"/>
            <a:ext cx="1303474" cy="10810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 y="5629275"/>
            <a:ext cx="1481567" cy="1228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flipV="1">
            <a:off x="4854679" y="2522066"/>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V="1">
            <a:off x="7050696" y="2522066"/>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9118398" y="2522066"/>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308387" y="3175702"/>
            <a:ext cx="80342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smtClean="0">
                <a:solidFill>
                  <a:schemeClr val="tx1">
                    <a:lumMod val="75000"/>
                    <a:lumOff val="25000"/>
                  </a:schemeClr>
                </a:solidFill>
                <a:latin typeface="Agency FB" panose="020B0503020202020204" pitchFamily="34" charset="0"/>
              </a:rPr>
              <a:t>PART 01</a:t>
            </a:r>
            <a:endParaRPr lang="zh-CN" altLang="en-US" sz="2000" dirty="0">
              <a:solidFill>
                <a:schemeClr val="tx1">
                  <a:lumMod val="75000"/>
                  <a:lumOff val="25000"/>
                </a:schemeClr>
              </a:solidFill>
              <a:latin typeface="Agency FB" panose="020B0503020202020204" pitchFamily="34" charset="0"/>
            </a:endParaRPr>
          </a:p>
        </p:txBody>
      </p:sp>
      <p:sp>
        <p:nvSpPr>
          <p:cNvPr id="27" name="文本框 26"/>
          <p:cNvSpPr txBox="1"/>
          <p:nvPr/>
        </p:nvSpPr>
        <p:spPr>
          <a:xfrm>
            <a:off x="4558038" y="3180421"/>
            <a:ext cx="8499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smtClean="0">
                <a:solidFill>
                  <a:schemeClr val="bg1"/>
                </a:solidFill>
                <a:latin typeface="Agency FB" panose="020B0503020202020204" pitchFamily="34" charset="0"/>
              </a:rPr>
              <a:t>PART 02</a:t>
            </a:r>
            <a:endParaRPr lang="zh-CN" altLang="en-US" sz="2000" dirty="0">
              <a:solidFill>
                <a:schemeClr val="bg1"/>
              </a:solidFill>
              <a:latin typeface="Agency FB" panose="020B0503020202020204" pitchFamily="34" charset="0"/>
            </a:endParaRPr>
          </a:p>
        </p:txBody>
      </p:sp>
      <p:sp>
        <p:nvSpPr>
          <p:cNvPr id="28" name="文本框 27"/>
          <p:cNvSpPr txBox="1"/>
          <p:nvPr/>
        </p:nvSpPr>
        <p:spPr>
          <a:xfrm>
            <a:off x="6749246" y="3180899"/>
            <a:ext cx="859531"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smtClean="0">
                <a:solidFill>
                  <a:schemeClr val="tx1">
                    <a:lumMod val="75000"/>
                    <a:lumOff val="25000"/>
                  </a:schemeClr>
                </a:solidFill>
                <a:latin typeface="Agency FB" panose="020B0503020202020204" pitchFamily="34" charset="0"/>
              </a:rPr>
              <a:t>PART 03</a:t>
            </a:r>
            <a:endParaRPr lang="zh-CN" altLang="en-US" sz="2000" dirty="0">
              <a:solidFill>
                <a:schemeClr val="tx1">
                  <a:lumMod val="75000"/>
                  <a:lumOff val="25000"/>
                </a:schemeClr>
              </a:solidFill>
              <a:latin typeface="Agency FB" panose="020B0503020202020204" pitchFamily="34" charset="0"/>
            </a:endParaRPr>
          </a:p>
        </p:txBody>
      </p:sp>
      <p:sp>
        <p:nvSpPr>
          <p:cNvPr id="29" name="文本框 28"/>
          <p:cNvSpPr txBox="1"/>
          <p:nvPr/>
        </p:nvSpPr>
        <p:spPr>
          <a:xfrm>
            <a:off x="8822558" y="3184415"/>
            <a:ext cx="848309"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smtClean="0">
                <a:solidFill>
                  <a:schemeClr val="bg1"/>
                </a:solidFill>
                <a:latin typeface="Agency FB" panose="020B0503020202020204" pitchFamily="34" charset="0"/>
              </a:rPr>
              <a:t>PART 04</a:t>
            </a:r>
            <a:endParaRPr lang="zh-CN" altLang="en-US" sz="2000" dirty="0">
              <a:solidFill>
                <a:schemeClr val="bg1"/>
              </a:solidFill>
              <a:latin typeface="Agency FB" panose="020B0503020202020204" pitchFamily="34" charset="0"/>
            </a:endParaRPr>
          </a:p>
        </p:txBody>
      </p:sp>
      <p:sp>
        <p:nvSpPr>
          <p:cNvPr id="25" name="文本框 24"/>
          <p:cNvSpPr txBox="1"/>
          <p:nvPr/>
        </p:nvSpPr>
        <p:spPr>
          <a:xfrm>
            <a:off x="1773590" y="4444848"/>
            <a:ext cx="1873017" cy="369332"/>
          </a:xfrm>
          <a:prstGeom prst="rect">
            <a:avLst/>
          </a:prstGeom>
          <a:noFill/>
        </p:spPr>
        <p:txBody>
          <a:bodyPr wrap="square" rtlCol="0">
            <a:spAutoFit/>
          </a:bodyPr>
          <a:lstStyle/>
          <a:p>
            <a:r>
              <a:rPr lang="zh-CN" altLang="en-US" dirty="0" smtClean="0"/>
              <a:t>研究问题及目标</a:t>
            </a:r>
            <a:endParaRPr lang="zh-CN" altLang="en-US" dirty="0"/>
          </a:p>
        </p:txBody>
      </p:sp>
      <p:sp>
        <p:nvSpPr>
          <p:cNvPr id="30" name="文本框 29"/>
          <p:cNvSpPr txBox="1"/>
          <p:nvPr/>
        </p:nvSpPr>
        <p:spPr>
          <a:xfrm>
            <a:off x="4366186" y="4444848"/>
            <a:ext cx="1233615" cy="369332"/>
          </a:xfrm>
          <a:prstGeom prst="rect">
            <a:avLst/>
          </a:prstGeom>
          <a:noFill/>
        </p:spPr>
        <p:txBody>
          <a:bodyPr wrap="square" rtlCol="0">
            <a:spAutoFit/>
          </a:bodyPr>
          <a:lstStyle/>
          <a:p>
            <a:r>
              <a:rPr lang="zh-CN" altLang="en-US" dirty="0" smtClean="0"/>
              <a:t>研究方法</a:t>
            </a:r>
            <a:endParaRPr lang="zh-CN" altLang="en-US" dirty="0"/>
          </a:p>
        </p:txBody>
      </p:sp>
      <p:sp>
        <p:nvSpPr>
          <p:cNvPr id="42" name="文本框 41"/>
          <p:cNvSpPr txBox="1"/>
          <p:nvPr/>
        </p:nvSpPr>
        <p:spPr>
          <a:xfrm>
            <a:off x="8779287" y="4444848"/>
            <a:ext cx="1191486" cy="369332"/>
          </a:xfrm>
          <a:prstGeom prst="rect">
            <a:avLst/>
          </a:prstGeom>
          <a:noFill/>
        </p:spPr>
        <p:txBody>
          <a:bodyPr wrap="square" rtlCol="0">
            <a:spAutoFit/>
          </a:bodyPr>
          <a:lstStyle/>
          <a:p>
            <a:r>
              <a:rPr lang="zh-CN" altLang="en-US" dirty="0" smtClean="0"/>
              <a:t>研究结论</a:t>
            </a:r>
            <a:endParaRPr lang="zh-CN" altLang="en-US" dirty="0"/>
          </a:p>
        </p:txBody>
      </p:sp>
      <p:sp>
        <p:nvSpPr>
          <p:cNvPr id="47" name="文本框 46"/>
          <p:cNvSpPr txBox="1"/>
          <p:nvPr/>
        </p:nvSpPr>
        <p:spPr>
          <a:xfrm>
            <a:off x="6504720" y="4458373"/>
            <a:ext cx="1348582" cy="369332"/>
          </a:xfrm>
          <a:prstGeom prst="rect">
            <a:avLst/>
          </a:prstGeom>
          <a:noFill/>
        </p:spPr>
        <p:txBody>
          <a:bodyPr wrap="square" rtlCol="0">
            <a:spAutoFit/>
          </a:bodyPr>
          <a:lstStyle/>
          <a:p>
            <a:r>
              <a:rPr lang="zh-CN" altLang="en-US" dirty="0" smtClean="0"/>
              <a:t>实验及结果</a:t>
            </a:r>
            <a:endParaRPr lang="zh-CN" altLang="en-US" dirty="0"/>
          </a:p>
        </p:txBody>
      </p:sp>
    </p:spTree>
    <p:extLst>
      <p:ext uri="{BB962C8B-B14F-4D97-AF65-F5344CB8AC3E}">
        <p14:creationId xmlns:p14="http://schemas.microsoft.com/office/powerpoint/2010/main" val="11848319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par>
                                <p:cTn id="67" presetID="22" presetClass="entr" presetSubtype="2"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right)">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6" grpId="0" animBg="1"/>
      <p:bldP spid="7" grpId="0" animBg="1"/>
      <p:bldP spid="8" grpId="0" animBg="1"/>
      <p:bldP spid="22" grpId="0" animBg="1"/>
      <p:bldP spid="23" grpId="0" animBg="1"/>
      <p:bldP spid="24" grpId="0" animBg="1"/>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grpSp>
        <p:nvGrpSpPr>
          <p:cNvPr id="52" name="组合 51"/>
          <p:cNvGrpSpPr/>
          <p:nvPr/>
        </p:nvGrpSpPr>
        <p:grpSpPr>
          <a:xfrm>
            <a:off x="523504" y="930067"/>
            <a:ext cx="7501910" cy="1639539"/>
            <a:chOff x="1104730" y="1194800"/>
            <a:chExt cx="9884952" cy="1639539"/>
          </a:xfrm>
        </p:grpSpPr>
        <p:sp>
          <p:nvSpPr>
            <p:cNvPr id="53" name="矩形 52"/>
            <p:cNvSpPr/>
            <p:nvPr/>
          </p:nvSpPr>
          <p:spPr>
            <a:xfrm>
              <a:off x="1691117" y="2188008"/>
              <a:ext cx="9298565" cy="646331"/>
            </a:xfrm>
            <a:prstGeom prst="rect">
              <a:avLst/>
            </a:prstGeom>
          </p:spPr>
          <p:txBody>
            <a:bodyPr wrap="square">
              <a:spAutoFit/>
              <a:scene3d>
                <a:camera prst="orthographicFront"/>
                <a:lightRig rig="threePt" dir="t"/>
              </a:scene3d>
              <a:sp3d contourW="12700"/>
            </a:bodyPr>
            <a:lstStyle/>
            <a:p>
              <a:r>
                <a:rPr lang="zh-CN" altLang="zh-CN" sz="1200" dirty="0" smtClean="0"/>
                <a:t>对于</a:t>
              </a:r>
              <a:r>
                <a:rPr lang="zh-CN" altLang="zh-CN" sz="1200" dirty="0"/>
                <a:t>对称噪声</a:t>
              </a:r>
              <a:r>
                <a:rPr lang="zh-CN" altLang="zh-CN" sz="1200" dirty="0" smtClean="0"/>
                <a:t>，</a:t>
              </a:r>
              <a:r>
                <a:rPr lang="zh-CN" altLang="en-US" sz="1200" dirty="0" smtClean="0"/>
                <a:t>实验</a:t>
              </a:r>
              <a:r>
                <a:rPr lang="zh-CN" altLang="zh-CN" sz="1200" dirty="0" smtClean="0"/>
                <a:t>设置</a:t>
              </a:r>
              <a:r>
                <a:rPr lang="zh-CN" altLang="zh-CN" sz="1200" dirty="0"/>
                <a:t>测试噪声比为</a:t>
              </a:r>
              <a:r>
                <a:rPr lang="en-US" altLang="zh-CN" sz="1200" dirty="0"/>
                <a:t>0.2</a:t>
              </a:r>
              <a:r>
                <a:rPr lang="zh-CN" altLang="zh-CN" sz="1200" dirty="0"/>
                <a:t>，</a:t>
              </a:r>
              <a:r>
                <a:rPr lang="en-US" altLang="zh-CN" sz="1200" dirty="0"/>
                <a:t>0.5</a:t>
              </a:r>
              <a:r>
                <a:rPr lang="zh-CN" altLang="zh-CN" sz="1200" dirty="0"/>
                <a:t>和</a:t>
              </a:r>
              <a:r>
                <a:rPr lang="en-US" altLang="zh-CN" sz="1200" dirty="0"/>
                <a:t>0.8</a:t>
              </a:r>
              <a:r>
                <a:rPr lang="zh-CN" altLang="zh-CN" sz="1200" dirty="0"/>
                <a:t>。 </a:t>
              </a:r>
              <a:endParaRPr lang="en-US" altLang="zh-CN" sz="1200" dirty="0" smtClean="0"/>
            </a:p>
            <a:p>
              <a:r>
                <a:rPr lang="zh-CN" altLang="zh-CN" sz="1200" dirty="0" smtClean="0"/>
                <a:t>对于</a:t>
              </a:r>
              <a:r>
                <a:rPr lang="zh-CN" altLang="zh-CN" sz="1200" dirty="0"/>
                <a:t>非对称噪声，我们设置噪声比</a:t>
              </a:r>
              <a:r>
                <a:rPr lang="en-US" altLang="zh-CN" sz="1200" dirty="0"/>
                <a:t>0.4</a:t>
              </a:r>
              <a:r>
                <a:rPr lang="zh-CN" altLang="zh-CN" sz="1200" dirty="0"/>
                <a:t>，因为大于</a:t>
              </a:r>
              <a:r>
                <a:rPr lang="en-US" altLang="zh-CN" sz="1200" dirty="0"/>
                <a:t>0.5</a:t>
              </a:r>
              <a:r>
                <a:rPr lang="zh-CN" altLang="zh-CN" sz="1200" dirty="0"/>
                <a:t>的非对称噪声是微不足道的</a:t>
              </a:r>
              <a:r>
                <a:rPr lang="zh-CN" altLang="zh-CN" sz="1200" dirty="0" smtClean="0"/>
                <a:t>。</a:t>
              </a:r>
              <a:endParaRPr lang="en-US" altLang="zh-CN" sz="1200" dirty="0" smtClean="0"/>
            </a:p>
            <a:p>
              <a:r>
                <a:rPr lang="zh-CN" altLang="zh-CN" sz="1200" dirty="0" smtClean="0"/>
                <a:t>实验</a:t>
              </a:r>
              <a:r>
                <a:rPr lang="zh-CN" altLang="zh-CN" sz="1200" dirty="0"/>
                <a:t>仍使用</a:t>
              </a:r>
              <a:r>
                <a:rPr lang="en-US" altLang="zh-CN" sz="1200" dirty="0"/>
                <a:t>ResNet-32</a:t>
              </a:r>
              <a:r>
                <a:rPr lang="zh-CN" altLang="zh-CN" sz="1200" dirty="0"/>
                <a:t>并将所有实验重复五</a:t>
              </a:r>
              <a:r>
                <a:rPr lang="zh-CN" altLang="zh-CN" sz="1200" dirty="0" smtClean="0"/>
                <a:t>次。</a:t>
              </a:r>
              <a:endParaRPr lang="zh-CN" altLang="zh-CN" sz="1200" dirty="0"/>
            </a:p>
          </p:txBody>
        </p:sp>
        <p:sp>
          <p:nvSpPr>
            <p:cNvPr id="54" name="矩形 53"/>
            <p:cNvSpPr/>
            <p:nvPr/>
          </p:nvSpPr>
          <p:spPr>
            <a:xfrm>
              <a:off x="1104730" y="1194800"/>
              <a:ext cx="6099160"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实验三：</a:t>
              </a:r>
              <a:r>
                <a:rPr lang="zh-CN" altLang="zh-CN" b="1" dirty="0"/>
                <a:t>针对噪声标签训练</a:t>
              </a:r>
              <a:r>
                <a:rPr lang="en-US" altLang="zh-CN" b="1" dirty="0"/>
                <a:t>DNN</a:t>
              </a:r>
              <a:r>
                <a:rPr lang="zh-CN" altLang="zh-CN" b="1" dirty="0"/>
                <a:t>的鲁棒性</a:t>
              </a:r>
              <a:endParaRPr lang="zh-CN" altLang="en-US" b="1" dirty="0"/>
            </a:p>
          </p:txBody>
        </p:sp>
      </p:grpSp>
      <p:sp>
        <p:nvSpPr>
          <p:cNvPr id="3" name="文本框 2"/>
          <p:cNvSpPr txBox="1"/>
          <p:nvPr/>
        </p:nvSpPr>
        <p:spPr>
          <a:xfrm>
            <a:off x="6024198" y="3984120"/>
            <a:ext cx="4451453" cy="984885"/>
          </a:xfrm>
          <a:prstGeom prst="rect">
            <a:avLst/>
          </a:prstGeom>
          <a:noFill/>
        </p:spPr>
        <p:txBody>
          <a:bodyPr wrap="square" rtlCol="0">
            <a:spAutoFit/>
          </a:bodyPr>
          <a:lstStyle/>
          <a:p>
            <a:r>
              <a:rPr lang="en-US" altLang="zh-CN" sz="1600" dirty="0" smtClean="0"/>
              <a:t>     </a:t>
            </a:r>
            <a:r>
              <a:rPr lang="en-US" altLang="zh-CN" sz="1400" dirty="0" smtClean="0"/>
              <a:t> </a:t>
            </a:r>
            <a:r>
              <a:rPr lang="zh-CN" altLang="zh-CN" sz="1400" dirty="0" smtClean="0">
                <a:latin typeface="楷体" panose="02010609060101010101" pitchFamily="49" charset="-122"/>
                <a:ea typeface="楷体" panose="02010609060101010101" pitchFamily="49" charset="-122"/>
              </a:rPr>
              <a:t>如</a:t>
            </a:r>
            <a:r>
              <a:rPr lang="zh-CN" altLang="en-US" sz="1400" dirty="0" smtClean="0">
                <a:latin typeface="楷体" panose="02010609060101010101" pitchFamily="49" charset="-122"/>
                <a:ea typeface="楷体" panose="02010609060101010101" pitchFamily="49" charset="-122"/>
              </a:rPr>
              <a:t>表</a:t>
            </a:r>
            <a:r>
              <a:rPr lang="zh-CN" altLang="zh-CN" sz="1400" dirty="0" smtClean="0">
                <a:latin typeface="楷体" panose="02010609060101010101" pitchFamily="49" charset="-122"/>
                <a:ea typeface="楷体" panose="02010609060101010101" pitchFamily="49" charset="-122"/>
              </a:rPr>
              <a:t>所</a:t>
            </a:r>
            <a:r>
              <a:rPr lang="zh-CN" altLang="zh-CN" sz="1400" dirty="0">
                <a:latin typeface="楷体" panose="02010609060101010101" pitchFamily="49" charset="-122"/>
                <a:ea typeface="楷体" panose="02010609060101010101" pitchFamily="49" charset="-122"/>
              </a:rPr>
              <a:t>示，在所有情况下，算法</a:t>
            </a:r>
            <a:r>
              <a:rPr lang="en-US" altLang="zh-CN" sz="1400" dirty="0">
                <a:latin typeface="楷体" panose="02010609060101010101" pitchFamily="49" charset="-122"/>
                <a:ea typeface="楷体" panose="02010609060101010101" pitchFamily="49" charset="-122"/>
              </a:rPr>
              <a:t>3</a:t>
            </a:r>
            <a:r>
              <a:rPr lang="zh-CN" altLang="zh-CN" sz="1400" dirty="0">
                <a:latin typeface="楷体" panose="02010609060101010101" pitchFamily="49" charset="-122"/>
                <a:ea typeface="楷体" panose="02010609060101010101" pitchFamily="49" charset="-122"/>
              </a:rPr>
              <a:t>的方法始终可以达到最佳测试精度（以黑体字标出）</a:t>
            </a:r>
            <a:r>
              <a:rPr lang="zh-CN" altLang="zh-CN" sz="1400" dirty="0" smtClean="0">
                <a:latin typeface="楷体" panose="02010609060101010101" pitchFamily="49" charset="-122"/>
                <a:ea typeface="楷体" panose="02010609060101010101" pitchFamily="49" charset="-122"/>
              </a:rPr>
              <a:t>。</a:t>
            </a:r>
            <a:endParaRPr lang="en-US" altLang="zh-CN" sz="1400" dirty="0" smtClean="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smtClean="0">
                <a:latin typeface="楷体" panose="02010609060101010101" pitchFamily="49" charset="-122"/>
                <a:ea typeface="楷体" panose="02010609060101010101" pitchFamily="49" charset="-122"/>
              </a:rPr>
              <a:t>      </a:t>
            </a:r>
            <a:r>
              <a:rPr lang="zh-CN" altLang="zh-CN" sz="1400" dirty="0" smtClean="0">
                <a:latin typeface="楷体" panose="02010609060101010101" pitchFamily="49" charset="-122"/>
                <a:ea typeface="楷体" panose="02010609060101010101" pitchFamily="49" charset="-122"/>
              </a:rPr>
              <a:t>即使</a:t>
            </a:r>
            <a:r>
              <a:rPr lang="zh-CN" altLang="zh-CN" sz="1400" dirty="0">
                <a:latin typeface="楷体" panose="02010609060101010101" pitchFamily="49" charset="-122"/>
                <a:ea typeface="楷体" panose="02010609060101010101" pitchFamily="49" charset="-122"/>
              </a:rPr>
              <a:t>对于大多数方法都具有挑战性的比率为</a:t>
            </a:r>
            <a:r>
              <a:rPr lang="en-US" altLang="zh-CN" sz="1400" dirty="0">
                <a:latin typeface="楷体" panose="02010609060101010101" pitchFamily="49" charset="-122"/>
                <a:ea typeface="楷体" panose="02010609060101010101" pitchFamily="49" charset="-122"/>
              </a:rPr>
              <a:t>0.8</a:t>
            </a:r>
            <a:r>
              <a:rPr lang="zh-CN" altLang="zh-CN" sz="1400" dirty="0">
                <a:latin typeface="楷体" panose="02010609060101010101" pitchFamily="49" charset="-122"/>
                <a:ea typeface="楷体" panose="02010609060101010101" pitchFamily="49" charset="-122"/>
              </a:rPr>
              <a:t>的对称噪声，算法</a:t>
            </a:r>
            <a:r>
              <a:rPr lang="en-US" altLang="zh-CN" sz="1400" dirty="0">
                <a:latin typeface="楷体" panose="02010609060101010101" pitchFamily="49" charset="-122"/>
                <a:ea typeface="楷体" panose="02010609060101010101" pitchFamily="49" charset="-122"/>
              </a:rPr>
              <a:t>3</a:t>
            </a:r>
            <a:r>
              <a:rPr lang="zh-CN" altLang="zh-CN" sz="1400" dirty="0">
                <a:latin typeface="楷体" panose="02010609060101010101" pitchFamily="49" charset="-122"/>
                <a:ea typeface="楷体" panose="02010609060101010101" pitchFamily="49" charset="-122"/>
              </a:rPr>
              <a:t>也可以达到良好的测试精度。</a:t>
            </a:r>
          </a:p>
        </p:txBody>
      </p:sp>
      <p:pic>
        <p:nvPicPr>
          <p:cNvPr id="12" name="图片 11"/>
          <p:cNvPicPr/>
          <p:nvPr/>
        </p:nvPicPr>
        <p:blipFill>
          <a:blip r:embed="rId4"/>
          <a:stretch>
            <a:fillRect/>
          </a:stretch>
        </p:blipFill>
        <p:spPr>
          <a:xfrm>
            <a:off x="1808876" y="3462629"/>
            <a:ext cx="2962275" cy="2206625"/>
          </a:xfrm>
          <a:prstGeom prst="rect">
            <a:avLst/>
          </a:prstGeom>
        </p:spPr>
      </p:pic>
      <p:sp>
        <p:nvSpPr>
          <p:cNvPr id="4" name="矩形 3"/>
          <p:cNvSpPr/>
          <p:nvPr/>
        </p:nvSpPr>
        <p:spPr>
          <a:xfrm>
            <a:off x="1620556" y="3028180"/>
            <a:ext cx="3531736" cy="276999"/>
          </a:xfrm>
          <a:prstGeom prst="rect">
            <a:avLst/>
          </a:prstGeom>
        </p:spPr>
        <p:txBody>
          <a:bodyPr wrap="none">
            <a:spAutoFit/>
          </a:bodyPr>
          <a:lstStyle/>
          <a:p>
            <a:pPr algn="ctr">
              <a:spcAft>
                <a:spcPts val="0"/>
              </a:spcAft>
            </a:pPr>
            <a:r>
              <a:rPr lang="zh-CN" altLang="zh-CN" sz="1200" kern="100" dirty="0">
                <a:latin typeface="等线" panose="02010600030101010101" pitchFamily="2" charset="-122"/>
                <a:ea typeface="宋体" panose="02010600030101010101" pitchFamily="2" charset="-122"/>
                <a:cs typeface="Times New Roman" panose="02020603050405020304" pitchFamily="18" charset="0"/>
              </a:rPr>
              <a:t>表</a:t>
            </a:r>
            <a:r>
              <a:rPr lang="en-US" altLang="zh-CN" sz="1200" kern="100" dirty="0">
                <a:latin typeface="等线" panose="02010600030101010101" pitchFamily="2" charset="-122"/>
                <a:ea typeface="宋体" panose="02010600030101010101" pitchFamily="2" charset="-122"/>
                <a:cs typeface="Times New Roman" panose="02020603050405020304" pitchFamily="18" charset="0"/>
              </a:rPr>
              <a:t>1.</a:t>
            </a:r>
            <a:r>
              <a:rPr lang="zh-CN" altLang="zh-CN" sz="1200" kern="100" dirty="0">
                <a:latin typeface="等线" panose="02010600030101010101" pitchFamily="2" charset="-122"/>
                <a:ea typeface="宋体" panose="02010600030101010101" pitchFamily="2" charset="-122"/>
                <a:cs typeface="Times New Roman" panose="02020603050405020304" pitchFamily="18" charset="0"/>
              </a:rPr>
              <a:t>在不同噪声类型和噪声比下的平均测试准确度</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109217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7376" y="345292"/>
            <a:ext cx="3057248"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研究试验及结果</a:t>
            </a:r>
            <a:endParaRPr lang="zh-CN" altLang="en-US" sz="3200" dirty="0">
              <a:latin typeface="Agency FB" panose="020B0503020202020204" pitchFamily="34" charset="0"/>
            </a:endParaRPr>
          </a:p>
        </p:txBody>
      </p:sp>
      <p:sp>
        <p:nvSpPr>
          <p:cNvPr id="54" name="矩形 53"/>
          <p:cNvSpPr/>
          <p:nvPr/>
        </p:nvSpPr>
        <p:spPr>
          <a:xfrm>
            <a:off x="523504" y="930067"/>
            <a:ext cx="4628788"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实验三：</a:t>
            </a:r>
            <a:r>
              <a:rPr lang="zh-CN" altLang="zh-CN" b="1" dirty="0"/>
              <a:t>针对噪声标签训练</a:t>
            </a:r>
            <a:r>
              <a:rPr lang="en-US" altLang="zh-CN" b="1" dirty="0"/>
              <a:t>DNN</a:t>
            </a:r>
            <a:r>
              <a:rPr lang="zh-CN" altLang="zh-CN" b="1" dirty="0"/>
              <a:t>的鲁棒性</a:t>
            </a:r>
            <a:endParaRPr lang="zh-CN" altLang="en-US" b="1" dirty="0"/>
          </a:p>
        </p:txBody>
      </p:sp>
      <p:pic>
        <p:nvPicPr>
          <p:cNvPr id="19" name="图片 18"/>
          <p:cNvPicPr/>
          <p:nvPr/>
        </p:nvPicPr>
        <p:blipFill>
          <a:blip r:embed="rId4"/>
          <a:stretch>
            <a:fillRect/>
          </a:stretch>
        </p:blipFill>
        <p:spPr>
          <a:xfrm>
            <a:off x="1475703" y="2265077"/>
            <a:ext cx="3486150" cy="1394460"/>
          </a:xfrm>
          <a:prstGeom prst="rect">
            <a:avLst/>
          </a:prstGeom>
        </p:spPr>
      </p:pic>
      <p:sp>
        <p:nvSpPr>
          <p:cNvPr id="9" name="矩形 8"/>
          <p:cNvSpPr/>
          <p:nvPr/>
        </p:nvSpPr>
        <p:spPr>
          <a:xfrm>
            <a:off x="988387" y="1910976"/>
            <a:ext cx="4625544" cy="261610"/>
          </a:xfrm>
          <a:prstGeom prst="rect">
            <a:avLst/>
          </a:prstGeom>
        </p:spPr>
        <p:txBody>
          <a:bodyPr wrap="square">
            <a:spAutoFit/>
          </a:bodyPr>
          <a:lstStyle/>
          <a:p>
            <a:pPr algn="ctr">
              <a:spcAft>
                <a:spcPts val="0"/>
              </a:spcAft>
            </a:pPr>
            <a:r>
              <a:rPr lang="zh-CN" altLang="zh-CN" sz="1100" kern="100" dirty="0">
                <a:latin typeface="等线" panose="02010600030101010101" pitchFamily="2" charset="-122"/>
                <a:ea typeface="宋体" panose="02010600030101010101" pitchFamily="2" charset="-122"/>
                <a:cs typeface="Times New Roman" panose="02020603050405020304" pitchFamily="18" charset="0"/>
              </a:rPr>
              <a:t>表</a:t>
            </a:r>
            <a:r>
              <a:rPr lang="en-US" altLang="zh-CN" sz="1100" kern="100" dirty="0">
                <a:latin typeface="等线" panose="02010600030101010101" pitchFamily="2" charset="-122"/>
                <a:ea typeface="宋体" panose="02010600030101010101" pitchFamily="2" charset="-122"/>
                <a:cs typeface="Times New Roman" panose="02020603050405020304" pitchFamily="18" charset="0"/>
              </a:rPr>
              <a:t>2. </a:t>
            </a:r>
            <a:r>
              <a:rPr lang="en-US" altLang="zh-CN" sz="1100" kern="100" dirty="0" err="1">
                <a:latin typeface="等线" panose="02010600030101010101" pitchFamily="2" charset="-122"/>
                <a:ea typeface="宋体" panose="02010600030101010101" pitchFamily="2" charset="-122"/>
                <a:cs typeface="Times New Roman" panose="02020603050405020304" pitchFamily="18" charset="0"/>
              </a:rPr>
              <a:t>WebVision</a:t>
            </a:r>
            <a:r>
              <a:rPr lang="zh-CN" altLang="zh-CN" sz="1100" kern="100" dirty="0">
                <a:latin typeface="等线" panose="02010600030101010101" pitchFamily="2" charset="-122"/>
                <a:ea typeface="宋体" panose="02010600030101010101" pitchFamily="2" charset="-122"/>
                <a:cs typeface="Times New Roman" panose="02020603050405020304" pitchFamily="18" charset="0"/>
              </a:rPr>
              <a:t>验证集和</a:t>
            </a:r>
            <a:r>
              <a:rPr lang="en-US" altLang="zh-CN" sz="1100" kern="100" dirty="0">
                <a:latin typeface="等线" panose="02010600030101010101" pitchFamily="2" charset="-122"/>
                <a:ea typeface="宋体" panose="02010600030101010101" pitchFamily="2" charset="-122"/>
                <a:cs typeface="Times New Roman" panose="02020603050405020304" pitchFamily="18" charset="0"/>
              </a:rPr>
              <a:t>ImageNet ILSVRC12</a:t>
            </a:r>
            <a:r>
              <a:rPr lang="zh-CN" altLang="zh-CN" sz="1100" kern="100" dirty="0">
                <a:latin typeface="等线" panose="02010600030101010101" pitchFamily="2" charset="-122"/>
                <a:ea typeface="宋体" panose="02010600030101010101" pitchFamily="2" charset="-122"/>
                <a:cs typeface="Times New Roman" panose="02020603050405020304" pitchFamily="18" charset="0"/>
              </a:rPr>
              <a:t>验证集的验证准确性</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p:cNvSpPr/>
          <p:nvPr/>
        </p:nvSpPr>
        <p:spPr>
          <a:xfrm>
            <a:off x="1142544" y="4035275"/>
            <a:ext cx="4471387" cy="1708160"/>
          </a:xfrm>
          <a:prstGeom prst="rect">
            <a:avLst/>
          </a:prstGeom>
        </p:spPr>
        <p:txBody>
          <a:bodyPr wrap="square">
            <a:spAutoFit/>
          </a:bodyPr>
          <a:lstStyle/>
          <a:p>
            <a:pPr indent="304800" algn="just">
              <a:lnSpc>
                <a:spcPct val="125000"/>
              </a:lnSpc>
              <a:spcAft>
                <a:spcPts val="0"/>
              </a:spcAft>
            </a:pP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为了验证算法</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3</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在实际嘈杂标签上的实际用法，作者使用了</a:t>
            </a:r>
            <a:r>
              <a:rPr lang="en-US" altLang="zh-CN" sz="1200" kern="100" dirty="0" err="1">
                <a:latin typeface="楷体" panose="02010609060101010101" pitchFamily="49" charset="-122"/>
                <a:ea typeface="楷体" panose="02010609060101010101" pitchFamily="49" charset="-122"/>
                <a:cs typeface="Times New Roman" panose="02020603050405020304" pitchFamily="18" charset="0"/>
              </a:rPr>
              <a:t>WebVision</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数据集</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1.0</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，其训练集包含许多真实世界的嘈杂标签</a:t>
            </a:r>
            <a:r>
              <a:rPr lang="zh-CN" altLang="zh-CN" sz="1200" kern="1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1200" kern="100" dirty="0" smtClean="0">
              <a:latin typeface="楷体" panose="02010609060101010101" pitchFamily="49" charset="-122"/>
              <a:ea typeface="楷体" panose="02010609060101010101" pitchFamily="49" charset="-122"/>
              <a:cs typeface="Times New Roman" panose="02020603050405020304" pitchFamily="18" charset="0"/>
            </a:endParaRPr>
          </a:p>
          <a:p>
            <a:pPr indent="304800" algn="just">
              <a:lnSpc>
                <a:spcPct val="125000"/>
              </a:lnSpc>
              <a:spcAft>
                <a:spcPts val="0"/>
              </a:spcAft>
            </a:pPr>
            <a:r>
              <a:rPr lang="zh-CN" altLang="zh-CN" sz="1200" kern="100" dirty="0" smtClean="0">
                <a:latin typeface="楷体" panose="02010609060101010101" pitchFamily="49" charset="-122"/>
                <a:ea typeface="楷体" panose="02010609060101010101" pitchFamily="49" charset="-122"/>
                <a:cs typeface="Times New Roman" panose="02020603050405020304" pitchFamily="18" charset="0"/>
              </a:rPr>
              <a:t>由于</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数据集</a:t>
            </a:r>
            <a:r>
              <a:rPr lang="zh-CN" altLang="zh-CN" sz="1200" kern="100" dirty="0" smtClean="0">
                <a:latin typeface="楷体" panose="02010609060101010101" pitchFamily="49" charset="-122"/>
                <a:ea typeface="楷体" panose="02010609060101010101" pitchFamily="49" charset="-122"/>
                <a:cs typeface="Times New Roman" panose="02020603050405020304" pitchFamily="18" charset="0"/>
              </a:rPr>
              <a:t>很大</a:t>
            </a:r>
            <a:r>
              <a:rPr lang="zh-CN" altLang="en-US" sz="1200" kern="1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CN" sz="1200" kern="100" dirty="0" smtClean="0">
                <a:latin typeface="楷体" panose="02010609060101010101" pitchFamily="49" charset="-122"/>
                <a:ea typeface="楷体" panose="02010609060101010101" pitchFamily="49" charset="-122"/>
                <a:cs typeface="Times New Roman" panose="02020603050405020304" pitchFamily="18" charset="0"/>
              </a:rPr>
              <a:t>为了</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进行快速实验，实验使用</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Inception-</a:t>
            </a:r>
            <a:r>
              <a:rPr lang="en-US" altLang="zh-CN" sz="1200" kern="100" dirty="0" err="1">
                <a:latin typeface="楷体" panose="02010609060101010101" pitchFamily="49" charset="-122"/>
                <a:ea typeface="楷体" panose="02010609060101010101" pitchFamily="49" charset="-122"/>
                <a:cs typeface="Times New Roman" panose="02020603050405020304" pitchFamily="18" charset="0"/>
              </a:rPr>
              <a:t>Resnet</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 v2</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比较了</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Google</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图像子集的前</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50</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个类的所有方法。实验在人工注释的</a:t>
            </a:r>
            <a:r>
              <a:rPr lang="en-US" altLang="zh-CN" sz="1200" kern="100" dirty="0" err="1">
                <a:latin typeface="楷体" panose="02010609060101010101" pitchFamily="49" charset="-122"/>
                <a:ea typeface="楷体" panose="02010609060101010101" pitchFamily="49" charset="-122"/>
                <a:cs typeface="Times New Roman" panose="02020603050405020304" pitchFamily="18" charset="0"/>
              </a:rPr>
              <a:t>WebVision</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验证集和</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ILSVRC12</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验证集上测试训练后的模型。</a:t>
            </a:r>
            <a:r>
              <a:rPr lang="zh-CN" altLang="zh-CN" sz="1200" kern="100" dirty="0" smtClean="0">
                <a:latin typeface="楷体" panose="02010609060101010101" pitchFamily="49" charset="-122"/>
                <a:ea typeface="楷体" panose="02010609060101010101" pitchFamily="49" charset="-122"/>
                <a:cs typeface="Times New Roman" panose="02020603050405020304" pitchFamily="18" charset="0"/>
              </a:rPr>
              <a:t>如</a:t>
            </a:r>
            <a:r>
              <a:rPr lang="zh-CN" altLang="en-US" sz="1200" kern="100" dirty="0" smtClean="0">
                <a:latin typeface="楷体" panose="02010609060101010101" pitchFamily="49" charset="-122"/>
                <a:ea typeface="楷体" panose="02010609060101010101" pitchFamily="49" charset="-122"/>
                <a:cs typeface="Times New Roman" panose="02020603050405020304" pitchFamily="18" charset="0"/>
              </a:rPr>
              <a:t>表</a:t>
            </a:r>
            <a:r>
              <a:rPr lang="zh-CN" altLang="zh-CN" sz="1200" kern="100" dirty="0" smtClean="0">
                <a:latin typeface="楷体" panose="02010609060101010101" pitchFamily="49" charset="-122"/>
                <a:ea typeface="楷体" panose="02010609060101010101" pitchFamily="49" charset="-122"/>
                <a:cs typeface="Times New Roman" panose="02020603050405020304" pitchFamily="18" charset="0"/>
              </a:rPr>
              <a:t>所</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示，在测试准确性方面，算法</a:t>
            </a:r>
            <a:r>
              <a:rPr lang="en-US" altLang="zh-CN" sz="1200" kern="100" dirty="0">
                <a:latin typeface="楷体" panose="02010609060101010101" pitchFamily="49" charset="-122"/>
                <a:ea typeface="楷体" panose="02010609060101010101" pitchFamily="49" charset="-122"/>
                <a:cs typeface="Times New Roman" panose="02020603050405020304" pitchFamily="18" charset="0"/>
              </a:rPr>
              <a:t>3</a:t>
            </a:r>
            <a:r>
              <a:rPr lang="zh-CN" altLang="zh-CN" sz="1200" kern="100" dirty="0">
                <a:latin typeface="楷体" panose="02010609060101010101" pitchFamily="49" charset="-122"/>
                <a:ea typeface="楷体" panose="02010609060101010101" pitchFamily="49" charset="-122"/>
                <a:cs typeface="Times New Roman" panose="02020603050405020304" pitchFamily="18" charset="0"/>
              </a:rPr>
              <a:t>始终优于其他最新技术。</a:t>
            </a:r>
            <a:endParaRPr lang="zh-CN" alt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22" name="ïṧḷïḓê-Rectangle 17"/>
          <p:cNvSpPr/>
          <p:nvPr/>
        </p:nvSpPr>
        <p:spPr>
          <a:xfrm rot="2700000">
            <a:off x="9152262" y="1733012"/>
            <a:ext cx="3141663" cy="3140076"/>
          </a:xfrm>
          <a:prstGeom prst="rect">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Tree>
    <p:custDataLst>
      <p:tags r:id="rId1"/>
    </p:custDataLst>
    <p:extLst>
      <p:ext uri="{BB962C8B-B14F-4D97-AF65-F5344CB8AC3E}">
        <p14:creationId xmlns:p14="http://schemas.microsoft.com/office/powerpoint/2010/main" val="9776224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180405"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rPr>
              <a:t>PART </a:t>
            </a:r>
            <a:r>
              <a:rPr kumimoji="0" lang="en-US" altLang="zh-CN"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rPr>
              <a:t>04</a:t>
            </a:r>
            <a:endParaRPr kumimoji="0" lang="zh-CN" altLang="en-US"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endParaRPr>
          </a:p>
        </p:txBody>
      </p:sp>
      <p:sp>
        <p:nvSpPr>
          <p:cNvPr id="37" name="文本框 36"/>
          <p:cNvSpPr txBox="1"/>
          <p:nvPr/>
        </p:nvSpPr>
        <p:spPr>
          <a:xfrm>
            <a:off x="4840859" y="3038719"/>
            <a:ext cx="2236510"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rPr>
              <a:t>研究结论</a:t>
            </a:r>
            <a:endParaRPr kumimoji="0" lang="zh-CN" altLang="en-US" sz="40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endParaRP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176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par>
                                <p:cTn id="35" presetID="22" presetClass="entr" presetSubtype="1"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S1ide-任意多边形: 形状 13"/>
          <p:cNvSpPr/>
          <p:nvPr/>
        </p:nvSpPr>
        <p:spPr>
          <a:xfrm>
            <a:off x="864264" y="1317412"/>
            <a:ext cx="678352" cy="512743"/>
          </a:xfrm>
          <a:custGeom>
            <a:avLst/>
            <a:gdLst/>
            <a:ahLst/>
            <a:cxnLst/>
            <a:rect l="0" t="0" r="0" b="0"/>
            <a:pathLst>
              <a:path w="120000" h="120000" extrusionOk="0">
                <a:moveTo>
                  <a:pt x="119717" y="51851"/>
                </a:moveTo>
                <a:lnTo>
                  <a:pt x="113223" y="61851"/>
                </a:lnTo>
                <a:lnTo>
                  <a:pt x="119717" y="71851"/>
                </a:lnTo>
                <a:lnTo>
                  <a:pt x="119717" y="71851"/>
                </a:lnTo>
                <a:lnTo>
                  <a:pt x="120000" y="72592"/>
                </a:lnTo>
                <a:lnTo>
                  <a:pt x="120000" y="73703"/>
                </a:lnTo>
                <a:lnTo>
                  <a:pt x="119717" y="74444"/>
                </a:lnTo>
                <a:lnTo>
                  <a:pt x="119435" y="75185"/>
                </a:lnTo>
                <a:lnTo>
                  <a:pt x="119435" y="75185"/>
                </a:lnTo>
                <a:lnTo>
                  <a:pt x="118870" y="75185"/>
                </a:lnTo>
                <a:lnTo>
                  <a:pt x="118588" y="75555"/>
                </a:lnTo>
                <a:lnTo>
                  <a:pt x="118588" y="75555"/>
                </a:lnTo>
                <a:lnTo>
                  <a:pt x="117741" y="75185"/>
                </a:lnTo>
                <a:lnTo>
                  <a:pt x="117176" y="74444"/>
                </a:lnTo>
                <a:lnTo>
                  <a:pt x="110682" y="63703"/>
                </a:lnTo>
                <a:lnTo>
                  <a:pt x="110682" y="63703"/>
                </a:lnTo>
                <a:lnTo>
                  <a:pt x="110400" y="63703"/>
                </a:lnTo>
                <a:lnTo>
                  <a:pt x="110117" y="63703"/>
                </a:lnTo>
                <a:lnTo>
                  <a:pt x="106164" y="63703"/>
                </a:lnTo>
                <a:lnTo>
                  <a:pt x="111247" y="71851"/>
                </a:lnTo>
                <a:lnTo>
                  <a:pt x="111247" y="71851"/>
                </a:lnTo>
                <a:lnTo>
                  <a:pt x="111529" y="72592"/>
                </a:lnTo>
                <a:lnTo>
                  <a:pt x="111811" y="73703"/>
                </a:lnTo>
                <a:lnTo>
                  <a:pt x="111529" y="74444"/>
                </a:lnTo>
                <a:lnTo>
                  <a:pt x="110964" y="75185"/>
                </a:lnTo>
                <a:lnTo>
                  <a:pt x="110964" y="75185"/>
                </a:lnTo>
                <a:lnTo>
                  <a:pt x="110682" y="75185"/>
                </a:lnTo>
                <a:lnTo>
                  <a:pt x="110117" y="75555"/>
                </a:lnTo>
                <a:lnTo>
                  <a:pt x="110117" y="75555"/>
                </a:lnTo>
                <a:lnTo>
                  <a:pt x="109552" y="75185"/>
                </a:lnTo>
                <a:lnTo>
                  <a:pt x="108988" y="74444"/>
                </a:lnTo>
                <a:lnTo>
                  <a:pt x="102494" y="63703"/>
                </a:lnTo>
                <a:lnTo>
                  <a:pt x="97411" y="63703"/>
                </a:lnTo>
                <a:lnTo>
                  <a:pt x="103058" y="71851"/>
                </a:lnTo>
                <a:lnTo>
                  <a:pt x="103058" y="71851"/>
                </a:lnTo>
                <a:lnTo>
                  <a:pt x="103341" y="72592"/>
                </a:lnTo>
                <a:lnTo>
                  <a:pt x="103341" y="73703"/>
                </a:lnTo>
                <a:lnTo>
                  <a:pt x="103058" y="74444"/>
                </a:lnTo>
                <a:lnTo>
                  <a:pt x="102494" y="75185"/>
                </a:lnTo>
                <a:lnTo>
                  <a:pt x="102494" y="75185"/>
                </a:lnTo>
                <a:lnTo>
                  <a:pt x="102211" y="75185"/>
                </a:lnTo>
                <a:lnTo>
                  <a:pt x="101364" y="75555"/>
                </a:lnTo>
                <a:lnTo>
                  <a:pt x="101364" y="75555"/>
                </a:lnTo>
                <a:lnTo>
                  <a:pt x="100800" y="75185"/>
                </a:lnTo>
                <a:lnTo>
                  <a:pt x="100235" y="74444"/>
                </a:lnTo>
                <a:lnTo>
                  <a:pt x="93741" y="63703"/>
                </a:lnTo>
                <a:lnTo>
                  <a:pt x="91482" y="63703"/>
                </a:lnTo>
                <a:lnTo>
                  <a:pt x="91482" y="63703"/>
                </a:lnTo>
                <a:lnTo>
                  <a:pt x="90917" y="69629"/>
                </a:lnTo>
                <a:lnTo>
                  <a:pt x="90070" y="75555"/>
                </a:lnTo>
                <a:lnTo>
                  <a:pt x="88941" y="80740"/>
                </a:lnTo>
                <a:lnTo>
                  <a:pt x="87247" y="85555"/>
                </a:lnTo>
                <a:lnTo>
                  <a:pt x="85270" y="90370"/>
                </a:lnTo>
                <a:lnTo>
                  <a:pt x="83011" y="95185"/>
                </a:lnTo>
                <a:lnTo>
                  <a:pt x="80470" y="99629"/>
                </a:lnTo>
                <a:lnTo>
                  <a:pt x="77082" y="103703"/>
                </a:lnTo>
                <a:lnTo>
                  <a:pt x="77082" y="103703"/>
                </a:lnTo>
                <a:lnTo>
                  <a:pt x="73694" y="107777"/>
                </a:lnTo>
                <a:lnTo>
                  <a:pt x="70023" y="111111"/>
                </a:lnTo>
                <a:lnTo>
                  <a:pt x="66635" y="113703"/>
                </a:lnTo>
                <a:lnTo>
                  <a:pt x="62682" y="115925"/>
                </a:lnTo>
                <a:lnTo>
                  <a:pt x="58729" y="117777"/>
                </a:lnTo>
                <a:lnTo>
                  <a:pt x="54494" y="118888"/>
                </a:lnTo>
                <a:lnTo>
                  <a:pt x="50258" y="120000"/>
                </a:lnTo>
                <a:lnTo>
                  <a:pt x="45741" y="120000"/>
                </a:lnTo>
                <a:lnTo>
                  <a:pt x="45741" y="120000"/>
                </a:lnTo>
                <a:lnTo>
                  <a:pt x="41223" y="119629"/>
                </a:lnTo>
                <a:lnTo>
                  <a:pt x="36705" y="118888"/>
                </a:lnTo>
                <a:lnTo>
                  <a:pt x="32470" y="117777"/>
                </a:lnTo>
                <a:lnTo>
                  <a:pt x="28235" y="115555"/>
                </a:lnTo>
                <a:lnTo>
                  <a:pt x="24282" y="113333"/>
                </a:lnTo>
                <a:lnTo>
                  <a:pt x="20611" y="110370"/>
                </a:lnTo>
                <a:lnTo>
                  <a:pt x="16941" y="106666"/>
                </a:lnTo>
                <a:lnTo>
                  <a:pt x="13552" y="102222"/>
                </a:lnTo>
                <a:lnTo>
                  <a:pt x="13552" y="102222"/>
                </a:lnTo>
                <a:lnTo>
                  <a:pt x="10447" y="97777"/>
                </a:lnTo>
                <a:lnTo>
                  <a:pt x="7623" y="93333"/>
                </a:lnTo>
                <a:lnTo>
                  <a:pt x="5364" y="88148"/>
                </a:lnTo>
                <a:lnTo>
                  <a:pt x="3388" y="83333"/>
                </a:lnTo>
                <a:lnTo>
                  <a:pt x="1976" y="77777"/>
                </a:lnTo>
                <a:lnTo>
                  <a:pt x="847" y="71851"/>
                </a:lnTo>
                <a:lnTo>
                  <a:pt x="282" y="65925"/>
                </a:lnTo>
                <a:lnTo>
                  <a:pt x="0" y="60000"/>
                </a:lnTo>
                <a:lnTo>
                  <a:pt x="0" y="60000"/>
                </a:lnTo>
                <a:lnTo>
                  <a:pt x="282" y="54074"/>
                </a:lnTo>
                <a:lnTo>
                  <a:pt x="847" y="48148"/>
                </a:lnTo>
                <a:lnTo>
                  <a:pt x="1976" y="42592"/>
                </a:lnTo>
                <a:lnTo>
                  <a:pt x="3388" y="37037"/>
                </a:lnTo>
                <a:lnTo>
                  <a:pt x="5364" y="31851"/>
                </a:lnTo>
                <a:lnTo>
                  <a:pt x="7623" y="27037"/>
                </a:lnTo>
                <a:lnTo>
                  <a:pt x="10447" y="22222"/>
                </a:lnTo>
                <a:lnTo>
                  <a:pt x="13552" y="17777"/>
                </a:lnTo>
                <a:lnTo>
                  <a:pt x="13552" y="17777"/>
                </a:lnTo>
                <a:lnTo>
                  <a:pt x="16941" y="13703"/>
                </a:lnTo>
                <a:lnTo>
                  <a:pt x="20611" y="10370"/>
                </a:lnTo>
                <a:lnTo>
                  <a:pt x="24282" y="6666"/>
                </a:lnTo>
                <a:lnTo>
                  <a:pt x="28235" y="4444"/>
                </a:lnTo>
                <a:lnTo>
                  <a:pt x="32470" y="2592"/>
                </a:lnTo>
                <a:lnTo>
                  <a:pt x="36705" y="1111"/>
                </a:lnTo>
                <a:lnTo>
                  <a:pt x="41223" y="370"/>
                </a:lnTo>
                <a:lnTo>
                  <a:pt x="45741" y="0"/>
                </a:lnTo>
                <a:lnTo>
                  <a:pt x="45741" y="0"/>
                </a:lnTo>
                <a:lnTo>
                  <a:pt x="50541" y="370"/>
                </a:lnTo>
                <a:lnTo>
                  <a:pt x="55058" y="1111"/>
                </a:lnTo>
                <a:lnTo>
                  <a:pt x="59294" y="2592"/>
                </a:lnTo>
                <a:lnTo>
                  <a:pt x="63529" y="4444"/>
                </a:lnTo>
                <a:lnTo>
                  <a:pt x="67200" y="6666"/>
                </a:lnTo>
                <a:lnTo>
                  <a:pt x="71152" y="10370"/>
                </a:lnTo>
                <a:lnTo>
                  <a:pt x="74541" y="13703"/>
                </a:lnTo>
                <a:lnTo>
                  <a:pt x="77929" y="17777"/>
                </a:lnTo>
                <a:lnTo>
                  <a:pt x="77929" y="17777"/>
                </a:lnTo>
                <a:lnTo>
                  <a:pt x="81317" y="22222"/>
                </a:lnTo>
                <a:lnTo>
                  <a:pt x="84141" y="27037"/>
                </a:lnTo>
                <a:lnTo>
                  <a:pt x="86400" y="31851"/>
                </a:lnTo>
                <a:lnTo>
                  <a:pt x="88376" y="37037"/>
                </a:lnTo>
                <a:lnTo>
                  <a:pt x="89788" y="42592"/>
                </a:lnTo>
                <a:lnTo>
                  <a:pt x="90635" y="48148"/>
                </a:lnTo>
                <a:lnTo>
                  <a:pt x="91482" y="54074"/>
                </a:lnTo>
                <a:lnTo>
                  <a:pt x="91482" y="60000"/>
                </a:lnTo>
                <a:lnTo>
                  <a:pt x="93741" y="60000"/>
                </a:lnTo>
                <a:lnTo>
                  <a:pt x="100235" y="49629"/>
                </a:lnTo>
                <a:lnTo>
                  <a:pt x="100235" y="49629"/>
                </a:lnTo>
                <a:lnTo>
                  <a:pt x="100800" y="48888"/>
                </a:lnTo>
                <a:lnTo>
                  <a:pt x="101364" y="48888"/>
                </a:lnTo>
                <a:lnTo>
                  <a:pt x="102211" y="48888"/>
                </a:lnTo>
                <a:lnTo>
                  <a:pt x="102776" y="49259"/>
                </a:lnTo>
                <a:lnTo>
                  <a:pt x="102776" y="49259"/>
                </a:lnTo>
                <a:lnTo>
                  <a:pt x="103058" y="50000"/>
                </a:lnTo>
                <a:lnTo>
                  <a:pt x="103341" y="50740"/>
                </a:lnTo>
                <a:lnTo>
                  <a:pt x="103341" y="51111"/>
                </a:lnTo>
                <a:lnTo>
                  <a:pt x="103058" y="51851"/>
                </a:lnTo>
                <a:lnTo>
                  <a:pt x="97411" y="60000"/>
                </a:lnTo>
                <a:lnTo>
                  <a:pt x="102494" y="60000"/>
                </a:lnTo>
                <a:lnTo>
                  <a:pt x="108988" y="49629"/>
                </a:lnTo>
                <a:lnTo>
                  <a:pt x="108988" y="49629"/>
                </a:lnTo>
                <a:lnTo>
                  <a:pt x="109552" y="48888"/>
                </a:lnTo>
                <a:lnTo>
                  <a:pt x="109835" y="48888"/>
                </a:lnTo>
                <a:lnTo>
                  <a:pt x="110400" y="48888"/>
                </a:lnTo>
                <a:lnTo>
                  <a:pt x="110964" y="49259"/>
                </a:lnTo>
                <a:lnTo>
                  <a:pt x="110964" y="49259"/>
                </a:lnTo>
                <a:lnTo>
                  <a:pt x="111529" y="50000"/>
                </a:lnTo>
                <a:lnTo>
                  <a:pt x="111811" y="50740"/>
                </a:lnTo>
                <a:lnTo>
                  <a:pt x="111529" y="51111"/>
                </a:lnTo>
                <a:lnTo>
                  <a:pt x="111247" y="51851"/>
                </a:lnTo>
                <a:lnTo>
                  <a:pt x="106164" y="60000"/>
                </a:lnTo>
                <a:lnTo>
                  <a:pt x="110117" y="60000"/>
                </a:lnTo>
                <a:lnTo>
                  <a:pt x="110117" y="60000"/>
                </a:lnTo>
                <a:lnTo>
                  <a:pt x="110400" y="60000"/>
                </a:lnTo>
                <a:lnTo>
                  <a:pt x="110682" y="60000"/>
                </a:lnTo>
                <a:lnTo>
                  <a:pt x="117176" y="49629"/>
                </a:lnTo>
                <a:lnTo>
                  <a:pt x="117176" y="49629"/>
                </a:lnTo>
                <a:lnTo>
                  <a:pt x="117741" y="48888"/>
                </a:lnTo>
                <a:lnTo>
                  <a:pt x="118305" y="48888"/>
                </a:lnTo>
                <a:lnTo>
                  <a:pt x="118870" y="48888"/>
                </a:lnTo>
                <a:lnTo>
                  <a:pt x="119435" y="49259"/>
                </a:lnTo>
                <a:lnTo>
                  <a:pt x="119435" y="49259"/>
                </a:lnTo>
                <a:lnTo>
                  <a:pt x="120000" y="50000"/>
                </a:lnTo>
                <a:lnTo>
                  <a:pt x="120000" y="50740"/>
                </a:lnTo>
                <a:lnTo>
                  <a:pt x="120000" y="51111"/>
                </a:lnTo>
                <a:lnTo>
                  <a:pt x="119717" y="51851"/>
                </a:lnTo>
                <a:lnTo>
                  <a:pt x="119717" y="51851"/>
                </a:lnTo>
                <a:close/>
                <a:moveTo>
                  <a:pt x="75105" y="101111"/>
                </a:moveTo>
                <a:lnTo>
                  <a:pt x="75105" y="101111"/>
                </a:lnTo>
                <a:lnTo>
                  <a:pt x="77929" y="97037"/>
                </a:lnTo>
                <a:lnTo>
                  <a:pt x="80752" y="92962"/>
                </a:lnTo>
                <a:lnTo>
                  <a:pt x="83011" y="88888"/>
                </a:lnTo>
                <a:lnTo>
                  <a:pt x="84705" y="84074"/>
                </a:lnTo>
                <a:lnTo>
                  <a:pt x="86117" y="79629"/>
                </a:lnTo>
                <a:lnTo>
                  <a:pt x="87247" y="74444"/>
                </a:lnTo>
                <a:lnTo>
                  <a:pt x="88094" y="69259"/>
                </a:lnTo>
                <a:lnTo>
                  <a:pt x="88658" y="63703"/>
                </a:lnTo>
                <a:lnTo>
                  <a:pt x="80188" y="63703"/>
                </a:lnTo>
                <a:lnTo>
                  <a:pt x="80188" y="63703"/>
                </a:lnTo>
                <a:lnTo>
                  <a:pt x="79623" y="68148"/>
                </a:lnTo>
                <a:lnTo>
                  <a:pt x="79058" y="71851"/>
                </a:lnTo>
                <a:lnTo>
                  <a:pt x="77929" y="76296"/>
                </a:lnTo>
                <a:lnTo>
                  <a:pt x="76517" y="80000"/>
                </a:lnTo>
                <a:lnTo>
                  <a:pt x="75105" y="83333"/>
                </a:lnTo>
                <a:lnTo>
                  <a:pt x="73411" y="86666"/>
                </a:lnTo>
                <a:lnTo>
                  <a:pt x="71435" y="90000"/>
                </a:lnTo>
                <a:lnTo>
                  <a:pt x="68894" y="92962"/>
                </a:lnTo>
                <a:lnTo>
                  <a:pt x="68894" y="92962"/>
                </a:lnTo>
                <a:lnTo>
                  <a:pt x="66635" y="95925"/>
                </a:lnTo>
                <a:lnTo>
                  <a:pt x="64094" y="98148"/>
                </a:lnTo>
                <a:lnTo>
                  <a:pt x="61270" y="100370"/>
                </a:lnTo>
                <a:lnTo>
                  <a:pt x="58447" y="101851"/>
                </a:lnTo>
                <a:lnTo>
                  <a:pt x="55623" y="103333"/>
                </a:lnTo>
                <a:lnTo>
                  <a:pt x="52235" y="104074"/>
                </a:lnTo>
                <a:lnTo>
                  <a:pt x="49129" y="105185"/>
                </a:lnTo>
                <a:lnTo>
                  <a:pt x="45741" y="105185"/>
                </a:lnTo>
                <a:lnTo>
                  <a:pt x="45741" y="105185"/>
                </a:lnTo>
                <a:lnTo>
                  <a:pt x="42352" y="105185"/>
                </a:lnTo>
                <a:lnTo>
                  <a:pt x="38964" y="104074"/>
                </a:lnTo>
                <a:lnTo>
                  <a:pt x="35858" y="102962"/>
                </a:lnTo>
                <a:lnTo>
                  <a:pt x="32752" y="101481"/>
                </a:lnTo>
                <a:lnTo>
                  <a:pt x="29647" y="99629"/>
                </a:lnTo>
                <a:lnTo>
                  <a:pt x="26823" y="97407"/>
                </a:lnTo>
                <a:lnTo>
                  <a:pt x="24282" y="94814"/>
                </a:lnTo>
                <a:lnTo>
                  <a:pt x="21741" y="91851"/>
                </a:lnTo>
                <a:lnTo>
                  <a:pt x="21741" y="91851"/>
                </a:lnTo>
                <a:lnTo>
                  <a:pt x="19200" y="88518"/>
                </a:lnTo>
                <a:lnTo>
                  <a:pt x="17223" y="84814"/>
                </a:lnTo>
                <a:lnTo>
                  <a:pt x="15529" y="81111"/>
                </a:lnTo>
                <a:lnTo>
                  <a:pt x="14117" y="77407"/>
                </a:lnTo>
                <a:lnTo>
                  <a:pt x="12988" y="73333"/>
                </a:lnTo>
                <a:lnTo>
                  <a:pt x="12141" y="68888"/>
                </a:lnTo>
                <a:lnTo>
                  <a:pt x="11858" y="64444"/>
                </a:lnTo>
                <a:lnTo>
                  <a:pt x="11576" y="60000"/>
                </a:lnTo>
                <a:lnTo>
                  <a:pt x="11576" y="60000"/>
                </a:lnTo>
                <a:lnTo>
                  <a:pt x="11858" y="55555"/>
                </a:lnTo>
                <a:lnTo>
                  <a:pt x="12141" y="51111"/>
                </a:lnTo>
                <a:lnTo>
                  <a:pt x="12988" y="47037"/>
                </a:lnTo>
                <a:lnTo>
                  <a:pt x="14117" y="42962"/>
                </a:lnTo>
                <a:lnTo>
                  <a:pt x="15529" y="38888"/>
                </a:lnTo>
                <a:lnTo>
                  <a:pt x="17223" y="35185"/>
                </a:lnTo>
                <a:lnTo>
                  <a:pt x="19200" y="31851"/>
                </a:lnTo>
                <a:lnTo>
                  <a:pt x="21741" y="28148"/>
                </a:lnTo>
                <a:lnTo>
                  <a:pt x="21741" y="28148"/>
                </a:lnTo>
                <a:lnTo>
                  <a:pt x="24282" y="25185"/>
                </a:lnTo>
                <a:lnTo>
                  <a:pt x="26823" y="22592"/>
                </a:lnTo>
                <a:lnTo>
                  <a:pt x="29647" y="20370"/>
                </a:lnTo>
                <a:lnTo>
                  <a:pt x="32752" y="18518"/>
                </a:lnTo>
                <a:lnTo>
                  <a:pt x="35858" y="17037"/>
                </a:lnTo>
                <a:lnTo>
                  <a:pt x="38964" y="15925"/>
                </a:lnTo>
                <a:lnTo>
                  <a:pt x="42352" y="15555"/>
                </a:lnTo>
                <a:lnTo>
                  <a:pt x="45741" y="15185"/>
                </a:lnTo>
                <a:lnTo>
                  <a:pt x="45741" y="15185"/>
                </a:lnTo>
                <a:lnTo>
                  <a:pt x="49129" y="15555"/>
                </a:lnTo>
                <a:lnTo>
                  <a:pt x="52517" y="15925"/>
                </a:lnTo>
                <a:lnTo>
                  <a:pt x="55905" y="17037"/>
                </a:lnTo>
                <a:lnTo>
                  <a:pt x="59011" y="18518"/>
                </a:lnTo>
                <a:lnTo>
                  <a:pt x="61835" y="20370"/>
                </a:lnTo>
                <a:lnTo>
                  <a:pt x="64658" y="22592"/>
                </a:lnTo>
                <a:lnTo>
                  <a:pt x="67482" y="25185"/>
                </a:lnTo>
                <a:lnTo>
                  <a:pt x="70023" y="28148"/>
                </a:lnTo>
                <a:lnTo>
                  <a:pt x="70023" y="28148"/>
                </a:lnTo>
                <a:lnTo>
                  <a:pt x="72282" y="31481"/>
                </a:lnTo>
                <a:lnTo>
                  <a:pt x="74258" y="35185"/>
                </a:lnTo>
                <a:lnTo>
                  <a:pt x="75952" y="38888"/>
                </a:lnTo>
                <a:lnTo>
                  <a:pt x="77364" y="42962"/>
                </a:lnTo>
                <a:lnTo>
                  <a:pt x="78776" y="47037"/>
                </a:lnTo>
                <a:lnTo>
                  <a:pt x="79623" y="51111"/>
                </a:lnTo>
                <a:lnTo>
                  <a:pt x="80188" y="55555"/>
                </a:lnTo>
                <a:lnTo>
                  <a:pt x="80188" y="60000"/>
                </a:lnTo>
                <a:lnTo>
                  <a:pt x="88658" y="60000"/>
                </a:lnTo>
                <a:lnTo>
                  <a:pt x="88658" y="60000"/>
                </a:lnTo>
                <a:lnTo>
                  <a:pt x="88658" y="54444"/>
                </a:lnTo>
                <a:lnTo>
                  <a:pt x="87811" y="48888"/>
                </a:lnTo>
                <a:lnTo>
                  <a:pt x="86964" y="43703"/>
                </a:lnTo>
                <a:lnTo>
                  <a:pt x="85552" y="38518"/>
                </a:lnTo>
                <a:lnTo>
                  <a:pt x="83858" y="33703"/>
                </a:lnTo>
                <a:lnTo>
                  <a:pt x="81600" y="28888"/>
                </a:lnTo>
                <a:lnTo>
                  <a:pt x="79341" y="24814"/>
                </a:lnTo>
                <a:lnTo>
                  <a:pt x="75952" y="20370"/>
                </a:lnTo>
                <a:lnTo>
                  <a:pt x="75952" y="20370"/>
                </a:lnTo>
                <a:lnTo>
                  <a:pt x="72847" y="16666"/>
                </a:lnTo>
                <a:lnTo>
                  <a:pt x="69458" y="13333"/>
                </a:lnTo>
                <a:lnTo>
                  <a:pt x="66070" y="10370"/>
                </a:lnTo>
                <a:lnTo>
                  <a:pt x="62400" y="7777"/>
                </a:lnTo>
                <a:lnTo>
                  <a:pt x="58447" y="5925"/>
                </a:lnTo>
                <a:lnTo>
                  <a:pt x="54211" y="4814"/>
                </a:lnTo>
                <a:lnTo>
                  <a:pt x="49976" y="4074"/>
                </a:lnTo>
                <a:lnTo>
                  <a:pt x="45741" y="3703"/>
                </a:lnTo>
                <a:lnTo>
                  <a:pt x="45741" y="3703"/>
                </a:lnTo>
                <a:lnTo>
                  <a:pt x="41505" y="4074"/>
                </a:lnTo>
                <a:lnTo>
                  <a:pt x="37270" y="4814"/>
                </a:lnTo>
                <a:lnTo>
                  <a:pt x="33317" y="5925"/>
                </a:lnTo>
                <a:lnTo>
                  <a:pt x="29364" y="7777"/>
                </a:lnTo>
                <a:lnTo>
                  <a:pt x="25694" y="10370"/>
                </a:lnTo>
                <a:lnTo>
                  <a:pt x="22023" y="13333"/>
                </a:lnTo>
                <a:lnTo>
                  <a:pt x="18917" y="16666"/>
                </a:lnTo>
                <a:lnTo>
                  <a:pt x="15529" y="20370"/>
                </a:lnTo>
                <a:lnTo>
                  <a:pt x="15529" y="20370"/>
                </a:lnTo>
                <a:lnTo>
                  <a:pt x="12705" y="24814"/>
                </a:lnTo>
                <a:lnTo>
                  <a:pt x="10164" y="28888"/>
                </a:lnTo>
                <a:lnTo>
                  <a:pt x="7623" y="33703"/>
                </a:lnTo>
                <a:lnTo>
                  <a:pt x="5929" y="38518"/>
                </a:lnTo>
                <a:lnTo>
                  <a:pt x="4517" y="43703"/>
                </a:lnTo>
                <a:lnTo>
                  <a:pt x="3670" y="48888"/>
                </a:lnTo>
                <a:lnTo>
                  <a:pt x="3105" y="54444"/>
                </a:lnTo>
                <a:lnTo>
                  <a:pt x="2823" y="60000"/>
                </a:lnTo>
                <a:lnTo>
                  <a:pt x="2823" y="60000"/>
                </a:lnTo>
                <a:lnTo>
                  <a:pt x="3105" y="65555"/>
                </a:lnTo>
                <a:lnTo>
                  <a:pt x="3670" y="71111"/>
                </a:lnTo>
                <a:lnTo>
                  <a:pt x="4517" y="76666"/>
                </a:lnTo>
                <a:lnTo>
                  <a:pt x="5929" y="81851"/>
                </a:lnTo>
                <a:lnTo>
                  <a:pt x="7623" y="86666"/>
                </a:lnTo>
                <a:lnTo>
                  <a:pt x="10164" y="91111"/>
                </a:lnTo>
                <a:lnTo>
                  <a:pt x="12705" y="95555"/>
                </a:lnTo>
                <a:lnTo>
                  <a:pt x="15529" y="99629"/>
                </a:lnTo>
                <a:lnTo>
                  <a:pt x="15529" y="99629"/>
                </a:lnTo>
                <a:lnTo>
                  <a:pt x="18917" y="103333"/>
                </a:lnTo>
                <a:lnTo>
                  <a:pt x="22023" y="107037"/>
                </a:lnTo>
                <a:lnTo>
                  <a:pt x="25694" y="110000"/>
                </a:lnTo>
                <a:lnTo>
                  <a:pt x="29364" y="112222"/>
                </a:lnTo>
                <a:lnTo>
                  <a:pt x="33317" y="114074"/>
                </a:lnTo>
                <a:lnTo>
                  <a:pt x="37270" y="115185"/>
                </a:lnTo>
                <a:lnTo>
                  <a:pt x="41505" y="115925"/>
                </a:lnTo>
                <a:lnTo>
                  <a:pt x="45741" y="116296"/>
                </a:lnTo>
                <a:lnTo>
                  <a:pt x="45741" y="116296"/>
                </a:lnTo>
                <a:lnTo>
                  <a:pt x="49976" y="116296"/>
                </a:lnTo>
                <a:lnTo>
                  <a:pt x="53929" y="115555"/>
                </a:lnTo>
                <a:lnTo>
                  <a:pt x="57882" y="114074"/>
                </a:lnTo>
                <a:lnTo>
                  <a:pt x="61835" y="112592"/>
                </a:lnTo>
                <a:lnTo>
                  <a:pt x="65223" y="110370"/>
                </a:lnTo>
                <a:lnTo>
                  <a:pt x="68611" y="107777"/>
                </a:lnTo>
                <a:lnTo>
                  <a:pt x="72000" y="104814"/>
                </a:lnTo>
                <a:lnTo>
                  <a:pt x="75105" y="101111"/>
                </a:lnTo>
                <a:lnTo>
                  <a:pt x="75105" y="101111"/>
                </a:lnTo>
                <a:close/>
                <a:moveTo>
                  <a:pt x="77082" y="60000"/>
                </a:moveTo>
                <a:lnTo>
                  <a:pt x="77082" y="60000"/>
                </a:lnTo>
                <a:lnTo>
                  <a:pt x="77082" y="55925"/>
                </a:lnTo>
                <a:lnTo>
                  <a:pt x="76517" y="51851"/>
                </a:lnTo>
                <a:lnTo>
                  <a:pt x="75952" y="48148"/>
                </a:lnTo>
                <a:lnTo>
                  <a:pt x="74823" y="44444"/>
                </a:lnTo>
                <a:lnTo>
                  <a:pt x="73694" y="40370"/>
                </a:lnTo>
                <a:lnTo>
                  <a:pt x="72000" y="37037"/>
                </a:lnTo>
                <a:lnTo>
                  <a:pt x="70305" y="34074"/>
                </a:lnTo>
                <a:lnTo>
                  <a:pt x="68047" y="30740"/>
                </a:lnTo>
                <a:lnTo>
                  <a:pt x="68047" y="30740"/>
                </a:lnTo>
                <a:lnTo>
                  <a:pt x="65788" y="28148"/>
                </a:lnTo>
                <a:lnTo>
                  <a:pt x="63247" y="25555"/>
                </a:lnTo>
                <a:lnTo>
                  <a:pt x="60705" y="23703"/>
                </a:lnTo>
                <a:lnTo>
                  <a:pt x="58164" y="21851"/>
                </a:lnTo>
                <a:lnTo>
                  <a:pt x="55341" y="20740"/>
                </a:lnTo>
                <a:lnTo>
                  <a:pt x="51952" y="19629"/>
                </a:lnTo>
                <a:lnTo>
                  <a:pt x="48847" y="19259"/>
                </a:lnTo>
                <a:lnTo>
                  <a:pt x="45741" y="18888"/>
                </a:lnTo>
                <a:lnTo>
                  <a:pt x="45741" y="18888"/>
                </a:lnTo>
                <a:lnTo>
                  <a:pt x="42635" y="19259"/>
                </a:lnTo>
                <a:lnTo>
                  <a:pt x="39529" y="19629"/>
                </a:lnTo>
                <a:lnTo>
                  <a:pt x="36705" y="20740"/>
                </a:lnTo>
                <a:lnTo>
                  <a:pt x="33882" y="21851"/>
                </a:lnTo>
                <a:lnTo>
                  <a:pt x="30776" y="23703"/>
                </a:lnTo>
                <a:lnTo>
                  <a:pt x="28235" y="25555"/>
                </a:lnTo>
                <a:lnTo>
                  <a:pt x="25976" y="28148"/>
                </a:lnTo>
                <a:lnTo>
                  <a:pt x="23435" y="30740"/>
                </a:lnTo>
                <a:lnTo>
                  <a:pt x="23435" y="30740"/>
                </a:lnTo>
                <a:lnTo>
                  <a:pt x="21458" y="34074"/>
                </a:lnTo>
                <a:lnTo>
                  <a:pt x="19482" y="37037"/>
                </a:lnTo>
                <a:lnTo>
                  <a:pt x="18070" y="40370"/>
                </a:lnTo>
                <a:lnTo>
                  <a:pt x="16658" y="44444"/>
                </a:lnTo>
                <a:lnTo>
                  <a:pt x="15811" y="48148"/>
                </a:lnTo>
                <a:lnTo>
                  <a:pt x="14964" y="51851"/>
                </a:lnTo>
                <a:lnTo>
                  <a:pt x="14682" y="55925"/>
                </a:lnTo>
                <a:lnTo>
                  <a:pt x="14400" y="60000"/>
                </a:lnTo>
                <a:lnTo>
                  <a:pt x="14400" y="60000"/>
                </a:lnTo>
                <a:lnTo>
                  <a:pt x="14682" y="64074"/>
                </a:lnTo>
                <a:lnTo>
                  <a:pt x="14964" y="68148"/>
                </a:lnTo>
                <a:lnTo>
                  <a:pt x="15811" y="72222"/>
                </a:lnTo>
                <a:lnTo>
                  <a:pt x="16658" y="75925"/>
                </a:lnTo>
                <a:lnTo>
                  <a:pt x="18070" y="79629"/>
                </a:lnTo>
                <a:lnTo>
                  <a:pt x="19482" y="82962"/>
                </a:lnTo>
                <a:lnTo>
                  <a:pt x="21458" y="86296"/>
                </a:lnTo>
                <a:lnTo>
                  <a:pt x="23435" y="89259"/>
                </a:lnTo>
                <a:lnTo>
                  <a:pt x="23435" y="89259"/>
                </a:lnTo>
                <a:lnTo>
                  <a:pt x="25976" y="92222"/>
                </a:lnTo>
                <a:lnTo>
                  <a:pt x="28235" y="94444"/>
                </a:lnTo>
                <a:lnTo>
                  <a:pt x="30776" y="96666"/>
                </a:lnTo>
                <a:lnTo>
                  <a:pt x="33882" y="98148"/>
                </a:lnTo>
                <a:lnTo>
                  <a:pt x="36705" y="99629"/>
                </a:lnTo>
                <a:lnTo>
                  <a:pt x="39529" y="100370"/>
                </a:lnTo>
                <a:lnTo>
                  <a:pt x="42635" y="101111"/>
                </a:lnTo>
                <a:lnTo>
                  <a:pt x="45741" y="101111"/>
                </a:lnTo>
                <a:lnTo>
                  <a:pt x="45741" y="101111"/>
                </a:lnTo>
                <a:lnTo>
                  <a:pt x="48847" y="101111"/>
                </a:lnTo>
                <a:lnTo>
                  <a:pt x="51670" y="100370"/>
                </a:lnTo>
                <a:lnTo>
                  <a:pt x="54494" y="99629"/>
                </a:lnTo>
                <a:lnTo>
                  <a:pt x="57317" y="98518"/>
                </a:lnTo>
                <a:lnTo>
                  <a:pt x="59858" y="97037"/>
                </a:lnTo>
                <a:lnTo>
                  <a:pt x="62400" y="95185"/>
                </a:lnTo>
                <a:lnTo>
                  <a:pt x="64658" y="92962"/>
                </a:lnTo>
                <a:lnTo>
                  <a:pt x="66917" y="90370"/>
                </a:lnTo>
                <a:lnTo>
                  <a:pt x="66917" y="90370"/>
                </a:lnTo>
                <a:lnTo>
                  <a:pt x="69176" y="87777"/>
                </a:lnTo>
                <a:lnTo>
                  <a:pt x="70870" y="84814"/>
                </a:lnTo>
                <a:lnTo>
                  <a:pt x="72564" y="81851"/>
                </a:lnTo>
                <a:lnTo>
                  <a:pt x="73976" y="78518"/>
                </a:lnTo>
                <a:lnTo>
                  <a:pt x="75105" y="75185"/>
                </a:lnTo>
                <a:lnTo>
                  <a:pt x="75952" y="71481"/>
                </a:lnTo>
                <a:lnTo>
                  <a:pt x="76517" y="67777"/>
                </a:lnTo>
                <a:lnTo>
                  <a:pt x="77082" y="63703"/>
                </a:lnTo>
                <a:lnTo>
                  <a:pt x="68611" y="63703"/>
                </a:lnTo>
                <a:lnTo>
                  <a:pt x="68611" y="63703"/>
                </a:lnTo>
                <a:lnTo>
                  <a:pt x="68047" y="66666"/>
                </a:lnTo>
                <a:lnTo>
                  <a:pt x="67764" y="69259"/>
                </a:lnTo>
                <a:lnTo>
                  <a:pt x="66917" y="71481"/>
                </a:lnTo>
                <a:lnTo>
                  <a:pt x="66070" y="74444"/>
                </a:lnTo>
                <a:lnTo>
                  <a:pt x="64941" y="76666"/>
                </a:lnTo>
                <a:lnTo>
                  <a:pt x="63811" y="78888"/>
                </a:lnTo>
                <a:lnTo>
                  <a:pt x="62400" y="80740"/>
                </a:lnTo>
                <a:lnTo>
                  <a:pt x="60988" y="82592"/>
                </a:lnTo>
                <a:lnTo>
                  <a:pt x="60988" y="82592"/>
                </a:lnTo>
                <a:lnTo>
                  <a:pt x="59294" y="84444"/>
                </a:lnTo>
                <a:lnTo>
                  <a:pt x="57600" y="85925"/>
                </a:lnTo>
                <a:lnTo>
                  <a:pt x="55905" y="87037"/>
                </a:lnTo>
                <a:lnTo>
                  <a:pt x="53647" y="88148"/>
                </a:lnTo>
                <a:lnTo>
                  <a:pt x="51952" y="88888"/>
                </a:lnTo>
                <a:lnTo>
                  <a:pt x="49976" y="89629"/>
                </a:lnTo>
                <a:lnTo>
                  <a:pt x="48000" y="90000"/>
                </a:lnTo>
                <a:lnTo>
                  <a:pt x="45741" y="90000"/>
                </a:lnTo>
                <a:lnTo>
                  <a:pt x="45741" y="90000"/>
                </a:lnTo>
                <a:lnTo>
                  <a:pt x="43482" y="90000"/>
                </a:lnTo>
                <a:lnTo>
                  <a:pt x="41223" y="89629"/>
                </a:lnTo>
                <a:lnTo>
                  <a:pt x="39247" y="88888"/>
                </a:lnTo>
                <a:lnTo>
                  <a:pt x="37270" y="87777"/>
                </a:lnTo>
                <a:lnTo>
                  <a:pt x="35294" y="86666"/>
                </a:lnTo>
                <a:lnTo>
                  <a:pt x="33317" y="85185"/>
                </a:lnTo>
                <a:lnTo>
                  <a:pt x="31623" y="83333"/>
                </a:lnTo>
                <a:lnTo>
                  <a:pt x="29647" y="81481"/>
                </a:lnTo>
                <a:lnTo>
                  <a:pt x="29647" y="81481"/>
                </a:lnTo>
                <a:lnTo>
                  <a:pt x="27952" y="79259"/>
                </a:lnTo>
                <a:lnTo>
                  <a:pt x="26541" y="76666"/>
                </a:lnTo>
                <a:lnTo>
                  <a:pt x="25411" y="74444"/>
                </a:lnTo>
                <a:lnTo>
                  <a:pt x="24564" y="71481"/>
                </a:lnTo>
                <a:lnTo>
                  <a:pt x="24000" y="68888"/>
                </a:lnTo>
                <a:lnTo>
                  <a:pt x="23435" y="65925"/>
                </a:lnTo>
                <a:lnTo>
                  <a:pt x="23152" y="62962"/>
                </a:lnTo>
                <a:lnTo>
                  <a:pt x="22870" y="60000"/>
                </a:lnTo>
                <a:lnTo>
                  <a:pt x="22870" y="60000"/>
                </a:lnTo>
                <a:lnTo>
                  <a:pt x="23152" y="57037"/>
                </a:lnTo>
                <a:lnTo>
                  <a:pt x="23435" y="54074"/>
                </a:lnTo>
                <a:lnTo>
                  <a:pt x="24000" y="51481"/>
                </a:lnTo>
                <a:lnTo>
                  <a:pt x="24564" y="48518"/>
                </a:lnTo>
                <a:lnTo>
                  <a:pt x="25411" y="46296"/>
                </a:lnTo>
                <a:lnTo>
                  <a:pt x="26541" y="43703"/>
                </a:lnTo>
                <a:lnTo>
                  <a:pt x="27952" y="41111"/>
                </a:lnTo>
                <a:lnTo>
                  <a:pt x="29647" y="38888"/>
                </a:lnTo>
                <a:lnTo>
                  <a:pt x="29647" y="38888"/>
                </a:lnTo>
                <a:lnTo>
                  <a:pt x="31623" y="36666"/>
                </a:lnTo>
                <a:lnTo>
                  <a:pt x="33317" y="34814"/>
                </a:lnTo>
                <a:lnTo>
                  <a:pt x="35294" y="33333"/>
                </a:lnTo>
                <a:lnTo>
                  <a:pt x="37270" y="32222"/>
                </a:lnTo>
                <a:lnTo>
                  <a:pt x="39247" y="31111"/>
                </a:lnTo>
                <a:lnTo>
                  <a:pt x="41223" y="30740"/>
                </a:lnTo>
                <a:lnTo>
                  <a:pt x="43482" y="30370"/>
                </a:lnTo>
                <a:lnTo>
                  <a:pt x="45741" y="30000"/>
                </a:lnTo>
                <a:lnTo>
                  <a:pt x="45741" y="30000"/>
                </a:lnTo>
                <a:lnTo>
                  <a:pt x="48000" y="30370"/>
                </a:lnTo>
                <a:lnTo>
                  <a:pt x="50258" y="30740"/>
                </a:lnTo>
                <a:lnTo>
                  <a:pt x="52517" y="31111"/>
                </a:lnTo>
                <a:lnTo>
                  <a:pt x="54494" y="32222"/>
                </a:lnTo>
                <a:lnTo>
                  <a:pt x="56752" y="33333"/>
                </a:lnTo>
                <a:lnTo>
                  <a:pt x="58447" y="34814"/>
                </a:lnTo>
                <a:lnTo>
                  <a:pt x="60423" y="36666"/>
                </a:lnTo>
                <a:lnTo>
                  <a:pt x="62117" y="38888"/>
                </a:lnTo>
                <a:lnTo>
                  <a:pt x="62117" y="38888"/>
                </a:lnTo>
                <a:lnTo>
                  <a:pt x="63529" y="41111"/>
                </a:lnTo>
                <a:lnTo>
                  <a:pt x="64941" y="43703"/>
                </a:lnTo>
                <a:lnTo>
                  <a:pt x="66070" y="46296"/>
                </a:lnTo>
                <a:lnTo>
                  <a:pt x="66917" y="48518"/>
                </a:lnTo>
                <a:lnTo>
                  <a:pt x="67764" y="51481"/>
                </a:lnTo>
                <a:lnTo>
                  <a:pt x="68329" y="54074"/>
                </a:lnTo>
                <a:lnTo>
                  <a:pt x="68611" y="57037"/>
                </a:lnTo>
                <a:lnTo>
                  <a:pt x="68611" y="60000"/>
                </a:lnTo>
                <a:lnTo>
                  <a:pt x="77082" y="60000"/>
                </a:lnTo>
                <a:close/>
                <a:moveTo>
                  <a:pt x="65788" y="60000"/>
                </a:moveTo>
                <a:lnTo>
                  <a:pt x="65788" y="60000"/>
                </a:lnTo>
                <a:lnTo>
                  <a:pt x="65788" y="57407"/>
                </a:lnTo>
                <a:lnTo>
                  <a:pt x="65505" y="54814"/>
                </a:lnTo>
                <a:lnTo>
                  <a:pt x="64941" y="52222"/>
                </a:lnTo>
                <a:lnTo>
                  <a:pt x="64376" y="50000"/>
                </a:lnTo>
                <a:lnTo>
                  <a:pt x="63529" y="47777"/>
                </a:lnTo>
                <a:lnTo>
                  <a:pt x="62682" y="45555"/>
                </a:lnTo>
                <a:lnTo>
                  <a:pt x="61270" y="43703"/>
                </a:lnTo>
                <a:lnTo>
                  <a:pt x="60141" y="41111"/>
                </a:lnTo>
                <a:lnTo>
                  <a:pt x="60141" y="41111"/>
                </a:lnTo>
                <a:lnTo>
                  <a:pt x="58447" y="39629"/>
                </a:lnTo>
                <a:lnTo>
                  <a:pt x="57035" y="38148"/>
                </a:lnTo>
                <a:lnTo>
                  <a:pt x="55341" y="36666"/>
                </a:lnTo>
                <a:lnTo>
                  <a:pt x="53364" y="35555"/>
                </a:lnTo>
                <a:lnTo>
                  <a:pt x="51670" y="34814"/>
                </a:lnTo>
                <a:lnTo>
                  <a:pt x="49694" y="34074"/>
                </a:lnTo>
                <a:lnTo>
                  <a:pt x="47717" y="33703"/>
                </a:lnTo>
                <a:lnTo>
                  <a:pt x="45741" y="33703"/>
                </a:lnTo>
                <a:lnTo>
                  <a:pt x="45741" y="33703"/>
                </a:lnTo>
                <a:lnTo>
                  <a:pt x="43764" y="34074"/>
                </a:lnTo>
                <a:lnTo>
                  <a:pt x="41788" y="34074"/>
                </a:lnTo>
                <a:lnTo>
                  <a:pt x="40094" y="34814"/>
                </a:lnTo>
                <a:lnTo>
                  <a:pt x="38400" y="35555"/>
                </a:lnTo>
                <a:lnTo>
                  <a:pt x="36423" y="36666"/>
                </a:lnTo>
                <a:lnTo>
                  <a:pt x="35011" y="38148"/>
                </a:lnTo>
                <a:lnTo>
                  <a:pt x="33317" y="39629"/>
                </a:lnTo>
                <a:lnTo>
                  <a:pt x="31905" y="41851"/>
                </a:lnTo>
                <a:lnTo>
                  <a:pt x="31905" y="41851"/>
                </a:lnTo>
                <a:lnTo>
                  <a:pt x="30211" y="43703"/>
                </a:lnTo>
                <a:lnTo>
                  <a:pt x="29082" y="45925"/>
                </a:lnTo>
                <a:lnTo>
                  <a:pt x="27952" y="47777"/>
                </a:lnTo>
                <a:lnTo>
                  <a:pt x="27105" y="50000"/>
                </a:lnTo>
                <a:lnTo>
                  <a:pt x="26541" y="52592"/>
                </a:lnTo>
                <a:lnTo>
                  <a:pt x="26258" y="54814"/>
                </a:lnTo>
                <a:lnTo>
                  <a:pt x="25976" y="57407"/>
                </a:lnTo>
                <a:lnTo>
                  <a:pt x="25694" y="60000"/>
                </a:lnTo>
                <a:lnTo>
                  <a:pt x="25694" y="60000"/>
                </a:lnTo>
                <a:lnTo>
                  <a:pt x="25976" y="62592"/>
                </a:lnTo>
                <a:lnTo>
                  <a:pt x="26258" y="65185"/>
                </a:lnTo>
                <a:lnTo>
                  <a:pt x="26541" y="67777"/>
                </a:lnTo>
                <a:lnTo>
                  <a:pt x="27105" y="70000"/>
                </a:lnTo>
                <a:lnTo>
                  <a:pt x="27952" y="72222"/>
                </a:lnTo>
                <a:lnTo>
                  <a:pt x="29082" y="74814"/>
                </a:lnTo>
                <a:lnTo>
                  <a:pt x="30211" y="76666"/>
                </a:lnTo>
                <a:lnTo>
                  <a:pt x="31905" y="78888"/>
                </a:lnTo>
                <a:lnTo>
                  <a:pt x="31905" y="78888"/>
                </a:lnTo>
                <a:lnTo>
                  <a:pt x="33317" y="80370"/>
                </a:lnTo>
                <a:lnTo>
                  <a:pt x="35011" y="82222"/>
                </a:lnTo>
                <a:lnTo>
                  <a:pt x="36423" y="83333"/>
                </a:lnTo>
                <a:lnTo>
                  <a:pt x="38400" y="84444"/>
                </a:lnTo>
                <a:lnTo>
                  <a:pt x="40094" y="85185"/>
                </a:lnTo>
                <a:lnTo>
                  <a:pt x="41788" y="85925"/>
                </a:lnTo>
                <a:lnTo>
                  <a:pt x="43764" y="86296"/>
                </a:lnTo>
                <a:lnTo>
                  <a:pt x="45741" y="86296"/>
                </a:lnTo>
                <a:lnTo>
                  <a:pt x="45741" y="86296"/>
                </a:lnTo>
                <a:lnTo>
                  <a:pt x="49411" y="85925"/>
                </a:lnTo>
                <a:lnTo>
                  <a:pt x="52800" y="84814"/>
                </a:lnTo>
                <a:lnTo>
                  <a:pt x="56188" y="82962"/>
                </a:lnTo>
                <a:lnTo>
                  <a:pt x="59011" y="80000"/>
                </a:lnTo>
                <a:lnTo>
                  <a:pt x="59011" y="80000"/>
                </a:lnTo>
                <a:lnTo>
                  <a:pt x="61552" y="76666"/>
                </a:lnTo>
                <a:lnTo>
                  <a:pt x="63529" y="72592"/>
                </a:lnTo>
                <a:lnTo>
                  <a:pt x="64941" y="68148"/>
                </a:lnTo>
                <a:lnTo>
                  <a:pt x="65788" y="63703"/>
                </a:lnTo>
                <a:lnTo>
                  <a:pt x="57035" y="63703"/>
                </a:lnTo>
                <a:lnTo>
                  <a:pt x="57035" y="63703"/>
                </a:lnTo>
                <a:lnTo>
                  <a:pt x="56470" y="65925"/>
                </a:lnTo>
                <a:lnTo>
                  <a:pt x="55623" y="68148"/>
                </a:lnTo>
                <a:lnTo>
                  <a:pt x="54211" y="70000"/>
                </a:lnTo>
                <a:lnTo>
                  <a:pt x="52800" y="71851"/>
                </a:lnTo>
                <a:lnTo>
                  <a:pt x="52800" y="71851"/>
                </a:lnTo>
                <a:lnTo>
                  <a:pt x="51105" y="73333"/>
                </a:lnTo>
                <a:lnTo>
                  <a:pt x="49411" y="74444"/>
                </a:lnTo>
                <a:lnTo>
                  <a:pt x="47717" y="75185"/>
                </a:lnTo>
                <a:lnTo>
                  <a:pt x="45741" y="75185"/>
                </a:lnTo>
                <a:lnTo>
                  <a:pt x="45741" y="75185"/>
                </a:lnTo>
                <a:lnTo>
                  <a:pt x="43482" y="74814"/>
                </a:lnTo>
                <a:lnTo>
                  <a:pt x="41505" y="74074"/>
                </a:lnTo>
                <a:lnTo>
                  <a:pt x="39529" y="72592"/>
                </a:lnTo>
                <a:lnTo>
                  <a:pt x="37835" y="70370"/>
                </a:lnTo>
                <a:lnTo>
                  <a:pt x="37835" y="70370"/>
                </a:lnTo>
                <a:lnTo>
                  <a:pt x="36423" y="68148"/>
                </a:lnTo>
                <a:lnTo>
                  <a:pt x="35294" y="65555"/>
                </a:lnTo>
                <a:lnTo>
                  <a:pt x="34729" y="62962"/>
                </a:lnTo>
                <a:lnTo>
                  <a:pt x="34447" y="60000"/>
                </a:lnTo>
                <a:lnTo>
                  <a:pt x="34447" y="60000"/>
                </a:lnTo>
                <a:lnTo>
                  <a:pt x="34729" y="57037"/>
                </a:lnTo>
                <a:lnTo>
                  <a:pt x="35294" y="54444"/>
                </a:lnTo>
                <a:lnTo>
                  <a:pt x="36423" y="51851"/>
                </a:lnTo>
                <a:lnTo>
                  <a:pt x="37835" y="49629"/>
                </a:lnTo>
                <a:lnTo>
                  <a:pt x="37835" y="49629"/>
                </a:lnTo>
                <a:lnTo>
                  <a:pt x="39529" y="47777"/>
                </a:lnTo>
                <a:lnTo>
                  <a:pt x="41505" y="46296"/>
                </a:lnTo>
                <a:lnTo>
                  <a:pt x="43482" y="45555"/>
                </a:lnTo>
                <a:lnTo>
                  <a:pt x="45741" y="45185"/>
                </a:lnTo>
                <a:lnTo>
                  <a:pt x="45741" y="45185"/>
                </a:lnTo>
                <a:lnTo>
                  <a:pt x="48000" y="45555"/>
                </a:lnTo>
                <a:lnTo>
                  <a:pt x="49976" y="46296"/>
                </a:lnTo>
                <a:lnTo>
                  <a:pt x="51952" y="47777"/>
                </a:lnTo>
                <a:lnTo>
                  <a:pt x="53647" y="49629"/>
                </a:lnTo>
                <a:lnTo>
                  <a:pt x="53647" y="49629"/>
                </a:lnTo>
                <a:lnTo>
                  <a:pt x="55623" y="51851"/>
                </a:lnTo>
                <a:lnTo>
                  <a:pt x="56470" y="54444"/>
                </a:lnTo>
                <a:lnTo>
                  <a:pt x="57317" y="57037"/>
                </a:lnTo>
                <a:lnTo>
                  <a:pt x="57317" y="60000"/>
                </a:lnTo>
                <a:lnTo>
                  <a:pt x="65788" y="60000"/>
                </a:lnTo>
                <a:close/>
                <a:moveTo>
                  <a:pt x="45741" y="61851"/>
                </a:moveTo>
                <a:lnTo>
                  <a:pt x="45741" y="61851"/>
                </a:lnTo>
                <a:lnTo>
                  <a:pt x="45741" y="61111"/>
                </a:lnTo>
                <a:lnTo>
                  <a:pt x="46023" y="60370"/>
                </a:lnTo>
                <a:lnTo>
                  <a:pt x="46588" y="60000"/>
                </a:lnTo>
                <a:lnTo>
                  <a:pt x="47152" y="60000"/>
                </a:lnTo>
                <a:lnTo>
                  <a:pt x="54211" y="60000"/>
                </a:lnTo>
                <a:lnTo>
                  <a:pt x="54211" y="60000"/>
                </a:lnTo>
                <a:lnTo>
                  <a:pt x="54211" y="57777"/>
                </a:lnTo>
                <a:lnTo>
                  <a:pt x="53647" y="55925"/>
                </a:lnTo>
                <a:lnTo>
                  <a:pt x="52800" y="54074"/>
                </a:lnTo>
                <a:lnTo>
                  <a:pt x="51670" y="52222"/>
                </a:lnTo>
                <a:lnTo>
                  <a:pt x="51670" y="52222"/>
                </a:lnTo>
                <a:lnTo>
                  <a:pt x="50541" y="50740"/>
                </a:lnTo>
                <a:lnTo>
                  <a:pt x="49129" y="49629"/>
                </a:lnTo>
                <a:lnTo>
                  <a:pt x="47435" y="49259"/>
                </a:lnTo>
                <a:lnTo>
                  <a:pt x="45741" y="48888"/>
                </a:lnTo>
                <a:lnTo>
                  <a:pt x="45741" y="48888"/>
                </a:lnTo>
                <a:lnTo>
                  <a:pt x="44047" y="49259"/>
                </a:lnTo>
                <a:lnTo>
                  <a:pt x="42635" y="49629"/>
                </a:lnTo>
                <a:lnTo>
                  <a:pt x="41223" y="50740"/>
                </a:lnTo>
                <a:lnTo>
                  <a:pt x="39811" y="52222"/>
                </a:lnTo>
                <a:lnTo>
                  <a:pt x="39811" y="52222"/>
                </a:lnTo>
                <a:lnTo>
                  <a:pt x="38682" y="54074"/>
                </a:lnTo>
                <a:lnTo>
                  <a:pt x="37835" y="55925"/>
                </a:lnTo>
                <a:lnTo>
                  <a:pt x="37552" y="57777"/>
                </a:lnTo>
                <a:lnTo>
                  <a:pt x="37270" y="60000"/>
                </a:lnTo>
                <a:lnTo>
                  <a:pt x="37270" y="60000"/>
                </a:lnTo>
                <a:lnTo>
                  <a:pt x="37552" y="62222"/>
                </a:lnTo>
                <a:lnTo>
                  <a:pt x="37835" y="64444"/>
                </a:lnTo>
                <a:lnTo>
                  <a:pt x="38682" y="66296"/>
                </a:lnTo>
                <a:lnTo>
                  <a:pt x="39811" y="67777"/>
                </a:lnTo>
                <a:lnTo>
                  <a:pt x="39811" y="67777"/>
                </a:lnTo>
                <a:lnTo>
                  <a:pt x="41223" y="69259"/>
                </a:lnTo>
                <a:lnTo>
                  <a:pt x="42635" y="70370"/>
                </a:lnTo>
                <a:lnTo>
                  <a:pt x="44047" y="71111"/>
                </a:lnTo>
                <a:lnTo>
                  <a:pt x="45741" y="71111"/>
                </a:lnTo>
                <a:lnTo>
                  <a:pt x="45741" y="71111"/>
                </a:lnTo>
                <a:lnTo>
                  <a:pt x="47152" y="71111"/>
                </a:lnTo>
                <a:lnTo>
                  <a:pt x="48282" y="70740"/>
                </a:lnTo>
                <a:lnTo>
                  <a:pt x="49411" y="70000"/>
                </a:lnTo>
                <a:lnTo>
                  <a:pt x="50541" y="69259"/>
                </a:lnTo>
                <a:lnTo>
                  <a:pt x="50541" y="69259"/>
                </a:lnTo>
                <a:lnTo>
                  <a:pt x="51670" y="68148"/>
                </a:lnTo>
                <a:lnTo>
                  <a:pt x="52517" y="66666"/>
                </a:lnTo>
                <a:lnTo>
                  <a:pt x="53364" y="65185"/>
                </a:lnTo>
                <a:lnTo>
                  <a:pt x="53647" y="63703"/>
                </a:lnTo>
                <a:lnTo>
                  <a:pt x="47152" y="63703"/>
                </a:lnTo>
                <a:lnTo>
                  <a:pt x="47152" y="63703"/>
                </a:lnTo>
                <a:lnTo>
                  <a:pt x="46588" y="63703"/>
                </a:lnTo>
                <a:lnTo>
                  <a:pt x="46023" y="63333"/>
                </a:lnTo>
                <a:lnTo>
                  <a:pt x="45741" y="62962"/>
                </a:lnTo>
                <a:lnTo>
                  <a:pt x="45741" y="61851"/>
                </a:lnTo>
                <a:lnTo>
                  <a:pt x="45741" y="61851"/>
                </a:lnTo>
                <a:close/>
              </a:path>
            </a:pathLst>
          </a:custGeom>
          <a:solidFill>
            <a:schemeClr val="accent2"/>
          </a:solidFill>
          <a:ln>
            <a:noFill/>
          </a:ln>
        </p:spPr>
        <p:txBody>
          <a:bodyPr anchor="ctr"/>
          <a:lstStyle/>
          <a:p>
            <a:pPr algn="ctr"/>
            <a:endParaRPr/>
          </a:p>
        </p:txBody>
      </p:sp>
      <p:cxnSp>
        <p:nvCxnSpPr>
          <p:cNvPr id="24" name="直接连接符 2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182929" y="345292"/>
            <a:ext cx="1826141"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研究结论</a:t>
            </a:r>
            <a:endParaRPr lang="zh-CN" altLang="en-US" sz="3200" dirty="0">
              <a:latin typeface="Agency FB" panose="020B0503020202020204" pitchFamily="34" charset="0"/>
            </a:endParaRPr>
          </a:p>
        </p:txBody>
      </p:sp>
      <p:grpSp>
        <p:nvGrpSpPr>
          <p:cNvPr id="38" name="组合 37"/>
          <p:cNvGrpSpPr/>
          <p:nvPr/>
        </p:nvGrpSpPr>
        <p:grpSpPr>
          <a:xfrm>
            <a:off x="1653493" y="1329808"/>
            <a:ext cx="9452473" cy="2576780"/>
            <a:chOff x="1111983" y="2047613"/>
            <a:chExt cx="3684531" cy="2576780"/>
          </a:xfrm>
        </p:grpSpPr>
        <p:sp>
          <p:nvSpPr>
            <p:cNvPr id="39" name="矩形 38"/>
            <p:cNvSpPr/>
            <p:nvPr/>
          </p:nvSpPr>
          <p:spPr>
            <a:xfrm>
              <a:off x="1111983" y="2593068"/>
              <a:ext cx="3684531" cy="2031325"/>
            </a:xfrm>
            <a:prstGeom prst="rect">
              <a:avLst/>
            </a:prstGeom>
          </p:spPr>
          <p:txBody>
            <a:bodyPr wrap="square">
              <a:spAutoFit/>
              <a:scene3d>
                <a:camera prst="orthographicFront"/>
                <a:lightRig rig="threePt" dir="t"/>
              </a:scene3d>
              <a:sp3d contourW="12700"/>
            </a:bodyPr>
            <a:lstStyle/>
            <a:p>
              <a:r>
                <a:rPr lang="en-US" altLang="zh-CN" dirty="0" smtClean="0"/>
                <a:t>       </a:t>
              </a:r>
              <a:r>
                <a:rPr lang="zh-CN" altLang="zh-CN" dirty="0" smtClean="0"/>
                <a:t>这</a:t>
              </a:r>
              <a:r>
                <a:rPr lang="zh-CN" altLang="zh-CN" dirty="0"/>
                <a:t>篇论文首先通过针对噪声标签训练的</a:t>
              </a:r>
              <a:r>
                <a:rPr lang="en-US" altLang="zh-CN" dirty="0"/>
                <a:t>DNN</a:t>
              </a:r>
              <a:r>
                <a:rPr lang="zh-CN" altLang="zh-CN" dirty="0"/>
                <a:t>的泛化提出了一些发现，然后通过理论分析和广泛的实验证明论文中陈述的正确性。 </a:t>
              </a:r>
              <a:endParaRPr lang="en-US" altLang="zh-CN" dirty="0" smtClean="0"/>
            </a:p>
            <a:p>
              <a:r>
                <a:rPr lang="en-US" altLang="zh-CN" dirty="0"/>
                <a:t> </a:t>
              </a:r>
              <a:r>
                <a:rPr lang="en-US" altLang="zh-CN" dirty="0" smtClean="0"/>
                <a:t>      </a:t>
              </a:r>
              <a:r>
                <a:rPr lang="zh-CN" altLang="zh-CN" dirty="0" smtClean="0"/>
                <a:t>作者</a:t>
              </a:r>
              <a:r>
                <a:rPr lang="zh-CN" altLang="zh-CN" dirty="0"/>
                <a:t>根据自己的发现提出了</a:t>
              </a:r>
              <a:r>
                <a:rPr lang="en-US" altLang="zh-CN" dirty="0"/>
                <a:t>INCV</a:t>
              </a:r>
              <a:r>
                <a:rPr lang="zh-CN" altLang="zh-CN" dirty="0"/>
                <a:t>方法，该方法将噪声数据集随机划分，然后利用交叉验证来识别干净的样本。 本文为</a:t>
              </a:r>
              <a:r>
                <a:rPr lang="en-US" altLang="zh-CN" dirty="0"/>
                <a:t>INCV</a:t>
              </a:r>
              <a:r>
                <a:rPr lang="zh-CN" altLang="zh-CN" dirty="0"/>
                <a:t>提供了理论上的保证，然后通过实验证明它能够准确识别大多数清洁样品。最后采用提出的算法</a:t>
              </a:r>
              <a:r>
                <a:rPr lang="en-US" altLang="zh-CN" dirty="0"/>
                <a:t>3</a:t>
              </a:r>
              <a:r>
                <a:rPr lang="zh-CN" altLang="zh-CN" dirty="0"/>
                <a:t>利用已识别的样本来针对噪声标签对</a:t>
              </a:r>
              <a:r>
                <a:rPr lang="en-US" altLang="zh-CN" dirty="0"/>
                <a:t>DNN</a:t>
              </a:r>
              <a:r>
                <a:rPr lang="zh-CN" altLang="zh-CN" dirty="0"/>
                <a:t>进行鲁棒性训练。 通过与较多的其他方法进行比较，证明了算法</a:t>
              </a:r>
              <a:r>
                <a:rPr lang="en-US" altLang="zh-CN" dirty="0"/>
                <a:t>3</a:t>
              </a:r>
              <a:r>
                <a:rPr lang="zh-CN" altLang="zh-CN" dirty="0"/>
                <a:t>在干净的测试数据上达到了最新的测试精度。</a:t>
              </a:r>
            </a:p>
          </p:txBody>
        </p:sp>
        <p:sp>
          <p:nvSpPr>
            <p:cNvPr id="40" name="矩形 39"/>
            <p:cNvSpPr/>
            <p:nvPr/>
          </p:nvSpPr>
          <p:spPr>
            <a:xfrm>
              <a:off x="1115175" y="2047613"/>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结论</a:t>
              </a:r>
              <a:endParaRPr lang="zh-CN" altLang="en-US" b="1" dirty="0"/>
            </a:p>
          </p:txBody>
        </p:sp>
      </p:grpSp>
      <p:grpSp>
        <p:nvGrpSpPr>
          <p:cNvPr id="47" name="c2a00a56-1909-4be2-9496-2cab7d0080d2"/>
          <p:cNvGrpSpPr>
            <a:grpSpLocks noChangeAspect="1"/>
          </p:cNvGrpSpPr>
          <p:nvPr/>
        </p:nvGrpSpPr>
        <p:grpSpPr>
          <a:xfrm>
            <a:off x="2953621" y="3996319"/>
            <a:ext cx="6284755" cy="6282000"/>
            <a:chOff x="2955000" y="1692258"/>
            <a:chExt cx="6284755" cy="6282000"/>
          </a:xfrm>
        </p:grpSpPr>
        <p:sp>
          <p:nvSpPr>
            <p:cNvPr id="48" name="îṣļîḑé-Oval 3"/>
            <p:cNvSpPr/>
            <p:nvPr/>
          </p:nvSpPr>
          <p:spPr>
            <a:xfrm>
              <a:off x="4575000" y="3312258"/>
              <a:ext cx="3042000" cy="304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9" name="îṣļîḑé-Oval 4"/>
            <p:cNvSpPr/>
            <p:nvPr/>
          </p:nvSpPr>
          <p:spPr>
            <a:xfrm>
              <a:off x="4038600" y="2777493"/>
              <a:ext cx="4122000" cy="412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0" name="îṣļîḑé-Oval 5"/>
            <p:cNvSpPr/>
            <p:nvPr/>
          </p:nvSpPr>
          <p:spPr>
            <a:xfrm>
              <a:off x="3495000" y="2232258"/>
              <a:ext cx="5202000" cy="520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1" name="îṣļîḑé-Oval 6"/>
            <p:cNvSpPr/>
            <p:nvPr/>
          </p:nvSpPr>
          <p:spPr>
            <a:xfrm>
              <a:off x="2955000" y="1692258"/>
              <a:ext cx="6282000" cy="628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52" name="Group 9"/>
            <p:cNvGrpSpPr/>
            <p:nvPr/>
          </p:nvGrpSpPr>
          <p:grpSpPr>
            <a:xfrm>
              <a:off x="5115951" y="3853209"/>
              <a:ext cx="1960098" cy="1960098"/>
              <a:chOff x="5115951" y="3853209"/>
              <a:chExt cx="1960098" cy="1960098"/>
            </a:xfrm>
            <a:solidFill>
              <a:schemeClr val="tx2"/>
            </a:solidFill>
          </p:grpSpPr>
          <p:sp>
            <p:nvSpPr>
              <p:cNvPr id="57" name="îṣļîḑé-Oval 10"/>
              <p:cNvSpPr/>
              <p:nvPr/>
            </p:nvSpPr>
            <p:spPr>
              <a:xfrm>
                <a:off x="5115951" y="3853209"/>
                <a:ext cx="1960098" cy="1960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8" name="îṣļîḑé-Arrow: Right 11"/>
              <p:cNvSpPr/>
              <p:nvPr/>
            </p:nvSpPr>
            <p:spPr>
              <a:xfrm rot="16200000">
                <a:off x="5808114" y="4073223"/>
                <a:ext cx="575773" cy="53309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53" name="îṣļîḑé-Freeform: Shape 19"/>
            <p:cNvSpPr>
              <a:spLocks/>
            </p:cNvSpPr>
            <p:nvPr/>
          </p:nvSpPr>
          <p:spPr bwMode="auto">
            <a:xfrm>
              <a:off x="4418382" y="1894543"/>
              <a:ext cx="310689" cy="31699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4" name="îṣļîḑé-Freeform: Shape 20"/>
            <p:cNvSpPr>
              <a:spLocks/>
            </p:cNvSpPr>
            <p:nvPr/>
          </p:nvSpPr>
          <p:spPr bwMode="auto">
            <a:xfrm>
              <a:off x="4203108" y="3574734"/>
              <a:ext cx="370619" cy="29965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5" name="îṣļîḑé-Freeform: Shape 21"/>
            <p:cNvSpPr>
              <a:spLocks/>
            </p:cNvSpPr>
            <p:nvPr/>
          </p:nvSpPr>
          <p:spPr bwMode="auto">
            <a:xfrm>
              <a:off x="8885175" y="3511650"/>
              <a:ext cx="354580" cy="362734"/>
            </a:xfrm>
            <a:custGeom>
              <a:avLst/>
              <a:gdLst>
                <a:gd name="connsiteX0" fmla="*/ 203033 w 591428"/>
                <a:gd name="connsiteY0" fmla="*/ 524380 h 605028"/>
                <a:gd name="connsiteX1" fmla="*/ 182886 w 591428"/>
                <a:gd name="connsiteY1" fmla="*/ 544496 h 605028"/>
                <a:gd name="connsiteX2" fmla="*/ 203033 w 591428"/>
                <a:gd name="connsiteY2" fmla="*/ 564704 h 605028"/>
                <a:gd name="connsiteX3" fmla="*/ 388258 w 591428"/>
                <a:gd name="connsiteY3" fmla="*/ 564704 h 605028"/>
                <a:gd name="connsiteX4" fmla="*/ 408405 w 591428"/>
                <a:gd name="connsiteY4" fmla="*/ 544496 h 605028"/>
                <a:gd name="connsiteX5" fmla="*/ 388258 w 591428"/>
                <a:gd name="connsiteY5" fmla="*/ 524380 h 605028"/>
                <a:gd name="connsiteX6" fmla="*/ 162646 w 591428"/>
                <a:gd name="connsiteY6" fmla="*/ 423524 h 605028"/>
                <a:gd name="connsiteX7" fmla="*/ 142499 w 591428"/>
                <a:gd name="connsiteY7" fmla="*/ 443639 h 605028"/>
                <a:gd name="connsiteX8" fmla="*/ 162646 w 591428"/>
                <a:gd name="connsiteY8" fmla="*/ 463848 h 605028"/>
                <a:gd name="connsiteX9" fmla="*/ 428645 w 591428"/>
                <a:gd name="connsiteY9" fmla="*/ 463848 h 605028"/>
                <a:gd name="connsiteX10" fmla="*/ 448793 w 591428"/>
                <a:gd name="connsiteY10" fmla="*/ 443639 h 605028"/>
                <a:gd name="connsiteX11" fmla="*/ 428645 w 591428"/>
                <a:gd name="connsiteY11" fmla="*/ 423524 h 605028"/>
                <a:gd name="connsiteX12" fmla="*/ 97631 w 591428"/>
                <a:gd name="connsiteY12" fmla="*/ 81001 h 605028"/>
                <a:gd name="connsiteX13" fmla="*/ 125322 w 591428"/>
                <a:gd name="connsiteY13" fmla="*/ 95833 h 605028"/>
                <a:gd name="connsiteX14" fmla="*/ 268488 w 591428"/>
                <a:gd name="connsiteY14" fmla="*/ 270570 h 605028"/>
                <a:gd name="connsiteX15" fmla="*/ 278330 w 591428"/>
                <a:gd name="connsiteY15" fmla="*/ 270570 h 605028"/>
                <a:gd name="connsiteX16" fmla="*/ 335151 w 591428"/>
                <a:gd name="connsiteY16" fmla="*/ 322667 h 605028"/>
                <a:gd name="connsiteX17" fmla="*/ 122258 w 591428"/>
                <a:gd name="connsiteY17" fmla="*/ 322667 h 605028"/>
                <a:gd name="connsiteX18" fmla="*/ 102018 w 591428"/>
                <a:gd name="connsiteY18" fmla="*/ 342876 h 605028"/>
                <a:gd name="connsiteX19" fmla="*/ 122258 w 591428"/>
                <a:gd name="connsiteY19" fmla="*/ 362991 h 605028"/>
                <a:gd name="connsiteX20" fmla="*/ 469033 w 591428"/>
                <a:gd name="connsiteY20" fmla="*/ 362991 h 605028"/>
                <a:gd name="connsiteX21" fmla="*/ 487880 w 591428"/>
                <a:gd name="connsiteY21" fmla="*/ 349457 h 605028"/>
                <a:gd name="connsiteX22" fmla="*/ 591216 w 591428"/>
                <a:gd name="connsiteY22" fmla="*/ 293282 h 605028"/>
                <a:gd name="connsiteX23" fmla="*/ 590380 w 591428"/>
                <a:gd name="connsiteY23" fmla="*/ 298009 h 605028"/>
                <a:gd name="connsiteX24" fmla="*/ 502178 w 591428"/>
                <a:gd name="connsiteY24" fmla="*/ 589918 h 605028"/>
                <a:gd name="connsiteX25" fmla="*/ 481752 w 591428"/>
                <a:gd name="connsiteY25" fmla="*/ 605028 h 605028"/>
                <a:gd name="connsiteX26" fmla="*/ 109446 w 591428"/>
                <a:gd name="connsiteY26" fmla="*/ 605028 h 605028"/>
                <a:gd name="connsiteX27" fmla="*/ 89020 w 591428"/>
                <a:gd name="connsiteY27" fmla="*/ 589918 h 605028"/>
                <a:gd name="connsiteX28" fmla="*/ 911 w 591428"/>
                <a:gd name="connsiteY28" fmla="*/ 298009 h 605028"/>
                <a:gd name="connsiteX29" fmla="*/ 4253 w 591428"/>
                <a:gd name="connsiteY29" fmla="*/ 279191 h 605028"/>
                <a:gd name="connsiteX30" fmla="*/ 21336 w 591428"/>
                <a:gd name="connsiteY30" fmla="*/ 270570 h 605028"/>
                <a:gd name="connsiteX31" fmla="*/ 162460 w 591428"/>
                <a:gd name="connsiteY31" fmla="*/ 270570 h 605028"/>
                <a:gd name="connsiteX32" fmla="*/ 61817 w 591428"/>
                <a:gd name="connsiteY32" fmla="*/ 147744 h 605028"/>
                <a:gd name="connsiteX33" fmla="*/ 52718 w 591428"/>
                <a:gd name="connsiteY33" fmla="*/ 117710 h 605028"/>
                <a:gd name="connsiteX34" fmla="*/ 67573 w 591428"/>
                <a:gd name="connsiteY34" fmla="*/ 90086 h 605028"/>
                <a:gd name="connsiteX35" fmla="*/ 97631 w 591428"/>
                <a:gd name="connsiteY35" fmla="*/ 81001 h 605028"/>
                <a:gd name="connsiteX36" fmla="*/ 444441 w 591428"/>
                <a:gd name="connsiteY36" fmla="*/ 62010 h 605028"/>
                <a:gd name="connsiteX37" fmla="*/ 414170 w 591428"/>
                <a:gd name="connsiteY37" fmla="*/ 92320 h 605028"/>
                <a:gd name="connsiteX38" fmla="*/ 414170 w 591428"/>
                <a:gd name="connsiteY38" fmla="*/ 116513 h 605028"/>
                <a:gd name="connsiteX39" fmla="*/ 389843 w 591428"/>
                <a:gd name="connsiteY39" fmla="*/ 116513 h 605028"/>
                <a:gd name="connsiteX40" fmla="*/ 359572 w 591428"/>
                <a:gd name="connsiteY40" fmla="*/ 146823 h 605028"/>
                <a:gd name="connsiteX41" fmla="*/ 389843 w 591428"/>
                <a:gd name="connsiteY41" fmla="*/ 177040 h 605028"/>
                <a:gd name="connsiteX42" fmla="*/ 414170 w 591428"/>
                <a:gd name="connsiteY42" fmla="*/ 177040 h 605028"/>
                <a:gd name="connsiteX43" fmla="*/ 414170 w 591428"/>
                <a:gd name="connsiteY43" fmla="*/ 201232 h 605028"/>
                <a:gd name="connsiteX44" fmla="*/ 444441 w 591428"/>
                <a:gd name="connsiteY44" fmla="*/ 231542 h 605028"/>
                <a:gd name="connsiteX45" fmla="*/ 474711 w 591428"/>
                <a:gd name="connsiteY45" fmla="*/ 201232 h 605028"/>
                <a:gd name="connsiteX46" fmla="*/ 474711 w 591428"/>
                <a:gd name="connsiteY46" fmla="*/ 177040 h 605028"/>
                <a:gd name="connsiteX47" fmla="*/ 499039 w 591428"/>
                <a:gd name="connsiteY47" fmla="*/ 177040 h 605028"/>
                <a:gd name="connsiteX48" fmla="*/ 529309 w 591428"/>
                <a:gd name="connsiteY48" fmla="*/ 146823 h 605028"/>
                <a:gd name="connsiteX49" fmla="*/ 499039 w 591428"/>
                <a:gd name="connsiteY49" fmla="*/ 116513 h 605028"/>
                <a:gd name="connsiteX50" fmla="*/ 474711 w 591428"/>
                <a:gd name="connsiteY50" fmla="*/ 116513 h 605028"/>
                <a:gd name="connsiteX51" fmla="*/ 474711 w 591428"/>
                <a:gd name="connsiteY51" fmla="*/ 92320 h 605028"/>
                <a:gd name="connsiteX52" fmla="*/ 444441 w 591428"/>
                <a:gd name="connsiteY52" fmla="*/ 62010 h 605028"/>
                <a:gd name="connsiteX53" fmla="*/ 444441 w 591428"/>
                <a:gd name="connsiteY53" fmla="*/ 0 h 605028"/>
                <a:gd name="connsiteX54" fmla="*/ 591428 w 591428"/>
                <a:gd name="connsiteY54" fmla="*/ 146823 h 605028"/>
                <a:gd name="connsiteX55" fmla="*/ 444441 w 591428"/>
                <a:gd name="connsiteY55" fmla="*/ 293552 h 605028"/>
                <a:gd name="connsiteX56" fmla="*/ 297453 w 591428"/>
                <a:gd name="connsiteY56" fmla="*/ 146823 h 605028"/>
                <a:gd name="connsiteX57" fmla="*/ 444441 w 591428"/>
                <a:gd name="connsiteY5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1428" h="605028">
                  <a:moveTo>
                    <a:pt x="203033" y="524380"/>
                  </a:moveTo>
                  <a:cubicBezTo>
                    <a:pt x="191892" y="524380"/>
                    <a:pt x="182886" y="533372"/>
                    <a:pt x="182886" y="544496"/>
                  </a:cubicBezTo>
                  <a:cubicBezTo>
                    <a:pt x="182886" y="555620"/>
                    <a:pt x="191892" y="564704"/>
                    <a:pt x="203033" y="564704"/>
                  </a:cubicBezTo>
                  <a:lnTo>
                    <a:pt x="388258" y="564704"/>
                  </a:lnTo>
                  <a:cubicBezTo>
                    <a:pt x="399399" y="564704"/>
                    <a:pt x="408405" y="555620"/>
                    <a:pt x="408405" y="544496"/>
                  </a:cubicBezTo>
                  <a:cubicBezTo>
                    <a:pt x="408405" y="533372"/>
                    <a:pt x="399399" y="524380"/>
                    <a:pt x="388258" y="524380"/>
                  </a:cubicBezTo>
                  <a:close/>
                  <a:moveTo>
                    <a:pt x="162646" y="423524"/>
                  </a:moveTo>
                  <a:cubicBezTo>
                    <a:pt x="151504" y="423524"/>
                    <a:pt x="142499" y="432515"/>
                    <a:pt x="142499" y="443639"/>
                  </a:cubicBezTo>
                  <a:cubicBezTo>
                    <a:pt x="142499" y="454856"/>
                    <a:pt x="151504" y="463848"/>
                    <a:pt x="162646" y="463848"/>
                  </a:cubicBezTo>
                  <a:lnTo>
                    <a:pt x="428645" y="463848"/>
                  </a:lnTo>
                  <a:cubicBezTo>
                    <a:pt x="439787" y="463848"/>
                    <a:pt x="448793" y="454856"/>
                    <a:pt x="448793" y="443639"/>
                  </a:cubicBezTo>
                  <a:cubicBezTo>
                    <a:pt x="448793" y="432515"/>
                    <a:pt x="439787" y="423524"/>
                    <a:pt x="428645" y="423524"/>
                  </a:cubicBezTo>
                  <a:close/>
                  <a:moveTo>
                    <a:pt x="97631" y="81001"/>
                  </a:moveTo>
                  <a:cubicBezTo>
                    <a:pt x="108076" y="82044"/>
                    <a:pt x="118127" y="87073"/>
                    <a:pt x="125322" y="95833"/>
                  </a:cubicBezTo>
                  <a:lnTo>
                    <a:pt x="268488" y="270570"/>
                  </a:lnTo>
                  <a:lnTo>
                    <a:pt x="278330" y="270570"/>
                  </a:lnTo>
                  <a:cubicBezTo>
                    <a:pt x="293835" y="291242"/>
                    <a:pt x="313054" y="308948"/>
                    <a:pt x="335151" y="322667"/>
                  </a:cubicBezTo>
                  <a:lnTo>
                    <a:pt x="122258" y="322667"/>
                  </a:lnTo>
                  <a:cubicBezTo>
                    <a:pt x="111117" y="322667"/>
                    <a:pt x="102018" y="331659"/>
                    <a:pt x="102018" y="342876"/>
                  </a:cubicBezTo>
                  <a:cubicBezTo>
                    <a:pt x="102018" y="353999"/>
                    <a:pt x="111117" y="362991"/>
                    <a:pt x="122258" y="362991"/>
                  </a:cubicBezTo>
                  <a:lnTo>
                    <a:pt x="469033" y="362991"/>
                  </a:lnTo>
                  <a:cubicBezTo>
                    <a:pt x="477853" y="362991"/>
                    <a:pt x="485188" y="357244"/>
                    <a:pt x="487880" y="349457"/>
                  </a:cubicBezTo>
                  <a:cubicBezTo>
                    <a:pt x="527710" y="340929"/>
                    <a:pt x="563363" y="320999"/>
                    <a:pt x="591216" y="293282"/>
                  </a:cubicBezTo>
                  <a:cubicBezTo>
                    <a:pt x="591123" y="294858"/>
                    <a:pt x="590845" y="296433"/>
                    <a:pt x="590380" y="298009"/>
                  </a:cubicBezTo>
                  <a:lnTo>
                    <a:pt x="502178" y="589918"/>
                  </a:lnTo>
                  <a:cubicBezTo>
                    <a:pt x="499486" y="598910"/>
                    <a:pt x="491223" y="605028"/>
                    <a:pt x="481752" y="605028"/>
                  </a:cubicBezTo>
                  <a:lnTo>
                    <a:pt x="109446" y="605028"/>
                  </a:lnTo>
                  <a:cubicBezTo>
                    <a:pt x="100069" y="605028"/>
                    <a:pt x="91805" y="598910"/>
                    <a:pt x="89020" y="589918"/>
                  </a:cubicBezTo>
                  <a:lnTo>
                    <a:pt x="911" y="298009"/>
                  </a:lnTo>
                  <a:cubicBezTo>
                    <a:pt x="-1039" y="291520"/>
                    <a:pt x="168" y="284568"/>
                    <a:pt x="4253" y="279191"/>
                  </a:cubicBezTo>
                  <a:cubicBezTo>
                    <a:pt x="8245" y="273722"/>
                    <a:pt x="14559" y="270570"/>
                    <a:pt x="21336" y="270570"/>
                  </a:cubicBezTo>
                  <a:lnTo>
                    <a:pt x="162460" y="270570"/>
                  </a:lnTo>
                  <a:lnTo>
                    <a:pt x="61817" y="147744"/>
                  </a:lnTo>
                  <a:cubicBezTo>
                    <a:pt x="54853" y="139309"/>
                    <a:pt x="51604" y="128556"/>
                    <a:pt x="52718" y="117710"/>
                  </a:cubicBezTo>
                  <a:cubicBezTo>
                    <a:pt x="53832" y="106864"/>
                    <a:pt x="59124" y="96945"/>
                    <a:pt x="67573" y="90086"/>
                  </a:cubicBezTo>
                  <a:cubicBezTo>
                    <a:pt x="76347" y="82902"/>
                    <a:pt x="87186" y="79958"/>
                    <a:pt x="97631" y="81001"/>
                  </a:cubicBezTo>
                  <a:close/>
                  <a:moveTo>
                    <a:pt x="444441" y="62010"/>
                  </a:moveTo>
                  <a:cubicBezTo>
                    <a:pt x="427727" y="62010"/>
                    <a:pt x="414170" y="75543"/>
                    <a:pt x="414170" y="92320"/>
                  </a:cubicBezTo>
                  <a:lnTo>
                    <a:pt x="414170" y="116513"/>
                  </a:lnTo>
                  <a:lnTo>
                    <a:pt x="389843" y="116513"/>
                  </a:lnTo>
                  <a:cubicBezTo>
                    <a:pt x="373129" y="116513"/>
                    <a:pt x="359572" y="130046"/>
                    <a:pt x="359572" y="146823"/>
                  </a:cubicBezTo>
                  <a:cubicBezTo>
                    <a:pt x="359572" y="163507"/>
                    <a:pt x="373129" y="177040"/>
                    <a:pt x="389843" y="177040"/>
                  </a:cubicBezTo>
                  <a:lnTo>
                    <a:pt x="414170" y="177040"/>
                  </a:lnTo>
                  <a:lnTo>
                    <a:pt x="414170" y="201232"/>
                  </a:lnTo>
                  <a:cubicBezTo>
                    <a:pt x="414170" y="218009"/>
                    <a:pt x="427727" y="231542"/>
                    <a:pt x="444441" y="231542"/>
                  </a:cubicBezTo>
                  <a:cubicBezTo>
                    <a:pt x="461154" y="231542"/>
                    <a:pt x="474711" y="218009"/>
                    <a:pt x="474711" y="201232"/>
                  </a:cubicBezTo>
                  <a:lnTo>
                    <a:pt x="474711" y="177040"/>
                  </a:lnTo>
                  <a:lnTo>
                    <a:pt x="499039" y="177040"/>
                  </a:lnTo>
                  <a:cubicBezTo>
                    <a:pt x="515752" y="177040"/>
                    <a:pt x="529309" y="163507"/>
                    <a:pt x="529309" y="146823"/>
                  </a:cubicBezTo>
                  <a:cubicBezTo>
                    <a:pt x="529309" y="130046"/>
                    <a:pt x="515752" y="116513"/>
                    <a:pt x="499039" y="116513"/>
                  </a:cubicBezTo>
                  <a:lnTo>
                    <a:pt x="474711" y="116513"/>
                  </a:lnTo>
                  <a:lnTo>
                    <a:pt x="474711" y="92320"/>
                  </a:lnTo>
                  <a:cubicBezTo>
                    <a:pt x="474711" y="75543"/>
                    <a:pt x="461154" y="62010"/>
                    <a:pt x="444441" y="62010"/>
                  </a:cubicBezTo>
                  <a:close/>
                  <a:moveTo>
                    <a:pt x="444441" y="0"/>
                  </a:moveTo>
                  <a:cubicBezTo>
                    <a:pt x="525688" y="0"/>
                    <a:pt x="591428" y="65718"/>
                    <a:pt x="591428" y="146823"/>
                  </a:cubicBezTo>
                  <a:cubicBezTo>
                    <a:pt x="591428" y="227834"/>
                    <a:pt x="525688" y="293552"/>
                    <a:pt x="444441" y="293552"/>
                  </a:cubicBezTo>
                  <a:cubicBezTo>
                    <a:pt x="363194" y="293552"/>
                    <a:pt x="297453" y="227834"/>
                    <a:pt x="297453" y="146823"/>
                  </a:cubicBezTo>
                  <a:cubicBezTo>
                    <a:pt x="297453" y="65718"/>
                    <a:pt x="363194" y="0"/>
                    <a:pt x="444441"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6" name="îṣļîḑé-Freeform: Shape 22"/>
            <p:cNvSpPr>
              <a:spLocks/>
            </p:cNvSpPr>
            <p:nvPr/>
          </p:nvSpPr>
          <p:spPr bwMode="auto">
            <a:xfrm>
              <a:off x="6712623" y="2259800"/>
              <a:ext cx="279147" cy="272840"/>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custDataLst>
      <p:tags r:id="rId1"/>
    </p:custDataLst>
    <p:extLst>
      <p:ext uri="{BB962C8B-B14F-4D97-AF65-F5344CB8AC3E}">
        <p14:creationId xmlns:p14="http://schemas.microsoft.com/office/powerpoint/2010/main" val="14160474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51378" y="2252752"/>
            <a:ext cx="5311069" cy="1862048"/>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rPr>
              <a:t>THANK YOU</a:t>
            </a:r>
            <a:endParaRPr kumimoji="0" lang="zh-CN" altLang="en-US" sz="115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endParaRP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636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042547" cy="1015663"/>
          </a:xfrm>
          <a:prstGeom prst="rect">
            <a:avLst/>
          </a:prstGeom>
          <a:noFill/>
        </p:spPr>
        <p:txBody>
          <a:bodyPr wrap="none" rtlCol="0">
            <a:spAutoFit/>
            <a:scene3d>
              <a:camera prst="orthographicFront"/>
              <a:lightRig rig="threePt" dir="t"/>
            </a:scene3d>
            <a:sp3d contourW="12700"/>
          </a:bodyPr>
          <a:lstStyle/>
          <a:p>
            <a:r>
              <a:rPr lang="en-US" altLang="zh-CN" sz="6000" dirty="0" smtClean="0">
                <a:solidFill>
                  <a:schemeClr val="tx1">
                    <a:lumMod val="75000"/>
                    <a:lumOff val="25000"/>
                  </a:schemeClr>
                </a:solidFill>
                <a:latin typeface="Agency FB" panose="020B0503020202020204" pitchFamily="34" charset="0"/>
              </a:rPr>
              <a:t>PART 01</a:t>
            </a:r>
            <a:endParaRPr lang="zh-CN" altLang="en-US" sz="6000" dirty="0">
              <a:solidFill>
                <a:schemeClr val="tx1">
                  <a:lumMod val="75000"/>
                  <a:lumOff val="25000"/>
                </a:schemeClr>
              </a:solidFill>
              <a:latin typeface="Agency FB" panose="020B0503020202020204" pitchFamily="34" charset="0"/>
            </a:endParaRPr>
          </a:p>
        </p:txBody>
      </p:sp>
      <p:sp>
        <p:nvSpPr>
          <p:cNvPr id="37" name="文本框 36"/>
          <p:cNvSpPr txBox="1"/>
          <p:nvPr/>
        </p:nvSpPr>
        <p:spPr>
          <a:xfrm>
            <a:off x="5697630" y="3075057"/>
            <a:ext cx="3775393" cy="707886"/>
          </a:xfrm>
          <a:prstGeom prst="rect">
            <a:avLst/>
          </a:prstGeom>
          <a:noFill/>
        </p:spPr>
        <p:txBody>
          <a:bodyPr wrap="none" rtlCol="0">
            <a:spAutoFit/>
            <a:scene3d>
              <a:camera prst="orthographicFront"/>
              <a:lightRig rig="threePt" dir="t"/>
            </a:scene3d>
            <a:sp3d contourW="12700"/>
          </a:bodyPr>
          <a:lstStyle/>
          <a:p>
            <a:r>
              <a:rPr lang="zh-CN" altLang="en-US" sz="4000" dirty="0"/>
              <a:t>研究问题及目标</a:t>
            </a:r>
            <a:endParaRPr lang="zh-CN" altLang="en-US" sz="4000" dirty="0"/>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8640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par>
                                <p:cTn id="35" presetID="22" presetClass="entr" presetSubtype="1"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67378" y="345292"/>
            <a:ext cx="3057247" cy="523220"/>
          </a:xfrm>
          <a:prstGeom prst="rect">
            <a:avLst/>
          </a:prstGeom>
          <a:noFill/>
        </p:spPr>
        <p:txBody>
          <a:bodyPr wrap="none" rtlCol="0">
            <a:spAutoFit/>
            <a:scene3d>
              <a:camera prst="orthographicFront"/>
              <a:lightRig rig="threePt" dir="t"/>
            </a:scene3d>
            <a:sp3d contourW="12700"/>
          </a:bodyPr>
          <a:lstStyle/>
          <a:p>
            <a:pPr algn="ctr"/>
            <a:r>
              <a:rPr lang="zh-CN" altLang="zh-CN" sz="2800" b="1" dirty="0"/>
              <a:t>研究的问题及目标</a:t>
            </a:r>
            <a:endParaRPr lang="zh-CN" altLang="en-US" sz="4400" dirty="0">
              <a:latin typeface="Agency FB" panose="020B0503020202020204" pitchFamily="34" charset="0"/>
            </a:endParaRPr>
          </a:p>
        </p:txBody>
      </p:sp>
      <p:sp>
        <p:nvSpPr>
          <p:cNvPr id="84" name="矩形 83"/>
          <p:cNvSpPr/>
          <p:nvPr/>
        </p:nvSpPr>
        <p:spPr>
          <a:xfrm>
            <a:off x="940807" y="1868913"/>
            <a:ext cx="6409563" cy="923330"/>
          </a:xfrm>
          <a:prstGeom prst="rect">
            <a:avLst/>
          </a:prstGeom>
        </p:spPr>
        <p:txBody>
          <a:bodyPr wrap="square">
            <a:spAutoFit/>
            <a:scene3d>
              <a:camera prst="orthographicFront"/>
              <a:lightRig rig="threePt" dir="t"/>
            </a:scene3d>
            <a:sp3d contourW="12700"/>
          </a:bodyPr>
          <a:lstStyle/>
          <a:p>
            <a:r>
              <a:rPr lang="en-US" altLang="zh-CN" dirty="0" smtClean="0"/>
              <a:t>       </a:t>
            </a:r>
            <a:r>
              <a:rPr lang="zh-CN" altLang="zh-CN" sz="1600" dirty="0" smtClean="0">
                <a:latin typeface="楷体" panose="02010609060101010101" pitchFamily="49" charset="-122"/>
                <a:ea typeface="楷体" panose="02010609060101010101" pitchFamily="49" charset="-122"/>
              </a:rPr>
              <a:t>噪声</a:t>
            </a:r>
            <a:r>
              <a:rPr lang="zh-CN" altLang="zh-CN" sz="1600" dirty="0">
                <a:latin typeface="楷体" panose="02010609060101010101" pitchFamily="49" charset="-122"/>
                <a:ea typeface="楷体" panose="02010609060101010101" pitchFamily="49" charset="-122"/>
              </a:rPr>
              <a:t>标签在现实世界的数据集中是无处不在的，但是深度神经网络（</a:t>
            </a:r>
            <a:r>
              <a:rPr lang="en-US" altLang="zh-CN" sz="1600" dirty="0">
                <a:latin typeface="楷体" panose="02010609060101010101" pitchFamily="49" charset="-122"/>
                <a:ea typeface="楷体" panose="02010609060101010101" pitchFamily="49" charset="-122"/>
              </a:rPr>
              <a:t>DNN</a:t>
            </a:r>
            <a:r>
              <a:rPr lang="zh-CN" altLang="zh-CN" sz="1600" dirty="0">
                <a:latin typeface="楷体" panose="02010609060101010101" pitchFamily="49" charset="-122"/>
                <a:ea typeface="楷体" panose="02010609060101010101" pitchFamily="49" charset="-122"/>
              </a:rPr>
              <a:t>）通常具有很高的能力来记住噪声标签，因此在论文中提出了在噪声标签的干扰下如何强健地训练</a:t>
            </a:r>
            <a:r>
              <a:rPr lang="en-US" altLang="zh-CN" sz="1600" dirty="0">
                <a:latin typeface="楷体" panose="02010609060101010101" pitchFamily="49" charset="-122"/>
                <a:ea typeface="楷体" panose="02010609060101010101" pitchFamily="49" charset="-122"/>
              </a:rPr>
              <a:t>DNN</a:t>
            </a:r>
            <a:r>
              <a:rPr lang="zh-CN" altLang="zh-CN" dirty="0" smtClean="0"/>
              <a:t>。</a:t>
            </a:r>
            <a:endParaRPr lang="zh-CN" altLang="zh-CN" dirty="0"/>
          </a:p>
        </p:txBody>
      </p:sp>
      <p:pic>
        <p:nvPicPr>
          <p:cNvPr id="12" name="图片 11"/>
          <p:cNvPicPr>
            <a:picLocks noChangeAspect="1"/>
          </p:cNvPicPr>
          <p:nvPr/>
        </p:nvPicPr>
        <p:blipFill>
          <a:blip r:embed="rId4"/>
          <a:stretch>
            <a:fillRect/>
          </a:stretch>
        </p:blipFill>
        <p:spPr>
          <a:xfrm>
            <a:off x="7962900" y="2539892"/>
            <a:ext cx="3473364" cy="1970562"/>
          </a:xfrm>
          <a:prstGeom prst="rect">
            <a:avLst/>
          </a:prstGeom>
        </p:spPr>
      </p:pic>
      <p:sp>
        <p:nvSpPr>
          <p:cNvPr id="28" name="矩形 27"/>
          <p:cNvSpPr/>
          <p:nvPr/>
        </p:nvSpPr>
        <p:spPr>
          <a:xfrm>
            <a:off x="940807" y="3792644"/>
            <a:ext cx="6497486" cy="1846659"/>
          </a:xfrm>
          <a:prstGeom prst="rect">
            <a:avLst/>
          </a:prstGeom>
        </p:spPr>
        <p:txBody>
          <a:bodyPr wrap="square">
            <a:spAutoFit/>
            <a:scene3d>
              <a:camera prst="orthographicFront"/>
              <a:lightRig rig="threePt" dir="t"/>
            </a:scene3d>
            <a:sp3d contourW="12700"/>
          </a:bodyPr>
          <a:lstStyle/>
          <a:p>
            <a:r>
              <a:rPr lang="en-US" altLang="zh-CN"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在</a:t>
            </a:r>
            <a:r>
              <a:rPr lang="zh-CN" altLang="zh-CN" sz="1600" dirty="0">
                <a:latin typeface="楷体" panose="02010609060101010101" pitchFamily="49" charset="-122"/>
                <a:ea typeface="楷体" panose="02010609060101010101" pitchFamily="49" charset="-122"/>
              </a:rPr>
              <a:t>论文中，作者发现可以根据数据集中的噪声比来对测试精度进行定量表征，特别是在对称噪声的情况下，测试精度是噪声比的二次函数根据文中作者的分析，作者将交叉验证应用于随机分裂的嘈杂数据集，该数据集可识别大多数具有正确标签的样本。然后</a:t>
            </a:r>
            <a:r>
              <a:rPr lang="zh-CN" altLang="zh-CN" sz="1600" dirty="0" smtClean="0">
                <a:latin typeface="楷体" panose="02010609060101010101" pitchFamily="49" charset="-122"/>
                <a:ea typeface="楷体" panose="02010609060101010101" pitchFamily="49" charset="-122"/>
              </a:rPr>
              <a:t>采用</a:t>
            </a:r>
            <a:r>
              <a:rPr lang="zh-CN" altLang="en-US" sz="1600" dirty="0" smtClean="0">
                <a:latin typeface="楷体" panose="02010609060101010101" pitchFamily="49" charset="-122"/>
                <a:ea typeface="楷体" panose="02010609060101010101" pitchFamily="49" charset="-122"/>
              </a:rPr>
              <a:t>改进的</a:t>
            </a:r>
            <a:r>
              <a:rPr lang="en-US" altLang="zh-CN" sz="1600" dirty="0" smtClean="0">
                <a:latin typeface="楷体" panose="02010609060101010101" pitchFamily="49" charset="-122"/>
                <a:ea typeface="楷体" panose="02010609060101010101" pitchFamily="49" charset="-122"/>
              </a:rPr>
              <a:t>Co-teaching</a:t>
            </a:r>
            <a:r>
              <a:rPr lang="zh-CN" altLang="zh-CN" sz="1600" dirty="0">
                <a:latin typeface="楷体" panose="02010609060101010101" pitchFamily="49" charset="-122"/>
                <a:ea typeface="楷体" panose="02010609060101010101" pitchFamily="49" charset="-122"/>
              </a:rPr>
              <a:t>策略，该策略可以充分利用已识别的样本来针对噪声标签对</a:t>
            </a:r>
            <a:r>
              <a:rPr lang="en-US" altLang="zh-CN" sz="1600" dirty="0">
                <a:latin typeface="楷体" panose="02010609060101010101" pitchFamily="49" charset="-122"/>
                <a:ea typeface="楷体" panose="02010609060101010101" pitchFamily="49" charset="-122"/>
              </a:rPr>
              <a:t>DNN</a:t>
            </a:r>
            <a:r>
              <a:rPr lang="zh-CN" altLang="zh-CN" sz="1600" dirty="0">
                <a:latin typeface="楷体" panose="02010609060101010101" pitchFamily="49" charset="-122"/>
                <a:ea typeface="楷体" panose="02010609060101010101" pitchFamily="49" charset="-122"/>
              </a:rPr>
              <a:t>进行鲁棒性训练。与当前的一些最新方法相比，作者的策略在一定程度上提高了</a:t>
            </a:r>
            <a:r>
              <a:rPr lang="en-US" altLang="zh-CN" sz="1600" dirty="0">
                <a:latin typeface="楷体" panose="02010609060101010101" pitchFamily="49" charset="-122"/>
                <a:ea typeface="楷体" panose="02010609060101010101" pitchFamily="49" charset="-122"/>
              </a:rPr>
              <a:t>DNN</a:t>
            </a:r>
            <a:r>
              <a:rPr lang="zh-CN" altLang="zh-CN" sz="1600" dirty="0">
                <a:latin typeface="楷体" panose="02010609060101010101" pitchFamily="49" charset="-122"/>
                <a:ea typeface="楷体" panose="02010609060101010101" pitchFamily="49" charset="-122"/>
              </a:rPr>
              <a:t>在合成和真实训练噪声下的泛化性能</a:t>
            </a:r>
            <a:r>
              <a:rPr lang="zh-CN" altLang="zh-CN" sz="1600" dirty="0"/>
              <a:t>。</a:t>
            </a:r>
          </a:p>
        </p:txBody>
      </p:sp>
      <p:sp>
        <p:nvSpPr>
          <p:cNvPr id="13" name="文本框 12"/>
          <p:cNvSpPr txBox="1"/>
          <p:nvPr/>
        </p:nvSpPr>
        <p:spPr>
          <a:xfrm>
            <a:off x="539285" y="1061215"/>
            <a:ext cx="1887392" cy="523220"/>
          </a:xfrm>
          <a:prstGeom prst="rect">
            <a:avLst/>
          </a:prstGeom>
          <a:noFill/>
        </p:spPr>
        <p:txBody>
          <a:bodyPr wrap="square" rtlCol="0">
            <a:spAutoFit/>
          </a:bodyPr>
          <a:lstStyle/>
          <a:p>
            <a:r>
              <a:rPr lang="zh-CN" altLang="en-US" sz="2800" b="1" dirty="0" smtClean="0"/>
              <a:t>概述</a:t>
            </a:r>
            <a:endParaRPr lang="zh-CN" altLang="en-US" sz="2800" b="1" dirty="0"/>
          </a:p>
        </p:txBody>
      </p:sp>
    </p:spTree>
    <p:custDataLst>
      <p:tags r:id="rId1"/>
    </p:custDataLst>
    <p:extLst>
      <p:ext uri="{BB962C8B-B14F-4D97-AF65-F5344CB8AC3E}">
        <p14:creationId xmlns:p14="http://schemas.microsoft.com/office/powerpoint/2010/main" val="7583624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p:nvPr/>
        </p:nvGrpSpPr>
        <p:grpSpPr>
          <a:xfrm>
            <a:off x="8768726" y="1991227"/>
            <a:ext cx="3423274" cy="3421346"/>
            <a:chOff x="3226935" y="1332975"/>
            <a:chExt cx="2729197" cy="2726953"/>
          </a:xfrm>
        </p:grpSpPr>
        <p:sp>
          <p:nvSpPr>
            <p:cNvPr id="48" name="is1ide-Freeform: Shape 4"/>
            <p:cNvSpPr/>
            <p:nvPr/>
          </p:nvSpPr>
          <p:spPr>
            <a:xfrm>
              <a:off x="3226935" y="1332975"/>
              <a:ext cx="2729197" cy="2726953"/>
            </a:xfrm>
            <a:custGeom>
              <a:avLst/>
              <a:gdLst/>
              <a:ahLst/>
              <a:cxnLst/>
              <a:rect l="0" t="0" r="0" b="0"/>
              <a:pathLst>
                <a:path w="120000" h="120000" extrusionOk="0">
                  <a:moveTo>
                    <a:pt x="60000" y="0"/>
                  </a:moveTo>
                  <a:cubicBezTo>
                    <a:pt x="26933" y="0"/>
                    <a:pt x="0" y="26896"/>
                    <a:pt x="0" y="60000"/>
                  </a:cubicBezTo>
                  <a:cubicBezTo>
                    <a:pt x="0" y="93036"/>
                    <a:pt x="26933" y="120000"/>
                    <a:pt x="60000" y="120000"/>
                  </a:cubicBezTo>
                  <a:cubicBezTo>
                    <a:pt x="93066" y="120000"/>
                    <a:pt x="120000" y="93036"/>
                    <a:pt x="120000" y="60000"/>
                  </a:cubicBezTo>
                  <a:cubicBezTo>
                    <a:pt x="120000" y="26896"/>
                    <a:pt x="93066" y="0"/>
                    <a:pt x="60000" y="0"/>
                  </a:cubicBezTo>
                  <a:close/>
                  <a:moveTo>
                    <a:pt x="95666" y="39176"/>
                  </a:moveTo>
                  <a:cubicBezTo>
                    <a:pt x="95266" y="38976"/>
                    <a:pt x="95466" y="38375"/>
                    <a:pt x="95466" y="38375"/>
                  </a:cubicBezTo>
                  <a:cubicBezTo>
                    <a:pt x="95466" y="38375"/>
                    <a:pt x="95866" y="38175"/>
                    <a:pt x="95666" y="38175"/>
                  </a:cubicBezTo>
                  <a:cubicBezTo>
                    <a:pt x="95666" y="38175"/>
                    <a:pt x="95066" y="38175"/>
                    <a:pt x="94866" y="38042"/>
                  </a:cubicBezTo>
                  <a:cubicBezTo>
                    <a:pt x="94666" y="37842"/>
                    <a:pt x="94666" y="37842"/>
                    <a:pt x="94466" y="37842"/>
                  </a:cubicBezTo>
                  <a:cubicBezTo>
                    <a:pt x="94266" y="38042"/>
                    <a:pt x="93533" y="38175"/>
                    <a:pt x="93333" y="38042"/>
                  </a:cubicBezTo>
                  <a:cubicBezTo>
                    <a:pt x="93133" y="38042"/>
                    <a:pt x="92333" y="38175"/>
                    <a:pt x="92133" y="38175"/>
                  </a:cubicBezTo>
                  <a:cubicBezTo>
                    <a:pt x="92000" y="38175"/>
                    <a:pt x="92133" y="38175"/>
                    <a:pt x="92000" y="38175"/>
                  </a:cubicBezTo>
                  <a:cubicBezTo>
                    <a:pt x="91800" y="38175"/>
                    <a:pt x="91000" y="38375"/>
                    <a:pt x="91000" y="38576"/>
                  </a:cubicBezTo>
                  <a:cubicBezTo>
                    <a:pt x="91000" y="38776"/>
                    <a:pt x="90200" y="38576"/>
                    <a:pt x="90200" y="38576"/>
                  </a:cubicBezTo>
                  <a:cubicBezTo>
                    <a:pt x="90066" y="38576"/>
                    <a:pt x="88866" y="38576"/>
                    <a:pt x="88866" y="38576"/>
                  </a:cubicBezTo>
                  <a:cubicBezTo>
                    <a:pt x="87133" y="38976"/>
                    <a:pt x="87133" y="38976"/>
                    <a:pt x="87133" y="38976"/>
                  </a:cubicBezTo>
                  <a:cubicBezTo>
                    <a:pt x="87133" y="38976"/>
                    <a:pt x="86000" y="39577"/>
                    <a:pt x="86000" y="39777"/>
                  </a:cubicBezTo>
                  <a:cubicBezTo>
                    <a:pt x="86000" y="39911"/>
                    <a:pt x="85600" y="40111"/>
                    <a:pt x="85400" y="40311"/>
                  </a:cubicBezTo>
                  <a:cubicBezTo>
                    <a:pt x="85400" y="40311"/>
                    <a:pt x="84600" y="40311"/>
                    <a:pt x="84600" y="40111"/>
                  </a:cubicBezTo>
                  <a:cubicBezTo>
                    <a:pt x="83466" y="40111"/>
                    <a:pt x="83466" y="40111"/>
                    <a:pt x="83466" y="40111"/>
                  </a:cubicBezTo>
                  <a:cubicBezTo>
                    <a:pt x="83466" y="40111"/>
                    <a:pt x="82866" y="39911"/>
                    <a:pt x="82666" y="40111"/>
                  </a:cubicBezTo>
                  <a:cubicBezTo>
                    <a:pt x="82666" y="39577"/>
                    <a:pt x="82666" y="39577"/>
                    <a:pt x="82666" y="39577"/>
                  </a:cubicBezTo>
                  <a:cubicBezTo>
                    <a:pt x="82866" y="39176"/>
                    <a:pt x="82866" y="39176"/>
                    <a:pt x="82866" y="39176"/>
                  </a:cubicBezTo>
                  <a:cubicBezTo>
                    <a:pt x="83466" y="38576"/>
                    <a:pt x="83466" y="38576"/>
                    <a:pt x="83466" y="38576"/>
                  </a:cubicBezTo>
                  <a:cubicBezTo>
                    <a:pt x="85000" y="38375"/>
                    <a:pt x="85000" y="38375"/>
                    <a:pt x="85000" y="38375"/>
                  </a:cubicBezTo>
                  <a:cubicBezTo>
                    <a:pt x="85800" y="37842"/>
                    <a:pt x="85800" y="37842"/>
                    <a:pt x="85800" y="37842"/>
                  </a:cubicBezTo>
                  <a:cubicBezTo>
                    <a:pt x="86333" y="37641"/>
                    <a:pt x="86333" y="37641"/>
                    <a:pt x="86333" y="37641"/>
                  </a:cubicBezTo>
                  <a:cubicBezTo>
                    <a:pt x="86533" y="36840"/>
                    <a:pt x="86533" y="36840"/>
                    <a:pt x="86533" y="36840"/>
                  </a:cubicBezTo>
                  <a:cubicBezTo>
                    <a:pt x="86533" y="36840"/>
                    <a:pt x="87133" y="36840"/>
                    <a:pt x="87133" y="36640"/>
                  </a:cubicBezTo>
                  <a:cubicBezTo>
                    <a:pt x="86933" y="36040"/>
                    <a:pt x="86933" y="36040"/>
                    <a:pt x="86933" y="36040"/>
                  </a:cubicBezTo>
                  <a:cubicBezTo>
                    <a:pt x="88133" y="34304"/>
                    <a:pt x="88133" y="34304"/>
                    <a:pt x="88133" y="34304"/>
                  </a:cubicBezTo>
                  <a:cubicBezTo>
                    <a:pt x="89666" y="33570"/>
                    <a:pt x="89666" y="33570"/>
                    <a:pt x="89666" y="33570"/>
                  </a:cubicBezTo>
                  <a:cubicBezTo>
                    <a:pt x="89866" y="33170"/>
                    <a:pt x="89866" y="33170"/>
                    <a:pt x="89866" y="33170"/>
                  </a:cubicBezTo>
                  <a:cubicBezTo>
                    <a:pt x="89866" y="33170"/>
                    <a:pt x="89666" y="32369"/>
                    <a:pt x="89866" y="32369"/>
                  </a:cubicBezTo>
                  <a:cubicBezTo>
                    <a:pt x="89866" y="32235"/>
                    <a:pt x="90800" y="32035"/>
                    <a:pt x="90800" y="32035"/>
                  </a:cubicBezTo>
                  <a:cubicBezTo>
                    <a:pt x="92133" y="32369"/>
                    <a:pt x="92133" y="32369"/>
                    <a:pt x="92133" y="32369"/>
                  </a:cubicBezTo>
                  <a:cubicBezTo>
                    <a:pt x="92133" y="32369"/>
                    <a:pt x="92733" y="32035"/>
                    <a:pt x="92933" y="31835"/>
                  </a:cubicBezTo>
                  <a:cubicBezTo>
                    <a:pt x="93133" y="31835"/>
                    <a:pt x="93866" y="31434"/>
                    <a:pt x="93866" y="31434"/>
                  </a:cubicBezTo>
                  <a:cubicBezTo>
                    <a:pt x="93866" y="31434"/>
                    <a:pt x="93866" y="31034"/>
                    <a:pt x="94066" y="31034"/>
                  </a:cubicBezTo>
                  <a:cubicBezTo>
                    <a:pt x="94266" y="31034"/>
                    <a:pt x="94866" y="31034"/>
                    <a:pt x="94866" y="31234"/>
                  </a:cubicBezTo>
                  <a:cubicBezTo>
                    <a:pt x="95066" y="31635"/>
                    <a:pt x="95666" y="32569"/>
                    <a:pt x="95666" y="32569"/>
                  </a:cubicBezTo>
                  <a:cubicBezTo>
                    <a:pt x="96400" y="33370"/>
                    <a:pt x="96400" y="33370"/>
                    <a:pt x="96400" y="33370"/>
                  </a:cubicBezTo>
                  <a:cubicBezTo>
                    <a:pt x="97200" y="33971"/>
                    <a:pt x="97200" y="33971"/>
                    <a:pt x="97200" y="33971"/>
                  </a:cubicBezTo>
                  <a:cubicBezTo>
                    <a:pt x="98133" y="34304"/>
                    <a:pt x="98133" y="34304"/>
                    <a:pt x="98133" y="34304"/>
                  </a:cubicBezTo>
                  <a:cubicBezTo>
                    <a:pt x="98133" y="34304"/>
                    <a:pt x="98733" y="34905"/>
                    <a:pt x="98933" y="34905"/>
                  </a:cubicBezTo>
                  <a:cubicBezTo>
                    <a:pt x="99133" y="34905"/>
                    <a:pt x="99666" y="35706"/>
                    <a:pt x="99666" y="35706"/>
                  </a:cubicBezTo>
                  <a:cubicBezTo>
                    <a:pt x="99866" y="36040"/>
                    <a:pt x="99866" y="36040"/>
                    <a:pt x="99866" y="36040"/>
                  </a:cubicBezTo>
                  <a:cubicBezTo>
                    <a:pt x="99866" y="36040"/>
                    <a:pt x="99666" y="36440"/>
                    <a:pt x="99533" y="36640"/>
                  </a:cubicBezTo>
                  <a:cubicBezTo>
                    <a:pt x="99533" y="36840"/>
                    <a:pt x="98933" y="37441"/>
                    <a:pt x="98933" y="37441"/>
                  </a:cubicBezTo>
                  <a:cubicBezTo>
                    <a:pt x="98733" y="37441"/>
                    <a:pt x="97933" y="37241"/>
                    <a:pt x="97933" y="37241"/>
                  </a:cubicBezTo>
                  <a:cubicBezTo>
                    <a:pt x="97000" y="37241"/>
                    <a:pt x="97000" y="37241"/>
                    <a:pt x="97000" y="37241"/>
                  </a:cubicBezTo>
                  <a:cubicBezTo>
                    <a:pt x="97000" y="37241"/>
                    <a:pt x="96800" y="37441"/>
                    <a:pt x="97000" y="37641"/>
                  </a:cubicBezTo>
                  <a:cubicBezTo>
                    <a:pt x="97400" y="37842"/>
                    <a:pt x="97600" y="37842"/>
                    <a:pt x="97933" y="38042"/>
                  </a:cubicBezTo>
                  <a:cubicBezTo>
                    <a:pt x="98133" y="38175"/>
                    <a:pt x="98733" y="38375"/>
                    <a:pt x="98733" y="38375"/>
                  </a:cubicBezTo>
                  <a:cubicBezTo>
                    <a:pt x="99333" y="38576"/>
                    <a:pt x="99333" y="38576"/>
                    <a:pt x="99333" y="38576"/>
                  </a:cubicBezTo>
                  <a:cubicBezTo>
                    <a:pt x="99333" y="38776"/>
                    <a:pt x="99533" y="38375"/>
                    <a:pt x="99333" y="38042"/>
                  </a:cubicBezTo>
                  <a:cubicBezTo>
                    <a:pt x="99333" y="37842"/>
                    <a:pt x="99333" y="37441"/>
                    <a:pt x="99533" y="37441"/>
                  </a:cubicBezTo>
                  <a:cubicBezTo>
                    <a:pt x="99866" y="37441"/>
                    <a:pt x="100266" y="37441"/>
                    <a:pt x="100266" y="37241"/>
                  </a:cubicBezTo>
                  <a:cubicBezTo>
                    <a:pt x="100266" y="37041"/>
                    <a:pt x="100266" y="37041"/>
                    <a:pt x="100266" y="37041"/>
                  </a:cubicBezTo>
                  <a:cubicBezTo>
                    <a:pt x="100666" y="36640"/>
                    <a:pt x="100666" y="36640"/>
                    <a:pt x="100666" y="36640"/>
                  </a:cubicBezTo>
                  <a:cubicBezTo>
                    <a:pt x="100666" y="36440"/>
                    <a:pt x="100666" y="36440"/>
                    <a:pt x="100666" y="36440"/>
                  </a:cubicBezTo>
                  <a:cubicBezTo>
                    <a:pt x="101066" y="36040"/>
                    <a:pt x="101066" y="36040"/>
                    <a:pt x="101066" y="36040"/>
                  </a:cubicBezTo>
                  <a:cubicBezTo>
                    <a:pt x="101066" y="36040"/>
                    <a:pt x="100866" y="35906"/>
                    <a:pt x="100666" y="35706"/>
                  </a:cubicBezTo>
                  <a:cubicBezTo>
                    <a:pt x="100466" y="35506"/>
                    <a:pt x="100266" y="35506"/>
                    <a:pt x="100466" y="35305"/>
                  </a:cubicBezTo>
                  <a:cubicBezTo>
                    <a:pt x="100466" y="35105"/>
                    <a:pt x="100866" y="34705"/>
                    <a:pt x="101066" y="34905"/>
                  </a:cubicBezTo>
                  <a:cubicBezTo>
                    <a:pt x="101266" y="35105"/>
                    <a:pt x="101800" y="35105"/>
                    <a:pt x="101800" y="35305"/>
                  </a:cubicBezTo>
                  <a:cubicBezTo>
                    <a:pt x="101800" y="35506"/>
                    <a:pt x="101800" y="35706"/>
                    <a:pt x="101800" y="35706"/>
                  </a:cubicBezTo>
                  <a:cubicBezTo>
                    <a:pt x="102000" y="35506"/>
                    <a:pt x="102000" y="34905"/>
                    <a:pt x="102000" y="34905"/>
                  </a:cubicBezTo>
                  <a:cubicBezTo>
                    <a:pt x="102000" y="34905"/>
                    <a:pt x="101600" y="34505"/>
                    <a:pt x="101466" y="34505"/>
                  </a:cubicBezTo>
                  <a:cubicBezTo>
                    <a:pt x="101066" y="34304"/>
                    <a:pt x="100466" y="34171"/>
                    <a:pt x="100266" y="33971"/>
                  </a:cubicBezTo>
                  <a:cubicBezTo>
                    <a:pt x="100066" y="33971"/>
                    <a:pt x="99666" y="33770"/>
                    <a:pt x="99666" y="33770"/>
                  </a:cubicBezTo>
                  <a:cubicBezTo>
                    <a:pt x="99666" y="33770"/>
                    <a:pt x="99866" y="33370"/>
                    <a:pt x="99666" y="33370"/>
                  </a:cubicBezTo>
                  <a:cubicBezTo>
                    <a:pt x="99533" y="33370"/>
                    <a:pt x="98733" y="33370"/>
                    <a:pt x="98733" y="33170"/>
                  </a:cubicBezTo>
                  <a:cubicBezTo>
                    <a:pt x="98733" y="32969"/>
                    <a:pt x="98133" y="32569"/>
                    <a:pt x="98133" y="32369"/>
                  </a:cubicBezTo>
                  <a:cubicBezTo>
                    <a:pt x="97933" y="32369"/>
                    <a:pt x="97400" y="31434"/>
                    <a:pt x="97400" y="31434"/>
                  </a:cubicBezTo>
                  <a:cubicBezTo>
                    <a:pt x="97400" y="31434"/>
                    <a:pt x="97200" y="31234"/>
                    <a:pt x="97000" y="31034"/>
                  </a:cubicBezTo>
                  <a:cubicBezTo>
                    <a:pt x="97000" y="30834"/>
                    <a:pt x="97000" y="30634"/>
                    <a:pt x="97000" y="30433"/>
                  </a:cubicBezTo>
                  <a:cubicBezTo>
                    <a:pt x="96800" y="30166"/>
                    <a:pt x="97466" y="29699"/>
                    <a:pt x="97600" y="29566"/>
                  </a:cubicBezTo>
                  <a:cubicBezTo>
                    <a:pt x="97600" y="29499"/>
                    <a:pt x="97600" y="29499"/>
                    <a:pt x="97600" y="29499"/>
                  </a:cubicBezTo>
                  <a:cubicBezTo>
                    <a:pt x="97600" y="29499"/>
                    <a:pt x="97600" y="29499"/>
                    <a:pt x="97600" y="29566"/>
                  </a:cubicBezTo>
                  <a:cubicBezTo>
                    <a:pt x="97600" y="29699"/>
                    <a:pt x="97800" y="29699"/>
                    <a:pt x="97933" y="30100"/>
                  </a:cubicBezTo>
                  <a:cubicBezTo>
                    <a:pt x="98133" y="30433"/>
                    <a:pt x="98733" y="31034"/>
                    <a:pt x="98733" y="31234"/>
                  </a:cubicBezTo>
                  <a:cubicBezTo>
                    <a:pt x="98933" y="31434"/>
                    <a:pt x="99666" y="32035"/>
                    <a:pt x="99866" y="32235"/>
                  </a:cubicBezTo>
                  <a:cubicBezTo>
                    <a:pt x="100066" y="32235"/>
                    <a:pt x="100066" y="32369"/>
                    <a:pt x="100466" y="32569"/>
                  </a:cubicBezTo>
                  <a:cubicBezTo>
                    <a:pt x="100866" y="32769"/>
                    <a:pt x="100866" y="32769"/>
                    <a:pt x="101466" y="32969"/>
                  </a:cubicBezTo>
                  <a:cubicBezTo>
                    <a:pt x="101800" y="33370"/>
                    <a:pt x="101800" y="33370"/>
                    <a:pt x="102000" y="33570"/>
                  </a:cubicBezTo>
                  <a:cubicBezTo>
                    <a:pt x="102000" y="33570"/>
                    <a:pt x="102400" y="33570"/>
                    <a:pt x="102400" y="33770"/>
                  </a:cubicBezTo>
                  <a:cubicBezTo>
                    <a:pt x="102600" y="33971"/>
                    <a:pt x="102800" y="33971"/>
                    <a:pt x="102800" y="34171"/>
                  </a:cubicBezTo>
                  <a:cubicBezTo>
                    <a:pt x="102800" y="34304"/>
                    <a:pt x="102800" y="34304"/>
                    <a:pt x="102800" y="34705"/>
                  </a:cubicBezTo>
                  <a:cubicBezTo>
                    <a:pt x="102800" y="35105"/>
                    <a:pt x="102600" y="35105"/>
                    <a:pt x="102600" y="35305"/>
                  </a:cubicBezTo>
                  <a:cubicBezTo>
                    <a:pt x="102800" y="35305"/>
                    <a:pt x="103400" y="36640"/>
                    <a:pt x="103533" y="36640"/>
                  </a:cubicBezTo>
                  <a:cubicBezTo>
                    <a:pt x="103933" y="36640"/>
                    <a:pt x="104733" y="37041"/>
                    <a:pt x="104533" y="37441"/>
                  </a:cubicBezTo>
                  <a:cubicBezTo>
                    <a:pt x="104533" y="37842"/>
                    <a:pt x="105133" y="38576"/>
                    <a:pt x="105133" y="38576"/>
                  </a:cubicBezTo>
                  <a:cubicBezTo>
                    <a:pt x="105133" y="38576"/>
                    <a:pt x="105466" y="38576"/>
                    <a:pt x="105866" y="38576"/>
                  </a:cubicBezTo>
                  <a:cubicBezTo>
                    <a:pt x="105866" y="38375"/>
                    <a:pt x="105866" y="37842"/>
                    <a:pt x="106066" y="37842"/>
                  </a:cubicBezTo>
                  <a:cubicBezTo>
                    <a:pt x="106466" y="37641"/>
                    <a:pt x="106866" y="37441"/>
                    <a:pt x="106866" y="37241"/>
                  </a:cubicBezTo>
                  <a:cubicBezTo>
                    <a:pt x="106866" y="37041"/>
                    <a:pt x="106666" y="36640"/>
                    <a:pt x="106466" y="36440"/>
                  </a:cubicBezTo>
                  <a:cubicBezTo>
                    <a:pt x="106066" y="36240"/>
                    <a:pt x="105866" y="36040"/>
                    <a:pt x="105666" y="35706"/>
                  </a:cubicBezTo>
                  <a:cubicBezTo>
                    <a:pt x="105666" y="35305"/>
                    <a:pt x="105466" y="34905"/>
                    <a:pt x="105866" y="35105"/>
                  </a:cubicBezTo>
                  <a:cubicBezTo>
                    <a:pt x="106266" y="35105"/>
                    <a:pt x="106466" y="35906"/>
                    <a:pt x="106666" y="35506"/>
                  </a:cubicBezTo>
                  <a:cubicBezTo>
                    <a:pt x="106866" y="34905"/>
                    <a:pt x="107200" y="34505"/>
                    <a:pt x="107400" y="34705"/>
                  </a:cubicBezTo>
                  <a:cubicBezTo>
                    <a:pt x="107600" y="34705"/>
                    <a:pt x="108200" y="34905"/>
                    <a:pt x="108200" y="35105"/>
                  </a:cubicBezTo>
                  <a:cubicBezTo>
                    <a:pt x="108200" y="35305"/>
                    <a:pt x="108600" y="36440"/>
                    <a:pt x="108600" y="36440"/>
                  </a:cubicBezTo>
                  <a:cubicBezTo>
                    <a:pt x="108600" y="36440"/>
                    <a:pt x="108600" y="36640"/>
                    <a:pt x="108800" y="37241"/>
                  </a:cubicBezTo>
                  <a:cubicBezTo>
                    <a:pt x="108800" y="37641"/>
                    <a:pt x="109333" y="37842"/>
                    <a:pt x="109133" y="38042"/>
                  </a:cubicBezTo>
                  <a:cubicBezTo>
                    <a:pt x="109133" y="38175"/>
                    <a:pt x="109000" y="38375"/>
                    <a:pt x="109533" y="38375"/>
                  </a:cubicBezTo>
                  <a:cubicBezTo>
                    <a:pt x="110133" y="38576"/>
                    <a:pt x="110733" y="38576"/>
                    <a:pt x="110733" y="38776"/>
                  </a:cubicBezTo>
                  <a:cubicBezTo>
                    <a:pt x="110733" y="38976"/>
                    <a:pt x="111066" y="38976"/>
                    <a:pt x="111266" y="39176"/>
                  </a:cubicBezTo>
                  <a:cubicBezTo>
                    <a:pt x="111266" y="39176"/>
                    <a:pt x="111266" y="39176"/>
                    <a:pt x="111266" y="39176"/>
                  </a:cubicBezTo>
                  <a:cubicBezTo>
                    <a:pt x="111933" y="40711"/>
                    <a:pt x="112466" y="42246"/>
                    <a:pt x="112933" y="43848"/>
                  </a:cubicBezTo>
                  <a:cubicBezTo>
                    <a:pt x="112800" y="43848"/>
                    <a:pt x="112666" y="43781"/>
                    <a:pt x="112666" y="43781"/>
                  </a:cubicBezTo>
                  <a:cubicBezTo>
                    <a:pt x="112466" y="43781"/>
                    <a:pt x="111266" y="43781"/>
                    <a:pt x="111066" y="43982"/>
                  </a:cubicBezTo>
                  <a:cubicBezTo>
                    <a:pt x="110933" y="44382"/>
                    <a:pt x="109933" y="44182"/>
                    <a:pt x="109733" y="43982"/>
                  </a:cubicBezTo>
                  <a:cubicBezTo>
                    <a:pt x="109733" y="43982"/>
                    <a:pt x="107800" y="43248"/>
                    <a:pt x="107600" y="43248"/>
                  </a:cubicBezTo>
                  <a:cubicBezTo>
                    <a:pt x="107600" y="43248"/>
                    <a:pt x="106666" y="42847"/>
                    <a:pt x="106466" y="42647"/>
                  </a:cubicBezTo>
                  <a:cubicBezTo>
                    <a:pt x="106266" y="42447"/>
                    <a:pt x="105466" y="42447"/>
                    <a:pt x="105266" y="42246"/>
                  </a:cubicBezTo>
                  <a:cubicBezTo>
                    <a:pt x="105266" y="42246"/>
                    <a:pt x="105466" y="42046"/>
                    <a:pt x="105266" y="42046"/>
                  </a:cubicBezTo>
                  <a:cubicBezTo>
                    <a:pt x="105133" y="42046"/>
                    <a:pt x="104133" y="42447"/>
                    <a:pt x="103933" y="42647"/>
                  </a:cubicBezTo>
                  <a:cubicBezTo>
                    <a:pt x="103733" y="42647"/>
                    <a:pt x="103400" y="43047"/>
                    <a:pt x="103400" y="43047"/>
                  </a:cubicBezTo>
                  <a:cubicBezTo>
                    <a:pt x="103400" y="43047"/>
                    <a:pt x="103000" y="43448"/>
                    <a:pt x="103000" y="43781"/>
                  </a:cubicBezTo>
                  <a:cubicBezTo>
                    <a:pt x="103000" y="44182"/>
                    <a:pt x="103533" y="44382"/>
                    <a:pt x="103400" y="44582"/>
                  </a:cubicBezTo>
                  <a:cubicBezTo>
                    <a:pt x="103200" y="44783"/>
                    <a:pt x="102600" y="44983"/>
                    <a:pt x="102600" y="44983"/>
                  </a:cubicBezTo>
                  <a:cubicBezTo>
                    <a:pt x="102600" y="44983"/>
                    <a:pt x="102000" y="44382"/>
                    <a:pt x="101800" y="44382"/>
                  </a:cubicBezTo>
                  <a:cubicBezTo>
                    <a:pt x="101600" y="44382"/>
                    <a:pt x="99866" y="43982"/>
                    <a:pt x="99866" y="43982"/>
                  </a:cubicBezTo>
                  <a:cubicBezTo>
                    <a:pt x="99333" y="43248"/>
                    <a:pt x="99333" y="43248"/>
                    <a:pt x="99333" y="43248"/>
                  </a:cubicBezTo>
                  <a:cubicBezTo>
                    <a:pt x="99333" y="43248"/>
                    <a:pt x="98133" y="42447"/>
                    <a:pt x="97933" y="42447"/>
                  </a:cubicBezTo>
                  <a:cubicBezTo>
                    <a:pt x="97933" y="42447"/>
                    <a:pt x="96600" y="42447"/>
                    <a:pt x="96600" y="42246"/>
                  </a:cubicBezTo>
                  <a:cubicBezTo>
                    <a:pt x="96400" y="42046"/>
                    <a:pt x="95666" y="41312"/>
                    <a:pt x="95466" y="41512"/>
                  </a:cubicBezTo>
                  <a:cubicBezTo>
                    <a:pt x="95066" y="41512"/>
                    <a:pt x="95266" y="40912"/>
                    <a:pt x="95466" y="40912"/>
                  </a:cubicBezTo>
                  <a:cubicBezTo>
                    <a:pt x="95466" y="40711"/>
                    <a:pt x="95866" y="40111"/>
                    <a:pt x="95866" y="40111"/>
                  </a:cubicBezTo>
                  <a:cubicBezTo>
                    <a:pt x="95866" y="39911"/>
                    <a:pt x="96000" y="39377"/>
                    <a:pt x="95666" y="39176"/>
                  </a:cubicBezTo>
                  <a:close/>
                  <a:moveTo>
                    <a:pt x="98133" y="20622"/>
                  </a:moveTo>
                  <a:cubicBezTo>
                    <a:pt x="98333" y="20756"/>
                    <a:pt x="98533" y="20756"/>
                    <a:pt x="98733" y="20956"/>
                  </a:cubicBezTo>
                  <a:cubicBezTo>
                    <a:pt x="98733" y="20956"/>
                    <a:pt x="98733" y="21156"/>
                    <a:pt x="98933" y="21156"/>
                  </a:cubicBezTo>
                  <a:cubicBezTo>
                    <a:pt x="98933" y="20956"/>
                    <a:pt x="98933" y="20756"/>
                    <a:pt x="98933" y="20756"/>
                  </a:cubicBezTo>
                  <a:cubicBezTo>
                    <a:pt x="98933" y="20756"/>
                    <a:pt x="98733" y="20622"/>
                    <a:pt x="98533" y="20622"/>
                  </a:cubicBezTo>
                  <a:cubicBezTo>
                    <a:pt x="98400" y="20422"/>
                    <a:pt x="98333" y="20222"/>
                    <a:pt x="98466" y="20222"/>
                  </a:cubicBezTo>
                  <a:cubicBezTo>
                    <a:pt x="98866" y="20622"/>
                    <a:pt x="99266" y="21023"/>
                    <a:pt x="99666" y="21423"/>
                  </a:cubicBezTo>
                  <a:cubicBezTo>
                    <a:pt x="99600" y="21423"/>
                    <a:pt x="99533" y="21490"/>
                    <a:pt x="99533" y="21557"/>
                  </a:cubicBezTo>
                  <a:cubicBezTo>
                    <a:pt x="99533" y="21557"/>
                    <a:pt x="99133" y="21557"/>
                    <a:pt x="98933" y="21557"/>
                  </a:cubicBezTo>
                  <a:cubicBezTo>
                    <a:pt x="98733" y="21757"/>
                    <a:pt x="98333" y="22157"/>
                    <a:pt x="98133" y="21957"/>
                  </a:cubicBezTo>
                  <a:cubicBezTo>
                    <a:pt x="98133" y="21757"/>
                    <a:pt x="97933" y="21957"/>
                    <a:pt x="97933" y="21757"/>
                  </a:cubicBezTo>
                  <a:cubicBezTo>
                    <a:pt x="97733" y="21357"/>
                    <a:pt x="97733" y="21156"/>
                    <a:pt x="97600" y="21156"/>
                  </a:cubicBezTo>
                  <a:cubicBezTo>
                    <a:pt x="97400" y="21156"/>
                    <a:pt x="97000" y="21357"/>
                    <a:pt x="97000" y="21557"/>
                  </a:cubicBezTo>
                  <a:cubicBezTo>
                    <a:pt x="97000" y="21557"/>
                    <a:pt x="97000" y="21557"/>
                    <a:pt x="96800" y="21757"/>
                  </a:cubicBezTo>
                  <a:cubicBezTo>
                    <a:pt x="96600" y="21757"/>
                    <a:pt x="96000" y="21757"/>
                    <a:pt x="96000" y="21757"/>
                  </a:cubicBezTo>
                  <a:cubicBezTo>
                    <a:pt x="96800" y="21156"/>
                    <a:pt x="96800" y="21156"/>
                    <a:pt x="96800" y="21156"/>
                  </a:cubicBezTo>
                  <a:cubicBezTo>
                    <a:pt x="97000" y="20422"/>
                    <a:pt x="97000" y="20422"/>
                    <a:pt x="97000" y="20422"/>
                  </a:cubicBezTo>
                  <a:cubicBezTo>
                    <a:pt x="97733" y="20622"/>
                    <a:pt x="97733" y="20622"/>
                    <a:pt x="97733" y="20622"/>
                  </a:cubicBezTo>
                  <a:cubicBezTo>
                    <a:pt x="97733" y="20756"/>
                    <a:pt x="97933" y="20422"/>
                    <a:pt x="98133" y="20622"/>
                  </a:cubicBezTo>
                  <a:close/>
                  <a:moveTo>
                    <a:pt x="4600" y="60000"/>
                  </a:moveTo>
                  <a:cubicBezTo>
                    <a:pt x="4600" y="59666"/>
                    <a:pt x="4666" y="59332"/>
                    <a:pt x="4666" y="58998"/>
                  </a:cubicBezTo>
                  <a:cubicBezTo>
                    <a:pt x="5000" y="58932"/>
                    <a:pt x="5066" y="58932"/>
                    <a:pt x="5066" y="58932"/>
                  </a:cubicBezTo>
                  <a:cubicBezTo>
                    <a:pt x="5800" y="59332"/>
                    <a:pt x="5800" y="59332"/>
                    <a:pt x="5800" y="59332"/>
                  </a:cubicBezTo>
                  <a:cubicBezTo>
                    <a:pt x="7333" y="61067"/>
                    <a:pt x="7333" y="61067"/>
                    <a:pt x="7333" y="61067"/>
                  </a:cubicBezTo>
                  <a:cubicBezTo>
                    <a:pt x="8733" y="61401"/>
                    <a:pt x="8733" y="61401"/>
                    <a:pt x="8733" y="61401"/>
                  </a:cubicBezTo>
                  <a:cubicBezTo>
                    <a:pt x="10266" y="61802"/>
                    <a:pt x="10266" y="61802"/>
                    <a:pt x="10266" y="61802"/>
                  </a:cubicBezTo>
                  <a:cubicBezTo>
                    <a:pt x="11000" y="61802"/>
                    <a:pt x="11000" y="61802"/>
                    <a:pt x="11000" y="61802"/>
                  </a:cubicBezTo>
                  <a:cubicBezTo>
                    <a:pt x="11200" y="62803"/>
                    <a:pt x="11200" y="62803"/>
                    <a:pt x="11200" y="62803"/>
                  </a:cubicBezTo>
                  <a:cubicBezTo>
                    <a:pt x="11200" y="62803"/>
                    <a:pt x="11800" y="63537"/>
                    <a:pt x="12000" y="63737"/>
                  </a:cubicBezTo>
                  <a:cubicBezTo>
                    <a:pt x="12200" y="63737"/>
                    <a:pt x="12000" y="64738"/>
                    <a:pt x="12000" y="64738"/>
                  </a:cubicBezTo>
                  <a:cubicBezTo>
                    <a:pt x="12600" y="65072"/>
                    <a:pt x="12600" y="65072"/>
                    <a:pt x="12600" y="65072"/>
                  </a:cubicBezTo>
                  <a:cubicBezTo>
                    <a:pt x="13333" y="65873"/>
                    <a:pt x="13333" y="65873"/>
                    <a:pt x="13333" y="65873"/>
                  </a:cubicBezTo>
                  <a:cubicBezTo>
                    <a:pt x="13933" y="66273"/>
                    <a:pt x="13933" y="66273"/>
                    <a:pt x="13933" y="66273"/>
                  </a:cubicBezTo>
                  <a:cubicBezTo>
                    <a:pt x="14333" y="67007"/>
                    <a:pt x="14333" y="67007"/>
                    <a:pt x="14333" y="67007"/>
                  </a:cubicBezTo>
                  <a:cubicBezTo>
                    <a:pt x="14666" y="66674"/>
                    <a:pt x="14666" y="66674"/>
                    <a:pt x="14666" y="66674"/>
                  </a:cubicBezTo>
                  <a:cubicBezTo>
                    <a:pt x="15466" y="66874"/>
                    <a:pt x="15466" y="66874"/>
                    <a:pt x="15466" y="66874"/>
                  </a:cubicBezTo>
                  <a:cubicBezTo>
                    <a:pt x="16400" y="67808"/>
                    <a:pt x="16400" y="67808"/>
                    <a:pt x="16400" y="67808"/>
                  </a:cubicBezTo>
                  <a:cubicBezTo>
                    <a:pt x="17000" y="67408"/>
                    <a:pt x="17000" y="67408"/>
                    <a:pt x="17000" y="67408"/>
                  </a:cubicBezTo>
                  <a:cubicBezTo>
                    <a:pt x="16800" y="66674"/>
                    <a:pt x="16800" y="66674"/>
                    <a:pt x="16800" y="66674"/>
                  </a:cubicBezTo>
                  <a:cubicBezTo>
                    <a:pt x="17400" y="66073"/>
                    <a:pt x="17400" y="66073"/>
                    <a:pt x="17400" y="66073"/>
                  </a:cubicBezTo>
                  <a:cubicBezTo>
                    <a:pt x="18000" y="66073"/>
                    <a:pt x="18000" y="66073"/>
                    <a:pt x="18000" y="66073"/>
                  </a:cubicBezTo>
                  <a:cubicBezTo>
                    <a:pt x="18333" y="66674"/>
                    <a:pt x="18333" y="66674"/>
                    <a:pt x="18333" y="66674"/>
                  </a:cubicBezTo>
                  <a:cubicBezTo>
                    <a:pt x="18333" y="67007"/>
                    <a:pt x="18333" y="67007"/>
                    <a:pt x="18333" y="67007"/>
                  </a:cubicBezTo>
                  <a:cubicBezTo>
                    <a:pt x="19133" y="68209"/>
                    <a:pt x="19133" y="68209"/>
                    <a:pt x="19133" y="68209"/>
                  </a:cubicBezTo>
                  <a:cubicBezTo>
                    <a:pt x="19133" y="71078"/>
                    <a:pt x="19133" y="71078"/>
                    <a:pt x="19133" y="71078"/>
                  </a:cubicBezTo>
                  <a:cubicBezTo>
                    <a:pt x="18533" y="72080"/>
                    <a:pt x="18533" y="72080"/>
                    <a:pt x="18533" y="72080"/>
                  </a:cubicBezTo>
                  <a:cubicBezTo>
                    <a:pt x="17800" y="72680"/>
                    <a:pt x="17800" y="72680"/>
                    <a:pt x="17800" y="72680"/>
                  </a:cubicBezTo>
                  <a:cubicBezTo>
                    <a:pt x="17600" y="73615"/>
                    <a:pt x="17600" y="73615"/>
                    <a:pt x="17600" y="73615"/>
                  </a:cubicBezTo>
                  <a:cubicBezTo>
                    <a:pt x="16800" y="74015"/>
                    <a:pt x="16800" y="74015"/>
                    <a:pt x="16800" y="74015"/>
                  </a:cubicBezTo>
                  <a:cubicBezTo>
                    <a:pt x="16400" y="75150"/>
                    <a:pt x="16400" y="75150"/>
                    <a:pt x="16400" y="75150"/>
                  </a:cubicBezTo>
                  <a:cubicBezTo>
                    <a:pt x="16066" y="76151"/>
                    <a:pt x="16066" y="76151"/>
                    <a:pt x="16066" y="76151"/>
                  </a:cubicBezTo>
                  <a:cubicBezTo>
                    <a:pt x="16066" y="77085"/>
                    <a:pt x="16066" y="77085"/>
                    <a:pt x="16066" y="77085"/>
                  </a:cubicBezTo>
                  <a:cubicBezTo>
                    <a:pt x="16800" y="77686"/>
                    <a:pt x="16800" y="77686"/>
                    <a:pt x="16800" y="77686"/>
                  </a:cubicBezTo>
                  <a:cubicBezTo>
                    <a:pt x="16266" y="78487"/>
                    <a:pt x="16266" y="78487"/>
                    <a:pt x="16266" y="78487"/>
                  </a:cubicBezTo>
                  <a:cubicBezTo>
                    <a:pt x="15666" y="79221"/>
                    <a:pt x="15666" y="79221"/>
                    <a:pt x="15666" y="79221"/>
                  </a:cubicBezTo>
                  <a:cubicBezTo>
                    <a:pt x="16066" y="80622"/>
                    <a:pt x="16066" y="80622"/>
                    <a:pt x="16066" y="80622"/>
                  </a:cubicBezTo>
                  <a:cubicBezTo>
                    <a:pt x="16066" y="80622"/>
                    <a:pt x="16266" y="81357"/>
                    <a:pt x="16266" y="81156"/>
                  </a:cubicBezTo>
                  <a:cubicBezTo>
                    <a:pt x="17000" y="81757"/>
                    <a:pt x="17000" y="81757"/>
                    <a:pt x="17000" y="81757"/>
                  </a:cubicBezTo>
                  <a:cubicBezTo>
                    <a:pt x="18333" y="84293"/>
                    <a:pt x="18333" y="84293"/>
                    <a:pt x="18333" y="84293"/>
                  </a:cubicBezTo>
                  <a:cubicBezTo>
                    <a:pt x="19533" y="86229"/>
                    <a:pt x="19533" y="86229"/>
                    <a:pt x="19533" y="86229"/>
                  </a:cubicBezTo>
                  <a:cubicBezTo>
                    <a:pt x="21466" y="89899"/>
                    <a:pt x="21466" y="89899"/>
                    <a:pt x="21466" y="89899"/>
                  </a:cubicBezTo>
                  <a:cubicBezTo>
                    <a:pt x="22066" y="90233"/>
                    <a:pt x="26066" y="93170"/>
                    <a:pt x="26066" y="93170"/>
                  </a:cubicBezTo>
                  <a:cubicBezTo>
                    <a:pt x="26866" y="96840"/>
                    <a:pt x="26866" y="96840"/>
                    <a:pt x="26866" y="96840"/>
                  </a:cubicBezTo>
                  <a:cubicBezTo>
                    <a:pt x="27066" y="104382"/>
                    <a:pt x="27066" y="104382"/>
                    <a:pt x="27066" y="104382"/>
                  </a:cubicBezTo>
                  <a:cubicBezTo>
                    <a:pt x="27066" y="104449"/>
                    <a:pt x="27066" y="104449"/>
                    <a:pt x="27066" y="104449"/>
                  </a:cubicBezTo>
                  <a:cubicBezTo>
                    <a:pt x="13466" y="94371"/>
                    <a:pt x="4600" y="78220"/>
                    <a:pt x="4600" y="60000"/>
                  </a:cubicBezTo>
                  <a:close/>
                  <a:moveTo>
                    <a:pt x="60000" y="115328"/>
                  </a:moveTo>
                  <a:cubicBezTo>
                    <a:pt x="53133" y="115328"/>
                    <a:pt x="46600" y="114126"/>
                    <a:pt x="40600" y="111857"/>
                  </a:cubicBezTo>
                  <a:cubicBezTo>
                    <a:pt x="40600" y="111724"/>
                    <a:pt x="40600" y="111590"/>
                    <a:pt x="40600" y="111590"/>
                  </a:cubicBezTo>
                  <a:cubicBezTo>
                    <a:pt x="40600" y="111190"/>
                    <a:pt x="40600" y="110589"/>
                    <a:pt x="40600" y="110589"/>
                  </a:cubicBezTo>
                  <a:cubicBezTo>
                    <a:pt x="40600" y="110589"/>
                    <a:pt x="40600" y="110189"/>
                    <a:pt x="40200" y="110189"/>
                  </a:cubicBezTo>
                  <a:cubicBezTo>
                    <a:pt x="39800" y="109988"/>
                    <a:pt x="39800" y="109988"/>
                    <a:pt x="39600" y="109655"/>
                  </a:cubicBezTo>
                  <a:cubicBezTo>
                    <a:pt x="39600" y="109054"/>
                    <a:pt x="39200" y="108654"/>
                    <a:pt x="39200" y="108654"/>
                  </a:cubicBezTo>
                  <a:cubicBezTo>
                    <a:pt x="38866" y="108854"/>
                    <a:pt x="38866" y="108854"/>
                    <a:pt x="38866" y="108854"/>
                  </a:cubicBezTo>
                  <a:cubicBezTo>
                    <a:pt x="39200" y="108253"/>
                    <a:pt x="39200" y="108253"/>
                    <a:pt x="39200" y="108253"/>
                  </a:cubicBezTo>
                  <a:cubicBezTo>
                    <a:pt x="40200" y="109054"/>
                    <a:pt x="40200" y="109054"/>
                    <a:pt x="40200" y="109054"/>
                  </a:cubicBezTo>
                  <a:cubicBezTo>
                    <a:pt x="41733" y="109454"/>
                    <a:pt x="41733" y="109454"/>
                    <a:pt x="41733" y="109454"/>
                  </a:cubicBezTo>
                  <a:cubicBezTo>
                    <a:pt x="42933" y="108253"/>
                    <a:pt x="42933" y="108253"/>
                    <a:pt x="42933" y="108253"/>
                  </a:cubicBezTo>
                  <a:cubicBezTo>
                    <a:pt x="43666" y="106318"/>
                    <a:pt x="43666" y="106318"/>
                    <a:pt x="43666" y="106318"/>
                  </a:cubicBezTo>
                  <a:cubicBezTo>
                    <a:pt x="44066" y="104783"/>
                    <a:pt x="44066" y="104783"/>
                    <a:pt x="44066" y="104783"/>
                  </a:cubicBezTo>
                  <a:cubicBezTo>
                    <a:pt x="44800" y="104783"/>
                    <a:pt x="44800" y="104783"/>
                    <a:pt x="44800" y="104783"/>
                  </a:cubicBezTo>
                  <a:cubicBezTo>
                    <a:pt x="45600" y="103448"/>
                    <a:pt x="45600" y="103448"/>
                    <a:pt x="45600" y="103448"/>
                  </a:cubicBezTo>
                  <a:cubicBezTo>
                    <a:pt x="45800" y="102046"/>
                    <a:pt x="45800" y="102046"/>
                    <a:pt x="45800" y="102046"/>
                  </a:cubicBezTo>
                  <a:cubicBezTo>
                    <a:pt x="45600" y="100311"/>
                    <a:pt x="45600" y="100311"/>
                    <a:pt x="45600" y="100311"/>
                  </a:cubicBezTo>
                  <a:cubicBezTo>
                    <a:pt x="46000" y="99777"/>
                    <a:pt x="46000" y="99777"/>
                    <a:pt x="46000" y="99777"/>
                  </a:cubicBezTo>
                  <a:cubicBezTo>
                    <a:pt x="48533" y="98042"/>
                    <a:pt x="48533" y="98042"/>
                    <a:pt x="48533" y="98042"/>
                  </a:cubicBezTo>
                  <a:cubicBezTo>
                    <a:pt x="50400" y="97441"/>
                    <a:pt x="50400" y="97441"/>
                    <a:pt x="50400" y="97441"/>
                  </a:cubicBezTo>
                  <a:cubicBezTo>
                    <a:pt x="51000" y="96840"/>
                    <a:pt x="51000" y="96840"/>
                    <a:pt x="51000" y="96840"/>
                  </a:cubicBezTo>
                  <a:cubicBezTo>
                    <a:pt x="52200" y="95506"/>
                    <a:pt x="52200" y="95506"/>
                    <a:pt x="52200" y="95506"/>
                  </a:cubicBezTo>
                  <a:cubicBezTo>
                    <a:pt x="52200" y="95305"/>
                    <a:pt x="52533" y="93370"/>
                    <a:pt x="52533" y="93370"/>
                  </a:cubicBezTo>
                  <a:cubicBezTo>
                    <a:pt x="52533" y="93370"/>
                    <a:pt x="52933" y="91034"/>
                    <a:pt x="52933" y="90834"/>
                  </a:cubicBezTo>
                  <a:cubicBezTo>
                    <a:pt x="52733" y="90834"/>
                    <a:pt x="52933" y="88698"/>
                    <a:pt x="52933" y="88698"/>
                  </a:cubicBezTo>
                  <a:cubicBezTo>
                    <a:pt x="52733" y="88698"/>
                    <a:pt x="52933" y="88164"/>
                    <a:pt x="52933" y="88164"/>
                  </a:cubicBezTo>
                  <a:cubicBezTo>
                    <a:pt x="54866" y="85428"/>
                    <a:pt x="54866" y="85428"/>
                    <a:pt x="54866" y="85428"/>
                  </a:cubicBezTo>
                  <a:cubicBezTo>
                    <a:pt x="55666" y="83492"/>
                    <a:pt x="55666" y="83492"/>
                    <a:pt x="55666" y="83492"/>
                  </a:cubicBezTo>
                  <a:cubicBezTo>
                    <a:pt x="55666" y="83492"/>
                    <a:pt x="56400" y="82358"/>
                    <a:pt x="56200" y="82157"/>
                  </a:cubicBezTo>
                  <a:cubicBezTo>
                    <a:pt x="56200" y="81957"/>
                    <a:pt x="55666" y="80222"/>
                    <a:pt x="55666" y="80222"/>
                  </a:cubicBezTo>
                  <a:cubicBezTo>
                    <a:pt x="55666" y="80222"/>
                    <a:pt x="54466" y="80022"/>
                    <a:pt x="54266" y="79822"/>
                  </a:cubicBezTo>
                  <a:cubicBezTo>
                    <a:pt x="54266" y="79822"/>
                    <a:pt x="52333" y="77886"/>
                    <a:pt x="52200" y="78086"/>
                  </a:cubicBezTo>
                  <a:cubicBezTo>
                    <a:pt x="52200" y="78086"/>
                    <a:pt x="51400" y="77085"/>
                    <a:pt x="51400" y="77486"/>
                  </a:cubicBezTo>
                  <a:cubicBezTo>
                    <a:pt x="51200" y="77686"/>
                    <a:pt x="49666" y="77686"/>
                    <a:pt x="49666" y="77686"/>
                  </a:cubicBezTo>
                  <a:cubicBezTo>
                    <a:pt x="48133" y="77285"/>
                    <a:pt x="48133" y="77285"/>
                    <a:pt x="48133" y="77285"/>
                  </a:cubicBezTo>
                  <a:cubicBezTo>
                    <a:pt x="48133" y="77285"/>
                    <a:pt x="47333" y="77886"/>
                    <a:pt x="47533" y="77686"/>
                  </a:cubicBezTo>
                  <a:cubicBezTo>
                    <a:pt x="47733" y="77285"/>
                    <a:pt x="47533" y="76151"/>
                    <a:pt x="47533" y="76351"/>
                  </a:cubicBezTo>
                  <a:cubicBezTo>
                    <a:pt x="47533" y="76551"/>
                    <a:pt x="45000" y="75350"/>
                    <a:pt x="45000" y="75350"/>
                  </a:cubicBezTo>
                  <a:cubicBezTo>
                    <a:pt x="44266" y="76151"/>
                    <a:pt x="44266" y="76151"/>
                    <a:pt x="44266" y="76151"/>
                  </a:cubicBezTo>
                  <a:cubicBezTo>
                    <a:pt x="44266" y="75150"/>
                    <a:pt x="44266" y="75150"/>
                    <a:pt x="44266" y="75150"/>
                  </a:cubicBezTo>
                  <a:cubicBezTo>
                    <a:pt x="42933" y="74416"/>
                    <a:pt x="42933" y="74416"/>
                    <a:pt x="42933" y="74416"/>
                  </a:cubicBezTo>
                  <a:cubicBezTo>
                    <a:pt x="43066" y="73214"/>
                    <a:pt x="43066" y="73214"/>
                    <a:pt x="43066" y="73214"/>
                  </a:cubicBezTo>
                  <a:cubicBezTo>
                    <a:pt x="42533" y="72814"/>
                    <a:pt x="42533" y="72814"/>
                    <a:pt x="42533" y="72814"/>
                  </a:cubicBezTo>
                  <a:cubicBezTo>
                    <a:pt x="42533" y="72814"/>
                    <a:pt x="42333" y="73014"/>
                    <a:pt x="42333" y="72814"/>
                  </a:cubicBezTo>
                  <a:cubicBezTo>
                    <a:pt x="41933" y="70745"/>
                    <a:pt x="41933" y="70745"/>
                    <a:pt x="41933" y="70745"/>
                  </a:cubicBezTo>
                  <a:cubicBezTo>
                    <a:pt x="40000" y="69143"/>
                    <a:pt x="40000" y="69143"/>
                    <a:pt x="40000" y="69143"/>
                  </a:cubicBezTo>
                  <a:cubicBezTo>
                    <a:pt x="37666" y="69143"/>
                    <a:pt x="37666" y="69143"/>
                    <a:pt x="37666" y="69143"/>
                  </a:cubicBezTo>
                  <a:cubicBezTo>
                    <a:pt x="35533" y="68008"/>
                    <a:pt x="35533" y="68008"/>
                    <a:pt x="35533" y="68008"/>
                  </a:cubicBezTo>
                  <a:cubicBezTo>
                    <a:pt x="35200" y="67007"/>
                    <a:pt x="35200" y="67007"/>
                    <a:pt x="35200" y="67007"/>
                  </a:cubicBezTo>
                  <a:cubicBezTo>
                    <a:pt x="35200" y="67007"/>
                    <a:pt x="34000" y="66473"/>
                    <a:pt x="34000" y="66273"/>
                  </a:cubicBezTo>
                  <a:cubicBezTo>
                    <a:pt x="34000" y="66073"/>
                    <a:pt x="33600" y="66273"/>
                    <a:pt x="33600" y="66273"/>
                  </a:cubicBezTo>
                  <a:cubicBezTo>
                    <a:pt x="33466" y="66073"/>
                    <a:pt x="33466" y="65672"/>
                    <a:pt x="33466" y="65672"/>
                  </a:cubicBezTo>
                  <a:cubicBezTo>
                    <a:pt x="33066" y="65072"/>
                    <a:pt x="33066" y="65072"/>
                    <a:pt x="33066" y="65072"/>
                  </a:cubicBezTo>
                  <a:cubicBezTo>
                    <a:pt x="32866" y="65072"/>
                    <a:pt x="32866" y="65072"/>
                    <a:pt x="32866" y="65072"/>
                  </a:cubicBezTo>
                  <a:cubicBezTo>
                    <a:pt x="32266" y="64938"/>
                    <a:pt x="32266" y="64938"/>
                    <a:pt x="32266" y="64938"/>
                  </a:cubicBezTo>
                  <a:cubicBezTo>
                    <a:pt x="32066" y="64538"/>
                    <a:pt x="32066" y="64538"/>
                    <a:pt x="32066" y="64538"/>
                  </a:cubicBezTo>
                  <a:cubicBezTo>
                    <a:pt x="32066" y="64538"/>
                    <a:pt x="32533" y="64271"/>
                    <a:pt x="32800" y="64137"/>
                  </a:cubicBezTo>
                  <a:cubicBezTo>
                    <a:pt x="32133" y="64204"/>
                    <a:pt x="30533" y="64338"/>
                    <a:pt x="30533" y="64338"/>
                  </a:cubicBezTo>
                  <a:cubicBezTo>
                    <a:pt x="30333" y="64938"/>
                    <a:pt x="30333" y="64938"/>
                    <a:pt x="30333" y="64938"/>
                  </a:cubicBezTo>
                  <a:cubicBezTo>
                    <a:pt x="29200" y="64338"/>
                    <a:pt x="29200" y="64338"/>
                    <a:pt x="29200" y="64338"/>
                  </a:cubicBezTo>
                  <a:cubicBezTo>
                    <a:pt x="27466" y="64137"/>
                    <a:pt x="27466" y="64137"/>
                    <a:pt x="27466" y="64137"/>
                  </a:cubicBezTo>
                  <a:cubicBezTo>
                    <a:pt x="27466" y="64137"/>
                    <a:pt x="26066" y="63737"/>
                    <a:pt x="26066" y="63537"/>
                  </a:cubicBezTo>
                  <a:cubicBezTo>
                    <a:pt x="26066" y="63337"/>
                    <a:pt x="25733" y="62803"/>
                    <a:pt x="25733" y="62803"/>
                  </a:cubicBezTo>
                  <a:cubicBezTo>
                    <a:pt x="25733" y="62803"/>
                    <a:pt x="25533" y="63537"/>
                    <a:pt x="25333" y="63537"/>
                  </a:cubicBezTo>
                  <a:cubicBezTo>
                    <a:pt x="25333" y="63737"/>
                    <a:pt x="24333" y="64538"/>
                    <a:pt x="24333" y="64538"/>
                  </a:cubicBezTo>
                  <a:cubicBezTo>
                    <a:pt x="24333" y="65672"/>
                    <a:pt x="24333" y="65672"/>
                    <a:pt x="24333" y="65672"/>
                  </a:cubicBezTo>
                  <a:cubicBezTo>
                    <a:pt x="23800" y="64938"/>
                    <a:pt x="23800" y="64938"/>
                    <a:pt x="23800" y="64938"/>
                  </a:cubicBezTo>
                  <a:cubicBezTo>
                    <a:pt x="24133" y="64338"/>
                    <a:pt x="24133" y="64338"/>
                    <a:pt x="24133" y="64338"/>
                  </a:cubicBezTo>
                  <a:cubicBezTo>
                    <a:pt x="24133" y="63337"/>
                    <a:pt x="24133" y="63337"/>
                    <a:pt x="24133" y="63337"/>
                  </a:cubicBezTo>
                  <a:cubicBezTo>
                    <a:pt x="24733" y="63203"/>
                    <a:pt x="24733" y="63203"/>
                    <a:pt x="24733" y="63203"/>
                  </a:cubicBezTo>
                  <a:cubicBezTo>
                    <a:pt x="24533" y="62602"/>
                    <a:pt x="24533" y="62602"/>
                    <a:pt x="24533" y="62602"/>
                  </a:cubicBezTo>
                  <a:cubicBezTo>
                    <a:pt x="24533" y="62602"/>
                    <a:pt x="23933" y="62803"/>
                    <a:pt x="23933" y="63003"/>
                  </a:cubicBezTo>
                  <a:cubicBezTo>
                    <a:pt x="23000" y="63537"/>
                    <a:pt x="23000" y="63537"/>
                    <a:pt x="23000" y="63537"/>
                  </a:cubicBezTo>
                  <a:cubicBezTo>
                    <a:pt x="22066" y="63937"/>
                    <a:pt x="22066" y="63937"/>
                    <a:pt x="22066" y="63937"/>
                  </a:cubicBezTo>
                  <a:cubicBezTo>
                    <a:pt x="21466" y="63937"/>
                    <a:pt x="21466" y="63937"/>
                    <a:pt x="21466" y="63937"/>
                  </a:cubicBezTo>
                  <a:cubicBezTo>
                    <a:pt x="21466" y="63937"/>
                    <a:pt x="21066" y="64738"/>
                    <a:pt x="20866" y="64738"/>
                  </a:cubicBezTo>
                  <a:cubicBezTo>
                    <a:pt x="20666" y="64738"/>
                    <a:pt x="20866" y="65472"/>
                    <a:pt x="20866" y="65472"/>
                  </a:cubicBezTo>
                  <a:cubicBezTo>
                    <a:pt x="20866" y="65472"/>
                    <a:pt x="19533" y="66874"/>
                    <a:pt x="19533" y="66674"/>
                  </a:cubicBezTo>
                  <a:cubicBezTo>
                    <a:pt x="19533" y="66473"/>
                    <a:pt x="18200" y="65472"/>
                    <a:pt x="18200" y="65472"/>
                  </a:cubicBezTo>
                  <a:cubicBezTo>
                    <a:pt x="16600" y="65672"/>
                    <a:pt x="16600" y="65672"/>
                    <a:pt x="16600" y="65672"/>
                  </a:cubicBezTo>
                  <a:cubicBezTo>
                    <a:pt x="15866" y="66073"/>
                    <a:pt x="15866" y="66073"/>
                    <a:pt x="15866" y="66073"/>
                  </a:cubicBezTo>
                  <a:cubicBezTo>
                    <a:pt x="14866" y="65472"/>
                    <a:pt x="14866" y="65472"/>
                    <a:pt x="14866" y="65472"/>
                  </a:cubicBezTo>
                  <a:cubicBezTo>
                    <a:pt x="13933" y="64137"/>
                    <a:pt x="13933" y="64137"/>
                    <a:pt x="13933" y="64137"/>
                  </a:cubicBezTo>
                  <a:cubicBezTo>
                    <a:pt x="14133" y="62602"/>
                    <a:pt x="14133" y="62602"/>
                    <a:pt x="14133" y="62602"/>
                  </a:cubicBezTo>
                  <a:cubicBezTo>
                    <a:pt x="14466" y="61067"/>
                    <a:pt x="14466" y="61067"/>
                    <a:pt x="14466" y="61067"/>
                  </a:cubicBezTo>
                  <a:cubicBezTo>
                    <a:pt x="14666" y="59866"/>
                    <a:pt x="14666" y="59866"/>
                    <a:pt x="14666" y="59866"/>
                  </a:cubicBezTo>
                  <a:cubicBezTo>
                    <a:pt x="13533" y="59132"/>
                    <a:pt x="13533" y="59132"/>
                    <a:pt x="13533" y="59132"/>
                  </a:cubicBezTo>
                  <a:cubicBezTo>
                    <a:pt x="13533" y="59132"/>
                    <a:pt x="11400" y="59332"/>
                    <a:pt x="11400" y="59132"/>
                  </a:cubicBezTo>
                  <a:cubicBezTo>
                    <a:pt x="11400" y="59132"/>
                    <a:pt x="10066" y="59332"/>
                    <a:pt x="10066" y="59132"/>
                  </a:cubicBezTo>
                  <a:cubicBezTo>
                    <a:pt x="10266" y="59132"/>
                    <a:pt x="10666" y="58331"/>
                    <a:pt x="10666" y="58131"/>
                  </a:cubicBezTo>
                  <a:cubicBezTo>
                    <a:pt x="10800" y="57196"/>
                    <a:pt x="10800" y="57196"/>
                    <a:pt x="10800" y="57196"/>
                  </a:cubicBezTo>
                  <a:cubicBezTo>
                    <a:pt x="11400" y="56195"/>
                    <a:pt x="11400" y="56195"/>
                    <a:pt x="11400" y="56195"/>
                  </a:cubicBezTo>
                  <a:cubicBezTo>
                    <a:pt x="12000" y="54460"/>
                    <a:pt x="12000" y="54460"/>
                    <a:pt x="12000" y="54460"/>
                  </a:cubicBezTo>
                  <a:cubicBezTo>
                    <a:pt x="12400" y="53659"/>
                    <a:pt x="12400" y="53659"/>
                    <a:pt x="12400" y="53659"/>
                  </a:cubicBezTo>
                  <a:cubicBezTo>
                    <a:pt x="10466" y="53659"/>
                    <a:pt x="10466" y="53659"/>
                    <a:pt x="10466" y="53659"/>
                  </a:cubicBezTo>
                  <a:cubicBezTo>
                    <a:pt x="9466" y="54060"/>
                    <a:pt x="9466" y="54060"/>
                    <a:pt x="9466" y="54060"/>
                  </a:cubicBezTo>
                  <a:cubicBezTo>
                    <a:pt x="8733" y="55995"/>
                    <a:pt x="8733" y="55995"/>
                    <a:pt x="8733" y="55995"/>
                  </a:cubicBezTo>
                  <a:cubicBezTo>
                    <a:pt x="5600" y="56796"/>
                    <a:pt x="5600" y="56796"/>
                    <a:pt x="5600" y="56796"/>
                  </a:cubicBezTo>
                  <a:cubicBezTo>
                    <a:pt x="4866" y="56195"/>
                    <a:pt x="4866" y="56195"/>
                    <a:pt x="4866" y="56195"/>
                  </a:cubicBezTo>
                  <a:cubicBezTo>
                    <a:pt x="4866" y="56195"/>
                    <a:pt x="4800" y="56262"/>
                    <a:pt x="4800" y="56262"/>
                  </a:cubicBezTo>
                  <a:cubicBezTo>
                    <a:pt x="4800" y="56329"/>
                    <a:pt x="4866" y="56395"/>
                    <a:pt x="4866" y="56395"/>
                  </a:cubicBezTo>
                  <a:cubicBezTo>
                    <a:pt x="4733" y="56529"/>
                    <a:pt x="4733" y="56395"/>
                    <a:pt x="4800" y="56262"/>
                  </a:cubicBezTo>
                  <a:cubicBezTo>
                    <a:pt x="4800" y="56262"/>
                    <a:pt x="4800" y="56262"/>
                    <a:pt x="4733" y="56195"/>
                  </a:cubicBezTo>
                  <a:cubicBezTo>
                    <a:pt x="5000" y="53058"/>
                    <a:pt x="5466" y="49988"/>
                    <a:pt x="6200" y="46985"/>
                  </a:cubicBezTo>
                  <a:cubicBezTo>
                    <a:pt x="8533" y="45383"/>
                    <a:pt x="8533" y="45383"/>
                    <a:pt x="8533" y="45383"/>
                  </a:cubicBezTo>
                  <a:cubicBezTo>
                    <a:pt x="10066" y="45583"/>
                    <a:pt x="10066" y="45583"/>
                    <a:pt x="10066" y="45583"/>
                  </a:cubicBezTo>
                  <a:cubicBezTo>
                    <a:pt x="10466" y="45917"/>
                    <a:pt x="10466" y="45917"/>
                    <a:pt x="10466" y="45917"/>
                  </a:cubicBezTo>
                  <a:cubicBezTo>
                    <a:pt x="11400" y="45717"/>
                    <a:pt x="11400" y="45717"/>
                    <a:pt x="11400" y="45717"/>
                  </a:cubicBezTo>
                  <a:cubicBezTo>
                    <a:pt x="12400" y="44983"/>
                    <a:pt x="12400" y="44983"/>
                    <a:pt x="12400" y="44983"/>
                  </a:cubicBezTo>
                  <a:cubicBezTo>
                    <a:pt x="13533" y="44983"/>
                    <a:pt x="13533" y="44983"/>
                    <a:pt x="13533" y="44983"/>
                  </a:cubicBezTo>
                  <a:cubicBezTo>
                    <a:pt x="14666" y="44783"/>
                    <a:pt x="14666" y="44783"/>
                    <a:pt x="14666" y="44783"/>
                  </a:cubicBezTo>
                  <a:cubicBezTo>
                    <a:pt x="15466" y="45583"/>
                    <a:pt x="15466" y="45583"/>
                    <a:pt x="15466" y="45583"/>
                  </a:cubicBezTo>
                  <a:cubicBezTo>
                    <a:pt x="16400" y="45183"/>
                    <a:pt x="16400" y="45183"/>
                    <a:pt x="16400" y="45183"/>
                  </a:cubicBezTo>
                  <a:cubicBezTo>
                    <a:pt x="17000" y="45717"/>
                    <a:pt x="17000" y="45717"/>
                    <a:pt x="17000" y="45717"/>
                  </a:cubicBezTo>
                  <a:cubicBezTo>
                    <a:pt x="17400" y="46117"/>
                    <a:pt x="17400" y="46117"/>
                    <a:pt x="17400" y="46117"/>
                  </a:cubicBezTo>
                  <a:cubicBezTo>
                    <a:pt x="17400" y="46718"/>
                    <a:pt x="17400" y="46718"/>
                    <a:pt x="17400" y="46718"/>
                  </a:cubicBezTo>
                  <a:cubicBezTo>
                    <a:pt x="17000" y="47519"/>
                    <a:pt x="17000" y="47519"/>
                    <a:pt x="17000" y="47519"/>
                  </a:cubicBezTo>
                  <a:cubicBezTo>
                    <a:pt x="17400" y="48654"/>
                    <a:pt x="17400" y="48654"/>
                    <a:pt x="17400" y="48654"/>
                  </a:cubicBezTo>
                  <a:cubicBezTo>
                    <a:pt x="18000" y="49788"/>
                    <a:pt x="18000" y="49788"/>
                    <a:pt x="18000" y="49788"/>
                  </a:cubicBezTo>
                  <a:cubicBezTo>
                    <a:pt x="18533" y="49988"/>
                    <a:pt x="18533" y="49988"/>
                    <a:pt x="18533" y="49988"/>
                  </a:cubicBezTo>
                  <a:cubicBezTo>
                    <a:pt x="19133" y="48253"/>
                    <a:pt x="19133" y="48253"/>
                    <a:pt x="19133" y="48253"/>
                  </a:cubicBezTo>
                  <a:cubicBezTo>
                    <a:pt x="18933" y="46718"/>
                    <a:pt x="18933" y="46718"/>
                    <a:pt x="18933" y="46718"/>
                  </a:cubicBezTo>
                  <a:cubicBezTo>
                    <a:pt x="18733" y="45583"/>
                    <a:pt x="18733" y="45583"/>
                    <a:pt x="18733" y="45583"/>
                  </a:cubicBezTo>
                  <a:cubicBezTo>
                    <a:pt x="18733" y="44582"/>
                    <a:pt x="18733" y="44582"/>
                    <a:pt x="18733" y="44582"/>
                  </a:cubicBezTo>
                  <a:cubicBezTo>
                    <a:pt x="20266" y="42847"/>
                    <a:pt x="20266" y="42847"/>
                    <a:pt x="20266" y="42847"/>
                  </a:cubicBezTo>
                  <a:cubicBezTo>
                    <a:pt x="22200" y="41512"/>
                    <a:pt x="22200" y="41512"/>
                    <a:pt x="22200" y="41512"/>
                  </a:cubicBezTo>
                  <a:cubicBezTo>
                    <a:pt x="23800" y="40511"/>
                    <a:pt x="23800" y="40511"/>
                    <a:pt x="23800" y="40511"/>
                  </a:cubicBezTo>
                  <a:cubicBezTo>
                    <a:pt x="25133" y="38976"/>
                    <a:pt x="25133" y="38976"/>
                    <a:pt x="25133" y="38976"/>
                  </a:cubicBezTo>
                  <a:cubicBezTo>
                    <a:pt x="25133" y="37641"/>
                    <a:pt x="25133" y="37641"/>
                    <a:pt x="25133" y="37641"/>
                  </a:cubicBezTo>
                  <a:cubicBezTo>
                    <a:pt x="25733" y="37441"/>
                    <a:pt x="25733" y="37441"/>
                    <a:pt x="25733" y="37441"/>
                  </a:cubicBezTo>
                  <a:cubicBezTo>
                    <a:pt x="26266" y="36240"/>
                    <a:pt x="26266" y="36240"/>
                    <a:pt x="26266" y="36240"/>
                  </a:cubicBezTo>
                  <a:cubicBezTo>
                    <a:pt x="26866" y="36240"/>
                    <a:pt x="26866" y="36240"/>
                    <a:pt x="26866" y="36240"/>
                  </a:cubicBezTo>
                  <a:cubicBezTo>
                    <a:pt x="28000" y="34905"/>
                    <a:pt x="28000" y="34905"/>
                    <a:pt x="28000" y="34905"/>
                  </a:cubicBezTo>
                  <a:cubicBezTo>
                    <a:pt x="29933" y="34171"/>
                    <a:pt x="29933" y="34171"/>
                    <a:pt x="29933" y="34171"/>
                  </a:cubicBezTo>
                  <a:cubicBezTo>
                    <a:pt x="31133" y="33971"/>
                    <a:pt x="31133" y="33971"/>
                    <a:pt x="31133" y="33971"/>
                  </a:cubicBezTo>
                  <a:cubicBezTo>
                    <a:pt x="31533" y="33570"/>
                    <a:pt x="31533" y="33570"/>
                    <a:pt x="31533" y="33570"/>
                  </a:cubicBezTo>
                  <a:cubicBezTo>
                    <a:pt x="31133" y="33170"/>
                    <a:pt x="31133" y="33170"/>
                    <a:pt x="31133" y="33170"/>
                  </a:cubicBezTo>
                  <a:cubicBezTo>
                    <a:pt x="32066" y="31835"/>
                    <a:pt x="32066" y="31835"/>
                    <a:pt x="32066" y="31835"/>
                  </a:cubicBezTo>
                  <a:cubicBezTo>
                    <a:pt x="35000" y="30634"/>
                    <a:pt x="35000" y="30634"/>
                    <a:pt x="35000" y="30634"/>
                  </a:cubicBezTo>
                  <a:cubicBezTo>
                    <a:pt x="36733" y="30100"/>
                    <a:pt x="36733" y="30100"/>
                    <a:pt x="36733" y="30100"/>
                  </a:cubicBezTo>
                  <a:cubicBezTo>
                    <a:pt x="35333" y="31034"/>
                    <a:pt x="35333" y="31034"/>
                    <a:pt x="35333" y="31034"/>
                  </a:cubicBezTo>
                  <a:cubicBezTo>
                    <a:pt x="35533" y="31835"/>
                    <a:pt x="35533" y="31835"/>
                    <a:pt x="35533" y="31835"/>
                  </a:cubicBezTo>
                  <a:cubicBezTo>
                    <a:pt x="36733" y="31434"/>
                    <a:pt x="36733" y="31434"/>
                    <a:pt x="36733" y="31434"/>
                  </a:cubicBezTo>
                  <a:cubicBezTo>
                    <a:pt x="37466" y="31034"/>
                    <a:pt x="37466" y="31034"/>
                    <a:pt x="37466" y="31034"/>
                  </a:cubicBezTo>
                  <a:cubicBezTo>
                    <a:pt x="39400" y="30433"/>
                    <a:pt x="39400" y="30433"/>
                    <a:pt x="39400" y="30433"/>
                  </a:cubicBezTo>
                  <a:cubicBezTo>
                    <a:pt x="39400" y="30433"/>
                    <a:pt x="39800" y="29899"/>
                    <a:pt x="39800" y="29699"/>
                  </a:cubicBezTo>
                  <a:cubicBezTo>
                    <a:pt x="39800" y="29899"/>
                    <a:pt x="41000" y="29699"/>
                    <a:pt x="41000" y="29699"/>
                  </a:cubicBezTo>
                  <a:cubicBezTo>
                    <a:pt x="40800" y="29098"/>
                    <a:pt x="40800" y="29098"/>
                    <a:pt x="40800" y="29098"/>
                  </a:cubicBezTo>
                  <a:cubicBezTo>
                    <a:pt x="40800" y="28498"/>
                    <a:pt x="40800" y="28498"/>
                    <a:pt x="40800" y="28498"/>
                  </a:cubicBezTo>
                  <a:cubicBezTo>
                    <a:pt x="40200" y="28698"/>
                    <a:pt x="40200" y="28698"/>
                    <a:pt x="40200" y="28698"/>
                  </a:cubicBezTo>
                  <a:cubicBezTo>
                    <a:pt x="39200" y="29699"/>
                    <a:pt x="39200" y="29699"/>
                    <a:pt x="39200" y="29699"/>
                  </a:cubicBezTo>
                  <a:cubicBezTo>
                    <a:pt x="37866" y="29699"/>
                    <a:pt x="37866" y="29699"/>
                    <a:pt x="37866" y="29699"/>
                  </a:cubicBezTo>
                  <a:cubicBezTo>
                    <a:pt x="37133" y="28698"/>
                    <a:pt x="37133" y="28698"/>
                    <a:pt x="37133" y="28698"/>
                  </a:cubicBezTo>
                  <a:cubicBezTo>
                    <a:pt x="37866" y="27764"/>
                    <a:pt x="37866" y="27764"/>
                    <a:pt x="37866" y="27764"/>
                  </a:cubicBezTo>
                  <a:cubicBezTo>
                    <a:pt x="38466" y="26629"/>
                    <a:pt x="38466" y="26629"/>
                    <a:pt x="38466" y="26629"/>
                  </a:cubicBezTo>
                  <a:cubicBezTo>
                    <a:pt x="38333" y="26696"/>
                    <a:pt x="37466" y="26429"/>
                    <a:pt x="37466" y="26429"/>
                  </a:cubicBezTo>
                  <a:cubicBezTo>
                    <a:pt x="35933" y="26763"/>
                    <a:pt x="35933" y="26763"/>
                    <a:pt x="35933" y="26763"/>
                  </a:cubicBezTo>
                  <a:cubicBezTo>
                    <a:pt x="35733" y="26763"/>
                    <a:pt x="34400" y="27764"/>
                    <a:pt x="34400" y="27563"/>
                  </a:cubicBezTo>
                  <a:cubicBezTo>
                    <a:pt x="34600" y="27363"/>
                    <a:pt x="33800" y="27964"/>
                    <a:pt x="33800" y="27964"/>
                  </a:cubicBezTo>
                  <a:cubicBezTo>
                    <a:pt x="35733" y="26429"/>
                    <a:pt x="35733" y="26429"/>
                    <a:pt x="35733" y="26429"/>
                  </a:cubicBezTo>
                  <a:cubicBezTo>
                    <a:pt x="36533" y="26429"/>
                    <a:pt x="36533" y="26429"/>
                    <a:pt x="36533" y="26429"/>
                  </a:cubicBezTo>
                  <a:cubicBezTo>
                    <a:pt x="37266" y="25428"/>
                    <a:pt x="37266" y="25428"/>
                    <a:pt x="37266" y="25428"/>
                  </a:cubicBezTo>
                  <a:cubicBezTo>
                    <a:pt x="41533" y="25428"/>
                    <a:pt x="41533" y="25428"/>
                    <a:pt x="41533" y="25428"/>
                  </a:cubicBezTo>
                  <a:cubicBezTo>
                    <a:pt x="43066" y="25228"/>
                    <a:pt x="43066" y="25228"/>
                    <a:pt x="43066" y="25228"/>
                  </a:cubicBezTo>
                  <a:cubicBezTo>
                    <a:pt x="45000" y="24093"/>
                    <a:pt x="45000" y="24093"/>
                    <a:pt x="45000" y="24093"/>
                  </a:cubicBezTo>
                  <a:cubicBezTo>
                    <a:pt x="45200" y="24293"/>
                    <a:pt x="45200" y="24293"/>
                    <a:pt x="45200" y="24293"/>
                  </a:cubicBezTo>
                  <a:cubicBezTo>
                    <a:pt x="44266" y="25027"/>
                    <a:pt x="44266" y="25027"/>
                    <a:pt x="44266" y="25027"/>
                  </a:cubicBezTo>
                  <a:cubicBezTo>
                    <a:pt x="43266" y="26229"/>
                    <a:pt x="43266" y="26229"/>
                    <a:pt x="43266" y="26229"/>
                  </a:cubicBezTo>
                  <a:cubicBezTo>
                    <a:pt x="42333" y="27163"/>
                    <a:pt x="42333" y="27163"/>
                    <a:pt x="42333" y="27163"/>
                  </a:cubicBezTo>
                  <a:cubicBezTo>
                    <a:pt x="41933" y="27764"/>
                    <a:pt x="41933" y="27764"/>
                    <a:pt x="41933" y="27764"/>
                  </a:cubicBezTo>
                  <a:cubicBezTo>
                    <a:pt x="43466" y="27964"/>
                    <a:pt x="43466" y="27964"/>
                    <a:pt x="43466" y="27964"/>
                  </a:cubicBezTo>
                  <a:cubicBezTo>
                    <a:pt x="44666" y="27964"/>
                    <a:pt x="44666" y="27964"/>
                    <a:pt x="44666" y="27964"/>
                  </a:cubicBezTo>
                  <a:cubicBezTo>
                    <a:pt x="44800" y="27964"/>
                    <a:pt x="44800" y="28498"/>
                    <a:pt x="44800" y="28498"/>
                  </a:cubicBezTo>
                  <a:cubicBezTo>
                    <a:pt x="45600" y="27964"/>
                    <a:pt x="45600" y="27964"/>
                    <a:pt x="45600" y="27964"/>
                  </a:cubicBezTo>
                  <a:cubicBezTo>
                    <a:pt x="45800" y="28898"/>
                    <a:pt x="45800" y="28898"/>
                    <a:pt x="45800" y="28898"/>
                  </a:cubicBezTo>
                  <a:cubicBezTo>
                    <a:pt x="46933" y="27964"/>
                    <a:pt x="46933" y="27964"/>
                    <a:pt x="46933" y="27964"/>
                  </a:cubicBezTo>
                  <a:cubicBezTo>
                    <a:pt x="46600" y="26963"/>
                    <a:pt x="46600" y="26963"/>
                    <a:pt x="46600" y="26963"/>
                  </a:cubicBezTo>
                  <a:cubicBezTo>
                    <a:pt x="46933" y="26229"/>
                    <a:pt x="46933" y="26229"/>
                    <a:pt x="46933" y="26229"/>
                  </a:cubicBezTo>
                  <a:cubicBezTo>
                    <a:pt x="45600" y="26229"/>
                    <a:pt x="45600" y="26229"/>
                    <a:pt x="45600" y="26229"/>
                  </a:cubicBezTo>
                  <a:cubicBezTo>
                    <a:pt x="45600" y="25628"/>
                    <a:pt x="45600" y="25628"/>
                    <a:pt x="45600" y="25628"/>
                  </a:cubicBezTo>
                  <a:cubicBezTo>
                    <a:pt x="45600" y="25628"/>
                    <a:pt x="45200" y="25027"/>
                    <a:pt x="45000" y="25228"/>
                  </a:cubicBezTo>
                  <a:cubicBezTo>
                    <a:pt x="45800" y="24627"/>
                    <a:pt x="45800" y="24627"/>
                    <a:pt x="45800" y="24627"/>
                  </a:cubicBezTo>
                  <a:cubicBezTo>
                    <a:pt x="45400" y="24293"/>
                    <a:pt x="45400" y="24293"/>
                    <a:pt x="45400" y="24293"/>
                  </a:cubicBezTo>
                  <a:cubicBezTo>
                    <a:pt x="46400" y="23092"/>
                    <a:pt x="46400" y="23092"/>
                    <a:pt x="46400" y="23092"/>
                  </a:cubicBezTo>
                  <a:cubicBezTo>
                    <a:pt x="46000" y="21957"/>
                    <a:pt x="46000" y="21957"/>
                    <a:pt x="46000" y="21957"/>
                  </a:cubicBezTo>
                  <a:cubicBezTo>
                    <a:pt x="45800" y="21156"/>
                    <a:pt x="45800" y="21156"/>
                    <a:pt x="45800" y="21156"/>
                  </a:cubicBezTo>
                  <a:cubicBezTo>
                    <a:pt x="44666" y="20756"/>
                    <a:pt x="44666" y="20756"/>
                    <a:pt x="44666" y="20756"/>
                  </a:cubicBezTo>
                  <a:cubicBezTo>
                    <a:pt x="44266" y="20222"/>
                    <a:pt x="44266" y="20222"/>
                    <a:pt x="44266" y="20222"/>
                  </a:cubicBezTo>
                  <a:cubicBezTo>
                    <a:pt x="43666" y="19822"/>
                    <a:pt x="43666" y="19822"/>
                    <a:pt x="43666" y="19822"/>
                  </a:cubicBezTo>
                  <a:cubicBezTo>
                    <a:pt x="44066" y="18820"/>
                    <a:pt x="44066" y="18820"/>
                    <a:pt x="44066" y="18820"/>
                  </a:cubicBezTo>
                  <a:cubicBezTo>
                    <a:pt x="43866" y="18086"/>
                    <a:pt x="43866" y="18086"/>
                    <a:pt x="43866" y="18086"/>
                  </a:cubicBezTo>
                  <a:cubicBezTo>
                    <a:pt x="43866" y="18086"/>
                    <a:pt x="43666" y="15750"/>
                    <a:pt x="43466" y="15750"/>
                  </a:cubicBezTo>
                  <a:cubicBezTo>
                    <a:pt x="43466" y="15951"/>
                    <a:pt x="41933" y="17085"/>
                    <a:pt x="41933" y="17085"/>
                  </a:cubicBezTo>
                  <a:cubicBezTo>
                    <a:pt x="40400" y="17886"/>
                    <a:pt x="40400" y="17886"/>
                    <a:pt x="40400" y="17886"/>
                  </a:cubicBezTo>
                  <a:cubicBezTo>
                    <a:pt x="39600" y="17085"/>
                    <a:pt x="39600" y="17085"/>
                    <a:pt x="39600" y="17085"/>
                  </a:cubicBezTo>
                  <a:cubicBezTo>
                    <a:pt x="39600" y="16151"/>
                    <a:pt x="39600" y="16151"/>
                    <a:pt x="39600" y="16151"/>
                  </a:cubicBezTo>
                  <a:cubicBezTo>
                    <a:pt x="40400" y="15550"/>
                    <a:pt x="40400" y="15550"/>
                    <a:pt x="40400" y="15550"/>
                  </a:cubicBezTo>
                  <a:cubicBezTo>
                    <a:pt x="39200" y="15150"/>
                    <a:pt x="39200" y="15150"/>
                    <a:pt x="39200" y="15150"/>
                  </a:cubicBezTo>
                  <a:cubicBezTo>
                    <a:pt x="39200" y="14949"/>
                    <a:pt x="39200" y="14949"/>
                    <a:pt x="39200" y="14949"/>
                  </a:cubicBezTo>
                  <a:cubicBezTo>
                    <a:pt x="39200" y="14949"/>
                    <a:pt x="38066" y="13815"/>
                    <a:pt x="38066" y="14015"/>
                  </a:cubicBezTo>
                  <a:cubicBezTo>
                    <a:pt x="37866" y="14015"/>
                    <a:pt x="37666" y="14215"/>
                    <a:pt x="37666" y="14215"/>
                  </a:cubicBezTo>
                  <a:cubicBezTo>
                    <a:pt x="35200" y="14015"/>
                    <a:pt x="35200" y="14015"/>
                    <a:pt x="35200" y="14015"/>
                  </a:cubicBezTo>
                  <a:cubicBezTo>
                    <a:pt x="34400" y="15550"/>
                    <a:pt x="34400" y="15550"/>
                    <a:pt x="34400" y="15550"/>
                  </a:cubicBezTo>
                  <a:cubicBezTo>
                    <a:pt x="34200" y="16351"/>
                    <a:pt x="34200" y="16351"/>
                    <a:pt x="34200" y="16351"/>
                  </a:cubicBezTo>
                  <a:cubicBezTo>
                    <a:pt x="34200" y="16351"/>
                    <a:pt x="32866" y="17686"/>
                    <a:pt x="32666" y="17686"/>
                  </a:cubicBezTo>
                  <a:cubicBezTo>
                    <a:pt x="32866" y="17686"/>
                    <a:pt x="33466" y="18286"/>
                    <a:pt x="33466" y="18286"/>
                  </a:cubicBezTo>
                  <a:cubicBezTo>
                    <a:pt x="32866" y="19621"/>
                    <a:pt x="32866" y="19621"/>
                    <a:pt x="32866" y="19621"/>
                  </a:cubicBezTo>
                  <a:cubicBezTo>
                    <a:pt x="30733" y="20956"/>
                    <a:pt x="30733" y="20956"/>
                    <a:pt x="30733" y="20956"/>
                  </a:cubicBezTo>
                  <a:cubicBezTo>
                    <a:pt x="29733" y="20956"/>
                    <a:pt x="29733" y="20956"/>
                    <a:pt x="29733" y="20956"/>
                  </a:cubicBezTo>
                  <a:cubicBezTo>
                    <a:pt x="29733" y="20956"/>
                    <a:pt x="29200" y="23292"/>
                    <a:pt x="29200" y="23492"/>
                  </a:cubicBezTo>
                  <a:cubicBezTo>
                    <a:pt x="29200" y="23692"/>
                    <a:pt x="28200" y="24093"/>
                    <a:pt x="28200" y="24093"/>
                  </a:cubicBezTo>
                  <a:cubicBezTo>
                    <a:pt x="27666" y="24427"/>
                    <a:pt x="27666" y="24427"/>
                    <a:pt x="27666" y="24427"/>
                  </a:cubicBezTo>
                  <a:cubicBezTo>
                    <a:pt x="27466" y="23692"/>
                    <a:pt x="27466" y="23692"/>
                    <a:pt x="27466" y="23692"/>
                  </a:cubicBezTo>
                  <a:cubicBezTo>
                    <a:pt x="27466" y="23692"/>
                    <a:pt x="27066" y="23092"/>
                    <a:pt x="27066" y="22892"/>
                  </a:cubicBezTo>
                  <a:cubicBezTo>
                    <a:pt x="27800" y="23092"/>
                    <a:pt x="27800" y="23092"/>
                    <a:pt x="27800" y="23092"/>
                  </a:cubicBezTo>
                  <a:cubicBezTo>
                    <a:pt x="27800" y="22491"/>
                    <a:pt x="27800" y="22491"/>
                    <a:pt x="27800" y="22491"/>
                  </a:cubicBezTo>
                  <a:cubicBezTo>
                    <a:pt x="27266" y="22491"/>
                    <a:pt x="27266" y="22491"/>
                    <a:pt x="27266" y="22491"/>
                  </a:cubicBezTo>
                  <a:cubicBezTo>
                    <a:pt x="27466" y="21757"/>
                    <a:pt x="27466" y="21757"/>
                    <a:pt x="27466" y="21757"/>
                  </a:cubicBezTo>
                  <a:cubicBezTo>
                    <a:pt x="28000" y="20756"/>
                    <a:pt x="28000" y="20756"/>
                    <a:pt x="28000" y="20756"/>
                  </a:cubicBezTo>
                  <a:cubicBezTo>
                    <a:pt x="26066" y="20622"/>
                    <a:pt x="26066" y="20622"/>
                    <a:pt x="26066" y="20622"/>
                  </a:cubicBezTo>
                  <a:cubicBezTo>
                    <a:pt x="25733" y="20222"/>
                    <a:pt x="25733" y="20222"/>
                    <a:pt x="25733" y="20222"/>
                  </a:cubicBezTo>
                  <a:cubicBezTo>
                    <a:pt x="24733" y="20022"/>
                    <a:pt x="24733" y="20022"/>
                    <a:pt x="24733" y="20022"/>
                  </a:cubicBezTo>
                  <a:cubicBezTo>
                    <a:pt x="24733" y="19621"/>
                    <a:pt x="24733" y="19621"/>
                    <a:pt x="24733" y="19621"/>
                  </a:cubicBezTo>
                  <a:cubicBezTo>
                    <a:pt x="23933" y="19221"/>
                    <a:pt x="23933" y="19221"/>
                    <a:pt x="23933" y="19221"/>
                  </a:cubicBezTo>
                  <a:cubicBezTo>
                    <a:pt x="23200" y="18820"/>
                    <a:pt x="23200" y="18820"/>
                    <a:pt x="23200" y="18820"/>
                  </a:cubicBezTo>
                  <a:cubicBezTo>
                    <a:pt x="23133" y="18820"/>
                    <a:pt x="23066" y="18820"/>
                    <a:pt x="23000" y="18820"/>
                  </a:cubicBezTo>
                  <a:cubicBezTo>
                    <a:pt x="25400" y="16685"/>
                    <a:pt x="28000" y="14749"/>
                    <a:pt x="30733" y="13014"/>
                  </a:cubicBezTo>
                  <a:cubicBezTo>
                    <a:pt x="30933" y="13014"/>
                    <a:pt x="30933" y="13014"/>
                    <a:pt x="30933" y="13014"/>
                  </a:cubicBezTo>
                  <a:cubicBezTo>
                    <a:pt x="30733" y="13414"/>
                    <a:pt x="30733" y="13414"/>
                    <a:pt x="30733" y="13414"/>
                  </a:cubicBezTo>
                  <a:cubicBezTo>
                    <a:pt x="31533" y="13214"/>
                    <a:pt x="31533" y="13214"/>
                    <a:pt x="31533" y="13214"/>
                  </a:cubicBezTo>
                  <a:cubicBezTo>
                    <a:pt x="32466" y="12680"/>
                    <a:pt x="32466" y="12680"/>
                    <a:pt x="32466" y="12680"/>
                  </a:cubicBezTo>
                  <a:cubicBezTo>
                    <a:pt x="33066" y="12880"/>
                    <a:pt x="33066" y="12880"/>
                    <a:pt x="33066" y="12880"/>
                  </a:cubicBezTo>
                  <a:cubicBezTo>
                    <a:pt x="33466" y="13214"/>
                    <a:pt x="33466" y="13214"/>
                    <a:pt x="33466" y="13214"/>
                  </a:cubicBezTo>
                  <a:cubicBezTo>
                    <a:pt x="34400" y="13014"/>
                    <a:pt x="34400" y="13014"/>
                    <a:pt x="34400" y="13014"/>
                  </a:cubicBezTo>
                  <a:cubicBezTo>
                    <a:pt x="34200" y="12480"/>
                    <a:pt x="34200" y="12480"/>
                    <a:pt x="34200" y="12480"/>
                  </a:cubicBezTo>
                  <a:cubicBezTo>
                    <a:pt x="33666" y="12013"/>
                    <a:pt x="33333" y="11746"/>
                    <a:pt x="33133" y="11546"/>
                  </a:cubicBezTo>
                  <a:cubicBezTo>
                    <a:pt x="33800" y="11212"/>
                    <a:pt x="34400" y="10878"/>
                    <a:pt x="35066" y="10545"/>
                  </a:cubicBezTo>
                  <a:cubicBezTo>
                    <a:pt x="35200" y="10545"/>
                    <a:pt x="35200" y="10545"/>
                    <a:pt x="35200" y="10545"/>
                  </a:cubicBezTo>
                  <a:cubicBezTo>
                    <a:pt x="35200" y="10478"/>
                    <a:pt x="35266" y="10478"/>
                    <a:pt x="35333" y="10411"/>
                  </a:cubicBezTo>
                  <a:cubicBezTo>
                    <a:pt x="37066" y="9543"/>
                    <a:pt x="38800" y="8809"/>
                    <a:pt x="40600" y="8142"/>
                  </a:cubicBezTo>
                  <a:cubicBezTo>
                    <a:pt x="40866" y="8342"/>
                    <a:pt x="41133" y="8609"/>
                    <a:pt x="41133" y="8609"/>
                  </a:cubicBezTo>
                  <a:cubicBezTo>
                    <a:pt x="40800" y="9010"/>
                    <a:pt x="40800" y="9010"/>
                    <a:pt x="40800" y="9010"/>
                  </a:cubicBezTo>
                  <a:cubicBezTo>
                    <a:pt x="39200" y="9143"/>
                    <a:pt x="39200" y="9143"/>
                    <a:pt x="39200" y="9143"/>
                  </a:cubicBezTo>
                  <a:cubicBezTo>
                    <a:pt x="38866" y="9944"/>
                    <a:pt x="38866" y="9944"/>
                    <a:pt x="38866" y="9944"/>
                  </a:cubicBezTo>
                  <a:cubicBezTo>
                    <a:pt x="40000" y="9944"/>
                    <a:pt x="40000" y="9944"/>
                    <a:pt x="40000" y="9944"/>
                  </a:cubicBezTo>
                  <a:cubicBezTo>
                    <a:pt x="40800" y="9143"/>
                    <a:pt x="40800" y="9143"/>
                    <a:pt x="40800" y="9143"/>
                  </a:cubicBezTo>
                  <a:cubicBezTo>
                    <a:pt x="41733" y="9010"/>
                    <a:pt x="41733" y="9010"/>
                    <a:pt x="41733" y="9010"/>
                  </a:cubicBezTo>
                  <a:cubicBezTo>
                    <a:pt x="41933" y="9944"/>
                    <a:pt x="41933" y="9944"/>
                    <a:pt x="41933" y="9944"/>
                  </a:cubicBezTo>
                  <a:cubicBezTo>
                    <a:pt x="40800" y="10545"/>
                    <a:pt x="40800" y="10545"/>
                    <a:pt x="40800" y="10545"/>
                  </a:cubicBezTo>
                  <a:cubicBezTo>
                    <a:pt x="40600" y="10545"/>
                    <a:pt x="40000" y="10878"/>
                    <a:pt x="40000" y="10878"/>
                  </a:cubicBezTo>
                  <a:cubicBezTo>
                    <a:pt x="39800" y="11479"/>
                    <a:pt x="39800" y="11479"/>
                    <a:pt x="39800" y="11479"/>
                  </a:cubicBezTo>
                  <a:cubicBezTo>
                    <a:pt x="38866" y="11679"/>
                    <a:pt x="38866" y="11679"/>
                    <a:pt x="38866" y="11679"/>
                  </a:cubicBezTo>
                  <a:cubicBezTo>
                    <a:pt x="37866" y="11479"/>
                    <a:pt x="37866" y="11479"/>
                    <a:pt x="37866" y="11479"/>
                  </a:cubicBezTo>
                  <a:cubicBezTo>
                    <a:pt x="37266" y="11479"/>
                    <a:pt x="37266" y="11479"/>
                    <a:pt x="37266" y="11479"/>
                  </a:cubicBezTo>
                  <a:cubicBezTo>
                    <a:pt x="36533" y="12080"/>
                    <a:pt x="36533" y="12080"/>
                    <a:pt x="36533" y="12080"/>
                  </a:cubicBezTo>
                  <a:cubicBezTo>
                    <a:pt x="37266" y="12680"/>
                    <a:pt x="37266" y="12680"/>
                    <a:pt x="37266" y="12680"/>
                  </a:cubicBezTo>
                  <a:cubicBezTo>
                    <a:pt x="37266" y="12680"/>
                    <a:pt x="38066" y="12280"/>
                    <a:pt x="38266" y="12280"/>
                  </a:cubicBezTo>
                  <a:cubicBezTo>
                    <a:pt x="38466" y="12080"/>
                    <a:pt x="39066" y="11879"/>
                    <a:pt x="39066" y="12080"/>
                  </a:cubicBezTo>
                  <a:cubicBezTo>
                    <a:pt x="39200" y="12280"/>
                    <a:pt x="39800" y="12880"/>
                    <a:pt x="39800" y="12880"/>
                  </a:cubicBezTo>
                  <a:cubicBezTo>
                    <a:pt x="40400" y="13815"/>
                    <a:pt x="40400" y="13815"/>
                    <a:pt x="40400" y="13815"/>
                  </a:cubicBezTo>
                  <a:cubicBezTo>
                    <a:pt x="40800" y="14015"/>
                    <a:pt x="40800" y="14015"/>
                    <a:pt x="40800" y="14015"/>
                  </a:cubicBezTo>
                  <a:cubicBezTo>
                    <a:pt x="42333" y="14416"/>
                    <a:pt x="42333" y="14416"/>
                    <a:pt x="42333" y="14416"/>
                  </a:cubicBezTo>
                  <a:cubicBezTo>
                    <a:pt x="43266" y="14816"/>
                    <a:pt x="43266" y="14816"/>
                    <a:pt x="43266" y="14816"/>
                  </a:cubicBezTo>
                  <a:cubicBezTo>
                    <a:pt x="43266" y="14215"/>
                    <a:pt x="43266" y="14215"/>
                    <a:pt x="43266" y="14215"/>
                  </a:cubicBezTo>
                  <a:cubicBezTo>
                    <a:pt x="42533" y="13214"/>
                    <a:pt x="42533" y="13214"/>
                    <a:pt x="42533" y="13214"/>
                  </a:cubicBezTo>
                  <a:cubicBezTo>
                    <a:pt x="42533" y="13214"/>
                    <a:pt x="42333" y="13014"/>
                    <a:pt x="42733" y="13014"/>
                  </a:cubicBezTo>
                  <a:cubicBezTo>
                    <a:pt x="42933" y="13014"/>
                    <a:pt x="43466" y="13615"/>
                    <a:pt x="43466" y="13615"/>
                  </a:cubicBezTo>
                  <a:cubicBezTo>
                    <a:pt x="43666" y="13615"/>
                    <a:pt x="44466" y="14215"/>
                    <a:pt x="44466" y="14215"/>
                  </a:cubicBezTo>
                  <a:cubicBezTo>
                    <a:pt x="44666" y="13214"/>
                    <a:pt x="44666" y="13214"/>
                    <a:pt x="44666" y="13214"/>
                  </a:cubicBezTo>
                  <a:cubicBezTo>
                    <a:pt x="45400" y="12880"/>
                    <a:pt x="45400" y="12880"/>
                    <a:pt x="45400" y="12880"/>
                  </a:cubicBezTo>
                  <a:cubicBezTo>
                    <a:pt x="45000" y="12480"/>
                    <a:pt x="45000" y="12480"/>
                    <a:pt x="45000" y="12480"/>
                  </a:cubicBezTo>
                  <a:cubicBezTo>
                    <a:pt x="44800" y="12080"/>
                    <a:pt x="44800" y="12080"/>
                    <a:pt x="44800" y="12080"/>
                  </a:cubicBezTo>
                  <a:cubicBezTo>
                    <a:pt x="44266" y="11479"/>
                    <a:pt x="44266" y="11479"/>
                    <a:pt x="44266" y="11479"/>
                  </a:cubicBezTo>
                  <a:cubicBezTo>
                    <a:pt x="44466" y="10878"/>
                    <a:pt x="44466" y="10878"/>
                    <a:pt x="44466" y="10878"/>
                  </a:cubicBezTo>
                  <a:cubicBezTo>
                    <a:pt x="44466" y="10878"/>
                    <a:pt x="44466" y="10878"/>
                    <a:pt x="44666" y="10878"/>
                  </a:cubicBezTo>
                  <a:cubicBezTo>
                    <a:pt x="44666" y="10745"/>
                    <a:pt x="45000" y="10545"/>
                    <a:pt x="45000" y="10745"/>
                  </a:cubicBezTo>
                  <a:cubicBezTo>
                    <a:pt x="45200" y="10745"/>
                    <a:pt x="46000" y="11679"/>
                    <a:pt x="46000" y="11679"/>
                  </a:cubicBezTo>
                  <a:cubicBezTo>
                    <a:pt x="46600" y="11879"/>
                    <a:pt x="46600" y="11879"/>
                    <a:pt x="46600" y="11879"/>
                  </a:cubicBezTo>
                  <a:cubicBezTo>
                    <a:pt x="46933" y="11279"/>
                    <a:pt x="46933" y="11279"/>
                    <a:pt x="46933" y="11279"/>
                  </a:cubicBezTo>
                  <a:cubicBezTo>
                    <a:pt x="47933" y="11279"/>
                    <a:pt x="47933" y="11279"/>
                    <a:pt x="47933" y="11279"/>
                  </a:cubicBezTo>
                  <a:cubicBezTo>
                    <a:pt x="47933" y="10878"/>
                    <a:pt x="47933" y="10878"/>
                    <a:pt x="47933" y="10878"/>
                  </a:cubicBezTo>
                  <a:cubicBezTo>
                    <a:pt x="48866" y="10545"/>
                    <a:pt x="48866" y="10545"/>
                    <a:pt x="48866" y="10545"/>
                  </a:cubicBezTo>
                  <a:cubicBezTo>
                    <a:pt x="47533" y="9543"/>
                    <a:pt x="47533" y="9543"/>
                    <a:pt x="47533" y="9543"/>
                  </a:cubicBezTo>
                  <a:cubicBezTo>
                    <a:pt x="46933" y="9143"/>
                    <a:pt x="46933" y="9143"/>
                    <a:pt x="46933" y="9143"/>
                  </a:cubicBezTo>
                  <a:cubicBezTo>
                    <a:pt x="46400" y="9343"/>
                    <a:pt x="46400" y="9343"/>
                    <a:pt x="46400" y="9343"/>
                  </a:cubicBezTo>
                  <a:cubicBezTo>
                    <a:pt x="46000" y="8809"/>
                    <a:pt x="46000" y="8809"/>
                    <a:pt x="46000" y="8809"/>
                  </a:cubicBezTo>
                  <a:cubicBezTo>
                    <a:pt x="46400" y="8209"/>
                    <a:pt x="46400" y="8209"/>
                    <a:pt x="46400" y="8209"/>
                  </a:cubicBezTo>
                  <a:cubicBezTo>
                    <a:pt x="46733" y="7608"/>
                    <a:pt x="46733" y="7608"/>
                    <a:pt x="46733" y="7608"/>
                  </a:cubicBezTo>
                  <a:cubicBezTo>
                    <a:pt x="46000" y="7007"/>
                    <a:pt x="46000" y="7007"/>
                    <a:pt x="46000" y="7007"/>
                  </a:cubicBezTo>
                  <a:cubicBezTo>
                    <a:pt x="45200" y="6874"/>
                    <a:pt x="45200" y="6874"/>
                    <a:pt x="45200" y="6874"/>
                  </a:cubicBezTo>
                  <a:cubicBezTo>
                    <a:pt x="45133" y="6740"/>
                    <a:pt x="45133" y="6674"/>
                    <a:pt x="45066" y="6674"/>
                  </a:cubicBezTo>
                  <a:cubicBezTo>
                    <a:pt x="48466" y="5672"/>
                    <a:pt x="52000" y="5072"/>
                    <a:pt x="55666" y="4805"/>
                  </a:cubicBezTo>
                  <a:cubicBezTo>
                    <a:pt x="55666" y="4872"/>
                    <a:pt x="55666" y="5005"/>
                    <a:pt x="55666" y="5072"/>
                  </a:cubicBezTo>
                  <a:cubicBezTo>
                    <a:pt x="55466" y="5472"/>
                    <a:pt x="55266" y="5472"/>
                    <a:pt x="55066" y="5873"/>
                  </a:cubicBezTo>
                  <a:cubicBezTo>
                    <a:pt x="54666" y="6473"/>
                    <a:pt x="55666" y="6073"/>
                    <a:pt x="55666" y="6073"/>
                  </a:cubicBezTo>
                  <a:cubicBezTo>
                    <a:pt x="56600" y="6674"/>
                    <a:pt x="56600" y="6674"/>
                    <a:pt x="56600" y="6674"/>
                  </a:cubicBezTo>
                  <a:cubicBezTo>
                    <a:pt x="56600" y="6674"/>
                    <a:pt x="56400" y="6674"/>
                    <a:pt x="55866" y="6874"/>
                  </a:cubicBezTo>
                  <a:cubicBezTo>
                    <a:pt x="55466" y="6874"/>
                    <a:pt x="54866" y="7007"/>
                    <a:pt x="54866" y="7007"/>
                  </a:cubicBezTo>
                  <a:cubicBezTo>
                    <a:pt x="54666" y="7808"/>
                    <a:pt x="54666" y="7808"/>
                    <a:pt x="54666" y="7808"/>
                  </a:cubicBezTo>
                  <a:cubicBezTo>
                    <a:pt x="56200" y="7408"/>
                    <a:pt x="56200" y="7408"/>
                    <a:pt x="56200" y="7408"/>
                  </a:cubicBezTo>
                  <a:cubicBezTo>
                    <a:pt x="56066" y="8008"/>
                    <a:pt x="56066" y="8008"/>
                    <a:pt x="56066" y="8008"/>
                  </a:cubicBezTo>
                  <a:cubicBezTo>
                    <a:pt x="55066" y="8209"/>
                    <a:pt x="55066" y="8209"/>
                    <a:pt x="55066" y="8209"/>
                  </a:cubicBezTo>
                  <a:cubicBezTo>
                    <a:pt x="54133" y="9543"/>
                    <a:pt x="54133" y="9543"/>
                    <a:pt x="54133" y="9543"/>
                  </a:cubicBezTo>
                  <a:cubicBezTo>
                    <a:pt x="53933" y="11879"/>
                    <a:pt x="53933" y="11879"/>
                    <a:pt x="53933" y="11879"/>
                  </a:cubicBezTo>
                  <a:cubicBezTo>
                    <a:pt x="54133" y="14015"/>
                    <a:pt x="54133" y="14015"/>
                    <a:pt x="54133" y="14015"/>
                  </a:cubicBezTo>
                  <a:cubicBezTo>
                    <a:pt x="54666" y="15550"/>
                    <a:pt x="54666" y="15550"/>
                    <a:pt x="54666" y="15550"/>
                  </a:cubicBezTo>
                  <a:cubicBezTo>
                    <a:pt x="55666" y="15750"/>
                    <a:pt x="55666" y="15750"/>
                    <a:pt x="55666" y="15750"/>
                  </a:cubicBezTo>
                  <a:cubicBezTo>
                    <a:pt x="56800" y="16351"/>
                    <a:pt x="56800" y="16351"/>
                    <a:pt x="56800" y="16351"/>
                  </a:cubicBezTo>
                  <a:cubicBezTo>
                    <a:pt x="58333" y="16351"/>
                    <a:pt x="58333" y="16351"/>
                    <a:pt x="58333" y="16351"/>
                  </a:cubicBezTo>
                  <a:cubicBezTo>
                    <a:pt x="59866" y="14215"/>
                    <a:pt x="59866" y="14215"/>
                    <a:pt x="59866" y="14215"/>
                  </a:cubicBezTo>
                  <a:cubicBezTo>
                    <a:pt x="61466" y="12880"/>
                    <a:pt x="61466" y="12880"/>
                    <a:pt x="61466" y="12880"/>
                  </a:cubicBezTo>
                  <a:cubicBezTo>
                    <a:pt x="61800" y="12080"/>
                    <a:pt x="61800" y="12080"/>
                    <a:pt x="61800" y="12080"/>
                  </a:cubicBezTo>
                  <a:cubicBezTo>
                    <a:pt x="62600" y="11479"/>
                    <a:pt x="62600" y="11479"/>
                    <a:pt x="62600" y="11479"/>
                  </a:cubicBezTo>
                  <a:cubicBezTo>
                    <a:pt x="64133" y="11078"/>
                    <a:pt x="64133" y="11078"/>
                    <a:pt x="64133" y="11078"/>
                  </a:cubicBezTo>
                  <a:cubicBezTo>
                    <a:pt x="66266" y="10745"/>
                    <a:pt x="66266" y="10745"/>
                    <a:pt x="66266" y="10745"/>
                  </a:cubicBezTo>
                  <a:cubicBezTo>
                    <a:pt x="66266" y="10745"/>
                    <a:pt x="68200" y="9343"/>
                    <a:pt x="68400" y="9343"/>
                  </a:cubicBezTo>
                  <a:cubicBezTo>
                    <a:pt x="68600" y="9143"/>
                    <a:pt x="74000" y="7408"/>
                    <a:pt x="74000" y="7408"/>
                  </a:cubicBezTo>
                  <a:cubicBezTo>
                    <a:pt x="75133" y="7608"/>
                    <a:pt x="75133" y="7608"/>
                    <a:pt x="75133" y="7608"/>
                  </a:cubicBezTo>
                  <a:cubicBezTo>
                    <a:pt x="75133" y="7608"/>
                    <a:pt x="75266" y="7208"/>
                    <a:pt x="75333" y="6740"/>
                  </a:cubicBezTo>
                  <a:cubicBezTo>
                    <a:pt x="81266" y="8476"/>
                    <a:pt x="86800" y="11145"/>
                    <a:pt x="91733" y="14616"/>
                  </a:cubicBezTo>
                  <a:cubicBezTo>
                    <a:pt x="91666" y="14749"/>
                    <a:pt x="91600" y="14883"/>
                    <a:pt x="91600" y="14949"/>
                  </a:cubicBezTo>
                  <a:cubicBezTo>
                    <a:pt x="91600" y="15150"/>
                    <a:pt x="91600" y="16351"/>
                    <a:pt x="91600" y="16351"/>
                  </a:cubicBezTo>
                  <a:cubicBezTo>
                    <a:pt x="91600" y="16351"/>
                    <a:pt x="92333" y="16351"/>
                    <a:pt x="92133" y="16551"/>
                  </a:cubicBezTo>
                  <a:cubicBezTo>
                    <a:pt x="92000" y="16751"/>
                    <a:pt x="92000" y="17486"/>
                    <a:pt x="92000" y="17486"/>
                  </a:cubicBezTo>
                  <a:cubicBezTo>
                    <a:pt x="92533" y="18086"/>
                    <a:pt x="92533" y="18086"/>
                    <a:pt x="92533" y="18086"/>
                  </a:cubicBezTo>
                  <a:cubicBezTo>
                    <a:pt x="92533" y="18086"/>
                    <a:pt x="93533" y="18286"/>
                    <a:pt x="93733" y="18286"/>
                  </a:cubicBezTo>
                  <a:cubicBezTo>
                    <a:pt x="93866" y="18286"/>
                    <a:pt x="94266" y="17886"/>
                    <a:pt x="94266" y="17886"/>
                  </a:cubicBezTo>
                  <a:cubicBezTo>
                    <a:pt x="94466" y="17886"/>
                    <a:pt x="94866" y="17285"/>
                    <a:pt x="95066" y="17285"/>
                  </a:cubicBezTo>
                  <a:cubicBezTo>
                    <a:pt x="95066" y="17285"/>
                    <a:pt x="95133" y="17285"/>
                    <a:pt x="95200" y="17285"/>
                  </a:cubicBezTo>
                  <a:cubicBezTo>
                    <a:pt x="95466" y="17486"/>
                    <a:pt x="95733" y="17753"/>
                    <a:pt x="96000" y="17953"/>
                  </a:cubicBezTo>
                  <a:cubicBezTo>
                    <a:pt x="96000" y="18020"/>
                    <a:pt x="96000" y="18020"/>
                    <a:pt x="96000" y="18086"/>
                  </a:cubicBezTo>
                  <a:cubicBezTo>
                    <a:pt x="96200" y="18086"/>
                    <a:pt x="96400" y="18487"/>
                    <a:pt x="96600" y="18820"/>
                  </a:cubicBezTo>
                  <a:cubicBezTo>
                    <a:pt x="96800" y="19021"/>
                    <a:pt x="97000" y="19421"/>
                    <a:pt x="97000" y="19621"/>
                  </a:cubicBezTo>
                  <a:cubicBezTo>
                    <a:pt x="96800" y="19621"/>
                    <a:pt x="96600" y="20022"/>
                    <a:pt x="96600" y="20022"/>
                  </a:cubicBezTo>
                  <a:cubicBezTo>
                    <a:pt x="96600" y="20022"/>
                    <a:pt x="95866" y="20022"/>
                    <a:pt x="95666" y="20222"/>
                  </a:cubicBezTo>
                  <a:cubicBezTo>
                    <a:pt x="95466" y="20222"/>
                    <a:pt x="95466" y="20222"/>
                    <a:pt x="95466" y="20222"/>
                  </a:cubicBezTo>
                  <a:cubicBezTo>
                    <a:pt x="95266" y="20222"/>
                    <a:pt x="95666" y="19822"/>
                    <a:pt x="95666" y="19822"/>
                  </a:cubicBezTo>
                  <a:cubicBezTo>
                    <a:pt x="95866" y="19621"/>
                    <a:pt x="95466" y="19221"/>
                    <a:pt x="95466" y="19221"/>
                  </a:cubicBezTo>
                  <a:cubicBezTo>
                    <a:pt x="95266" y="19221"/>
                    <a:pt x="95266" y="19021"/>
                    <a:pt x="95266" y="19021"/>
                  </a:cubicBezTo>
                  <a:cubicBezTo>
                    <a:pt x="95466" y="18820"/>
                    <a:pt x="95466" y="18487"/>
                    <a:pt x="95466" y="18487"/>
                  </a:cubicBezTo>
                  <a:cubicBezTo>
                    <a:pt x="95466" y="18487"/>
                    <a:pt x="95266" y="18286"/>
                    <a:pt x="95266" y="18487"/>
                  </a:cubicBezTo>
                  <a:cubicBezTo>
                    <a:pt x="95066" y="18487"/>
                    <a:pt x="94266" y="18820"/>
                    <a:pt x="94266" y="18820"/>
                  </a:cubicBezTo>
                  <a:cubicBezTo>
                    <a:pt x="94266" y="18820"/>
                    <a:pt x="93733" y="19221"/>
                    <a:pt x="93733" y="19421"/>
                  </a:cubicBezTo>
                  <a:cubicBezTo>
                    <a:pt x="93733" y="19421"/>
                    <a:pt x="93533" y="20022"/>
                    <a:pt x="93733" y="20422"/>
                  </a:cubicBezTo>
                  <a:cubicBezTo>
                    <a:pt x="93733" y="20756"/>
                    <a:pt x="94066" y="21357"/>
                    <a:pt x="94066" y="21357"/>
                  </a:cubicBezTo>
                  <a:cubicBezTo>
                    <a:pt x="94066" y="21357"/>
                    <a:pt x="94466" y="21557"/>
                    <a:pt x="94266" y="21557"/>
                  </a:cubicBezTo>
                  <a:cubicBezTo>
                    <a:pt x="94066" y="21757"/>
                    <a:pt x="93866" y="22157"/>
                    <a:pt x="93866" y="22157"/>
                  </a:cubicBezTo>
                  <a:cubicBezTo>
                    <a:pt x="93333" y="22157"/>
                    <a:pt x="93333" y="22157"/>
                    <a:pt x="93333" y="22157"/>
                  </a:cubicBezTo>
                  <a:cubicBezTo>
                    <a:pt x="92133" y="22358"/>
                    <a:pt x="92133" y="22358"/>
                    <a:pt x="92133" y="22358"/>
                  </a:cubicBezTo>
                  <a:cubicBezTo>
                    <a:pt x="92000" y="22358"/>
                    <a:pt x="91000" y="22691"/>
                    <a:pt x="91000" y="22691"/>
                  </a:cubicBezTo>
                  <a:cubicBezTo>
                    <a:pt x="91200" y="22892"/>
                    <a:pt x="90800" y="23893"/>
                    <a:pt x="90800" y="23893"/>
                  </a:cubicBezTo>
                  <a:cubicBezTo>
                    <a:pt x="89666" y="24627"/>
                    <a:pt x="89666" y="24627"/>
                    <a:pt x="89666" y="24627"/>
                  </a:cubicBezTo>
                  <a:cubicBezTo>
                    <a:pt x="89466" y="24627"/>
                    <a:pt x="88666" y="24827"/>
                    <a:pt x="88666" y="24827"/>
                  </a:cubicBezTo>
                  <a:cubicBezTo>
                    <a:pt x="88266" y="25828"/>
                    <a:pt x="88266" y="25828"/>
                    <a:pt x="88266" y="25828"/>
                  </a:cubicBezTo>
                  <a:cubicBezTo>
                    <a:pt x="87133" y="26429"/>
                    <a:pt x="87133" y="26429"/>
                    <a:pt x="87133" y="26429"/>
                  </a:cubicBezTo>
                  <a:cubicBezTo>
                    <a:pt x="86333" y="26028"/>
                    <a:pt x="86333" y="26028"/>
                    <a:pt x="86333" y="26028"/>
                  </a:cubicBezTo>
                  <a:cubicBezTo>
                    <a:pt x="86333" y="25828"/>
                    <a:pt x="86000" y="25628"/>
                    <a:pt x="86000" y="25828"/>
                  </a:cubicBezTo>
                  <a:cubicBezTo>
                    <a:pt x="86000" y="25828"/>
                    <a:pt x="86200" y="26562"/>
                    <a:pt x="86200" y="26763"/>
                  </a:cubicBezTo>
                  <a:cubicBezTo>
                    <a:pt x="86200" y="26763"/>
                    <a:pt x="86333" y="27163"/>
                    <a:pt x="86200" y="27163"/>
                  </a:cubicBezTo>
                  <a:cubicBezTo>
                    <a:pt x="86200" y="26963"/>
                    <a:pt x="85600" y="26763"/>
                    <a:pt x="85600" y="26763"/>
                  </a:cubicBezTo>
                  <a:cubicBezTo>
                    <a:pt x="85400" y="26763"/>
                    <a:pt x="84600" y="26763"/>
                    <a:pt x="84600" y="26763"/>
                  </a:cubicBezTo>
                  <a:cubicBezTo>
                    <a:pt x="84266" y="26763"/>
                    <a:pt x="84266" y="26763"/>
                    <a:pt x="84266" y="26763"/>
                  </a:cubicBezTo>
                  <a:cubicBezTo>
                    <a:pt x="84266" y="26763"/>
                    <a:pt x="83866" y="27163"/>
                    <a:pt x="83866" y="26963"/>
                  </a:cubicBezTo>
                  <a:cubicBezTo>
                    <a:pt x="83666" y="27163"/>
                    <a:pt x="83666" y="27363"/>
                    <a:pt x="83666" y="27363"/>
                  </a:cubicBezTo>
                  <a:cubicBezTo>
                    <a:pt x="84066" y="27563"/>
                    <a:pt x="84066" y="27563"/>
                    <a:pt x="84066" y="27563"/>
                  </a:cubicBezTo>
                  <a:cubicBezTo>
                    <a:pt x="84800" y="27964"/>
                    <a:pt x="84800" y="27964"/>
                    <a:pt x="84800" y="27964"/>
                  </a:cubicBezTo>
                  <a:cubicBezTo>
                    <a:pt x="85800" y="28498"/>
                    <a:pt x="85800" y="28498"/>
                    <a:pt x="85800" y="28498"/>
                  </a:cubicBezTo>
                  <a:cubicBezTo>
                    <a:pt x="86000" y="29299"/>
                    <a:pt x="86000" y="29299"/>
                    <a:pt x="86000" y="29299"/>
                  </a:cubicBezTo>
                  <a:cubicBezTo>
                    <a:pt x="86333" y="30100"/>
                    <a:pt x="86333" y="30100"/>
                    <a:pt x="86333" y="30100"/>
                  </a:cubicBezTo>
                  <a:cubicBezTo>
                    <a:pt x="86200" y="31635"/>
                    <a:pt x="86200" y="31635"/>
                    <a:pt x="86200" y="31635"/>
                  </a:cubicBezTo>
                  <a:cubicBezTo>
                    <a:pt x="86000" y="31835"/>
                    <a:pt x="85600" y="32035"/>
                    <a:pt x="85600" y="32035"/>
                  </a:cubicBezTo>
                  <a:cubicBezTo>
                    <a:pt x="83866" y="32035"/>
                    <a:pt x="83866" y="32035"/>
                    <a:pt x="83866" y="32035"/>
                  </a:cubicBezTo>
                  <a:cubicBezTo>
                    <a:pt x="83066" y="31835"/>
                    <a:pt x="83066" y="31835"/>
                    <a:pt x="83066" y="31835"/>
                  </a:cubicBezTo>
                  <a:cubicBezTo>
                    <a:pt x="82866" y="31835"/>
                    <a:pt x="81933" y="32035"/>
                    <a:pt x="81933" y="32035"/>
                  </a:cubicBezTo>
                  <a:cubicBezTo>
                    <a:pt x="81733" y="31835"/>
                    <a:pt x="81533" y="31835"/>
                    <a:pt x="81533" y="31835"/>
                  </a:cubicBezTo>
                  <a:cubicBezTo>
                    <a:pt x="81333" y="31635"/>
                    <a:pt x="81333" y="31635"/>
                    <a:pt x="81333" y="31635"/>
                  </a:cubicBezTo>
                  <a:cubicBezTo>
                    <a:pt x="80733" y="31635"/>
                    <a:pt x="80733" y="31635"/>
                    <a:pt x="80733" y="31635"/>
                  </a:cubicBezTo>
                  <a:cubicBezTo>
                    <a:pt x="80400" y="32035"/>
                    <a:pt x="80400" y="32035"/>
                    <a:pt x="80400" y="32035"/>
                  </a:cubicBezTo>
                  <a:cubicBezTo>
                    <a:pt x="80000" y="32035"/>
                    <a:pt x="80000" y="32035"/>
                    <a:pt x="80000" y="32035"/>
                  </a:cubicBezTo>
                  <a:cubicBezTo>
                    <a:pt x="80000" y="32569"/>
                    <a:pt x="80000" y="32569"/>
                    <a:pt x="80000" y="32569"/>
                  </a:cubicBezTo>
                  <a:cubicBezTo>
                    <a:pt x="80200" y="33570"/>
                    <a:pt x="80200" y="33570"/>
                    <a:pt x="80200" y="33570"/>
                  </a:cubicBezTo>
                  <a:cubicBezTo>
                    <a:pt x="80200" y="33570"/>
                    <a:pt x="80200" y="33570"/>
                    <a:pt x="80200" y="33570"/>
                  </a:cubicBezTo>
                  <a:cubicBezTo>
                    <a:pt x="80200" y="33570"/>
                    <a:pt x="80200" y="33570"/>
                    <a:pt x="80200" y="33570"/>
                  </a:cubicBezTo>
                  <a:cubicBezTo>
                    <a:pt x="80133" y="33570"/>
                    <a:pt x="80000" y="34705"/>
                    <a:pt x="80000" y="34705"/>
                  </a:cubicBezTo>
                  <a:cubicBezTo>
                    <a:pt x="80000" y="34705"/>
                    <a:pt x="79400" y="35706"/>
                    <a:pt x="79400" y="35906"/>
                  </a:cubicBezTo>
                  <a:cubicBezTo>
                    <a:pt x="79400" y="36640"/>
                    <a:pt x="79400" y="36640"/>
                    <a:pt x="79400" y="36640"/>
                  </a:cubicBezTo>
                  <a:cubicBezTo>
                    <a:pt x="79800" y="37041"/>
                    <a:pt x="79800" y="37041"/>
                    <a:pt x="79800" y="37041"/>
                  </a:cubicBezTo>
                  <a:cubicBezTo>
                    <a:pt x="79800" y="37641"/>
                    <a:pt x="79800" y="37641"/>
                    <a:pt x="79800" y="37641"/>
                  </a:cubicBezTo>
                  <a:cubicBezTo>
                    <a:pt x="79600" y="38175"/>
                    <a:pt x="79600" y="38175"/>
                    <a:pt x="79600" y="38175"/>
                  </a:cubicBezTo>
                  <a:cubicBezTo>
                    <a:pt x="79800" y="38175"/>
                    <a:pt x="80600" y="38175"/>
                    <a:pt x="80600" y="38175"/>
                  </a:cubicBezTo>
                  <a:cubicBezTo>
                    <a:pt x="80600" y="38042"/>
                    <a:pt x="80933" y="37842"/>
                    <a:pt x="81133" y="38042"/>
                  </a:cubicBezTo>
                  <a:cubicBezTo>
                    <a:pt x="81133" y="38175"/>
                    <a:pt x="81533" y="38042"/>
                    <a:pt x="81533" y="38175"/>
                  </a:cubicBezTo>
                  <a:cubicBezTo>
                    <a:pt x="81533" y="38576"/>
                    <a:pt x="81933" y="38976"/>
                    <a:pt x="81933" y="39176"/>
                  </a:cubicBezTo>
                  <a:cubicBezTo>
                    <a:pt x="82133" y="39176"/>
                    <a:pt x="82133" y="39176"/>
                    <a:pt x="82133" y="39176"/>
                  </a:cubicBezTo>
                  <a:cubicBezTo>
                    <a:pt x="82133" y="39377"/>
                    <a:pt x="82133" y="39377"/>
                    <a:pt x="82133" y="39377"/>
                  </a:cubicBezTo>
                  <a:cubicBezTo>
                    <a:pt x="82133" y="39577"/>
                    <a:pt x="82133" y="39577"/>
                    <a:pt x="82133" y="39577"/>
                  </a:cubicBezTo>
                  <a:cubicBezTo>
                    <a:pt x="81533" y="40912"/>
                    <a:pt x="81533" y="40912"/>
                    <a:pt x="81533" y="40912"/>
                  </a:cubicBezTo>
                  <a:cubicBezTo>
                    <a:pt x="80000" y="41913"/>
                    <a:pt x="80000" y="41913"/>
                    <a:pt x="80000" y="41913"/>
                  </a:cubicBezTo>
                  <a:cubicBezTo>
                    <a:pt x="79200" y="42447"/>
                    <a:pt x="79200" y="42447"/>
                    <a:pt x="79200" y="42447"/>
                  </a:cubicBezTo>
                  <a:cubicBezTo>
                    <a:pt x="79000" y="43047"/>
                    <a:pt x="79000" y="43047"/>
                    <a:pt x="79000" y="43047"/>
                  </a:cubicBezTo>
                  <a:cubicBezTo>
                    <a:pt x="78666" y="43448"/>
                    <a:pt x="78666" y="43448"/>
                    <a:pt x="78666" y="43448"/>
                  </a:cubicBezTo>
                  <a:cubicBezTo>
                    <a:pt x="78666" y="44182"/>
                    <a:pt x="78666" y="44182"/>
                    <a:pt x="78666" y="44182"/>
                  </a:cubicBezTo>
                  <a:cubicBezTo>
                    <a:pt x="78666" y="45183"/>
                    <a:pt x="78666" y="45183"/>
                    <a:pt x="78666" y="45183"/>
                  </a:cubicBezTo>
                  <a:cubicBezTo>
                    <a:pt x="78666" y="45383"/>
                    <a:pt x="76733" y="47119"/>
                    <a:pt x="76733" y="47119"/>
                  </a:cubicBezTo>
                  <a:cubicBezTo>
                    <a:pt x="75733" y="47319"/>
                    <a:pt x="75733" y="47319"/>
                    <a:pt x="75733" y="47319"/>
                  </a:cubicBezTo>
                  <a:cubicBezTo>
                    <a:pt x="75133" y="48253"/>
                    <a:pt x="75133" y="48253"/>
                    <a:pt x="75133" y="48253"/>
                  </a:cubicBezTo>
                  <a:cubicBezTo>
                    <a:pt x="75133" y="48253"/>
                    <a:pt x="74600" y="48854"/>
                    <a:pt x="74400" y="49054"/>
                  </a:cubicBezTo>
                  <a:cubicBezTo>
                    <a:pt x="74000" y="49655"/>
                    <a:pt x="74000" y="49655"/>
                    <a:pt x="74000" y="49655"/>
                  </a:cubicBezTo>
                  <a:cubicBezTo>
                    <a:pt x="74000" y="49655"/>
                    <a:pt x="74000" y="50255"/>
                    <a:pt x="74000" y="50389"/>
                  </a:cubicBezTo>
                  <a:cubicBezTo>
                    <a:pt x="74000" y="50189"/>
                    <a:pt x="73066" y="51190"/>
                    <a:pt x="73066" y="51190"/>
                  </a:cubicBezTo>
                  <a:cubicBezTo>
                    <a:pt x="73066" y="51190"/>
                    <a:pt x="72866" y="52324"/>
                    <a:pt x="72666" y="52525"/>
                  </a:cubicBezTo>
                  <a:cubicBezTo>
                    <a:pt x="72666" y="52525"/>
                    <a:pt x="72266" y="53325"/>
                    <a:pt x="72066" y="53325"/>
                  </a:cubicBezTo>
                  <a:cubicBezTo>
                    <a:pt x="72066" y="53325"/>
                    <a:pt x="71866" y="53859"/>
                    <a:pt x="71866" y="54060"/>
                  </a:cubicBezTo>
                  <a:cubicBezTo>
                    <a:pt x="72266" y="54460"/>
                    <a:pt x="72266" y="54460"/>
                    <a:pt x="72266" y="54460"/>
                  </a:cubicBezTo>
                  <a:cubicBezTo>
                    <a:pt x="72266" y="54460"/>
                    <a:pt x="72466" y="55061"/>
                    <a:pt x="72666" y="55061"/>
                  </a:cubicBezTo>
                  <a:cubicBezTo>
                    <a:pt x="72666" y="55261"/>
                    <a:pt x="72666" y="55261"/>
                    <a:pt x="72666" y="55261"/>
                  </a:cubicBezTo>
                  <a:cubicBezTo>
                    <a:pt x="72266" y="55595"/>
                    <a:pt x="72266" y="55595"/>
                    <a:pt x="72266" y="55595"/>
                  </a:cubicBezTo>
                  <a:cubicBezTo>
                    <a:pt x="72666" y="56195"/>
                    <a:pt x="72666" y="56195"/>
                    <a:pt x="72666" y="56195"/>
                  </a:cubicBezTo>
                  <a:cubicBezTo>
                    <a:pt x="72666" y="57730"/>
                    <a:pt x="72666" y="57730"/>
                    <a:pt x="72666" y="57730"/>
                  </a:cubicBezTo>
                  <a:cubicBezTo>
                    <a:pt x="72266" y="58731"/>
                    <a:pt x="72266" y="58731"/>
                    <a:pt x="72266" y="58731"/>
                  </a:cubicBezTo>
                  <a:cubicBezTo>
                    <a:pt x="72066" y="59666"/>
                    <a:pt x="72066" y="59666"/>
                    <a:pt x="72066" y="59666"/>
                  </a:cubicBezTo>
                  <a:cubicBezTo>
                    <a:pt x="71466" y="60266"/>
                    <a:pt x="71466" y="60266"/>
                    <a:pt x="71466" y="60266"/>
                  </a:cubicBezTo>
                  <a:cubicBezTo>
                    <a:pt x="71466" y="60467"/>
                    <a:pt x="71466" y="60467"/>
                    <a:pt x="71466" y="60467"/>
                  </a:cubicBezTo>
                  <a:cubicBezTo>
                    <a:pt x="71866" y="60867"/>
                    <a:pt x="71866" y="60867"/>
                    <a:pt x="71866" y="60867"/>
                  </a:cubicBezTo>
                  <a:cubicBezTo>
                    <a:pt x="72066" y="61401"/>
                    <a:pt x="72066" y="61401"/>
                    <a:pt x="72066" y="61401"/>
                  </a:cubicBezTo>
                  <a:cubicBezTo>
                    <a:pt x="71866" y="61802"/>
                    <a:pt x="71866" y="61802"/>
                    <a:pt x="71866" y="61802"/>
                  </a:cubicBezTo>
                  <a:cubicBezTo>
                    <a:pt x="71866" y="62402"/>
                    <a:pt x="71866" y="62402"/>
                    <a:pt x="71866" y="62402"/>
                  </a:cubicBezTo>
                  <a:cubicBezTo>
                    <a:pt x="72266" y="63337"/>
                    <a:pt x="72266" y="63337"/>
                    <a:pt x="72266" y="63337"/>
                  </a:cubicBezTo>
                  <a:cubicBezTo>
                    <a:pt x="72666" y="63537"/>
                    <a:pt x="72666" y="63537"/>
                    <a:pt x="72666" y="63537"/>
                  </a:cubicBezTo>
                  <a:cubicBezTo>
                    <a:pt x="72866" y="63337"/>
                    <a:pt x="73600" y="63937"/>
                    <a:pt x="73600" y="64137"/>
                  </a:cubicBezTo>
                  <a:cubicBezTo>
                    <a:pt x="73800" y="64338"/>
                    <a:pt x="74600" y="65472"/>
                    <a:pt x="74600" y="65472"/>
                  </a:cubicBezTo>
                  <a:cubicBezTo>
                    <a:pt x="74800" y="65672"/>
                    <a:pt x="74800" y="65672"/>
                    <a:pt x="74800" y="65672"/>
                  </a:cubicBezTo>
                  <a:cubicBezTo>
                    <a:pt x="75133" y="67208"/>
                    <a:pt x="75133" y="67208"/>
                    <a:pt x="75133" y="67208"/>
                  </a:cubicBezTo>
                  <a:cubicBezTo>
                    <a:pt x="75133" y="67208"/>
                    <a:pt x="77466" y="69143"/>
                    <a:pt x="77466" y="68943"/>
                  </a:cubicBezTo>
                  <a:cubicBezTo>
                    <a:pt x="79800" y="70745"/>
                    <a:pt x="79800" y="70745"/>
                    <a:pt x="79800" y="70745"/>
                  </a:cubicBezTo>
                  <a:cubicBezTo>
                    <a:pt x="81533" y="69744"/>
                    <a:pt x="81533" y="69744"/>
                    <a:pt x="81533" y="69744"/>
                  </a:cubicBezTo>
                  <a:cubicBezTo>
                    <a:pt x="81533" y="69944"/>
                    <a:pt x="83066" y="69744"/>
                    <a:pt x="83066" y="69744"/>
                  </a:cubicBezTo>
                  <a:cubicBezTo>
                    <a:pt x="84066" y="69944"/>
                    <a:pt x="84066" y="69944"/>
                    <a:pt x="84066" y="69944"/>
                  </a:cubicBezTo>
                  <a:cubicBezTo>
                    <a:pt x="84600" y="70144"/>
                    <a:pt x="84600" y="70144"/>
                    <a:pt x="84600" y="70144"/>
                  </a:cubicBezTo>
                  <a:cubicBezTo>
                    <a:pt x="87333" y="68943"/>
                    <a:pt x="87333" y="68943"/>
                    <a:pt x="87333" y="68943"/>
                  </a:cubicBezTo>
                  <a:cubicBezTo>
                    <a:pt x="87733" y="68609"/>
                    <a:pt x="87733" y="68609"/>
                    <a:pt x="87733" y="68609"/>
                  </a:cubicBezTo>
                  <a:cubicBezTo>
                    <a:pt x="89666" y="68609"/>
                    <a:pt x="89666" y="68609"/>
                    <a:pt x="89666" y="68609"/>
                  </a:cubicBezTo>
                  <a:cubicBezTo>
                    <a:pt x="90600" y="68943"/>
                    <a:pt x="90600" y="68943"/>
                    <a:pt x="90600" y="68943"/>
                  </a:cubicBezTo>
                  <a:cubicBezTo>
                    <a:pt x="91200" y="69944"/>
                    <a:pt x="91200" y="69944"/>
                    <a:pt x="91200" y="69944"/>
                  </a:cubicBezTo>
                  <a:cubicBezTo>
                    <a:pt x="91200" y="70144"/>
                    <a:pt x="91600" y="70945"/>
                    <a:pt x="91600" y="70745"/>
                  </a:cubicBezTo>
                  <a:cubicBezTo>
                    <a:pt x="91800" y="70745"/>
                    <a:pt x="93866" y="70545"/>
                    <a:pt x="93866" y="70545"/>
                  </a:cubicBezTo>
                  <a:cubicBezTo>
                    <a:pt x="94066" y="70545"/>
                    <a:pt x="95066" y="71479"/>
                    <a:pt x="95066" y="71479"/>
                  </a:cubicBezTo>
                  <a:cubicBezTo>
                    <a:pt x="94866" y="72480"/>
                    <a:pt x="94866" y="72480"/>
                    <a:pt x="94866" y="72480"/>
                  </a:cubicBezTo>
                  <a:cubicBezTo>
                    <a:pt x="94866" y="74015"/>
                    <a:pt x="94866" y="74015"/>
                    <a:pt x="94866" y="74015"/>
                  </a:cubicBezTo>
                  <a:cubicBezTo>
                    <a:pt x="94466" y="74616"/>
                    <a:pt x="94466" y="74616"/>
                    <a:pt x="94466" y="74616"/>
                  </a:cubicBezTo>
                  <a:cubicBezTo>
                    <a:pt x="94066" y="75350"/>
                    <a:pt x="94066" y="75350"/>
                    <a:pt x="94066" y="75350"/>
                  </a:cubicBezTo>
                  <a:cubicBezTo>
                    <a:pt x="94066" y="75750"/>
                    <a:pt x="94066" y="75750"/>
                    <a:pt x="94066" y="75750"/>
                  </a:cubicBezTo>
                  <a:cubicBezTo>
                    <a:pt x="96400" y="79021"/>
                    <a:pt x="96400" y="79021"/>
                    <a:pt x="96400" y="79021"/>
                  </a:cubicBezTo>
                  <a:cubicBezTo>
                    <a:pt x="96400" y="79221"/>
                    <a:pt x="97000" y="80422"/>
                    <a:pt x="97000" y="80422"/>
                  </a:cubicBezTo>
                  <a:cubicBezTo>
                    <a:pt x="97600" y="82157"/>
                    <a:pt x="97600" y="82157"/>
                    <a:pt x="97600" y="82157"/>
                  </a:cubicBezTo>
                  <a:cubicBezTo>
                    <a:pt x="97933" y="83092"/>
                    <a:pt x="97933" y="83092"/>
                    <a:pt x="97933" y="83092"/>
                  </a:cubicBezTo>
                  <a:cubicBezTo>
                    <a:pt x="97600" y="83692"/>
                    <a:pt x="97600" y="83692"/>
                    <a:pt x="97600" y="83692"/>
                  </a:cubicBezTo>
                  <a:cubicBezTo>
                    <a:pt x="98133" y="85428"/>
                    <a:pt x="98133" y="85428"/>
                    <a:pt x="98133" y="85428"/>
                  </a:cubicBezTo>
                  <a:cubicBezTo>
                    <a:pt x="97933" y="86963"/>
                    <a:pt x="97933" y="86963"/>
                    <a:pt x="97933" y="86963"/>
                  </a:cubicBezTo>
                  <a:cubicBezTo>
                    <a:pt x="97000" y="89098"/>
                    <a:pt x="97000" y="89098"/>
                    <a:pt x="97000" y="89098"/>
                  </a:cubicBezTo>
                  <a:cubicBezTo>
                    <a:pt x="96600" y="90634"/>
                    <a:pt x="96600" y="90634"/>
                    <a:pt x="96600" y="90634"/>
                  </a:cubicBezTo>
                  <a:cubicBezTo>
                    <a:pt x="96800" y="92769"/>
                    <a:pt x="96800" y="92769"/>
                    <a:pt x="96800" y="92769"/>
                  </a:cubicBezTo>
                  <a:cubicBezTo>
                    <a:pt x="97933" y="95105"/>
                    <a:pt x="97933" y="95105"/>
                    <a:pt x="97933" y="95105"/>
                  </a:cubicBezTo>
                  <a:cubicBezTo>
                    <a:pt x="99133" y="98042"/>
                    <a:pt x="99133" y="98042"/>
                    <a:pt x="99133" y="98042"/>
                  </a:cubicBezTo>
                  <a:cubicBezTo>
                    <a:pt x="99133" y="98442"/>
                    <a:pt x="99200" y="98776"/>
                    <a:pt x="99200" y="99043"/>
                  </a:cubicBezTo>
                  <a:cubicBezTo>
                    <a:pt x="89133" y="109121"/>
                    <a:pt x="75266" y="115328"/>
                    <a:pt x="60000" y="115328"/>
                  </a:cubicBezTo>
                  <a:close/>
                </a:path>
              </a:pathLst>
            </a:custGeom>
            <a:solidFill>
              <a:schemeClr val="accent1"/>
            </a:solidFill>
            <a:ln>
              <a:noFill/>
            </a:ln>
          </p:spPr>
          <p:txBody>
            <a:bodyPr anchor="ctr"/>
            <a:lstStyle/>
            <a:p>
              <a:pPr algn="ctr"/>
              <a:endParaRPr/>
            </a:p>
          </p:txBody>
        </p:sp>
        <p:sp>
          <p:nvSpPr>
            <p:cNvPr id="49" name="is1ide-Freeform: Shape 5"/>
            <p:cNvSpPr/>
            <p:nvPr/>
          </p:nvSpPr>
          <p:spPr>
            <a:xfrm>
              <a:off x="5041919" y="1801286"/>
              <a:ext cx="87389" cy="85146"/>
            </a:xfrm>
            <a:custGeom>
              <a:avLst/>
              <a:gdLst/>
              <a:ahLst/>
              <a:cxnLst/>
              <a:rect l="0" t="0" r="0" b="0"/>
              <a:pathLst>
                <a:path w="120000" h="120000" extrusionOk="0">
                  <a:moveTo>
                    <a:pt x="28965" y="120000"/>
                  </a:moveTo>
                  <a:cubicBezTo>
                    <a:pt x="47586" y="113454"/>
                    <a:pt x="47586" y="113454"/>
                    <a:pt x="47586" y="113454"/>
                  </a:cubicBezTo>
                  <a:cubicBezTo>
                    <a:pt x="66206" y="106909"/>
                    <a:pt x="66206" y="106909"/>
                    <a:pt x="66206" y="106909"/>
                  </a:cubicBezTo>
                  <a:cubicBezTo>
                    <a:pt x="72413" y="100363"/>
                    <a:pt x="72413" y="100363"/>
                    <a:pt x="72413" y="100363"/>
                  </a:cubicBezTo>
                  <a:cubicBezTo>
                    <a:pt x="95172" y="100363"/>
                    <a:pt x="95172" y="100363"/>
                    <a:pt x="95172" y="100363"/>
                  </a:cubicBezTo>
                  <a:cubicBezTo>
                    <a:pt x="101379" y="87272"/>
                    <a:pt x="101379" y="87272"/>
                    <a:pt x="101379" y="87272"/>
                  </a:cubicBezTo>
                  <a:cubicBezTo>
                    <a:pt x="107586" y="74181"/>
                    <a:pt x="107586" y="74181"/>
                    <a:pt x="107586" y="74181"/>
                  </a:cubicBezTo>
                  <a:cubicBezTo>
                    <a:pt x="107586" y="37090"/>
                    <a:pt x="107586" y="37090"/>
                    <a:pt x="107586" y="37090"/>
                  </a:cubicBezTo>
                  <a:cubicBezTo>
                    <a:pt x="120000" y="30545"/>
                    <a:pt x="120000" y="30545"/>
                    <a:pt x="120000" y="30545"/>
                  </a:cubicBezTo>
                  <a:cubicBezTo>
                    <a:pt x="120000" y="4363"/>
                    <a:pt x="120000" y="4363"/>
                    <a:pt x="120000" y="4363"/>
                  </a:cubicBezTo>
                  <a:cubicBezTo>
                    <a:pt x="95172" y="0"/>
                    <a:pt x="95172" y="0"/>
                    <a:pt x="95172" y="0"/>
                  </a:cubicBezTo>
                  <a:cubicBezTo>
                    <a:pt x="78620" y="0"/>
                    <a:pt x="78620" y="0"/>
                    <a:pt x="78620" y="0"/>
                  </a:cubicBezTo>
                  <a:cubicBezTo>
                    <a:pt x="66206" y="4363"/>
                    <a:pt x="66206" y="4363"/>
                    <a:pt x="66206" y="4363"/>
                  </a:cubicBezTo>
                  <a:cubicBezTo>
                    <a:pt x="53793" y="10909"/>
                    <a:pt x="53793" y="10909"/>
                    <a:pt x="53793" y="10909"/>
                  </a:cubicBezTo>
                  <a:cubicBezTo>
                    <a:pt x="53793" y="10909"/>
                    <a:pt x="41379" y="24000"/>
                    <a:pt x="47586" y="24000"/>
                  </a:cubicBezTo>
                  <a:cubicBezTo>
                    <a:pt x="47586" y="17454"/>
                    <a:pt x="53793" y="24000"/>
                    <a:pt x="53793" y="24000"/>
                  </a:cubicBezTo>
                  <a:cubicBezTo>
                    <a:pt x="53793" y="30545"/>
                    <a:pt x="47586" y="30545"/>
                    <a:pt x="47586" y="30545"/>
                  </a:cubicBezTo>
                  <a:cubicBezTo>
                    <a:pt x="35172" y="30545"/>
                    <a:pt x="35172" y="30545"/>
                    <a:pt x="35172" y="30545"/>
                  </a:cubicBezTo>
                  <a:cubicBezTo>
                    <a:pt x="28965" y="30545"/>
                    <a:pt x="28965" y="30545"/>
                    <a:pt x="28965" y="30545"/>
                  </a:cubicBezTo>
                  <a:cubicBezTo>
                    <a:pt x="18620" y="30545"/>
                    <a:pt x="18620" y="30545"/>
                    <a:pt x="18620" y="30545"/>
                  </a:cubicBezTo>
                  <a:cubicBezTo>
                    <a:pt x="12413" y="37090"/>
                    <a:pt x="12413" y="37090"/>
                    <a:pt x="12413" y="37090"/>
                  </a:cubicBezTo>
                  <a:cubicBezTo>
                    <a:pt x="18620" y="50181"/>
                    <a:pt x="18620" y="50181"/>
                    <a:pt x="18620" y="50181"/>
                  </a:cubicBezTo>
                  <a:cubicBezTo>
                    <a:pt x="12413" y="56727"/>
                    <a:pt x="12413" y="56727"/>
                    <a:pt x="12413" y="56727"/>
                  </a:cubicBezTo>
                  <a:cubicBezTo>
                    <a:pt x="18620" y="61090"/>
                    <a:pt x="18620" y="61090"/>
                    <a:pt x="18620" y="61090"/>
                  </a:cubicBezTo>
                  <a:cubicBezTo>
                    <a:pt x="28965" y="67636"/>
                    <a:pt x="28965" y="67636"/>
                    <a:pt x="28965" y="67636"/>
                  </a:cubicBezTo>
                  <a:cubicBezTo>
                    <a:pt x="28965" y="80727"/>
                    <a:pt x="28965" y="80727"/>
                    <a:pt x="28965" y="80727"/>
                  </a:cubicBezTo>
                  <a:cubicBezTo>
                    <a:pt x="18620" y="80727"/>
                    <a:pt x="18620" y="80727"/>
                    <a:pt x="18620" y="80727"/>
                  </a:cubicBezTo>
                  <a:cubicBezTo>
                    <a:pt x="6206" y="93818"/>
                    <a:pt x="6206" y="93818"/>
                    <a:pt x="6206" y="93818"/>
                  </a:cubicBezTo>
                  <a:cubicBezTo>
                    <a:pt x="0" y="106909"/>
                    <a:pt x="0" y="106909"/>
                    <a:pt x="0" y="106909"/>
                  </a:cubicBezTo>
                  <a:cubicBezTo>
                    <a:pt x="12413" y="113454"/>
                    <a:pt x="12413" y="113454"/>
                    <a:pt x="12413" y="113454"/>
                  </a:cubicBezTo>
                  <a:cubicBezTo>
                    <a:pt x="28965" y="120000"/>
                    <a:pt x="28965" y="120000"/>
                    <a:pt x="28965" y="120000"/>
                  </a:cubicBezTo>
                  <a:close/>
                </a:path>
              </a:pathLst>
            </a:custGeom>
            <a:solidFill>
              <a:schemeClr val="bg2">
                <a:lumMod val="100000"/>
              </a:schemeClr>
            </a:solidFill>
            <a:ln>
              <a:noFill/>
            </a:ln>
          </p:spPr>
          <p:txBody>
            <a:bodyPr anchor="ctr"/>
            <a:lstStyle/>
            <a:p>
              <a:pPr algn="ctr"/>
              <a:endParaRPr/>
            </a:p>
          </p:txBody>
        </p:sp>
        <p:sp>
          <p:nvSpPr>
            <p:cNvPr id="50" name="is1ide-Freeform: Shape 6"/>
            <p:cNvSpPr/>
            <p:nvPr/>
          </p:nvSpPr>
          <p:spPr>
            <a:xfrm>
              <a:off x="5115862" y="1718378"/>
              <a:ext cx="136685" cy="197182"/>
            </a:xfrm>
            <a:custGeom>
              <a:avLst/>
              <a:gdLst/>
              <a:ahLst/>
              <a:cxnLst/>
              <a:rect l="0" t="0" r="0" b="0"/>
              <a:pathLst>
                <a:path w="120000" h="120000" extrusionOk="0">
                  <a:moveTo>
                    <a:pt x="4000" y="45801"/>
                  </a:moveTo>
                  <a:cubicBezTo>
                    <a:pt x="8000" y="48549"/>
                    <a:pt x="12000" y="48549"/>
                    <a:pt x="8000" y="51297"/>
                  </a:cubicBezTo>
                  <a:cubicBezTo>
                    <a:pt x="16000" y="51297"/>
                    <a:pt x="16000" y="51297"/>
                    <a:pt x="16000" y="51297"/>
                  </a:cubicBezTo>
                  <a:cubicBezTo>
                    <a:pt x="24000" y="51297"/>
                    <a:pt x="24000" y="51297"/>
                    <a:pt x="24000" y="51297"/>
                  </a:cubicBezTo>
                  <a:cubicBezTo>
                    <a:pt x="20000" y="55877"/>
                    <a:pt x="20000" y="55877"/>
                    <a:pt x="20000" y="55877"/>
                  </a:cubicBezTo>
                  <a:cubicBezTo>
                    <a:pt x="20000" y="58625"/>
                    <a:pt x="20000" y="58625"/>
                    <a:pt x="20000" y="58625"/>
                  </a:cubicBezTo>
                  <a:cubicBezTo>
                    <a:pt x="24000" y="61374"/>
                    <a:pt x="28000" y="58625"/>
                    <a:pt x="28000" y="58625"/>
                  </a:cubicBezTo>
                  <a:cubicBezTo>
                    <a:pt x="28000" y="58625"/>
                    <a:pt x="38666" y="58625"/>
                    <a:pt x="42666" y="58625"/>
                  </a:cubicBezTo>
                  <a:cubicBezTo>
                    <a:pt x="38666" y="61374"/>
                    <a:pt x="38666" y="61374"/>
                    <a:pt x="38666" y="61374"/>
                  </a:cubicBezTo>
                  <a:cubicBezTo>
                    <a:pt x="46666" y="66870"/>
                    <a:pt x="46666" y="66870"/>
                    <a:pt x="46666" y="66870"/>
                  </a:cubicBezTo>
                  <a:cubicBezTo>
                    <a:pt x="46666" y="75114"/>
                    <a:pt x="46666" y="75114"/>
                    <a:pt x="46666" y="75114"/>
                  </a:cubicBezTo>
                  <a:cubicBezTo>
                    <a:pt x="50666" y="76946"/>
                    <a:pt x="42666" y="76946"/>
                    <a:pt x="42666" y="76946"/>
                  </a:cubicBezTo>
                  <a:cubicBezTo>
                    <a:pt x="42666" y="76946"/>
                    <a:pt x="34666" y="76946"/>
                    <a:pt x="30666" y="76946"/>
                  </a:cubicBezTo>
                  <a:cubicBezTo>
                    <a:pt x="30666" y="76946"/>
                    <a:pt x="28000" y="79694"/>
                    <a:pt x="24000" y="82442"/>
                  </a:cubicBezTo>
                  <a:cubicBezTo>
                    <a:pt x="20000" y="85190"/>
                    <a:pt x="24000" y="85190"/>
                    <a:pt x="24000" y="85190"/>
                  </a:cubicBezTo>
                  <a:cubicBezTo>
                    <a:pt x="30666" y="85190"/>
                    <a:pt x="30666" y="85190"/>
                    <a:pt x="30666" y="85190"/>
                  </a:cubicBezTo>
                  <a:cubicBezTo>
                    <a:pt x="30666" y="87938"/>
                    <a:pt x="30666" y="87938"/>
                    <a:pt x="30666" y="87938"/>
                  </a:cubicBezTo>
                  <a:cubicBezTo>
                    <a:pt x="30666" y="90687"/>
                    <a:pt x="28000" y="90687"/>
                    <a:pt x="24000" y="90687"/>
                  </a:cubicBezTo>
                  <a:cubicBezTo>
                    <a:pt x="12000" y="93435"/>
                    <a:pt x="12000" y="93435"/>
                    <a:pt x="12000" y="93435"/>
                  </a:cubicBezTo>
                  <a:cubicBezTo>
                    <a:pt x="16000" y="98931"/>
                    <a:pt x="16000" y="98931"/>
                    <a:pt x="16000" y="98931"/>
                  </a:cubicBezTo>
                  <a:cubicBezTo>
                    <a:pt x="24000" y="101679"/>
                    <a:pt x="24000" y="101679"/>
                    <a:pt x="24000" y="101679"/>
                  </a:cubicBezTo>
                  <a:cubicBezTo>
                    <a:pt x="34666" y="101679"/>
                    <a:pt x="34666" y="101679"/>
                    <a:pt x="34666" y="101679"/>
                  </a:cubicBezTo>
                  <a:cubicBezTo>
                    <a:pt x="38666" y="103511"/>
                    <a:pt x="38666" y="103511"/>
                    <a:pt x="38666" y="103511"/>
                  </a:cubicBezTo>
                  <a:cubicBezTo>
                    <a:pt x="38666" y="103511"/>
                    <a:pt x="30666" y="103511"/>
                    <a:pt x="28000" y="103511"/>
                  </a:cubicBezTo>
                  <a:cubicBezTo>
                    <a:pt x="28000" y="101679"/>
                    <a:pt x="20000" y="109007"/>
                    <a:pt x="20000" y="109007"/>
                  </a:cubicBezTo>
                  <a:cubicBezTo>
                    <a:pt x="16000" y="111755"/>
                    <a:pt x="16000" y="111755"/>
                    <a:pt x="16000" y="111755"/>
                  </a:cubicBezTo>
                  <a:cubicBezTo>
                    <a:pt x="4000" y="120000"/>
                    <a:pt x="4000" y="120000"/>
                    <a:pt x="4000" y="120000"/>
                  </a:cubicBezTo>
                  <a:cubicBezTo>
                    <a:pt x="12000" y="120000"/>
                    <a:pt x="12000" y="120000"/>
                    <a:pt x="12000" y="120000"/>
                  </a:cubicBezTo>
                  <a:cubicBezTo>
                    <a:pt x="16000" y="117251"/>
                    <a:pt x="16000" y="117251"/>
                    <a:pt x="16000" y="117251"/>
                  </a:cubicBezTo>
                  <a:cubicBezTo>
                    <a:pt x="24000" y="117251"/>
                    <a:pt x="24000" y="117251"/>
                    <a:pt x="24000" y="117251"/>
                  </a:cubicBezTo>
                  <a:cubicBezTo>
                    <a:pt x="34666" y="117251"/>
                    <a:pt x="34666" y="117251"/>
                    <a:pt x="34666" y="117251"/>
                  </a:cubicBezTo>
                  <a:cubicBezTo>
                    <a:pt x="42666" y="111755"/>
                    <a:pt x="42666" y="111755"/>
                    <a:pt x="42666" y="111755"/>
                  </a:cubicBezTo>
                  <a:cubicBezTo>
                    <a:pt x="46666" y="111755"/>
                    <a:pt x="58666" y="111755"/>
                    <a:pt x="58666" y="111755"/>
                  </a:cubicBezTo>
                  <a:cubicBezTo>
                    <a:pt x="73333" y="109007"/>
                    <a:pt x="73333" y="109007"/>
                    <a:pt x="73333" y="109007"/>
                  </a:cubicBezTo>
                  <a:cubicBezTo>
                    <a:pt x="73333" y="111755"/>
                    <a:pt x="85333" y="111755"/>
                    <a:pt x="85333" y="111755"/>
                  </a:cubicBezTo>
                  <a:cubicBezTo>
                    <a:pt x="89333" y="111755"/>
                    <a:pt x="108000" y="109007"/>
                    <a:pt x="108000" y="109007"/>
                  </a:cubicBezTo>
                  <a:cubicBezTo>
                    <a:pt x="112000" y="103511"/>
                    <a:pt x="112000" y="103511"/>
                    <a:pt x="112000" y="103511"/>
                  </a:cubicBezTo>
                  <a:cubicBezTo>
                    <a:pt x="112000" y="101679"/>
                    <a:pt x="108000" y="101679"/>
                    <a:pt x="104000" y="98931"/>
                  </a:cubicBezTo>
                  <a:cubicBezTo>
                    <a:pt x="112000" y="96183"/>
                    <a:pt x="112000" y="96183"/>
                    <a:pt x="112000" y="96183"/>
                  </a:cubicBezTo>
                  <a:cubicBezTo>
                    <a:pt x="116000" y="96183"/>
                    <a:pt x="116000" y="90687"/>
                    <a:pt x="120000" y="90687"/>
                  </a:cubicBezTo>
                  <a:cubicBezTo>
                    <a:pt x="120000" y="87938"/>
                    <a:pt x="116000" y="85190"/>
                    <a:pt x="116000" y="82442"/>
                  </a:cubicBezTo>
                  <a:cubicBezTo>
                    <a:pt x="108000" y="82442"/>
                    <a:pt x="108000" y="82442"/>
                    <a:pt x="108000" y="82442"/>
                  </a:cubicBezTo>
                  <a:cubicBezTo>
                    <a:pt x="104000" y="82442"/>
                    <a:pt x="97333" y="82442"/>
                    <a:pt x="97333" y="82442"/>
                  </a:cubicBezTo>
                  <a:cubicBezTo>
                    <a:pt x="97333" y="75114"/>
                    <a:pt x="97333" y="75114"/>
                    <a:pt x="97333" y="75114"/>
                  </a:cubicBezTo>
                  <a:cubicBezTo>
                    <a:pt x="73333" y="53129"/>
                    <a:pt x="73333" y="53129"/>
                    <a:pt x="73333" y="53129"/>
                  </a:cubicBezTo>
                  <a:cubicBezTo>
                    <a:pt x="73333" y="51297"/>
                    <a:pt x="69333" y="45801"/>
                    <a:pt x="65333" y="45801"/>
                  </a:cubicBezTo>
                  <a:cubicBezTo>
                    <a:pt x="62666" y="45801"/>
                    <a:pt x="62666" y="43053"/>
                    <a:pt x="58666" y="40305"/>
                  </a:cubicBezTo>
                  <a:cubicBezTo>
                    <a:pt x="54666" y="37557"/>
                    <a:pt x="62666" y="34809"/>
                    <a:pt x="62666" y="34809"/>
                  </a:cubicBezTo>
                  <a:cubicBezTo>
                    <a:pt x="62666" y="34809"/>
                    <a:pt x="69333" y="29312"/>
                    <a:pt x="69333" y="26564"/>
                  </a:cubicBezTo>
                  <a:cubicBezTo>
                    <a:pt x="73333" y="26564"/>
                    <a:pt x="69333" y="21984"/>
                    <a:pt x="69333" y="21984"/>
                  </a:cubicBezTo>
                  <a:cubicBezTo>
                    <a:pt x="65333" y="21984"/>
                    <a:pt x="50666" y="21984"/>
                    <a:pt x="50666" y="21984"/>
                  </a:cubicBezTo>
                  <a:cubicBezTo>
                    <a:pt x="46666" y="19236"/>
                    <a:pt x="46666" y="19236"/>
                    <a:pt x="46666" y="19236"/>
                  </a:cubicBezTo>
                  <a:cubicBezTo>
                    <a:pt x="46666" y="16488"/>
                    <a:pt x="50666" y="16488"/>
                    <a:pt x="54666" y="16488"/>
                  </a:cubicBezTo>
                  <a:cubicBezTo>
                    <a:pt x="54666" y="16488"/>
                    <a:pt x="62666" y="5496"/>
                    <a:pt x="65333" y="2748"/>
                  </a:cubicBezTo>
                  <a:cubicBezTo>
                    <a:pt x="62666" y="0"/>
                    <a:pt x="62666" y="0"/>
                    <a:pt x="62666" y="0"/>
                  </a:cubicBezTo>
                  <a:cubicBezTo>
                    <a:pt x="58666" y="2748"/>
                    <a:pt x="58666" y="2748"/>
                    <a:pt x="58666" y="2748"/>
                  </a:cubicBezTo>
                  <a:cubicBezTo>
                    <a:pt x="50666" y="8244"/>
                    <a:pt x="50666" y="8244"/>
                    <a:pt x="50666" y="8244"/>
                  </a:cubicBezTo>
                  <a:cubicBezTo>
                    <a:pt x="50666" y="8244"/>
                    <a:pt x="42666" y="10992"/>
                    <a:pt x="42666" y="8244"/>
                  </a:cubicBezTo>
                  <a:cubicBezTo>
                    <a:pt x="38666" y="8244"/>
                    <a:pt x="34666" y="8244"/>
                    <a:pt x="30666" y="8244"/>
                  </a:cubicBezTo>
                  <a:cubicBezTo>
                    <a:pt x="28000" y="13740"/>
                    <a:pt x="28000" y="13740"/>
                    <a:pt x="28000" y="13740"/>
                  </a:cubicBezTo>
                  <a:cubicBezTo>
                    <a:pt x="28000" y="13740"/>
                    <a:pt x="20000" y="19236"/>
                    <a:pt x="16000" y="19236"/>
                  </a:cubicBezTo>
                  <a:cubicBezTo>
                    <a:pt x="8000" y="24732"/>
                    <a:pt x="8000" y="24732"/>
                    <a:pt x="8000" y="24732"/>
                  </a:cubicBezTo>
                  <a:cubicBezTo>
                    <a:pt x="8000" y="29312"/>
                    <a:pt x="8000" y="29312"/>
                    <a:pt x="8000" y="29312"/>
                  </a:cubicBezTo>
                  <a:cubicBezTo>
                    <a:pt x="8000" y="29312"/>
                    <a:pt x="8000" y="32061"/>
                    <a:pt x="4000" y="32061"/>
                  </a:cubicBezTo>
                  <a:cubicBezTo>
                    <a:pt x="8000" y="37557"/>
                    <a:pt x="8000" y="37557"/>
                    <a:pt x="8000" y="37557"/>
                  </a:cubicBezTo>
                  <a:cubicBezTo>
                    <a:pt x="12000" y="40305"/>
                    <a:pt x="12000" y="40305"/>
                    <a:pt x="12000" y="40305"/>
                  </a:cubicBezTo>
                  <a:cubicBezTo>
                    <a:pt x="12000" y="40305"/>
                    <a:pt x="12000" y="43053"/>
                    <a:pt x="8000" y="43053"/>
                  </a:cubicBezTo>
                  <a:cubicBezTo>
                    <a:pt x="4000" y="40305"/>
                    <a:pt x="0" y="45801"/>
                    <a:pt x="4000" y="45801"/>
                  </a:cubicBezTo>
                  <a:close/>
                </a:path>
              </a:pathLst>
            </a:custGeom>
            <a:solidFill>
              <a:schemeClr val="bg2">
                <a:lumMod val="100000"/>
              </a:schemeClr>
            </a:solidFill>
            <a:ln>
              <a:noFill/>
            </a:ln>
          </p:spPr>
          <p:txBody>
            <a:bodyPr anchor="ctr"/>
            <a:lstStyle/>
            <a:p>
              <a:pPr algn="ctr"/>
              <a:endParaRPr/>
            </a:p>
          </p:txBody>
        </p:sp>
        <p:sp>
          <p:nvSpPr>
            <p:cNvPr id="51" name="is1ide-Freeform: Shape 7"/>
            <p:cNvSpPr/>
            <p:nvPr/>
          </p:nvSpPr>
          <p:spPr>
            <a:xfrm>
              <a:off x="3973094" y="2789441"/>
              <a:ext cx="6723" cy="2240"/>
            </a:xfrm>
            <a:custGeom>
              <a:avLst/>
              <a:gdLst/>
              <a:ahLst/>
              <a:cxnLst/>
              <a:rect l="0" t="0" r="0" b="0"/>
              <a:pathLst>
                <a:path w="120000" h="120000" extrusionOk="0">
                  <a:moveTo>
                    <a:pt x="0" y="120000"/>
                  </a:moveTo>
                  <a:cubicBezTo>
                    <a:pt x="60000" y="120000"/>
                    <a:pt x="90000" y="120000"/>
                    <a:pt x="120000" y="120000"/>
                  </a:cubicBezTo>
                  <a:cubicBezTo>
                    <a:pt x="120000" y="0"/>
                    <a:pt x="60000" y="0"/>
                    <a:pt x="0" y="120000"/>
                  </a:cubicBezTo>
                  <a:close/>
                </a:path>
              </a:pathLst>
            </a:custGeom>
            <a:solidFill>
              <a:schemeClr val="bg2">
                <a:lumMod val="100000"/>
              </a:schemeClr>
            </a:solidFill>
            <a:ln>
              <a:noFill/>
            </a:ln>
          </p:spPr>
          <p:txBody>
            <a:bodyPr anchor="ctr"/>
            <a:lstStyle/>
            <a:p>
              <a:pPr algn="ctr"/>
              <a:endParaRPr/>
            </a:p>
          </p:txBody>
        </p:sp>
        <p:sp>
          <p:nvSpPr>
            <p:cNvPr id="52" name="is1ide-Freeform: Shape 8"/>
            <p:cNvSpPr/>
            <p:nvPr/>
          </p:nvSpPr>
          <p:spPr>
            <a:xfrm>
              <a:off x="4869382" y="1577215"/>
              <a:ext cx="159091" cy="60500"/>
            </a:xfrm>
            <a:custGeom>
              <a:avLst/>
              <a:gdLst/>
              <a:ahLst/>
              <a:cxnLst/>
              <a:rect l="0" t="0" r="0" b="0"/>
              <a:pathLst>
                <a:path w="120000" h="120000" extrusionOk="0">
                  <a:moveTo>
                    <a:pt x="26538" y="42000"/>
                  </a:moveTo>
                  <a:cubicBezTo>
                    <a:pt x="26538" y="69000"/>
                    <a:pt x="26538" y="69000"/>
                    <a:pt x="26538" y="69000"/>
                  </a:cubicBezTo>
                  <a:cubicBezTo>
                    <a:pt x="26538" y="69000"/>
                    <a:pt x="47307" y="102000"/>
                    <a:pt x="43846" y="111000"/>
                  </a:cubicBezTo>
                  <a:cubicBezTo>
                    <a:pt x="40384" y="120000"/>
                    <a:pt x="77307" y="102000"/>
                    <a:pt x="77307" y="102000"/>
                  </a:cubicBezTo>
                  <a:cubicBezTo>
                    <a:pt x="113076" y="69000"/>
                    <a:pt x="113076" y="69000"/>
                    <a:pt x="113076" y="69000"/>
                  </a:cubicBezTo>
                  <a:cubicBezTo>
                    <a:pt x="120000" y="33000"/>
                    <a:pt x="120000" y="33000"/>
                    <a:pt x="120000" y="33000"/>
                  </a:cubicBezTo>
                  <a:cubicBezTo>
                    <a:pt x="107307" y="6000"/>
                    <a:pt x="107307" y="6000"/>
                    <a:pt x="107307" y="6000"/>
                  </a:cubicBezTo>
                  <a:cubicBezTo>
                    <a:pt x="40384" y="24000"/>
                    <a:pt x="40384" y="24000"/>
                    <a:pt x="40384" y="24000"/>
                  </a:cubicBezTo>
                  <a:cubicBezTo>
                    <a:pt x="19615" y="0"/>
                    <a:pt x="19615" y="0"/>
                    <a:pt x="19615" y="0"/>
                  </a:cubicBezTo>
                  <a:cubicBezTo>
                    <a:pt x="0" y="24000"/>
                    <a:pt x="0" y="24000"/>
                    <a:pt x="0" y="24000"/>
                  </a:cubicBezTo>
                  <a:cubicBezTo>
                    <a:pt x="0" y="24000"/>
                    <a:pt x="10384" y="42000"/>
                    <a:pt x="13846" y="51000"/>
                  </a:cubicBezTo>
                  <a:cubicBezTo>
                    <a:pt x="16153" y="51000"/>
                    <a:pt x="26538" y="42000"/>
                    <a:pt x="26538" y="42000"/>
                  </a:cubicBezTo>
                  <a:close/>
                </a:path>
              </a:pathLst>
            </a:custGeom>
            <a:solidFill>
              <a:schemeClr val="bg2">
                <a:lumMod val="100000"/>
              </a:schemeClr>
            </a:solidFill>
            <a:ln>
              <a:noFill/>
            </a:ln>
          </p:spPr>
          <p:txBody>
            <a:bodyPr anchor="ctr"/>
            <a:lstStyle/>
            <a:p>
              <a:pPr algn="ctr"/>
              <a:endParaRPr/>
            </a:p>
          </p:txBody>
        </p:sp>
        <p:sp>
          <p:nvSpPr>
            <p:cNvPr id="53" name="is1ide-Freeform: Shape 9"/>
            <p:cNvSpPr/>
            <p:nvPr/>
          </p:nvSpPr>
          <p:spPr>
            <a:xfrm>
              <a:off x="3735578" y="2585536"/>
              <a:ext cx="127721" cy="56019"/>
            </a:xfrm>
            <a:custGeom>
              <a:avLst/>
              <a:gdLst/>
              <a:ahLst/>
              <a:cxnLst/>
              <a:rect l="0" t="0" r="0" b="0"/>
              <a:pathLst>
                <a:path w="120000" h="120000" extrusionOk="0">
                  <a:moveTo>
                    <a:pt x="91428" y="19459"/>
                  </a:moveTo>
                  <a:cubicBezTo>
                    <a:pt x="91428" y="0"/>
                    <a:pt x="74285" y="9729"/>
                    <a:pt x="71428" y="19459"/>
                  </a:cubicBezTo>
                  <a:cubicBezTo>
                    <a:pt x="67142" y="19459"/>
                    <a:pt x="45714" y="0"/>
                    <a:pt x="37142" y="0"/>
                  </a:cubicBezTo>
                  <a:cubicBezTo>
                    <a:pt x="32857" y="0"/>
                    <a:pt x="37142" y="19459"/>
                    <a:pt x="37142" y="19459"/>
                  </a:cubicBezTo>
                  <a:cubicBezTo>
                    <a:pt x="37142" y="74594"/>
                    <a:pt x="37142" y="74594"/>
                    <a:pt x="37142" y="74594"/>
                  </a:cubicBezTo>
                  <a:cubicBezTo>
                    <a:pt x="8571" y="74594"/>
                    <a:pt x="8571" y="74594"/>
                    <a:pt x="8571" y="74594"/>
                  </a:cubicBezTo>
                  <a:cubicBezTo>
                    <a:pt x="8571" y="74594"/>
                    <a:pt x="0" y="84324"/>
                    <a:pt x="0" y="94054"/>
                  </a:cubicBezTo>
                  <a:cubicBezTo>
                    <a:pt x="0" y="103783"/>
                    <a:pt x="12857" y="103783"/>
                    <a:pt x="17142" y="103783"/>
                  </a:cubicBezTo>
                  <a:cubicBezTo>
                    <a:pt x="17142" y="103783"/>
                    <a:pt x="25714" y="103783"/>
                    <a:pt x="30000" y="103783"/>
                  </a:cubicBezTo>
                  <a:cubicBezTo>
                    <a:pt x="32857" y="103783"/>
                    <a:pt x="41428" y="94054"/>
                    <a:pt x="41428" y="94054"/>
                  </a:cubicBezTo>
                  <a:cubicBezTo>
                    <a:pt x="41428" y="94054"/>
                    <a:pt x="45714" y="110270"/>
                    <a:pt x="45714" y="120000"/>
                  </a:cubicBezTo>
                  <a:cubicBezTo>
                    <a:pt x="62857" y="110270"/>
                    <a:pt x="62857" y="110270"/>
                    <a:pt x="62857" y="110270"/>
                  </a:cubicBezTo>
                  <a:cubicBezTo>
                    <a:pt x="62857" y="103783"/>
                    <a:pt x="67142" y="94054"/>
                    <a:pt x="67142" y="94054"/>
                  </a:cubicBezTo>
                  <a:cubicBezTo>
                    <a:pt x="87142" y="84324"/>
                    <a:pt x="87142" y="84324"/>
                    <a:pt x="87142" y="84324"/>
                  </a:cubicBezTo>
                  <a:cubicBezTo>
                    <a:pt x="87142" y="84324"/>
                    <a:pt x="112857" y="84324"/>
                    <a:pt x="115714" y="84324"/>
                  </a:cubicBezTo>
                  <a:cubicBezTo>
                    <a:pt x="115714" y="84324"/>
                    <a:pt x="120000" y="74594"/>
                    <a:pt x="115714" y="55135"/>
                  </a:cubicBezTo>
                  <a:cubicBezTo>
                    <a:pt x="108571" y="35675"/>
                    <a:pt x="95714" y="25945"/>
                    <a:pt x="91428" y="19459"/>
                  </a:cubicBezTo>
                  <a:close/>
                </a:path>
              </a:pathLst>
            </a:custGeom>
            <a:solidFill>
              <a:schemeClr val="bg2">
                <a:lumMod val="100000"/>
              </a:schemeClr>
            </a:solidFill>
            <a:ln>
              <a:noFill/>
            </a:ln>
          </p:spPr>
          <p:txBody>
            <a:bodyPr anchor="ctr"/>
            <a:lstStyle/>
            <a:p>
              <a:pPr algn="ctr"/>
              <a:endParaRPr/>
            </a:p>
          </p:txBody>
        </p:sp>
        <p:sp>
          <p:nvSpPr>
            <p:cNvPr id="54" name="is1ide-Freeform: Shape 10"/>
            <p:cNvSpPr/>
            <p:nvPr/>
          </p:nvSpPr>
          <p:spPr>
            <a:xfrm>
              <a:off x="3556321" y="2513833"/>
              <a:ext cx="197182" cy="80666"/>
            </a:xfrm>
            <a:custGeom>
              <a:avLst/>
              <a:gdLst/>
              <a:ahLst/>
              <a:cxnLst/>
              <a:rect l="0" t="0" r="0" b="0"/>
              <a:pathLst>
                <a:path w="120000" h="120000" extrusionOk="0">
                  <a:moveTo>
                    <a:pt x="120000" y="92830"/>
                  </a:moveTo>
                  <a:cubicBezTo>
                    <a:pt x="120000" y="92830"/>
                    <a:pt x="111755" y="86037"/>
                    <a:pt x="106259" y="86037"/>
                  </a:cubicBezTo>
                  <a:cubicBezTo>
                    <a:pt x="104427" y="86037"/>
                    <a:pt x="87938" y="47547"/>
                    <a:pt x="87938" y="40754"/>
                  </a:cubicBezTo>
                  <a:cubicBezTo>
                    <a:pt x="85190" y="33962"/>
                    <a:pt x="53129" y="13584"/>
                    <a:pt x="53129" y="13584"/>
                  </a:cubicBezTo>
                  <a:cubicBezTo>
                    <a:pt x="16488" y="6792"/>
                    <a:pt x="16488" y="6792"/>
                    <a:pt x="16488" y="6792"/>
                  </a:cubicBezTo>
                  <a:cubicBezTo>
                    <a:pt x="16488" y="0"/>
                    <a:pt x="0" y="40754"/>
                    <a:pt x="0" y="40754"/>
                  </a:cubicBezTo>
                  <a:cubicBezTo>
                    <a:pt x="0" y="47547"/>
                    <a:pt x="0" y="47547"/>
                    <a:pt x="0" y="47547"/>
                  </a:cubicBezTo>
                  <a:cubicBezTo>
                    <a:pt x="0" y="47547"/>
                    <a:pt x="0" y="58867"/>
                    <a:pt x="0" y="65660"/>
                  </a:cubicBezTo>
                  <a:cubicBezTo>
                    <a:pt x="2748" y="65660"/>
                    <a:pt x="13740" y="47547"/>
                    <a:pt x="13740" y="33962"/>
                  </a:cubicBezTo>
                  <a:cubicBezTo>
                    <a:pt x="16488" y="27169"/>
                    <a:pt x="24732" y="20377"/>
                    <a:pt x="24732" y="20377"/>
                  </a:cubicBezTo>
                  <a:cubicBezTo>
                    <a:pt x="26564" y="13584"/>
                    <a:pt x="29312" y="27169"/>
                    <a:pt x="29312" y="27169"/>
                  </a:cubicBezTo>
                  <a:cubicBezTo>
                    <a:pt x="32061" y="27169"/>
                    <a:pt x="43053" y="40754"/>
                    <a:pt x="43053" y="40754"/>
                  </a:cubicBezTo>
                  <a:cubicBezTo>
                    <a:pt x="61374" y="52075"/>
                    <a:pt x="61374" y="52075"/>
                    <a:pt x="61374" y="52075"/>
                  </a:cubicBezTo>
                  <a:cubicBezTo>
                    <a:pt x="66870" y="65660"/>
                    <a:pt x="66870" y="65660"/>
                    <a:pt x="66870" y="65660"/>
                  </a:cubicBezTo>
                  <a:cubicBezTo>
                    <a:pt x="66870" y="65660"/>
                    <a:pt x="69618" y="106415"/>
                    <a:pt x="69618" y="113207"/>
                  </a:cubicBezTo>
                  <a:cubicBezTo>
                    <a:pt x="69618" y="120000"/>
                    <a:pt x="85190" y="120000"/>
                    <a:pt x="85190" y="120000"/>
                  </a:cubicBezTo>
                  <a:cubicBezTo>
                    <a:pt x="111755" y="113207"/>
                    <a:pt x="111755" y="113207"/>
                    <a:pt x="111755" y="113207"/>
                  </a:cubicBezTo>
                  <a:cubicBezTo>
                    <a:pt x="111755" y="113207"/>
                    <a:pt x="120000" y="99622"/>
                    <a:pt x="120000" y="92830"/>
                  </a:cubicBezTo>
                  <a:close/>
                </a:path>
              </a:pathLst>
            </a:custGeom>
            <a:solidFill>
              <a:schemeClr val="bg2">
                <a:lumMod val="100000"/>
              </a:schemeClr>
            </a:solidFill>
            <a:ln>
              <a:noFill/>
            </a:ln>
          </p:spPr>
          <p:txBody>
            <a:bodyPr anchor="ctr"/>
            <a:lstStyle/>
            <a:p>
              <a:pPr algn="ctr"/>
              <a:endParaRPr/>
            </a:p>
          </p:txBody>
        </p:sp>
      </p:grpSp>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67377" y="345292"/>
            <a:ext cx="3057247" cy="523220"/>
          </a:xfrm>
          <a:prstGeom prst="rect">
            <a:avLst/>
          </a:prstGeom>
          <a:noFill/>
        </p:spPr>
        <p:txBody>
          <a:bodyPr wrap="none" rtlCol="0">
            <a:spAutoFit/>
            <a:scene3d>
              <a:camera prst="orthographicFront"/>
              <a:lightRig rig="threePt" dir="t"/>
            </a:scene3d>
            <a:sp3d contourW="12700"/>
          </a:bodyPr>
          <a:lstStyle/>
          <a:p>
            <a:pPr algn="ctr"/>
            <a:r>
              <a:rPr lang="zh-CN" altLang="zh-CN" sz="2800" b="1" dirty="0"/>
              <a:t>研究的问题及目标</a:t>
            </a:r>
            <a:endParaRPr lang="zh-CN" altLang="en-US" sz="4400" dirty="0">
              <a:latin typeface="Agency FB" panose="020B0503020202020204" pitchFamily="34" charset="0"/>
            </a:endParaRPr>
          </a:p>
        </p:txBody>
      </p:sp>
      <p:grpSp>
        <p:nvGrpSpPr>
          <p:cNvPr id="27" name="Group 21"/>
          <p:cNvGrpSpPr/>
          <p:nvPr/>
        </p:nvGrpSpPr>
        <p:grpSpPr>
          <a:xfrm>
            <a:off x="755073" y="1532062"/>
            <a:ext cx="500504" cy="500504"/>
            <a:chOff x="1731021" y="1638788"/>
            <a:chExt cx="736375" cy="736375"/>
          </a:xfrm>
          <a:solidFill>
            <a:schemeClr val="accent2"/>
          </a:solidFill>
        </p:grpSpPr>
        <p:sp>
          <p:nvSpPr>
            <p:cNvPr id="28" name="íślíḋè-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íślíḋè-TextBox 23"/>
            <p:cNvSpPr txBox="1"/>
            <p:nvPr/>
          </p:nvSpPr>
          <p:spPr>
            <a:xfrm>
              <a:off x="1835353" y="1774998"/>
              <a:ext cx="527710" cy="461664"/>
            </a:xfrm>
            <a:prstGeom prst="rect">
              <a:avLst/>
            </a:prstGeom>
            <a:noFill/>
            <a:ln>
              <a:noFill/>
            </a:ln>
          </p:spPr>
          <p:txBody>
            <a:bodyPr wrap="none">
              <a:noAutofit/>
            </a:bodyPr>
            <a:lstStyle/>
            <a:p>
              <a:pPr algn="ctr"/>
              <a:r>
                <a:rPr lang="en-GB" sz="1600" dirty="0">
                  <a:solidFill>
                    <a:schemeClr val="bg1"/>
                  </a:solidFill>
                </a:rPr>
                <a:t>01</a:t>
              </a:r>
            </a:p>
          </p:txBody>
        </p:sp>
      </p:grpSp>
      <p:grpSp>
        <p:nvGrpSpPr>
          <p:cNvPr id="30" name="Group 27"/>
          <p:cNvGrpSpPr/>
          <p:nvPr/>
        </p:nvGrpSpPr>
        <p:grpSpPr>
          <a:xfrm>
            <a:off x="755074" y="2841323"/>
            <a:ext cx="500504" cy="500504"/>
            <a:chOff x="1731021" y="2821439"/>
            <a:chExt cx="736375" cy="736375"/>
          </a:xfrm>
          <a:solidFill>
            <a:schemeClr val="accent3"/>
          </a:solidFill>
        </p:grpSpPr>
        <p:sp>
          <p:nvSpPr>
            <p:cNvPr id="31" name="íślíḋè-Oval 28"/>
            <p:cNvSpPr/>
            <p:nvPr/>
          </p:nvSpPr>
          <p:spPr>
            <a:xfrm>
              <a:off x="1731021" y="2821439"/>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ślíḋè-TextBox 29"/>
            <p:cNvSpPr txBox="1"/>
            <p:nvPr/>
          </p:nvSpPr>
          <p:spPr>
            <a:xfrm>
              <a:off x="1835353" y="2957649"/>
              <a:ext cx="527709" cy="461665"/>
            </a:xfrm>
            <a:prstGeom prst="rect">
              <a:avLst/>
            </a:prstGeom>
            <a:noFill/>
            <a:ln>
              <a:noFill/>
            </a:ln>
          </p:spPr>
          <p:txBody>
            <a:bodyPr wrap="none">
              <a:noAutofit/>
            </a:bodyPr>
            <a:lstStyle/>
            <a:p>
              <a:pPr algn="ctr"/>
              <a:r>
                <a:rPr lang="en-GB" sz="1600">
                  <a:solidFill>
                    <a:schemeClr val="bg1"/>
                  </a:solidFill>
                </a:rPr>
                <a:t>02</a:t>
              </a:r>
            </a:p>
          </p:txBody>
        </p:sp>
      </p:grpSp>
      <p:sp>
        <p:nvSpPr>
          <p:cNvPr id="12" name="文本框 11"/>
          <p:cNvSpPr txBox="1"/>
          <p:nvPr/>
        </p:nvSpPr>
        <p:spPr>
          <a:xfrm>
            <a:off x="606669" y="1072662"/>
            <a:ext cx="1661746" cy="369332"/>
          </a:xfrm>
          <a:prstGeom prst="rect">
            <a:avLst/>
          </a:prstGeom>
          <a:noFill/>
        </p:spPr>
        <p:txBody>
          <a:bodyPr wrap="square" rtlCol="0">
            <a:spAutoFit/>
          </a:bodyPr>
          <a:lstStyle/>
          <a:p>
            <a:r>
              <a:rPr lang="zh-CN" altLang="zh-CN" b="1" dirty="0"/>
              <a:t>问题研究背景</a:t>
            </a:r>
            <a:endParaRPr lang="zh-CN" altLang="en-US" dirty="0"/>
          </a:p>
        </p:txBody>
      </p:sp>
      <p:sp>
        <p:nvSpPr>
          <p:cNvPr id="13" name="文本框 12"/>
          <p:cNvSpPr txBox="1"/>
          <p:nvPr/>
        </p:nvSpPr>
        <p:spPr>
          <a:xfrm>
            <a:off x="1326490" y="1553915"/>
            <a:ext cx="9215487" cy="738664"/>
          </a:xfrm>
          <a:prstGeom prst="rect">
            <a:avLst/>
          </a:prstGeom>
          <a:noFill/>
        </p:spPr>
        <p:txBody>
          <a:bodyPr wrap="square" rtlCol="0">
            <a:spAutoFit/>
          </a:bodyPr>
          <a:lstStyle/>
          <a:p>
            <a:r>
              <a:rPr lang="en-US" altLang="zh-CN" sz="1200" dirty="0" smtClean="0">
                <a:latin typeface="宋体" panose="02010600030101010101" pitchFamily="2" charset="-122"/>
                <a:ea typeface="宋体" panose="02010600030101010101" pitchFamily="2" charset="-122"/>
              </a:rPr>
              <a:t>    DNN</a:t>
            </a:r>
            <a:r>
              <a:rPr lang="zh-CN" altLang="zh-CN" sz="1200" dirty="0">
                <a:latin typeface="宋体" panose="02010600030101010101" pitchFamily="2" charset="-122"/>
                <a:ea typeface="宋体" panose="02010600030101010101" pitchFamily="2" charset="-122"/>
              </a:rPr>
              <a:t>在监督学习任务上结果的准确性在很大程度上需要大量带有准确标签的训练样本，然而正确标记大量数据的成本太高，因此不可避免的会使用含有一定噪声标签的数据。带有太多噪声标签的训练会降低</a:t>
            </a:r>
            <a:r>
              <a:rPr lang="en-US" altLang="zh-CN" sz="1200" dirty="0">
                <a:latin typeface="宋体" panose="02010600030101010101" pitchFamily="2" charset="-122"/>
                <a:ea typeface="宋体" panose="02010600030101010101" pitchFamily="2" charset="-122"/>
              </a:rPr>
              <a:t>DNN</a:t>
            </a:r>
            <a:r>
              <a:rPr lang="zh-CN" altLang="zh-CN" sz="1200" dirty="0">
                <a:latin typeface="宋体" panose="02010600030101010101" pitchFamily="2" charset="-122"/>
                <a:ea typeface="宋体" panose="02010600030101010101" pitchFamily="2" charset="-122"/>
              </a:rPr>
              <a:t>的泛化性能，因为网络很容易在损坏的标签上过度拟合。</a:t>
            </a:r>
          </a:p>
          <a:p>
            <a:endParaRPr lang="zh-CN" altLang="en-US" dirty="0"/>
          </a:p>
        </p:txBody>
      </p:sp>
      <p:sp>
        <p:nvSpPr>
          <p:cNvPr id="15" name="文本框 14"/>
          <p:cNvSpPr txBox="1"/>
          <p:nvPr/>
        </p:nvSpPr>
        <p:spPr>
          <a:xfrm>
            <a:off x="2980019" y="2397165"/>
            <a:ext cx="5373248" cy="307777"/>
          </a:xfrm>
          <a:prstGeom prst="rect">
            <a:avLst/>
          </a:prstGeom>
          <a:noFill/>
        </p:spPr>
        <p:txBody>
          <a:bodyPr wrap="square" rtlCol="0">
            <a:spAutoFit/>
          </a:bodyPr>
          <a:lstStyle/>
          <a:p>
            <a:r>
              <a:rPr lang="zh-CN" altLang="zh-CN" sz="1400" dirty="0" smtClean="0">
                <a:solidFill>
                  <a:srgbClr val="FF0000"/>
                </a:solidFill>
              </a:rPr>
              <a:t>如何</a:t>
            </a:r>
            <a:r>
              <a:rPr lang="zh-CN" altLang="zh-CN" sz="1400" dirty="0">
                <a:solidFill>
                  <a:srgbClr val="FF0000"/>
                </a:solidFill>
              </a:rPr>
              <a:t>利用大量的噪声数据了解噪声标签如何影响</a:t>
            </a:r>
            <a:r>
              <a:rPr lang="en-US" altLang="zh-CN" sz="1400" dirty="0">
                <a:solidFill>
                  <a:srgbClr val="FF0000"/>
                </a:solidFill>
              </a:rPr>
              <a:t>DNN</a:t>
            </a:r>
            <a:r>
              <a:rPr lang="zh-CN" altLang="zh-CN" sz="1400" dirty="0">
                <a:solidFill>
                  <a:srgbClr val="FF0000"/>
                </a:solidFill>
              </a:rPr>
              <a:t>的训练和泛化</a:t>
            </a:r>
            <a:r>
              <a:rPr lang="zh-CN" altLang="zh-CN" sz="1400" dirty="0" smtClean="0">
                <a:solidFill>
                  <a:srgbClr val="FF0000"/>
                </a:solidFill>
              </a:rPr>
              <a:t>。</a:t>
            </a:r>
            <a:endParaRPr lang="zh-CN" altLang="en-US" dirty="0">
              <a:solidFill>
                <a:srgbClr val="FF0000"/>
              </a:solidFill>
            </a:endParaRPr>
          </a:p>
        </p:txBody>
      </p:sp>
      <p:sp>
        <p:nvSpPr>
          <p:cNvPr id="16" name="下箭头 15"/>
          <p:cNvSpPr/>
          <p:nvPr/>
        </p:nvSpPr>
        <p:spPr>
          <a:xfrm>
            <a:off x="5521570" y="1991227"/>
            <a:ext cx="290146" cy="439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326490" y="2845198"/>
            <a:ext cx="9215487" cy="646331"/>
          </a:xfrm>
          <a:prstGeom prst="rect">
            <a:avLst/>
          </a:prstGeom>
          <a:noFill/>
        </p:spPr>
        <p:txBody>
          <a:bodyPr wrap="square" rtlCol="0">
            <a:spAutoFit/>
          </a:bodyPr>
          <a:lstStyle/>
          <a:p>
            <a:r>
              <a:rPr lang="en-US" altLang="zh-CN" sz="1200" dirty="0" smtClean="0">
                <a:latin typeface="宋体" panose="02010600030101010101" pitchFamily="2" charset="-122"/>
                <a:ea typeface="宋体" panose="02010600030101010101" pitchFamily="2" charset="-122"/>
              </a:rPr>
              <a:t>    </a:t>
            </a:r>
            <a:r>
              <a:rPr lang="zh-CN" altLang="zh-CN" sz="1200" dirty="0" smtClean="0">
                <a:latin typeface="宋体" panose="02010600030101010101" pitchFamily="2" charset="-122"/>
                <a:ea typeface="宋体" panose="02010600030101010101" pitchFamily="2" charset="-122"/>
              </a:rPr>
              <a:t>针对</a:t>
            </a:r>
            <a:r>
              <a:rPr lang="zh-CN" altLang="zh-CN" sz="1200" dirty="0">
                <a:latin typeface="宋体" panose="02010600030101010101" pitchFamily="2" charset="-122"/>
                <a:ea typeface="宋体" panose="02010600030101010101" pitchFamily="2" charset="-122"/>
              </a:rPr>
              <a:t>噪声标签的处理，目前已经提出几种方法，一种是专注于估计噪声转换矩阵并相应的校正目标函数</a:t>
            </a:r>
            <a:r>
              <a:rPr lang="zh-CN" altLang="zh-CN" sz="1200" dirty="0" smtClean="0">
                <a:latin typeface="宋体" panose="02010600030101010101" pitchFamily="2" charset="-122"/>
                <a:ea typeface="宋体" panose="02010600030101010101" pitchFamily="2" charset="-122"/>
              </a:rPr>
              <a:t>，但是</a:t>
            </a:r>
            <a:r>
              <a:rPr lang="zh-CN" altLang="zh-CN" sz="1200" dirty="0">
                <a:latin typeface="宋体" panose="02010600030101010101" pitchFamily="2" charset="-122"/>
                <a:ea typeface="宋体" panose="02010600030101010101" pitchFamily="2" charset="-122"/>
              </a:rPr>
              <a:t>估计噪声矩阵相对困难不易实现。另一种方法是对选定或加权的样本进行训练</a:t>
            </a:r>
            <a:r>
              <a:rPr lang="zh-CN" altLang="zh-CN" sz="1200" dirty="0" smtClean="0">
                <a:latin typeface="宋体" panose="02010600030101010101" pitchFamily="2" charset="-122"/>
                <a:ea typeface="宋体" panose="02010600030101010101" pitchFamily="2" charset="-122"/>
              </a:rPr>
              <a:t>，但是</a:t>
            </a:r>
            <a:r>
              <a:rPr lang="zh-CN" altLang="zh-CN" sz="1200" dirty="0">
                <a:latin typeface="宋体" panose="02010600030101010101" pitchFamily="2" charset="-122"/>
                <a:ea typeface="宋体" panose="02010600030101010101" pitchFamily="2" charset="-122"/>
              </a:rPr>
              <a:t>问题是需要设计一个可靠且令人信服的选定或加权样本的标准。还有一种方法是使用</a:t>
            </a:r>
            <a:r>
              <a:rPr lang="en-US" altLang="zh-CN" sz="1200" dirty="0">
                <a:latin typeface="宋体" panose="02010600030101010101" pitchFamily="2" charset="-122"/>
                <a:ea typeface="宋体" panose="02010600030101010101" pitchFamily="2" charset="-122"/>
              </a:rPr>
              <a:t>DNN</a:t>
            </a:r>
            <a:r>
              <a:rPr lang="zh-CN" altLang="zh-CN" sz="1200" dirty="0">
                <a:latin typeface="宋体" panose="02010600030101010101" pitchFamily="2" charset="-122"/>
                <a:ea typeface="宋体" panose="02010600030101010101" pitchFamily="2" charset="-122"/>
              </a:rPr>
              <a:t>的预测来校正标签</a:t>
            </a:r>
            <a:r>
              <a:rPr lang="zh-CN" altLang="zh-CN" sz="1200" dirty="0" smtClean="0">
                <a:latin typeface="宋体" panose="02010600030101010101" pitchFamily="2" charset="-122"/>
                <a:ea typeface="宋体" panose="02010600030101010101" pitchFamily="2" charset="-122"/>
              </a:rPr>
              <a:t>，但是</a:t>
            </a:r>
            <a:r>
              <a:rPr lang="zh-CN" altLang="zh-CN" sz="1200" dirty="0">
                <a:latin typeface="宋体" panose="02010600030101010101" pitchFamily="2" charset="-122"/>
                <a:ea typeface="宋体" panose="02010600030101010101" pitchFamily="2" charset="-122"/>
              </a:rPr>
              <a:t>这些方法容易受过拟合的影响</a:t>
            </a:r>
            <a:endParaRPr lang="zh-CN" altLang="en-US" sz="1200" dirty="0">
              <a:latin typeface="宋体" panose="02010600030101010101" pitchFamily="2" charset="-122"/>
              <a:ea typeface="宋体" panose="02010600030101010101" pitchFamily="2" charset="-122"/>
            </a:endParaRPr>
          </a:p>
        </p:txBody>
      </p:sp>
      <p:sp>
        <p:nvSpPr>
          <p:cNvPr id="39" name="文本框 38"/>
          <p:cNvSpPr txBox="1"/>
          <p:nvPr/>
        </p:nvSpPr>
        <p:spPr>
          <a:xfrm>
            <a:off x="2004072" y="4044148"/>
            <a:ext cx="7325141" cy="307777"/>
          </a:xfrm>
          <a:prstGeom prst="rect">
            <a:avLst/>
          </a:prstGeom>
          <a:noFill/>
        </p:spPr>
        <p:txBody>
          <a:bodyPr wrap="square" rtlCol="0">
            <a:spAutoFit/>
          </a:bodyPr>
          <a:lstStyle/>
          <a:p>
            <a:r>
              <a:rPr lang="zh-CN" altLang="zh-CN" sz="1400" dirty="0" smtClean="0">
                <a:solidFill>
                  <a:srgbClr val="FF0000"/>
                </a:solidFill>
              </a:rPr>
              <a:t>如何</a:t>
            </a:r>
            <a:r>
              <a:rPr lang="zh-CN" altLang="zh-CN" sz="1400" dirty="0">
                <a:solidFill>
                  <a:srgbClr val="FF0000"/>
                </a:solidFill>
              </a:rPr>
              <a:t>处理数据的噪声标签或者说如何在有噪声标签的情况下使训练的</a:t>
            </a:r>
            <a:r>
              <a:rPr lang="en-US" altLang="zh-CN" sz="1400" dirty="0">
                <a:solidFill>
                  <a:srgbClr val="FF0000"/>
                </a:solidFill>
              </a:rPr>
              <a:t>DNN</a:t>
            </a:r>
            <a:r>
              <a:rPr lang="zh-CN" altLang="zh-CN" sz="1400" dirty="0">
                <a:solidFill>
                  <a:srgbClr val="FF0000"/>
                </a:solidFill>
              </a:rPr>
              <a:t>具有一定的鲁棒性。</a:t>
            </a:r>
            <a:endParaRPr lang="zh-CN" altLang="en-US" sz="1400" dirty="0">
              <a:solidFill>
                <a:srgbClr val="FF0000"/>
              </a:solidFill>
            </a:endParaRPr>
          </a:p>
        </p:txBody>
      </p:sp>
      <p:sp>
        <p:nvSpPr>
          <p:cNvPr id="40" name="下箭头 39"/>
          <p:cNvSpPr/>
          <p:nvPr/>
        </p:nvSpPr>
        <p:spPr>
          <a:xfrm>
            <a:off x="5521570" y="3572597"/>
            <a:ext cx="290146" cy="439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Group 33"/>
          <p:cNvGrpSpPr/>
          <p:nvPr/>
        </p:nvGrpSpPr>
        <p:grpSpPr>
          <a:xfrm>
            <a:off x="755073" y="4678232"/>
            <a:ext cx="500504" cy="500504"/>
            <a:chOff x="1731021" y="4175657"/>
            <a:chExt cx="736375" cy="736375"/>
          </a:xfrm>
          <a:solidFill>
            <a:schemeClr val="accent4"/>
          </a:solidFill>
        </p:grpSpPr>
        <p:sp>
          <p:nvSpPr>
            <p:cNvPr id="42" name="íślíḋè-Oval 34"/>
            <p:cNvSpPr/>
            <p:nvPr/>
          </p:nvSpPr>
          <p:spPr>
            <a:xfrm>
              <a:off x="1731021" y="4175657"/>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íślíḋè-TextBox 35"/>
            <p:cNvSpPr txBox="1"/>
            <p:nvPr/>
          </p:nvSpPr>
          <p:spPr>
            <a:xfrm>
              <a:off x="1835353" y="4311867"/>
              <a:ext cx="527709" cy="461665"/>
            </a:xfrm>
            <a:prstGeom prst="rect">
              <a:avLst/>
            </a:prstGeom>
            <a:noFill/>
            <a:ln>
              <a:noFill/>
            </a:ln>
          </p:spPr>
          <p:txBody>
            <a:bodyPr wrap="none">
              <a:noAutofit/>
            </a:bodyPr>
            <a:lstStyle/>
            <a:p>
              <a:pPr algn="ctr"/>
              <a:r>
                <a:rPr lang="en-GB" sz="1600" dirty="0">
                  <a:solidFill>
                    <a:schemeClr val="bg1"/>
                  </a:solidFill>
                </a:rPr>
                <a:t>03</a:t>
              </a:r>
            </a:p>
          </p:txBody>
        </p:sp>
      </p:grpSp>
      <p:sp>
        <p:nvSpPr>
          <p:cNvPr id="44" name="文本框 43"/>
          <p:cNvSpPr txBox="1"/>
          <p:nvPr/>
        </p:nvSpPr>
        <p:spPr>
          <a:xfrm>
            <a:off x="1326490" y="4628165"/>
            <a:ext cx="9320995" cy="461665"/>
          </a:xfrm>
          <a:prstGeom prst="rect">
            <a:avLst/>
          </a:prstGeom>
          <a:noFill/>
        </p:spPr>
        <p:txBody>
          <a:bodyPr wrap="square" rtlCol="0">
            <a:spAutoFit/>
          </a:bodyPr>
          <a:lstStyle/>
          <a:p>
            <a:r>
              <a:rPr lang="en-US" altLang="zh-CN" sz="1200" dirty="0" smtClean="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rPr>
              <a:t>Zhang </a:t>
            </a:r>
            <a:r>
              <a:rPr lang="zh-CN" altLang="zh-CN" sz="1200" dirty="0">
                <a:latin typeface="宋体" panose="02010600030101010101" pitchFamily="2" charset="-122"/>
                <a:ea typeface="宋体" panose="02010600030101010101" pitchFamily="2" charset="-122"/>
              </a:rPr>
              <a:t>等人在</a:t>
            </a:r>
            <a:r>
              <a:rPr lang="en-US" altLang="zh-CN" sz="1200" dirty="0">
                <a:latin typeface="宋体" panose="02010600030101010101" pitchFamily="2" charset="-122"/>
                <a:ea typeface="宋体" panose="02010600030101010101" pitchFamily="2" charset="-122"/>
              </a:rPr>
              <a:t>2017</a:t>
            </a:r>
            <a:r>
              <a:rPr lang="zh-CN" altLang="zh-CN" sz="1200" dirty="0">
                <a:latin typeface="宋体" panose="02010600030101010101" pitchFamily="2" charset="-122"/>
                <a:ea typeface="宋体" panose="02010600030101010101" pitchFamily="2" charset="-122"/>
              </a:rPr>
              <a:t>的实验中证明了</a:t>
            </a:r>
            <a:r>
              <a:rPr lang="en-US" altLang="zh-CN" sz="1200" dirty="0">
                <a:latin typeface="宋体" panose="02010600030101010101" pitchFamily="2" charset="-122"/>
                <a:ea typeface="宋体" panose="02010600030101010101" pitchFamily="2" charset="-122"/>
              </a:rPr>
              <a:t>DNN</a:t>
            </a:r>
            <a:r>
              <a:rPr lang="zh-CN" altLang="zh-CN" sz="1200" dirty="0">
                <a:latin typeface="宋体" panose="02010600030101010101" pitchFamily="2" charset="-122"/>
                <a:ea typeface="宋体" panose="02010600030101010101" pitchFamily="2" charset="-122"/>
              </a:rPr>
              <a:t>具有很高的适应随机标签的能力，但是泛化误差较大，同时也发现了泛化误差与噪声比之间存在正相关，这意味着</a:t>
            </a:r>
            <a:r>
              <a:rPr lang="en-US" altLang="zh-CN" sz="1200" dirty="0">
                <a:latin typeface="宋体" panose="02010600030101010101" pitchFamily="2" charset="-122"/>
                <a:ea typeface="宋体" panose="02010600030101010101" pitchFamily="2" charset="-122"/>
              </a:rPr>
              <a:t>DNN </a:t>
            </a:r>
            <a:r>
              <a:rPr lang="zh-CN" altLang="zh-CN" sz="1200" dirty="0">
                <a:latin typeface="宋体" panose="02010600030101010101" pitchFamily="2" charset="-122"/>
                <a:ea typeface="宋体" panose="02010600030101010101" pitchFamily="2" charset="-122"/>
              </a:rPr>
              <a:t>确实从噪声数据中得到了一些信息，然而仍无法定量的表明其中关系。</a:t>
            </a:r>
          </a:p>
        </p:txBody>
      </p:sp>
      <p:sp>
        <p:nvSpPr>
          <p:cNvPr id="45" name="文本框 44"/>
          <p:cNvSpPr txBox="1"/>
          <p:nvPr/>
        </p:nvSpPr>
        <p:spPr>
          <a:xfrm>
            <a:off x="1542475" y="5609889"/>
            <a:ext cx="8248333" cy="307777"/>
          </a:xfrm>
          <a:prstGeom prst="rect">
            <a:avLst/>
          </a:prstGeom>
          <a:noFill/>
        </p:spPr>
        <p:txBody>
          <a:bodyPr wrap="square" rtlCol="0">
            <a:spAutoFit/>
          </a:bodyPr>
          <a:lstStyle/>
          <a:p>
            <a:r>
              <a:rPr lang="zh-CN" altLang="zh-CN" sz="1400" dirty="0" smtClean="0">
                <a:solidFill>
                  <a:srgbClr val="FF0000"/>
                </a:solidFill>
              </a:rPr>
              <a:t>如何</a:t>
            </a:r>
            <a:r>
              <a:rPr lang="zh-CN" altLang="zh-CN" sz="1400" dirty="0">
                <a:solidFill>
                  <a:srgbClr val="FF0000"/>
                </a:solidFill>
              </a:rPr>
              <a:t>定量的描述泛化误差与标签噪声的关系，根据发现的定量关系如何去训练具有一定抗噪声性的</a:t>
            </a:r>
            <a:r>
              <a:rPr lang="en-US" altLang="zh-CN" sz="1400" dirty="0">
                <a:solidFill>
                  <a:srgbClr val="FF0000"/>
                </a:solidFill>
              </a:rPr>
              <a:t>DNN</a:t>
            </a:r>
            <a:r>
              <a:rPr lang="zh-CN" altLang="zh-CN" sz="1400" dirty="0">
                <a:solidFill>
                  <a:srgbClr val="FF0000"/>
                </a:solidFill>
              </a:rPr>
              <a:t>。</a:t>
            </a:r>
            <a:endParaRPr lang="zh-CN" altLang="en-US" sz="1400" dirty="0">
              <a:solidFill>
                <a:srgbClr val="FF0000"/>
              </a:solidFill>
            </a:endParaRPr>
          </a:p>
        </p:txBody>
      </p:sp>
      <p:sp>
        <p:nvSpPr>
          <p:cNvPr id="46" name="下箭头 45"/>
          <p:cNvSpPr/>
          <p:nvPr/>
        </p:nvSpPr>
        <p:spPr>
          <a:xfrm>
            <a:off x="5521570" y="5123021"/>
            <a:ext cx="290146" cy="439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3433130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67377" y="345292"/>
            <a:ext cx="3057247" cy="523220"/>
          </a:xfrm>
          <a:prstGeom prst="rect">
            <a:avLst/>
          </a:prstGeom>
          <a:noFill/>
        </p:spPr>
        <p:txBody>
          <a:bodyPr wrap="none" rtlCol="0">
            <a:spAutoFit/>
            <a:scene3d>
              <a:camera prst="orthographicFront"/>
              <a:lightRig rig="threePt" dir="t"/>
            </a:scene3d>
            <a:sp3d contourW="12700"/>
          </a:bodyPr>
          <a:lstStyle/>
          <a:p>
            <a:pPr algn="ctr"/>
            <a:r>
              <a:rPr lang="zh-CN" altLang="zh-CN" sz="2800" b="1" dirty="0"/>
              <a:t>研究的问题及目标</a:t>
            </a:r>
            <a:endParaRPr lang="zh-CN" altLang="en-US" sz="4400" dirty="0">
              <a:latin typeface="Agency FB" panose="020B0503020202020204" pitchFamily="34" charset="0"/>
            </a:endParaRPr>
          </a:p>
        </p:txBody>
      </p:sp>
      <p:grpSp>
        <p:nvGrpSpPr>
          <p:cNvPr id="27" name="Group 21"/>
          <p:cNvGrpSpPr/>
          <p:nvPr/>
        </p:nvGrpSpPr>
        <p:grpSpPr>
          <a:xfrm>
            <a:off x="1599135" y="2196007"/>
            <a:ext cx="500504" cy="500504"/>
            <a:chOff x="1731021" y="1638788"/>
            <a:chExt cx="736375" cy="736375"/>
          </a:xfrm>
          <a:solidFill>
            <a:schemeClr val="accent2"/>
          </a:solidFill>
        </p:grpSpPr>
        <p:sp>
          <p:nvSpPr>
            <p:cNvPr id="28" name="íślíḋè-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íślíḋè-TextBox 23"/>
            <p:cNvSpPr txBox="1"/>
            <p:nvPr/>
          </p:nvSpPr>
          <p:spPr>
            <a:xfrm>
              <a:off x="1835353" y="1774998"/>
              <a:ext cx="527710" cy="461664"/>
            </a:xfrm>
            <a:prstGeom prst="rect">
              <a:avLst/>
            </a:prstGeom>
            <a:noFill/>
            <a:ln>
              <a:noFill/>
            </a:ln>
          </p:spPr>
          <p:txBody>
            <a:bodyPr wrap="none">
              <a:noAutofit/>
            </a:bodyPr>
            <a:lstStyle/>
            <a:p>
              <a:pPr algn="ctr"/>
              <a:r>
                <a:rPr lang="en-GB" sz="1600" dirty="0">
                  <a:solidFill>
                    <a:schemeClr val="bg1"/>
                  </a:solidFill>
                </a:rPr>
                <a:t>01</a:t>
              </a:r>
            </a:p>
          </p:txBody>
        </p:sp>
      </p:grpSp>
      <p:grpSp>
        <p:nvGrpSpPr>
          <p:cNvPr id="30" name="Group 27"/>
          <p:cNvGrpSpPr/>
          <p:nvPr/>
        </p:nvGrpSpPr>
        <p:grpSpPr>
          <a:xfrm>
            <a:off x="1599135" y="3008378"/>
            <a:ext cx="500504" cy="500504"/>
            <a:chOff x="1731021" y="2821439"/>
            <a:chExt cx="736375" cy="736375"/>
          </a:xfrm>
          <a:solidFill>
            <a:schemeClr val="accent3"/>
          </a:solidFill>
        </p:grpSpPr>
        <p:sp>
          <p:nvSpPr>
            <p:cNvPr id="31" name="íślíḋè-Oval 28"/>
            <p:cNvSpPr/>
            <p:nvPr/>
          </p:nvSpPr>
          <p:spPr>
            <a:xfrm>
              <a:off x="1731021" y="2821439"/>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ślíḋè-TextBox 29"/>
            <p:cNvSpPr txBox="1"/>
            <p:nvPr/>
          </p:nvSpPr>
          <p:spPr>
            <a:xfrm>
              <a:off x="1835353" y="2957649"/>
              <a:ext cx="527709" cy="461665"/>
            </a:xfrm>
            <a:prstGeom prst="rect">
              <a:avLst/>
            </a:prstGeom>
            <a:noFill/>
            <a:ln>
              <a:noFill/>
            </a:ln>
          </p:spPr>
          <p:txBody>
            <a:bodyPr wrap="none">
              <a:noAutofit/>
            </a:bodyPr>
            <a:lstStyle/>
            <a:p>
              <a:pPr algn="ctr"/>
              <a:r>
                <a:rPr lang="en-GB" sz="1600">
                  <a:solidFill>
                    <a:schemeClr val="bg1"/>
                  </a:solidFill>
                </a:rPr>
                <a:t>02</a:t>
              </a:r>
            </a:p>
          </p:txBody>
        </p:sp>
      </p:grpSp>
      <p:sp>
        <p:nvSpPr>
          <p:cNvPr id="12" name="文本框 11"/>
          <p:cNvSpPr txBox="1"/>
          <p:nvPr/>
        </p:nvSpPr>
        <p:spPr>
          <a:xfrm>
            <a:off x="978947" y="1064689"/>
            <a:ext cx="1661746" cy="369332"/>
          </a:xfrm>
          <a:prstGeom prst="rect">
            <a:avLst/>
          </a:prstGeom>
          <a:noFill/>
        </p:spPr>
        <p:txBody>
          <a:bodyPr wrap="square" rtlCol="0">
            <a:spAutoFit/>
          </a:bodyPr>
          <a:lstStyle/>
          <a:p>
            <a:r>
              <a:rPr lang="zh-CN" altLang="zh-CN" b="1" dirty="0" smtClean="0"/>
              <a:t>研究</a:t>
            </a:r>
            <a:r>
              <a:rPr lang="zh-CN" altLang="en-US" b="1" dirty="0" smtClean="0"/>
              <a:t>目标</a:t>
            </a:r>
            <a:endParaRPr lang="zh-CN" altLang="en-US" dirty="0"/>
          </a:p>
        </p:txBody>
      </p:sp>
      <p:grpSp>
        <p:nvGrpSpPr>
          <p:cNvPr id="41" name="Group 33"/>
          <p:cNvGrpSpPr/>
          <p:nvPr/>
        </p:nvGrpSpPr>
        <p:grpSpPr>
          <a:xfrm>
            <a:off x="1599134" y="3904510"/>
            <a:ext cx="500504" cy="500504"/>
            <a:chOff x="1731021" y="4175657"/>
            <a:chExt cx="736375" cy="736375"/>
          </a:xfrm>
          <a:solidFill>
            <a:schemeClr val="accent4"/>
          </a:solidFill>
        </p:grpSpPr>
        <p:sp>
          <p:nvSpPr>
            <p:cNvPr id="42" name="íślíḋè-Oval 34"/>
            <p:cNvSpPr/>
            <p:nvPr/>
          </p:nvSpPr>
          <p:spPr>
            <a:xfrm>
              <a:off x="1731021" y="4175657"/>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íślíḋè-TextBox 35"/>
            <p:cNvSpPr txBox="1"/>
            <p:nvPr/>
          </p:nvSpPr>
          <p:spPr>
            <a:xfrm>
              <a:off x="1835353" y="4311867"/>
              <a:ext cx="527709" cy="461665"/>
            </a:xfrm>
            <a:prstGeom prst="rect">
              <a:avLst/>
            </a:prstGeom>
            <a:noFill/>
            <a:ln>
              <a:noFill/>
            </a:ln>
          </p:spPr>
          <p:txBody>
            <a:bodyPr wrap="none">
              <a:noAutofit/>
            </a:bodyPr>
            <a:lstStyle/>
            <a:p>
              <a:pPr algn="ctr"/>
              <a:r>
                <a:rPr lang="en-GB" sz="1600" dirty="0">
                  <a:solidFill>
                    <a:schemeClr val="bg1"/>
                  </a:solidFill>
                </a:rPr>
                <a:t>03</a:t>
              </a:r>
            </a:p>
          </p:txBody>
        </p:sp>
      </p:grpSp>
      <p:sp>
        <p:nvSpPr>
          <p:cNvPr id="2" name="文本框 1"/>
          <p:cNvSpPr txBox="1"/>
          <p:nvPr/>
        </p:nvSpPr>
        <p:spPr>
          <a:xfrm>
            <a:off x="2277207" y="2233042"/>
            <a:ext cx="5222631" cy="369332"/>
          </a:xfrm>
          <a:prstGeom prst="rect">
            <a:avLst/>
          </a:prstGeom>
          <a:noFill/>
        </p:spPr>
        <p:txBody>
          <a:bodyPr wrap="square" rtlCol="0">
            <a:spAutoFit/>
          </a:bodyPr>
          <a:lstStyle/>
          <a:p>
            <a:pPr lvl="0"/>
            <a:r>
              <a:rPr lang="zh-CN" altLang="zh-CN" dirty="0"/>
              <a:t>在理论上将</a:t>
            </a:r>
            <a:r>
              <a:rPr lang="en-US" altLang="zh-CN" dirty="0"/>
              <a:t>DNN</a:t>
            </a:r>
            <a:r>
              <a:rPr lang="zh-CN" altLang="zh-CN" dirty="0"/>
              <a:t>的泛化性能与噪声相</a:t>
            </a:r>
            <a:r>
              <a:rPr lang="zh-CN" altLang="zh-CN" dirty="0" smtClean="0"/>
              <a:t>关联</a:t>
            </a:r>
            <a:endParaRPr lang="zh-CN" altLang="zh-CN" dirty="0"/>
          </a:p>
        </p:txBody>
      </p:sp>
      <p:sp>
        <p:nvSpPr>
          <p:cNvPr id="3" name="文本框 2"/>
          <p:cNvSpPr txBox="1"/>
          <p:nvPr/>
        </p:nvSpPr>
        <p:spPr>
          <a:xfrm>
            <a:off x="2277207" y="3100958"/>
            <a:ext cx="5539154" cy="369332"/>
          </a:xfrm>
          <a:prstGeom prst="rect">
            <a:avLst/>
          </a:prstGeom>
          <a:noFill/>
        </p:spPr>
        <p:txBody>
          <a:bodyPr wrap="square" rtlCol="0">
            <a:spAutoFit/>
          </a:bodyPr>
          <a:lstStyle/>
          <a:p>
            <a:pPr lvl="0"/>
            <a:r>
              <a:rPr lang="zh-CN" altLang="zh-CN" dirty="0"/>
              <a:t>定量的阐明使用噪声标签训练的</a:t>
            </a:r>
            <a:r>
              <a:rPr lang="en-US" altLang="zh-CN" dirty="0"/>
              <a:t>DNN </a:t>
            </a:r>
            <a:r>
              <a:rPr lang="zh-CN" altLang="zh-CN" dirty="0"/>
              <a:t>的泛化性能</a:t>
            </a:r>
            <a:r>
              <a:rPr lang="zh-CN" altLang="zh-CN" dirty="0" smtClean="0"/>
              <a:t>；</a:t>
            </a:r>
            <a:endParaRPr lang="zh-CN" altLang="zh-CN" dirty="0"/>
          </a:p>
        </p:txBody>
      </p:sp>
      <p:sp>
        <p:nvSpPr>
          <p:cNvPr id="4" name="文本框 3"/>
          <p:cNvSpPr txBox="1"/>
          <p:nvPr/>
        </p:nvSpPr>
        <p:spPr>
          <a:xfrm>
            <a:off x="2277207" y="4002798"/>
            <a:ext cx="5336931" cy="646331"/>
          </a:xfrm>
          <a:prstGeom prst="rect">
            <a:avLst/>
          </a:prstGeom>
          <a:noFill/>
        </p:spPr>
        <p:txBody>
          <a:bodyPr wrap="square" rtlCol="0">
            <a:spAutoFit/>
          </a:bodyPr>
          <a:lstStyle/>
          <a:p>
            <a:pPr lvl="0"/>
            <a:r>
              <a:rPr lang="zh-CN" altLang="zh-CN" dirty="0"/>
              <a:t>开发一种针对噪声标签训练</a:t>
            </a:r>
            <a:r>
              <a:rPr lang="en-US" altLang="zh-CN" dirty="0"/>
              <a:t>DNN</a:t>
            </a:r>
            <a:r>
              <a:rPr lang="zh-CN" altLang="zh-CN" dirty="0"/>
              <a:t>的特定实用算法。</a:t>
            </a:r>
          </a:p>
          <a:p>
            <a:endParaRPr lang="zh-CN" altLang="en-US" dirty="0"/>
          </a:p>
        </p:txBody>
      </p:sp>
      <p:sp>
        <p:nvSpPr>
          <p:cNvPr id="33" name="ïṧḷïḓê-Rectangle 17"/>
          <p:cNvSpPr/>
          <p:nvPr/>
        </p:nvSpPr>
        <p:spPr>
          <a:xfrm rot="2700000">
            <a:off x="9055545" y="1723555"/>
            <a:ext cx="3141663" cy="3140076"/>
          </a:xfrm>
          <a:prstGeom prst="rect">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Tree>
    <p:custDataLst>
      <p:tags r:id="rId1"/>
    </p:custDataLst>
    <p:extLst>
      <p:ext uri="{BB962C8B-B14F-4D97-AF65-F5344CB8AC3E}">
        <p14:creationId xmlns:p14="http://schemas.microsoft.com/office/powerpoint/2010/main" val="1246080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185214"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rPr>
              <a:t>PART 02</a:t>
            </a:r>
            <a:endParaRPr kumimoji="0" lang="zh-CN" altLang="en-US" sz="6000" b="0" i="0" u="none" strike="noStrike" kern="1200" cap="none" spc="0" normalizeH="0" baseline="0" noProof="0" dirty="0" smtClean="0">
              <a:ln>
                <a:noFill/>
              </a:ln>
              <a:solidFill>
                <a:prstClr val="black">
                  <a:lumMod val="75000"/>
                  <a:lumOff val="25000"/>
                </a:prstClr>
              </a:solidFill>
              <a:effectLst/>
              <a:uLnTx/>
              <a:uFillTx/>
              <a:latin typeface="Agency FB" panose="020B0503020202020204" pitchFamily="34" charset="0"/>
              <a:ea typeface="微软雅黑"/>
              <a:cs typeface="+mn-cs"/>
            </a:endParaRPr>
          </a:p>
        </p:txBody>
      </p:sp>
      <p:sp>
        <p:nvSpPr>
          <p:cNvPr id="37" name="文本框 36"/>
          <p:cNvSpPr txBox="1"/>
          <p:nvPr/>
        </p:nvSpPr>
        <p:spPr>
          <a:xfrm>
            <a:off x="6361928" y="2930992"/>
            <a:ext cx="2236510"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rPr>
              <a:t>研究方法</a:t>
            </a:r>
            <a:endParaRPr kumimoji="0" lang="zh-CN" altLang="en-US" sz="4000" b="0" i="0" u="none" strike="noStrike" kern="1200" cap="none" spc="0" normalizeH="0" baseline="0" noProof="0" dirty="0" smtClean="0">
              <a:ln>
                <a:noFill/>
              </a:ln>
              <a:solidFill>
                <a:prstClr val="black"/>
              </a:solidFill>
              <a:effectLst/>
              <a:uLnTx/>
              <a:uFillTx/>
              <a:latin typeface="Agency FB" panose="020B0503020202020204" pitchFamily="34" charset="0"/>
              <a:ea typeface="微软雅黑"/>
              <a:cs typeface="+mn-cs"/>
            </a:endParaRP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8270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par>
                                <p:cTn id="35" presetID="22" presetClass="entr" presetSubtype="1"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389ca0e-54a0-423b-be57-9cfe4a4acd71"/>
          <p:cNvGrpSpPr>
            <a:grpSpLocks noChangeAspect="1"/>
          </p:cNvGrpSpPr>
          <p:nvPr/>
        </p:nvGrpSpPr>
        <p:grpSpPr>
          <a:xfrm>
            <a:off x="3460204" y="2590226"/>
            <a:ext cx="4502696" cy="2875556"/>
            <a:chOff x="991741" y="1403868"/>
            <a:chExt cx="6322572" cy="4037784"/>
          </a:xfrm>
        </p:grpSpPr>
        <p:cxnSp>
          <p:nvCxnSpPr>
            <p:cNvPr id="3" name="is1ide-Straight Connector 30"/>
            <p:cNvCxnSpPr>
              <a:stCxn id="27" idx="5"/>
              <a:endCxn id="31" idx="1"/>
            </p:cNvCxnSpPr>
            <p:nvPr/>
          </p:nvCxnSpPr>
          <p:spPr>
            <a:xfrm>
              <a:off x="2021806" y="2433932"/>
              <a:ext cx="1441478" cy="104963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is1ide-Straight Connector 31"/>
            <p:cNvCxnSpPr>
              <a:stCxn id="31" idx="7"/>
              <a:endCxn id="39" idx="2"/>
            </p:cNvCxnSpPr>
            <p:nvPr/>
          </p:nvCxnSpPr>
          <p:spPr>
            <a:xfrm flipV="1">
              <a:off x="4316619" y="2508813"/>
              <a:ext cx="1790899" cy="974749"/>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41"/>
            <p:cNvGrpSpPr/>
            <p:nvPr/>
          </p:nvGrpSpPr>
          <p:grpSpPr>
            <a:xfrm>
              <a:off x="6107518" y="1905415"/>
              <a:ext cx="1206795" cy="1206796"/>
              <a:chOff x="6107518" y="1905415"/>
              <a:chExt cx="1206795" cy="1206796"/>
            </a:xfrm>
          </p:grpSpPr>
          <p:sp>
            <p:nvSpPr>
              <p:cNvPr id="39" name="is1ide-Oval 21"/>
              <p:cNvSpPr/>
              <p:nvPr/>
            </p:nvSpPr>
            <p:spPr>
              <a:xfrm>
                <a:off x="6107518" y="1905415"/>
                <a:ext cx="1206795" cy="1206796"/>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is1ide-Oval 22"/>
              <p:cNvSpPr/>
              <p:nvPr/>
            </p:nvSpPr>
            <p:spPr>
              <a:xfrm>
                <a:off x="6209366" y="2007263"/>
                <a:ext cx="1003098" cy="100309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is1ide-Oval 23"/>
              <p:cNvSpPr/>
              <p:nvPr/>
            </p:nvSpPr>
            <p:spPr>
              <a:xfrm>
                <a:off x="6326408" y="2124308"/>
                <a:ext cx="769009" cy="7690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is1ide-Freeform: Shape 35"/>
              <p:cNvSpPr>
                <a:spLocks noChangeAspect="1"/>
              </p:cNvSpPr>
              <p:nvPr/>
            </p:nvSpPr>
            <p:spPr bwMode="auto">
              <a:xfrm>
                <a:off x="6564390" y="2318283"/>
                <a:ext cx="336873" cy="381054"/>
              </a:xfrm>
              <a:custGeom>
                <a:avLst/>
                <a:gdLst>
                  <a:gd name="connsiteX0" fmla="*/ 32079 w 449102"/>
                  <a:gd name="connsiteY0" fmla="*/ 355245 h 508000"/>
                  <a:gd name="connsiteX1" fmla="*/ 32079 w 449102"/>
                  <a:gd name="connsiteY1" fmla="*/ 387217 h 508000"/>
                  <a:gd name="connsiteX2" fmla="*/ 60593 w 449102"/>
                  <a:gd name="connsiteY2" fmla="*/ 387217 h 508000"/>
                  <a:gd name="connsiteX3" fmla="*/ 32079 w 449102"/>
                  <a:gd name="connsiteY3" fmla="*/ 355245 h 508000"/>
                  <a:gd name="connsiteX4" fmla="*/ 231680 w 449102"/>
                  <a:gd name="connsiteY4" fmla="*/ 248672 h 508000"/>
                  <a:gd name="connsiteX5" fmla="*/ 213858 w 449102"/>
                  <a:gd name="connsiteY5" fmla="*/ 266434 h 508000"/>
                  <a:gd name="connsiteX6" fmla="*/ 213858 w 449102"/>
                  <a:gd name="connsiteY6" fmla="*/ 284196 h 508000"/>
                  <a:gd name="connsiteX7" fmla="*/ 352866 w 449102"/>
                  <a:gd name="connsiteY7" fmla="*/ 284196 h 508000"/>
                  <a:gd name="connsiteX8" fmla="*/ 370688 w 449102"/>
                  <a:gd name="connsiteY8" fmla="*/ 266434 h 508000"/>
                  <a:gd name="connsiteX9" fmla="*/ 370688 w 449102"/>
                  <a:gd name="connsiteY9" fmla="*/ 248672 h 508000"/>
                  <a:gd name="connsiteX10" fmla="*/ 231680 w 449102"/>
                  <a:gd name="connsiteY10" fmla="*/ 248672 h 508000"/>
                  <a:gd name="connsiteX11" fmla="*/ 217107 w 449102"/>
                  <a:gd name="connsiteY11" fmla="*/ 98655 h 508000"/>
                  <a:gd name="connsiteX12" fmla="*/ 316580 w 449102"/>
                  <a:gd name="connsiteY12" fmla="*/ 98655 h 508000"/>
                  <a:gd name="connsiteX13" fmla="*/ 316580 w 449102"/>
                  <a:gd name="connsiteY13" fmla="*/ 112934 h 508000"/>
                  <a:gd name="connsiteX14" fmla="*/ 309475 w 449102"/>
                  <a:gd name="connsiteY14" fmla="*/ 130782 h 508000"/>
                  <a:gd name="connsiteX15" fmla="*/ 302370 w 449102"/>
                  <a:gd name="connsiteY15" fmla="*/ 130782 h 508000"/>
                  <a:gd name="connsiteX16" fmla="*/ 302370 w 449102"/>
                  <a:gd name="connsiteY16" fmla="*/ 112934 h 508000"/>
                  <a:gd name="connsiteX17" fmla="*/ 224212 w 449102"/>
                  <a:gd name="connsiteY17" fmla="*/ 112934 h 508000"/>
                  <a:gd name="connsiteX18" fmla="*/ 213554 w 449102"/>
                  <a:gd name="connsiteY18" fmla="*/ 130782 h 508000"/>
                  <a:gd name="connsiteX19" fmla="*/ 117633 w 449102"/>
                  <a:gd name="connsiteY19" fmla="*/ 130782 h 508000"/>
                  <a:gd name="connsiteX20" fmla="*/ 106976 w 449102"/>
                  <a:gd name="connsiteY20" fmla="*/ 141491 h 508000"/>
                  <a:gd name="connsiteX21" fmla="*/ 106976 w 449102"/>
                  <a:gd name="connsiteY21" fmla="*/ 216452 h 508000"/>
                  <a:gd name="connsiteX22" fmla="*/ 99870 w 449102"/>
                  <a:gd name="connsiteY22" fmla="*/ 216452 h 508000"/>
                  <a:gd name="connsiteX23" fmla="*/ 92765 w 449102"/>
                  <a:gd name="connsiteY23" fmla="*/ 198604 h 508000"/>
                  <a:gd name="connsiteX24" fmla="*/ 92765 w 449102"/>
                  <a:gd name="connsiteY24" fmla="*/ 141491 h 508000"/>
                  <a:gd name="connsiteX25" fmla="*/ 117633 w 449102"/>
                  <a:gd name="connsiteY25" fmla="*/ 116503 h 508000"/>
                  <a:gd name="connsiteX26" fmla="*/ 206449 w 449102"/>
                  <a:gd name="connsiteY26" fmla="*/ 116503 h 508000"/>
                  <a:gd name="connsiteX27" fmla="*/ 185531 w 449102"/>
                  <a:gd name="connsiteY27" fmla="*/ 55954 h 508000"/>
                  <a:gd name="connsiteX28" fmla="*/ 285658 w 449102"/>
                  <a:gd name="connsiteY28" fmla="*/ 55954 h 508000"/>
                  <a:gd name="connsiteX29" fmla="*/ 285658 w 449102"/>
                  <a:gd name="connsiteY29" fmla="*/ 70159 h 508000"/>
                  <a:gd name="connsiteX30" fmla="*/ 278506 w 449102"/>
                  <a:gd name="connsiteY30" fmla="*/ 87915 h 508000"/>
                  <a:gd name="connsiteX31" fmla="*/ 271354 w 449102"/>
                  <a:gd name="connsiteY31" fmla="*/ 87915 h 508000"/>
                  <a:gd name="connsiteX32" fmla="*/ 271354 w 449102"/>
                  <a:gd name="connsiteY32" fmla="*/ 70159 h 508000"/>
                  <a:gd name="connsiteX33" fmla="*/ 196258 w 449102"/>
                  <a:gd name="connsiteY33" fmla="*/ 70159 h 508000"/>
                  <a:gd name="connsiteX34" fmla="*/ 181955 w 449102"/>
                  <a:gd name="connsiteY34" fmla="*/ 87915 h 508000"/>
                  <a:gd name="connsiteX35" fmla="*/ 85403 w 449102"/>
                  <a:gd name="connsiteY35" fmla="*/ 87915 h 508000"/>
                  <a:gd name="connsiteX36" fmla="*/ 74675 w 449102"/>
                  <a:gd name="connsiteY36" fmla="*/ 102120 h 508000"/>
                  <a:gd name="connsiteX37" fmla="*/ 74675 w 449102"/>
                  <a:gd name="connsiteY37" fmla="*/ 176696 h 508000"/>
                  <a:gd name="connsiteX38" fmla="*/ 67523 w 449102"/>
                  <a:gd name="connsiteY38" fmla="*/ 176696 h 508000"/>
                  <a:gd name="connsiteX39" fmla="*/ 60371 w 449102"/>
                  <a:gd name="connsiteY39" fmla="*/ 155389 h 508000"/>
                  <a:gd name="connsiteX40" fmla="*/ 60371 w 449102"/>
                  <a:gd name="connsiteY40" fmla="*/ 102120 h 508000"/>
                  <a:gd name="connsiteX41" fmla="*/ 85403 w 449102"/>
                  <a:gd name="connsiteY41" fmla="*/ 73710 h 508000"/>
                  <a:gd name="connsiteX42" fmla="*/ 174803 w 449102"/>
                  <a:gd name="connsiteY42" fmla="*/ 73710 h 508000"/>
                  <a:gd name="connsiteX43" fmla="*/ 185531 w 449102"/>
                  <a:gd name="connsiteY43" fmla="*/ 55954 h 508000"/>
                  <a:gd name="connsiteX44" fmla="*/ 49900 w 449102"/>
                  <a:gd name="connsiteY44" fmla="*/ 35525 h 508000"/>
                  <a:gd name="connsiteX45" fmla="*/ 32079 w 449102"/>
                  <a:gd name="connsiteY45" fmla="*/ 53287 h 508000"/>
                  <a:gd name="connsiteX46" fmla="*/ 32079 w 449102"/>
                  <a:gd name="connsiteY46" fmla="*/ 198937 h 508000"/>
                  <a:gd name="connsiteX47" fmla="*/ 128315 w 449102"/>
                  <a:gd name="connsiteY47" fmla="*/ 287748 h 508000"/>
                  <a:gd name="connsiteX48" fmla="*/ 128315 w 449102"/>
                  <a:gd name="connsiteY48" fmla="*/ 195385 h 508000"/>
                  <a:gd name="connsiteX49" fmla="*/ 163958 w 449102"/>
                  <a:gd name="connsiteY49" fmla="*/ 156308 h 508000"/>
                  <a:gd name="connsiteX50" fmla="*/ 352866 w 449102"/>
                  <a:gd name="connsiteY50" fmla="*/ 156308 h 508000"/>
                  <a:gd name="connsiteX51" fmla="*/ 352866 w 449102"/>
                  <a:gd name="connsiteY51" fmla="*/ 35525 h 508000"/>
                  <a:gd name="connsiteX52" fmla="*/ 49900 w 449102"/>
                  <a:gd name="connsiteY52" fmla="*/ 35525 h 508000"/>
                  <a:gd name="connsiteX53" fmla="*/ 39207 w 449102"/>
                  <a:gd name="connsiteY53" fmla="*/ 0 h 508000"/>
                  <a:gd name="connsiteX54" fmla="*/ 377816 w 449102"/>
                  <a:gd name="connsiteY54" fmla="*/ 0 h 508000"/>
                  <a:gd name="connsiteX55" fmla="*/ 377816 w 449102"/>
                  <a:gd name="connsiteY55" fmla="*/ 156308 h 508000"/>
                  <a:gd name="connsiteX56" fmla="*/ 449102 w 449102"/>
                  <a:gd name="connsiteY56" fmla="*/ 156308 h 508000"/>
                  <a:gd name="connsiteX57" fmla="*/ 449102 w 449102"/>
                  <a:gd name="connsiteY57" fmla="*/ 468923 h 508000"/>
                  <a:gd name="connsiteX58" fmla="*/ 409895 w 449102"/>
                  <a:gd name="connsiteY58" fmla="*/ 508000 h 508000"/>
                  <a:gd name="connsiteX59" fmla="*/ 128315 w 449102"/>
                  <a:gd name="connsiteY59" fmla="*/ 508000 h 508000"/>
                  <a:gd name="connsiteX60" fmla="*/ 128315 w 449102"/>
                  <a:gd name="connsiteY60" fmla="*/ 458266 h 508000"/>
                  <a:gd name="connsiteX61" fmla="*/ 74850 w 449102"/>
                  <a:gd name="connsiteY61" fmla="*/ 401427 h 508000"/>
                  <a:gd name="connsiteX62" fmla="*/ 0 w 449102"/>
                  <a:gd name="connsiteY62" fmla="*/ 401427 h 508000"/>
                  <a:gd name="connsiteX63" fmla="*/ 0 w 449102"/>
                  <a:gd name="connsiteY63" fmla="*/ 39077 h 508000"/>
                  <a:gd name="connsiteX64" fmla="*/ 39207 w 449102"/>
                  <a:gd name="connsiteY64"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49102" h="508000">
                    <a:moveTo>
                      <a:pt x="32079" y="355245"/>
                    </a:moveTo>
                    <a:cubicBezTo>
                      <a:pt x="32079" y="355245"/>
                      <a:pt x="32079" y="355245"/>
                      <a:pt x="32079" y="387217"/>
                    </a:cubicBezTo>
                    <a:lnTo>
                      <a:pt x="60593" y="387217"/>
                    </a:lnTo>
                    <a:cubicBezTo>
                      <a:pt x="60593" y="387217"/>
                      <a:pt x="60593" y="387217"/>
                      <a:pt x="32079" y="355245"/>
                    </a:cubicBezTo>
                    <a:close/>
                    <a:moveTo>
                      <a:pt x="231680" y="248672"/>
                    </a:moveTo>
                    <a:cubicBezTo>
                      <a:pt x="220987" y="248672"/>
                      <a:pt x="213858" y="255776"/>
                      <a:pt x="213858" y="266434"/>
                    </a:cubicBezTo>
                    <a:cubicBezTo>
                      <a:pt x="213858" y="266434"/>
                      <a:pt x="213858" y="266434"/>
                      <a:pt x="213858" y="284196"/>
                    </a:cubicBezTo>
                    <a:cubicBezTo>
                      <a:pt x="213858" y="284196"/>
                      <a:pt x="213858" y="284196"/>
                      <a:pt x="352866" y="284196"/>
                    </a:cubicBezTo>
                    <a:cubicBezTo>
                      <a:pt x="363559" y="284196"/>
                      <a:pt x="370688" y="277091"/>
                      <a:pt x="370688" y="266434"/>
                    </a:cubicBezTo>
                    <a:cubicBezTo>
                      <a:pt x="370688" y="255776"/>
                      <a:pt x="370688" y="248672"/>
                      <a:pt x="370688" y="248672"/>
                    </a:cubicBezTo>
                    <a:cubicBezTo>
                      <a:pt x="370688" y="248672"/>
                      <a:pt x="370688" y="248672"/>
                      <a:pt x="231680" y="248672"/>
                    </a:cubicBezTo>
                    <a:close/>
                    <a:moveTo>
                      <a:pt x="217107" y="98655"/>
                    </a:moveTo>
                    <a:cubicBezTo>
                      <a:pt x="217107" y="98655"/>
                      <a:pt x="217107" y="98655"/>
                      <a:pt x="316580" y="98655"/>
                    </a:cubicBezTo>
                    <a:cubicBezTo>
                      <a:pt x="316580" y="98655"/>
                      <a:pt x="316580" y="98655"/>
                      <a:pt x="316580" y="112934"/>
                    </a:cubicBezTo>
                    <a:cubicBezTo>
                      <a:pt x="316580" y="123642"/>
                      <a:pt x="313028" y="130782"/>
                      <a:pt x="309475" y="130782"/>
                    </a:cubicBezTo>
                    <a:cubicBezTo>
                      <a:pt x="309475" y="130782"/>
                      <a:pt x="309475" y="130782"/>
                      <a:pt x="302370" y="130782"/>
                    </a:cubicBezTo>
                    <a:cubicBezTo>
                      <a:pt x="302370" y="130782"/>
                      <a:pt x="302370" y="130782"/>
                      <a:pt x="302370" y="112934"/>
                    </a:cubicBezTo>
                    <a:cubicBezTo>
                      <a:pt x="302370" y="112934"/>
                      <a:pt x="302370" y="112934"/>
                      <a:pt x="224212" y="112934"/>
                    </a:cubicBezTo>
                    <a:cubicBezTo>
                      <a:pt x="224212" y="112934"/>
                      <a:pt x="224212" y="112934"/>
                      <a:pt x="213554" y="130782"/>
                    </a:cubicBezTo>
                    <a:cubicBezTo>
                      <a:pt x="213554" y="130782"/>
                      <a:pt x="213554" y="130782"/>
                      <a:pt x="117633" y="130782"/>
                    </a:cubicBezTo>
                    <a:cubicBezTo>
                      <a:pt x="110528" y="130782"/>
                      <a:pt x="106976" y="134351"/>
                      <a:pt x="106976" y="141491"/>
                    </a:cubicBezTo>
                    <a:cubicBezTo>
                      <a:pt x="106976" y="141491"/>
                      <a:pt x="106976" y="141491"/>
                      <a:pt x="106976" y="216452"/>
                    </a:cubicBezTo>
                    <a:cubicBezTo>
                      <a:pt x="106976" y="216452"/>
                      <a:pt x="106976" y="216452"/>
                      <a:pt x="99870" y="216452"/>
                    </a:cubicBezTo>
                    <a:cubicBezTo>
                      <a:pt x="92765" y="216452"/>
                      <a:pt x="92765" y="209313"/>
                      <a:pt x="92765" y="198604"/>
                    </a:cubicBezTo>
                    <a:cubicBezTo>
                      <a:pt x="92765" y="198604"/>
                      <a:pt x="92765" y="198604"/>
                      <a:pt x="92765" y="141491"/>
                    </a:cubicBezTo>
                    <a:cubicBezTo>
                      <a:pt x="92765" y="127212"/>
                      <a:pt x="103423" y="116503"/>
                      <a:pt x="117633" y="116503"/>
                    </a:cubicBezTo>
                    <a:cubicBezTo>
                      <a:pt x="117633" y="116503"/>
                      <a:pt x="117633" y="116503"/>
                      <a:pt x="206449" y="116503"/>
                    </a:cubicBezTo>
                    <a:close/>
                    <a:moveTo>
                      <a:pt x="185531" y="55954"/>
                    </a:moveTo>
                    <a:cubicBezTo>
                      <a:pt x="185531" y="55954"/>
                      <a:pt x="185531" y="55954"/>
                      <a:pt x="285658" y="55954"/>
                    </a:cubicBezTo>
                    <a:cubicBezTo>
                      <a:pt x="285658" y="55954"/>
                      <a:pt x="285658" y="55954"/>
                      <a:pt x="285658" y="70159"/>
                    </a:cubicBezTo>
                    <a:cubicBezTo>
                      <a:pt x="285658" y="80813"/>
                      <a:pt x="282082" y="87915"/>
                      <a:pt x="278506" y="87915"/>
                    </a:cubicBezTo>
                    <a:cubicBezTo>
                      <a:pt x="278506" y="87915"/>
                      <a:pt x="278506" y="87915"/>
                      <a:pt x="271354" y="87915"/>
                    </a:cubicBezTo>
                    <a:cubicBezTo>
                      <a:pt x="271354" y="87915"/>
                      <a:pt x="271354" y="87915"/>
                      <a:pt x="271354" y="70159"/>
                    </a:cubicBezTo>
                    <a:cubicBezTo>
                      <a:pt x="271354" y="70159"/>
                      <a:pt x="271354" y="70159"/>
                      <a:pt x="196258" y="70159"/>
                    </a:cubicBezTo>
                    <a:lnTo>
                      <a:pt x="181955" y="87915"/>
                    </a:lnTo>
                    <a:cubicBezTo>
                      <a:pt x="181955" y="87915"/>
                      <a:pt x="181955" y="87915"/>
                      <a:pt x="85403" y="87915"/>
                    </a:cubicBezTo>
                    <a:cubicBezTo>
                      <a:pt x="78251" y="87915"/>
                      <a:pt x="74675" y="95018"/>
                      <a:pt x="74675" y="102120"/>
                    </a:cubicBezTo>
                    <a:cubicBezTo>
                      <a:pt x="74675" y="102120"/>
                      <a:pt x="74675" y="102120"/>
                      <a:pt x="74675" y="176696"/>
                    </a:cubicBezTo>
                    <a:cubicBezTo>
                      <a:pt x="74675" y="176696"/>
                      <a:pt x="74675" y="176696"/>
                      <a:pt x="67523" y="176696"/>
                    </a:cubicBezTo>
                    <a:cubicBezTo>
                      <a:pt x="63947" y="176696"/>
                      <a:pt x="60371" y="166043"/>
                      <a:pt x="60371" y="155389"/>
                    </a:cubicBezTo>
                    <a:cubicBezTo>
                      <a:pt x="60371" y="155389"/>
                      <a:pt x="60371" y="155389"/>
                      <a:pt x="60371" y="102120"/>
                    </a:cubicBezTo>
                    <a:cubicBezTo>
                      <a:pt x="60371" y="87915"/>
                      <a:pt x="71099" y="73710"/>
                      <a:pt x="85403" y="73710"/>
                    </a:cubicBezTo>
                    <a:cubicBezTo>
                      <a:pt x="85403" y="73710"/>
                      <a:pt x="85403" y="73710"/>
                      <a:pt x="174803" y="73710"/>
                    </a:cubicBezTo>
                    <a:cubicBezTo>
                      <a:pt x="174803" y="73710"/>
                      <a:pt x="174803" y="73710"/>
                      <a:pt x="185531" y="55954"/>
                    </a:cubicBezTo>
                    <a:close/>
                    <a:moveTo>
                      <a:pt x="49900" y="35525"/>
                    </a:moveTo>
                    <a:cubicBezTo>
                      <a:pt x="39207" y="35525"/>
                      <a:pt x="32079" y="42630"/>
                      <a:pt x="32079" y="53287"/>
                    </a:cubicBezTo>
                    <a:cubicBezTo>
                      <a:pt x="32079" y="53287"/>
                      <a:pt x="32079" y="53287"/>
                      <a:pt x="32079" y="198937"/>
                    </a:cubicBezTo>
                    <a:cubicBezTo>
                      <a:pt x="32079" y="198937"/>
                      <a:pt x="32079" y="198937"/>
                      <a:pt x="128315" y="287748"/>
                    </a:cubicBezTo>
                    <a:cubicBezTo>
                      <a:pt x="128315" y="287748"/>
                      <a:pt x="128315" y="287748"/>
                      <a:pt x="128315" y="195385"/>
                    </a:cubicBezTo>
                    <a:cubicBezTo>
                      <a:pt x="128315" y="174070"/>
                      <a:pt x="142572" y="156308"/>
                      <a:pt x="163958" y="156308"/>
                    </a:cubicBezTo>
                    <a:cubicBezTo>
                      <a:pt x="163958" y="156308"/>
                      <a:pt x="163958" y="156308"/>
                      <a:pt x="352866" y="156308"/>
                    </a:cubicBezTo>
                    <a:cubicBezTo>
                      <a:pt x="352866" y="156308"/>
                      <a:pt x="352866" y="156308"/>
                      <a:pt x="352866" y="35525"/>
                    </a:cubicBezTo>
                    <a:cubicBezTo>
                      <a:pt x="352866" y="35525"/>
                      <a:pt x="352866" y="35525"/>
                      <a:pt x="49900" y="35525"/>
                    </a:cubicBezTo>
                    <a:close/>
                    <a:moveTo>
                      <a:pt x="39207" y="0"/>
                    </a:moveTo>
                    <a:cubicBezTo>
                      <a:pt x="39207" y="0"/>
                      <a:pt x="39207" y="0"/>
                      <a:pt x="377816" y="0"/>
                    </a:cubicBezTo>
                    <a:lnTo>
                      <a:pt x="377816" y="156308"/>
                    </a:lnTo>
                    <a:cubicBezTo>
                      <a:pt x="377816" y="156308"/>
                      <a:pt x="377816" y="156308"/>
                      <a:pt x="449102" y="156308"/>
                    </a:cubicBezTo>
                    <a:cubicBezTo>
                      <a:pt x="449102" y="156308"/>
                      <a:pt x="449102" y="156308"/>
                      <a:pt x="449102" y="468923"/>
                    </a:cubicBezTo>
                    <a:cubicBezTo>
                      <a:pt x="449102" y="490238"/>
                      <a:pt x="431281" y="508000"/>
                      <a:pt x="409895" y="508000"/>
                    </a:cubicBezTo>
                    <a:cubicBezTo>
                      <a:pt x="409895" y="508000"/>
                      <a:pt x="409895" y="508000"/>
                      <a:pt x="128315" y="508000"/>
                    </a:cubicBezTo>
                    <a:cubicBezTo>
                      <a:pt x="128315" y="508000"/>
                      <a:pt x="128315" y="508000"/>
                      <a:pt x="128315" y="458266"/>
                    </a:cubicBezTo>
                    <a:cubicBezTo>
                      <a:pt x="128315" y="458266"/>
                      <a:pt x="128315" y="458266"/>
                      <a:pt x="74850" y="401427"/>
                    </a:cubicBezTo>
                    <a:cubicBezTo>
                      <a:pt x="74850" y="401427"/>
                      <a:pt x="74850" y="401427"/>
                      <a:pt x="0" y="401427"/>
                    </a:cubicBezTo>
                    <a:cubicBezTo>
                      <a:pt x="0" y="401427"/>
                      <a:pt x="0" y="401427"/>
                      <a:pt x="0" y="39077"/>
                    </a:cubicBezTo>
                    <a:cubicBezTo>
                      <a:pt x="0" y="17762"/>
                      <a:pt x="17822" y="0"/>
                      <a:pt x="39207" y="0"/>
                    </a:cubicBezTo>
                    <a:close/>
                  </a:path>
                </a:pathLst>
              </a:custGeom>
              <a:solidFill>
                <a:schemeClr val="bg1"/>
              </a:solidFill>
              <a:ln>
                <a:noFill/>
              </a:ln>
              <a:extLst/>
            </p:spPr>
            <p:txBody>
              <a:bodyPr anchor="ctr"/>
              <a:lstStyle/>
              <a:p>
                <a:pPr algn="ctr"/>
                <a:endParaRPr/>
              </a:p>
            </p:txBody>
          </p:sp>
        </p:grpSp>
        <p:sp>
          <p:nvSpPr>
            <p:cNvPr id="38" name="is1ide-Freeform: Shape 36"/>
            <p:cNvSpPr>
              <a:spLocks noChangeAspect="1"/>
            </p:cNvSpPr>
            <p:nvPr/>
          </p:nvSpPr>
          <p:spPr bwMode="auto">
            <a:xfrm>
              <a:off x="5068011" y="5060600"/>
              <a:ext cx="284027" cy="381052"/>
            </a:xfrm>
            <a:custGeom>
              <a:avLst/>
              <a:gdLst>
                <a:gd name="T0" fmla="*/ 0 w 1224"/>
                <a:gd name="T1" fmla="*/ 0 h 1643"/>
                <a:gd name="T2" fmla="*/ 0 w 1224"/>
                <a:gd name="T3" fmla="*/ 1643 h 1643"/>
                <a:gd name="T4" fmla="*/ 1224 w 1224"/>
                <a:gd name="T5" fmla="*/ 1643 h 1643"/>
                <a:gd name="T6" fmla="*/ 1224 w 1224"/>
                <a:gd name="T7" fmla="*/ 0 h 1643"/>
                <a:gd name="T8" fmla="*/ 0 w 1224"/>
                <a:gd name="T9" fmla="*/ 0 h 1643"/>
                <a:gd name="T10" fmla="*/ 1126 w 1224"/>
                <a:gd name="T11" fmla="*/ 1515 h 1643"/>
                <a:gd name="T12" fmla="*/ 98 w 1224"/>
                <a:gd name="T13" fmla="*/ 1515 h 1643"/>
                <a:gd name="T14" fmla="*/ 98 w 1224"/>
                <a:gd name="T15" fmla="*/ 935 h 1643"/>
                <a:gd name="T16" fmla="*/ 1126 w 1224"/>
                <a:gd name="T17" fmla="*/ 935 h 1643"/>
                <a:gd name="T18" fmla="*/ 1126 w 1224"/>
                <a:gd name="T19" fmla="*/ 1515 h 1643"/>
                <a:gd name="T20" fmla="*/ 1126 w 1224"/>
                <a:gd name="T21" fmla="*/ 838 h 1643"/>
                <a:gd name="T22" fmla="*/ 98 w 1224"/>
                <a:gd name="T23" fmla="*/ 838 h 1643"/>
                <a:gd name="T24" fmla="*/ 98 w 1224"/>
                <a:gd name="T25" fmla="*/ 258 h 1643"/>
                <a:gd name="T26" fmla="*/ 1126 w 1224"/>
                <a:gd name="T27" fmla="*/ 258 h 1643"/>
                <a:gd name="T28" fmla="*/ 1126 w 1224"/>
                <a:gd name="T29" fmla="*/ 838 h 1643"/>
                <a:gd name="T30" fmla="*/ 1113 w 1224"/>
                <a:gd name="T31" fmla="*/ 164 h 1643"/>
                <a:gd name="T32" fmla="*/ 1080 w 1224"/>
                <a:gd name="T33" fmla="*/ 178 h 1643"/>
                <a:gd name="T34" fmla="*/ 1045 w 1224"/>
                <a:gd name="T35" fmla="*/ 164 h 1643"/>
                <a:gd name="T36" fmla="*/ 1031 w 1224"/>
                <a:gd name="T37" fmla="*/ 129 h 1643"/>
                <a:gd name="T38" fmla="*/ 1045 w 1224"/>
                <a:gd name="T39" fmla="*/ 96 h 1643"/>
                <a:gd name="T40" fmla="*/ 1080 w 1224"/>
                <a:gd name="T41" fmla="*/ 82 h 1643"/>
                <a:gd name="T42" fmla="*/ 1113 w 1224"/>
                <a:gd name="T43" fmla="*/ 96 h 1643"/>
                <a:gd name="T44" fmla="*/ 1126 w 1224"/>
                <a:gd name="T45" fmla="*/ 129 h 1643"/>
                <a:gd name="T46" fmla="*/ 1113 w 1224"/>
                <a:gd name="T47" fmla="*/ 164 h 1643"/>
                <a:gd name="T48" fmla="*/ 1063 w 1224"/>
                <a:gd name="T49" fmla="*/ 323 h 1643"/>
                <a:gd name="T50" fmla="*/ 161 w 1224"/>
                <a:gd name="T51" fmla="*/ 323 h 1643"/>
                <a:gd name="T52" fmla="*/ 161 w 1224"/>
                <a:gd name="T53" fmla="*/ 775 h 1643"/>
                <a:gd name="T54" fmla="*/ 1063 w 1224"/>
                <a:gd name="T55" fmla="*/ 775 h 1643"/>
                <a:gd name="T56" fmla="*/ 1063 w 1224"/>
                <a:gd name="T57" fmla="*/ 323 h 1643"/>
                <a:gd name="T58" fmla="*/ 773 w 1224"/>
                <a:gd name="T59" fmla="*/ 581 h 1643"/>
                <a:gd name="T60" fmla="*/ 763 w 1224"/>
                <a:gd name="T61" fmla="*/ 604 h 1643"/>
                <a:gd name="T62" fmla="*/ 740 w 1224"/>
                <a:gd name="T63" fmla="*/ 614 h 1643"/>
                <a:gd name="T64" fmla="*/ 484 w 1224"/>
                <a:gd name="T65" fmla="*/ 614 h 1643"/>
                <a:gd name="T66" fmla="*/ 461 w 1224"/>
                <a:gd name="T67" fmla="*/ 604 h 1643"/>
                <a:gd name="T68" fmla="*/ 451 w 1224"/>
                <a:gd name="T69" fmla="*/ 581 h 1643"/>
                <a:gd name="T70" fmla="*/ 451 w 1224"/>
                <a:gd name="T71" fmla="*/ 451 h 1643"/>
                <a:gd name="T72" fmla="*/ 461 w 1224"/>
                <a:gd name="T73" fmla="*/ 428 h 1643"/>
                <a:gd name="T74" fmla="*/ 484 w 1224"/>
                <a:gd name="T75" fmla="*/ 419 h 1643"/>
                <a:gd name="T76" fmla="*/ 740 w 1224"/>
                <a:gd name="T77" fmla="*/ 419 h 1643"/>
                <a:gd name="T78" fmla="*/ 763 w 1224"/>
                <a:gd name="T79" fmla="*/ 428 h 1643"/>
                <a:gd name="T80" fmla="*/ 773 w 1224"/>
                <a:gd name="T81" fmla="*/ 451 h 1643"/>
                <a:gd name="T82" fmla="*/ 773 w 1224"/>
                <a:gd name="T83" fmla="*/ 581 h 1643"/>
                <a:gd name="T84" fmla="*/ 1063 w 1224"/>
                <a:gd name="T85" fmla="*/ 1000 h 1643"/>
                <a:gd name="T86" fmla="*/ 161 w 1224"/>
                <a:gd name="T87" fmla="*/ 1000 h 1643"/>
                <a:gd name="T88" fmla="*/ 161 w 1224"/>
                <a:gd name="T89" fmla="*/ 1450 h 1643"/>
                <a:gd name="T90" fmla="*/ 1063 w 1224"/>
                <a:gd name="T91" fmla="*/ 1450 h 1643"/>
                <a:gd name="T92" fmla="*/ 1063 w 1224"/>
                <a:gd name="T93" fmla="*/ 1000 h 1643"/>
                <a:gd name="T94" fmla="*/ 773 w 1224"/>
                <a:gd name="T95" fmla="*/ 1257 h 1643"/>
                <a:gd name="T96" fmla="*/ 763 w 1224"/>
                <a:gd name="T97" fmla="*/ 1279 h 1643"/>
                <a:gd name="T98" fmla="*/ 740 w 1224"/>
                <a:gd name="T99" fmla="*/ 1289 h 1643"/>
                <a:gd name="T100" fmla="*/ 484 w 1224"/>
                <a:gd name="T101" fmla="*/ 1289 h 1643"/>
                <a:gd name="T102" fmla="*/ 461 w 1224"/>
                <a:gd name="T103" fmla="*/ 1279 h 1643"/>
                <a:gd name="T104" fmla="*/ 451 w 1224"/>
                <a:gd name="T105" fmla="*/ 1257 h 1643"/>
                <a:gd name="T106" fmla="*/ 451 w 1224"/>
                <a:gd name="T107" fmla="*/ 1128 h 1643"/>
                <a:gd name="T108" fmla="*/ 461 w 1224"/>
                <a:gd name="T109" fmla="*/ 1105 h 1643"/>
                <a:gd name="T110" fmla="*/ 484 w 1224"/>
                <a:gd name="T111" fmla="*/ 1096 h 1643"/>
                <a:gd name="T112" fmla="*/ 740 w 1224"/>
                <a:gd name="T113" fmla="*/ 1096 h 1643"/>
                <a:gd name="T114" fmla="*/ 763 w 1224"/>
                <a:gd name="T115" fmla="*/ 1105 h 1643"/>
                <a:gd name="T116" fmla="*/ 773 w 1224"/>
                <a:gd name="T117" fmla="*/ 1128 h 1643"/>
                <a:gd name="T118" fmla="*/ 773 w 1224"/>
                <a:gd name="T119" fmla="*/ 1257 h 1643"/>
                <a:gd name="T120" fmla="*/ 773 w 1224"/>
                <a:gd name="T121" fmla="*/ 1257 h 1643"/>
                <a:gd name="T122" fmla="*/ 773 w 1224"/>
                <a:gd name="T123" fmla="*/ 1257 h 1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4" h="1643">
                  <a:moveTo>
                    <a:pt x="0" y="0"/>
                  </a:moveTo>
                  <a:cubicBezTo>
                    <a:pt x="0" y="1643"/>
                    <a:pt x="0" y="1643"/>
                    <a:pt x="0" y="1643"/>
                  </a:cubicBezTo>
                  <a:cubicBezTo>
                    <a:pt x="1224" y="1643"/>
                    <a:pt x="1224" y="1643"/>
                    <a:pt x="1224" y="1643"/>
                  </a:cubicBezTo>
                  <a:cubicBezTo>
                    <a:pt x="1224" y="0"/>
                    <a:pt x="1224" y="0"/>
                    <a:pt x="1224" y="0"/>
                  </a:cubicBezTo>
                  <a:lnTo>
                    <a:pt x="0" y="0"/>
                  </a:lnTo>
                  <a:close/>
                  <a:moveTo>
                    <a:pt x="1126" y="1515"/>
                  </a:moveTo>
                  <a:cubicBezTo>
                    <a:pt x="98" y="1515"/>
                    <a:pt x="98" y="1515"/>
                    <a:pt x="98" y="1515"/>
                  </a:cubicBezTo>
                  <a:cubicBezTo>
                    <a:pt x="98" y="935"/>
                    <a:pt x="98" y="935"/>
                    <a:pt x="98" y="935"/>
                  </a:cubicBezTo>
                  <a:cubicBezTo>
                    <a:pt x="1126" y="935"/>
                    <a:pt x="1126" y="935"/>
                    <a:pt x="1126" y="935"/>
                  </a:cubicBezTo>
                  <a:lnTo>
                    <a:pt x="1126" y="1515"/>
                  </a:lnTo>
                  <a:close/>
                  <a:moveTo>
                    <a:pt x="1126" y="838"/>
                  </a:moveTo>
                  <a:cubicBezTo>
                    <a:pt x="98" y="838"/>
                    <a:pt x="98" y="838"/>
                    <a:pt x="98" y="838"/>
                  </a:cubicBezTo>
                  <a:cubicBezTo>
                    <a:pt x="98" y="258"/>
                    <a:pt x="98" y="258"/>
                    <a:pt x="98" y="258"/>
                  </a:cubicBezTo>
                  <a:cubicBezTo>
                    <a:pt x="1126" y="258"/>
                    <a:pt x="1126" y="258"/>
                    <a:pt x="1126" y="258"/>
                  </a:cubicBezTo>
                  <a:lnTo>
                    <a:pt x="1126" y="838"/>
                  </a:lnTo>
                  <a:close/>
                  <a:moveTo>
                    <a:pt x="1113" y="164"/>
                  </a:moveTo>
                  <a:cubicBezTo>
                    <a:pt x="1104" y="173"/>
                    <a:pt x="1093" y="178"/>
                    <a:pt x="1080" y="178"/>
                  </a:cubicBezTo>
                  <a:cubicBezTo>
                    <a:pt x="1066" y="178"/>
                    <a:pt x="1055" y="173"/>
                    <a:pt x="1045" y="164"/>
                  </a:cubicBezTo>
                  <a:cubicBezTo>
                    <a:pt x="1036" y="154"/>
                    <a:pt x="1031" y="142"/>
                    <a:pt x="1031" y="129"/>
                  </a:cubicBezTo>
                  <a:cubicBezTo>
                    <a:pt x="1031" y="116"/>
                    <a:pt x="1036" y="105"/>
                    <a:pt x="1045" y="96"/>
                  </a:cubicBezTo>
                  <a:cubicBezTo>
                    <a:pt x="1055" y="87"/>
                    <a:pt x="1066" y="82"/>
                    <a:pt x="1080" y="82"/>
                  </a:cubicBezTo>
                  <a:cubicBezTo>
                    <a:pt x="1093" y="82"/>
                    <a:pt x="1104" y="87"/>
                    <a:pt x="1113" y="96"/>
                  </a:cubicBezTo>
                  <a:cubicBezTo>
                    <a:pt x="1122" y="105"/>
                    <a:pt x="1126" y="116"/>
                    <a:pt x="1126" y="129"/>
                  </a:cubicBezTo>
                  <a:cubicBezTo>
                    <a:pt x="1126" y="142"/>
                    <a:pt x="1122" y="154"/>
                    <a:pt x="1113" y="164"/>
                  </a:cubicBezTo>
                  <a:close/>
                  <a:moveTo>
                    <a:pt x="1063" y="323"/>
                  </a:moveTo>
                  <a:cubicBezTo>
                    <a:pt x="161" y="323"/>
                    <a:pt x="161" y="323"/>
                    <a:pt x="161" y="323"/>
                  </a:cubicBezTo>
                  <a:cubicBezTo>
                    <a:pt x="161" y="775"/>
                    <a:pt x="161" y="775"/>
                    <a:pt x="161" y="775"/>
                  </a:cubicBezTo>
                  <a:cubicBezTo>
                    <a:pt x="1063" y="775"/>
                    <a:pt x="1063" y="775"/>
                    <a:pt x="1063" y="775"/>
                  </a:cubicBezTo>
                  <a:lnTo>
                    <a:pt x="1063" y="323"/>
                  </a:lnTo>
                  <a:close/>
                  <a:moveTo>
                    <a:pt x="773" y="581"/>
                  </a:moveTo>
                  <a:cubicBezTo>
                    <a:pt x="773" y="590"/>
                    <a:pt x="769" y="598"/>
                    <a:pt x="763" y="604"/>
                  </a:cubicBezTo>
                  <a:cubicBezTo>
                    <a:pt x="757" y="611"/>
                    <a:pt x="749" y="614"/>
                    <a:pt x="740" y="614"/>
                  </a:cubicBezTo>
                  <a:cubicBezTo>
                    <a:pt x="484" y="614"/>
                    <a:pt x="484" y="614"/>
                    <a:pt x="484" y="614"/>
                  </a:cubicBezTo>
                  <a:cubicBezTo>
                    <a:pt x="475" y="614"/>
                    <a:pt x="467" y="611"/>
                    <a:pt x="461" y="604"/>
                  </a:cubicBezTo>
                  <a:cubicBezTo>
                    <a:pt x="455" y="598"/>
                    <a:pt x="451" y="590"/>
                    <a:pt x="451" y="581"/>
                  </a:cubicBezTo>
                  <a:cubicBezTo>
                    <a:pt x="451" y="451"/>
                    <a:pt x="451" y="451"/>
                    <a:pt x="451" y="451"/>
                  </a:cubicBezTo>
                  <a:cubicBezTo>
                    <a:pt x="451" y="442"/>
                    <a:pt x="455" y="435"/>
                    <a:pt x="461" y="428"/>
                  </a:cubicBezTo>
                  <a:cubicBezTo>
                    <a:pt x="467" y="422"/>
                    <a:pt x="475" y="419"/>
                    <a:pt x="484" y="419"/>
                  </a:cubicBezTo>
                  <a:cubicBezTo>
                    <a:pt x="740" y="419"/>
                    <a:pt x="740" y="419"/>
                    <a:pt x="740" y="419"/>
                  </a:cubicBezTo>
                  <a:cubicBezTo>
                    <a:pt x="749" y="419"/>
                    <a:pt x="757" y="422"/>
                    <a:pt x="763" y="428"/>
                  </a:cubicBezTo>
                  <a:cubicBezTo>
                    <a:pt x="769" y="435"/>
                    <a:pt x="773" y="442"/>
                    <a:pt x="773" y="451"/>
                  </a:cubicBezTo>
                  <a:lnTo>
                    <a:pt x="773" y="581"/>
                  </a:lnTo>
                  <a:close/>
                  <a:moveTo>
                    <a:pt x="1063" y="1000"/>
                  </a:moveTo>
                  <a:cubicBezTo>
                    <a:pt x="161" y="1000"/>
                    <a:pt x="161" y="1000"/>
                    <a:pt x="161" y="1000"/>
                  </a:cubicBezTo>
                  <a:cubicBezTo>
                    <a:pt x="161" y="1450"/>
                    <a:pt x="161" y="1450"/>
                    <a:pt x="161" y="1450"/>
                  </a:cubicBezTo>
                  <a:cubicBezTo>
                    <a:pt x="1063" y="1450"/>
                    <a:pt x="1063" y="1450"/>
                    <a:pt x="1063" y="1450"/>
                  </a:cubicBezTo>
                  <a:lnTo>
                    <a:pt x="1063" y="1000"/>
                  </a:lnTo>
                  <a:close/>
                  <a:moveTo>
                    <a:pt x="773" y="1257"/>
                  </a:moveTo>
                  <a:cubicBezTo>
                    <a:pt x="773" y="1265"/>
                    <a:pt x="769" y="1273"/>
                    <a:pt x="763" y="1279"/>
                  </a:cubicBezTo>
                  <a:cubicBezTo>
                    <a:pt x="757" y="1286"/>
                    <a:pt x="749" y="1289"/>
                    <a:pt x="740" y="1289"/>
                  </a:cubicBezTo>
                  <a:cubicBezTo>
                    <a:pt x="484" y="1289"/>
                    <a:pt x="484" y="1289"/>
                    <a:pt x="484" y="1289"/>
                  </a:cubicBezTo>
                  <a:cubicBezTo>
                    <a:pt x="475" y="1289"/>
                    <a:pt x="467" y="1286"/>
                    <a:pt x="461" y="1279"/>
                  </a:cubicBezTo>
                  <a:cubicBezTo>
                    <a:pt x="455" y="1273"/>
                    <a:pt x="451" y="1265"/>
                    <a:pt x="451" y="1257"/>
                  </a:cubicBezTo>
                  <a:cubicBezTo>
                    <a:pt x="451" y="1128"/>
                    <a:pt x="451" y="1128"/>
                    <a:pt x="451" y="1128"/>
                  </a:cubicBezTo>
                  <a:cubicBezTo>
                    <a:pt x="451" y="1119"/>
                    <a:pt x="455" y="1112"/>
                    <a:pt x="461" y="1105"/>
                  </a:cubicBezTo>
                  <a:cubicBezTo>
                    <a:pt x="467" y="1099"/>
                    <a:pt x="475" y="1096"/>
                    <a:pt x="484" y="1096"/>
                  </a:cubicBezTo>
                  <a:cubicBezTo>
                    <a:pt x="740" y="1096"/>
                    <a:pt x="740" y="1096"/>
                    <a:pt x="740" y="1096"/>
                  </a:cubicBezTo>
                  <a:cubicBezTo>
                    <a:pt x="749" y="1096"/>
                    <a:pt x="757" y="1099"/>
                    <a:pt x="763" y="1105"/>
                  </a:cubicBezTo>
                  <a:cubicBezTo>
                    <a:pt x="769" y="1112"/>
                    <a:pt x="773" y="1119"/>
                    <a:pt x="773" y="1128"/>
                  </a:cubicBezTo>
                  <a:lnTo>
                    <a:pt x="773" y="1257"/>
                  </a:lnTo>
                  <a:close/>
                  <a:moveTo>
                    <a:pt x="773" y="1257"/>
                  </a:moveTo>
                  <a:cubicBezTo>
                    <a:pt x="773" y="1257"/>
                    <a:pt x="773" y="1257"/>
                    <a:pt x="773" y="1257"/>
                  </a:cubicBezTo>
                </a:path>
              </a:pathLst>
            </a:custGeom>
            <a:solidFill>
              <a:schemeClr val="bg1"/>
            </a:solidFill>
            <a:ln>
              <a:noFill/>
            </a:ln>
            <a:extLst/>
          </p:spPr>
          <p:txBody>
            <a:bodyPr anchor="ctr"/>
            <a:lstStyle/>
            <a:p>
              <a:pPr algn="ctr"/>
              <a:endParaRPr/>
            </a:p>
          </p:txBody>
        </p:sp>
        <p:grpSp>
          <p:nvGrpSpPr>
            <p:cNvPr id="10" name="Group 40"/>
            <p:cNvGrpSpPr/>
            <p:nvPr/>
          </p:nvGrpSpPr>
          <p:grpSpPr>
            <a:xfrm>
              <a:off x="3286554" y="3306831"/>
              <a:ext cx="1206795" cy="1206795"/>
              <a:chOff x="3286554" y="3306831"/>
              <a:chExt cx="1206795" cy="1206795"/>
            </a:xfrm>
          </p:grpSpPr>
          <p:sp>
            <p:nvSpPr>
              <p:cNvPr id="31" name="is1ide-Oval 11"/>
              <p:cNvSpPr/>
              <p:nvPr/>
            </p:nvSpPr>
            <p:spPr>
              <a:xfrm>
                <a:off x="3286554" y="3306831"/>
                <a:ext cx="1206795" cy="1206795"/>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is1ide-Oval 12"/>
              <p:cNvSpPr/>
              <p:nvPr/>
            </p:nvSpPr>
            <p:spPr>
              <a:xfrm>
                <a:off x="3395944" y="3416510"/>
                <a:ext cx="1003098" cy="100309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is1ide-Oval 13"/>
              <p:cNvSpPr/>
              <p:nvPr/>
            </p:nvSpPr>
            <p:spPr>
              <a:xfrm>
                <a:off x="3498039" y="3551917"/>
                <a:ext cx="769009" cy="7690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is1ide-Freeform: Shape 37"/>
              <p:cNvSpPr>
                <a:spLocks noChangeAspect="1"/>
              </p:cNvSpPr>
              <p:nvPr/>
            </p:nvSpPr>
            <p:spPr bwMode="auto">
              <a:xfrm>
                <a:off x="3692016" y="3741068"/>
                <a:ext cx="381054" cy="379997"/>
              </a:xfrm>
              <a:custGeom>
                <a:avLst/>
                <a:gdLst>
                  <a:gd name="connsiteX0" fmla="*/ 84666 w 508000"/>
                  <a:gd name="connsiteY0" fmla="*/ 303955 h 506592"/>
                  <a:gd name="connsiteX1" fmla="*/ 233680 w 508000"/>
                  <a:gd name="connsiteY1" fmla="*/ 428915 h 506592"/>
                  <a:gd name="connsiteX2" fmla="*/ 233680 w 508000"/>
                  <a:gd name="connsiteY2" fmla="*/ 408651 h 506592"/>
                  <a:gd name="connsiteX3" fmla="*/ 254000 w 508000"/>
                  <a:gd name="connsiteY3" fmla="*/ 391765 h 506592"/>
                  <a:gd name="connsiteX4" fmla="*/ 274320 w 508000"/>
                  <a:gd name="connsiteY4" fmla="*/ 408651 h 506592"/>
                  <a:gd name="connsiteX5" fmla="*/ 274320 w 508000"/>
                  <a:gd name="connsiteY5" fmla="*/ 428915 h 506592"/>
                  <a:gd name="connsiteX6" fmla="*/ 423334 w 508000"/>
                  <a:gd name="connsiteY6" fmla="*/ 303955 h 506592"/>
                  <a:gd name="connsiteX7" fmla="*/ 254000 w 508000"/>
                  <a:gd name="connsiteY7" fmla="*/ 371501 h 506592"/>
                  <a:gd name="connsiteX8" fmla="*/ 84666 w 508000"/>
                  <a:gd name="connsiteY8" fmla="*/ 303955 h 506592"/>
                  <a:gd name="connsiteX9" fmla="*/ 362374 w 508000"/>
                  <a:gd name="connsiteY9" fmla="*/ 209392 h 506592"/>
                  <a:gd name="connsiteX10" fmla="*/ 372534 w 508000"/>
                  <a:gd name="connsiteY10" fmla="*/ 253296 h 506592"/>
                  <a:gd name="connsiteX11" fmla="*/ 362374 w 508000"/>
                  <a:gd name="connsiteY11" fmla="*/ 297201 h 506592"/>
                  <a:gd name="connsiteX12" fmla="*/ 423334 w 508000"/>
                  <a:gd name="connsiteY12" fmla="*/ 253296 h 506592"/>
                  <a:gd name="connsiteX13" fmla="*/ 362374 w 508000"/>
                  <a:gd name="connsiteY13" fmla="*/ 209392 h 506592"/>
                  <a:gd name="connsiteX14" fmla="*/ 145626 w 508000"/>
                  <a:gd name="connsiteY14" fmla="*/ 209392 h 506592"/>
                  <a:gd name="connsiteX15" fmla="*/ 88053 w 508000"/>
                  <a:gd name="connsiteY15" fmla="*/ 253296 h 506592"/>
                  <a:gd name="connsiteX16" fmla="*/ 145626 w 508000"/>
                  <a:gd name="connsiteY16" fmla="*/ 297201 h 506592"/>
                  <a:gd name="connsiteX17" fmla="*/ 138853 w 508000"/>
                  <a:gd name="connsiteY17" fmla="*/ 253296 h 506592"/>
                  <a:gd name="connsiteX18" fmla="*/ 145626 w 508000"/>
                  <a:gd name="connsiteY18" fmla="*/ 209392 h 506592"/>
                  <a:gd name="connsiteX19" fmla="*/ 254413 w 508000"/>
                  <a:gd name="connsiteY19" fmla="*/ 205451 h 506592"/>
                  <a:gd name="connsiteX20" fmla="*/ 305363 w 508000"/>
                  <a:gd name="connsiteY20" fmla="*/ 253005 h 506592"/>
                  <a:gd name="connsiteX21" fmla="*/ 254413 w 508000"/>
                  <a:gd name="connsiteY21" fmla="*/ 303955 h 506592"/>
                  <a:gd name="connsiteX22" fmla="*/ 206859 w 508000"/>
                  <a:gd name="connsiteY22" fmla="*/ 253005 h 506592"/>
                  <a:gd name="connsiteX23" fmla="*/ 254413 w 508000"/>
                  <a:gd name="connsiteY23" fmla="*/ 205451 h 506592"/>
                  <a:gd name="connsiteX24" fmla="*/ 254000 w 508000"/>
                  <a:gd name="connsiteY24" fmla="*/ 175618 h 506592"/>
                  <a:gd name="connsiteX25" fmla="*/ 176106 w 508000"/>
                  <a:gd name="connsiteY25" fmla="*/ 253296 h 506592"/>
                  <a:gd name="connsiteX26" fmla="*/ 254000 w 508000"/>
                  <a:gd name="connsiteY26" fmla="*/ 330974 h 506592"/>
                  <a:gd name="connsiteX27" fmla="*/ 331894 w 508000"/>
                  <a:gd name="connsiteY27" fmla="*/ 253296 h 506592"/>
                  <a:gd name="connsiteX28" fmla="*/ 254000 w 508000"/>
                  <a:gd name="connsiteY28" fmla="*/ 175618 h 506592"/>
                  <a:gd name="connsiteX29" fmla="*/ 233680 w 508000"/>
                  <a:gd name="connsiteY29" fmla="*/ 77677 h 506592"/>
                  <a:gd name="connsiteX30" fmla="*/ 84666 w 508000"/>
                  <a:gd name="connsiteY30" fmla="*/ 202637 h 506592"/>
                  <a:gd name="connsiteX31" fmla="*/ 254000 w 508000"/>
                  <a:gd name="connsiteY31" fmla="*/ 138468 h 506592"/>
                  <a:gd name="connsiteX32" fmla="*/ 423334 w 508000"/>
                  <a:gd name="connsiteY32" fmla="*/ 202637 h 506592"/>
                  <a:gd name="connsiteX33" fmla="*/ 274320 w 508000"/>
                  <a:gd name="connsiteY33" fmla="*/ 77677 h 506592"/>
                  <a:gd name="connsiteX34" fmla="*/ 274320 w 508000"/>
                  <a:gd name="connsiteY34" fmla="*/ 97941 h 506592"/>
                  <a:gd name="connsiteX35" fmla="*/ 254000 w 508000"/>
                  <a:gd name="connsiteY35" fmla="*/ 118205 h 506592"/>
                  <a:gd name="connsiteX36" fmla="*/ 233680 w 508000"/>
                  <a:gd name="connsiteY36" fmla="*/ 97941 h 506592"/>
                  <a:gd name="connsiteX37" fmla="*/ 233680 w 508000"/>
                  <a:gd name="connsiteY37" fmla="*/ 77677 h 506592"/>
                  <a:gd name="connsiteX38" fmla="*/ 254000 w 508000"/>
                  <a:gd name="connsiteY38" fmla="*/ 0 h 506592"/>
                  <a:gd name="connsiteX39" fmla="*/ 274320 w 508000"/>
                  <a:gd name="connsiteY39" fmla="*/ 20264 h 506592"/>
                  <a:gd name="connsiteX40" fmla="*/ 274320 w 508000"/>
                  <a:gd name="connsiteY40" fmla="*/ 40527 h 506592"/>
                  <a:gd name="connsiteX41" fmla="*/ 470747 w 508000"/>
                  <a:gd name="connsiteY41" fmla="*/ 233033 h 506592"/>
                  <a:gd name="connsiteX42" fmla="*/ 491067 w 508000"/>
                  <a:gd name="connsiteY42" fmla="*/ 233033 h 506592"/>
                  <a:gd name="connsiteX43" fmla="*/ 508000 w 508000"/>
                  <a:gd name="connsiteY43" fmla="*/ 253296 h 506592"/>
                  <a:gd name="connsiteX44" fmla="*/ 491067 w 508000"/>
                  <a:gd name="connsiteY44" fmla="*/ 273560 h 506592"/>
                  <a:gd name="connsiteX45" fmla="*/ 470747 w 508000"/>
                  <a:gd name="connsiteY45" fmla="*/ 273560 h 506592"/>
                  <a:gd name="connsiteX46" fmla="*/ 274320 w 508000"/>
                  <a:gd name="connsiteY46" fmla="*/ 469442 h 506592"/>
                  <a:gd name="connsiteX47" fmla="*/ 274320 w 508000"/>
                  <a:gd name="connsiteY47" fmla="*/ 489706 h 506592"/>
                  <a:gd name="connsiteX48" fmla="*/ 254000 w 508000"/>
                  <a:gd name="connsiteY48" fmla="*/ 506592 h 506592"/>
                  <a:gd name="connsiteX49" fmla="*/ 233680 w 508000"/>
                  <a:gd name="connsiteY49" fmla="*/ 489706 h 506592"/>
                  <a:gd name="connsiteX50" fmla="*/ 233680 w 508000"/>
                  <a:gd name="connsiteY50" fmla="*/ 469442 h 506592"/>
                  <a:gd name="connsiteX51" fmla="*/ 40640 w 508000"/>
                  <a:gd name="connsiteY51" fmla="*/ 273560 h 506592"/>
                  <a:gd name="connsiteX52" fmla="*/ 20320 w 508000"/>
                  <a:gd name="connsiteY52" fmla="*/ 273560 h 506592"/>
                  <a:gd name="connsiteX53" fmla="*/ 0 w 508000"/>
                  <a:gd name="connsiteY53" fmla="*/ 253296 h 506592"/>
                  <a:gd name="connsiteX54" fmla="*/ 20320 w 508000"/>
                  <a:gd name="connsiteY54" fmla="*/ 233033 h 506592"/>
                  <a:gd name="connsiteX55" fmla="*/ 40640 w 508000"/>
                  <a:gd name="connsiteY55" fmla="*/ 233033 h 506592"/>
                  <a:gd name="connsiteX56" fmla="*/ 233680 w 508000"/>
                  <a:gd name="connsiteY56" fmla="*/ 40527 h 506592"/>
                  <a:gd name="connsiteX57" fmla="*/ 233680 w 508000"/>
                  <a:gd name="connsiteY57" fmla="*/ 20264 h 506592"/>
                  <a:gd name="connsiteX58" fmla="*/ 254000 w 508000"/>
                  <a:gd name="connsiteY58" fmla="*/ 0 h 50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000" h="506592">
                    <a:moveTo>
                      <a:pt x="84666" y="303955"/>
                    </a:moveTo>
                    <a:cubicBezTo>
                      <a:pt x="104986" y="371501"/>
                      <a:pt x="165946" y="422160"/>
                      <a:pt x="233680" y="428915"/>
                    </a:cubicBezTo>
                    <a:cubicBezTo>
                      <a:pt x="233680" y="428915"/>
                      <a:pt x="233680" y="428915"/>
                      <a:pt x="233680" y="408651"/>
                    </a:cubicBezTo>
                    <a:cubicBezTo>
                      <a:pt x="233680" y="398519"/>
                      <a:pt x="243840" y="391765"/>
                      <a:pt x="254000" y="391765"/>
                    </a:cubicBezTo>
                    <a:cubicBezTo>
                      <a:pt x="264160" y="391765"/>
                      <a:pt x="274320" y="398519"/>
                      <a:pt x="274320" y="408651"/>
                    </a:cubicBezTo>
                    <a:cubicBezTo>
                      <a:pt x="274320" y="408651"/>
                      <a:pt x="274320" y="408651"/>
                      <a:pt x="274320" y="428915"/>
                    </a:cubicBezTo>
                    <a:cubicBezTo>
                      <a:pt x="345440" y="422160"/>
                      <a:pt x="403014" y="371501"/>
                      <a:pt x="423334" y="303955"/>
                    </a:cubicBezTo>
                    <a:cubicBezTo>
                      <a:pt x="386080" y="334351"/>
                      <a:pt x="325120" y="371501"/>
                      <a:pt x="254000" y="371501"/>
                    </a:cubicBezTo>
                    <a:cubicBezTo>
                      <a:pt x="186266" y="371501"/>
                      <a:pt x="125306" y="334351"/>
                      <a:pt x="84666" y="303955"/>
                    </a:cubicBezTo>
                    <a:close/>
                    <a:moveTo>
                      <a:pt x="362374" y="209392"/>
                    </a:moveTo>
                    <a:cubicBezTo>
                      <a:pt x="369147" y="222901"/>
                      <a:pt x="372534" y="239787"/>
                      <a:pt x="372534" y="253296"/>
                    </a:cubicBezTo>
                    <a:cubicBezTo>
                      <a:pt x="372534" y="270183"/>
                      <a:pt x="369147" y="283692"/>
                      <a:pt x="362374" y="297201"/>
                    </a:cubicBezTo>
                    <a:cubicBezTo>
                      <a:pt x="389467" y="283692"/>
                      <a:pt x="409787" y="266805"/>
                      <a:pt x="423334" y="253296"/>
                    </a:cubicBezTo>
                    <a:cubicBezTo>
                      <a:pt x="409787" y="243164"/>
                      <a:pt x="389467" y="226278"/>
                      <a:pt x="362374" y="209392"/>
                    </a:cubicBezTo>
                    <a:close/>
                    <a:moveTo>
                      <a:pt x="145626" y="209392"/>
                    </a:moveTo>
                    <a:cubicBezTo>
                      <a:pt x="118533" y="226278"/>
                      <a:pt x="98213" y="243164"/>
                      <a:pt x="88053" y="253296"/>
                    </a:cubicBezTo>
                    <a:cubicBezTo>
                      <a:pt x="98213" y="266805"/>
                      <a:pt x="118533" y="283692"/>
                      <a:pt x="145626" y="297201"/>
                    </a:cubicBezTo>
                    <a:cubicBezTo>
                      <a:pt x="138853" y="283692"/>
                      <a:pt x="138853" y="270183"/>
                      <a:pt x="138853" y="253296"/>
                    </a:cubicBezTo>
                    <a:cubicBezTo>
                      <a:pt x="138853" y="239787"/>
                      <a:pt x="138853" y="222901"/>
                      <a:pt x="145626" y="209392"/>
                    </a:cubicBezTo>
                    <a:close/>
                    <a:moveTo>
                      <a:pt x="254413" y="205451"/>
                    </a:moveTo>
                    <a:cubicBezTo>
                      <a:pt x="281586" y="205451"/>
                      <a:pt x="305363" y="225831"/>
                      <a:pt x="305363" y="253005"/>
                    </a:cubicBezTo>
                    <a:cubicBezTo>
                      <a:pt x="305363" y="280178"/>
                      <a:pt x="281586" y="303955"/>
                      <a:pt x="254413" y="303955"/>
                    </a:cubicBezTo>
                    <a:cubicBezTo>
                      <a:pt x="227239" y="303955"/>
                      <a:pt x="206859" y="280178"/>
                      <a:pt x="206859" y="253005"/>
                    </a:cubicBezTo>
                    <a:cubicBezTo>
                      <a:pt x="206859" y="225831"/>
                      <a:pt x="227239" y="205451"/>
                      <a:pt x="254413" y="205451"/>
                    </a:cubicBezTo>
                    <a:close/>
                    <a:moveTo>
                      <a:pt x="254000" y="175618"/>
                    </a:moveTo>
                    <a:cubicBezTo>
                      <a:pt x="209974" y="175618"/>
                      <a:pt x="176106" y="209392"/>
                      <a:pt x="176106" y="253296"/>
                    </a:cubicBezTo>
                    <a:cubicBezTo>
                      <a:pt x="176106" y="297201"/>
                      <a:pt x="209974" y="330974"/>
                      <a:pt x="254000" y="330974"/>
                    </a:cubicBezTo>
                    <a:cubicBezTo>
                      <a:pt x="298027" y="330974"/>
                      <a:pt x="331894" y="297201"/>
                      <a:pt x="331894" y="253296"/>
                    </a:cubicBezTo>
                    <a:cubicBezTo>
                      <a:pt x="331894" y="209392"/>
                      <a:pt x="298027" y="175618"/>
                      <a:pt x="254000" y="175618"/>
                    </a:cubicBezTo>
                    <a:close/>
                    <a:moveTo>
                      <a:pt x="233680" y="77677"/>
                    </a:moveTo>
                    <a:cubicBezTo>
                      <a:pt x="165946" y="87809"/>
                      <a:pt x="104986" y="138468"/>
                      <a:pt x="84666" y="202637"/>
                    </a:cubicBezTo>
                    <a:cubicBezTo>
                      <a:pt x="125306" y="172241"/>
                      <a:pt x="186266" y="138468"/>
                      <a:pt x="254000" y="138468"/>
                    </a:cubicBezTo>
                    <a:cubicBezTo>
                      <a:pt x="325120" y="138468"/>
                      <a:pt x="386080" y="172241"/>
                      <a:pt x="423334" y="202637"/>
                    </a:cubicBezTo>
                    <a:cubicBezTo>
                      <a:pt x="403014" y="138468"/>
                      <a:pt x="345440" y="87809"/>
                      <a:pt x="274320" y="77677"/>
                    </a:cubicBezTo>
                    <a:cubicBezTo>
                      <a:pt x="274320" y="77677"/>
                      <a:pt x="274320" y="77677"/>
                      <a:pt x="274320" y="97941"/>
                    </a:cubicBezTo>
                    <a:cubicBezTo>
                      <a:pt x="274320" y="108073"/>
                      <a:pt x="264160" y="118205"/>
                      <a:pt x="254000" y="118205"/>
                    </a:cubicBezTo>
                    <a:cubicBezTo>
                      <a:pt x="243840" y="118205"/>
                      <a:pt x="233680" y="108073"/>
                      <a:pt x="233680" y="97941"/>
                    </a:cubicBezTo>
                    <a:cubicBezTo>
                      <a:pt x="233680" y="97941"/>
                      <a:pt x="233680" y="97941"/>
                      <a:pt x="233680" y="77677"/>
                    </a:cubicBezTo>
                    <a:close/>
                    <a:moveTo>
                      <a:pt x="254000" y="0"/>
                    </a:moveTo>
                    <a:cubicBezTo>
                      <a:pt x="264160" y="0"/>
                      <a:pt x="274320" y="10132"/>
                      <a:pt x="274320" y="20264"/>
                    </a:cubicBezTo>
                    <a:cubicBezTo>
                      <a:pt x="274320" y="20264"/>
                      <a:pt x="274320" y="20264"/>
                      <a:pt x="274320" y="40527"/>
                    </a:cubicBezTo>
                    <a:cubicBezTo>
                      <a:pt x="375920" y="50659"/>
                      <a:pt x="460587" y="131714"/>
                      <a:pt x="470747" y="233033"/>
                    </a:cubicBezTo>
                    <a:cubicBezTo>
                      <a:pt x="470747" y="233033"/>
                      <a:pt x="470747" y="233033"/>
                      <a:pt x="491067" y="233033"/>
                    </a:cubicBezTo>
                    <a:cubicBezTo>
                      <a:pt x="501227" y="233033"/>
                      <a:pt x="508000" y="243164"/>
                      <a:pt x="508000" y="253296"/>
                    </a:cubicBezTo>
                    <a:cubicBezTo>
                      <a:pt x="508000" y="263428"/>
                      <a:pt x="501227" y="273560"/>
                      <a:pt x="491067" y="273560"/>
                    </a:cubicBezTo>
                    <a:cubicBezTo>
                      <a:pt x="491067" y="273560"/>
                      <a:pt x="491067" y="273560"/>
                      <a:pt x="470747" y="273560"/>
                    </a:cubicBezTo>
                    <a:cubicBezTo>
                      <a:pt x="460587" y="374878"/>
                      <a:pt x="375920" y="459310"/>
                      <a:pt x="274320" y="469442"/>
                    </a:cubicBezTo>
                    <a:cubicBezTo>
                      <a:pt x="274320" y="469442"/>
                      <a:pt x="274320" y="469442"/>
                      <a:pt x="274320" y="489706"/>
                    </a:cubicBezTo>
                    <a:cubicBezTo>
                      <a:pt x="274320" y="499838"/>
                      <a:pt x="264160" y="506592"/>
                      <a:pt x="254000" y="506592"/>
                    </a:cubicBezTo>
                    <a:cubicBezTo>
                      <a:pt x="243840" y="506592"/>
                      <a:pt x="233680" y="499838"/>
                      <a:pt x="233680" y="489706"/>
                    </a:cubicBezTo>
                    <a:cubicBezTo>
                      <a:pt x="233680" y="489706"/>
                      <a:pt x="233680" y="489706"/>
                      <a:pt x="233680" y="469442"/>
                    </a:cubicBezTo>
                    <a:cubicBezTo>
                      <a:pt x="132080" y="459310"/>
                      <a:pt x="50800" y="374878"/>
                      <a:pt x="40640" y="273560"/>
                    </a:cubicBezTo>
                    <a:cubicBezTo>
                      <a:pt x="40640" y="273560"/>
                      <a:pt x="40640" y="273560"/>
                      <a:pt x="20320" y="273560"/>
                    </a:cubicBezTo>
                    <a:cubicBezTo>
                      <a:pt x="10160" y="273560"/>
                      <a:pt x="0" y="263428"/>
                      <a:pt x="0" y="253296"/>
                    </a:cubicBezTo>
                    <a:cubicBezTo>
                      <a:pt x="0" y="243164"/>
                      <a:pt x="10160" y="233033"/>
                      <a:pt x="20320" y="233033"/>
                    </a:cubicBezTo>
                    <a:cubicBezTo>
                      <a:pt x="20320" y="233033"/>
                      <a:pt x="20320" y="233033"/>
                      <a:pt x="40640" y="233033"/>
                    </a:cubicBezTo>
                    <a:cubicBezTo>
                      <a:pt x="50800" y="131714"/>
                      <a:pt x="132080" y="50659"/>
                      <a:pt x="233680" y="40527"/>
                    </a:cubicBezTo>
                    <a:cubicBezTo>
                      <a:pt x="233680" y="40527"/>
                      <a:pt x="233680" y="40527"/>
                      <a:pt x="233680" y="20264"/>
                    </a:cubicBezTo>
                    <a:cubicBezTo>
                      <a:pt x="233680" y="10132"/>
                      <a:pt x="243840" y="0"/>
                      <a:pt x="254000" y="0"/>
                    </a:cubicBezTo>
                    <a:close/>
                  </a:path>
                </a:pathLst>
              </a:custGeom>
              <a:solidFill>
                <a:schemeClr val="bg1"/>
              </a:solidFill>
              <a:ln>
                <a:noFill/>
              </a:ln>
              <a:extLst/>
            </p:spPr>
            <p:txBody>
              <a:bodyPr anchor="ctr"/>
              <a:lstStyle/>
              <a:p>
                <a:pPr algn="ctr"/>
                <a:endParaRPr/>
              </a:p>
            </p:txBody>
          </p:sp>
        </p:grpSp>
        <p:grpSp>
          <p:nvGrpSpPr>
            <p:cNvPr id="11" name="Group 39"/>
            <p:cNvGrpSpPr/>
            <p:nvPr/>
          </p:nvGrpSpPr>
          <p:grpSpPr>
            <a:xfrm>
              <a:off x="991741" y="1403868"/>
              <a:ext cx="1206795" cy="1206795"/>
              <a:chOff x="991741" y="1403868"/>
              <a:chExt cx="1206795" cy="1206795"/>
            </a:xfrm>
          </p:grpSpPr>
          <p:sp>
            <p:nvSpPr>
              <p:cNvPr id="27" name="is1ide-Oval 6"/>
              <p:cNvSpPr/>
              <p:nvPr/>
            </p:nvSpPr>
            <p:spPr>
              <a:xfrm>
                <a:off x="991741" y="1403868"/>
                <a:ext cx="1206795" cy="1206795"/>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s1ide-Oval 7"/>
              <p:cNvSpPr/>
              <p:nvPr/>
            </p:nvSpPr>
            <p:spPr>
              <a:xfrm>
                <a:off x="1093589" y="1505716"/>
                <a:ext cx="1003098" cy="1003098"/>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is1ide-Oval 8"/>
              <p:cNvSpPr/>
              <p:nvPr/>
            </p:nvSpPr>
            <p:spPr>
              <a:xfrm>
                <a:off x="1210633" y="1622760"/>
                <a:ext cx="769009" cy="7690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s1ide-Freeform: Shape 38"/>
              <p:cNvSpPr>
                <a:spLocks noChangeAspect="1"/>
              </p:cNvSpPr>
              <p:nvPr/>
            </p:nvSpPr>
            <p:spPr bwMode="auto">
              <a:xfrm>
                <a:off x="1404688" y="1816737"/>
                <a:ext cx="380897" cy="381053"/>
              </a:xfrm>
              <a:custGeom>
                <a:avLst/>
                <a:gdLst>
                  <a:gd name="connsiteX0" fmla="*/ 185778 w 502142"/>
                  <a:gd name="connsiteY0" fmla="*/ 245107 h 502347"/>
                  <a:gd name="connsiteX1" fmla="*/ 181850 w 502142"/>
                  <a:gd name="connsiteY1" fmla="*/ 247726 h 502347"/>
                  <a:gd name="connsiteX2" fmla="*/ 196252 w 502142"/>
                  <a:gd name="connsiteY2" fmla="*/ 262134 h 502347"/>
                  <a:gd name="connsiteX3" fmla="*/ 198871 w 502142"/>
                  <a:gd name="connsiteY3" fmla="*/ 259515 h 502347"/>
                  <a:gd name="connsiteX4" fmla="*/ 198871 w 502142"/>
                  <a:gd name="connsiteY4" fmla="*/ 258205 h 502347"/>
                  <a:gd name="connsiteX5" fmla="*/ 197562 w 502142"/>
                  <a:gd name="connsiteY5" fmla="*/ 256895 h 502347"/>
                  <a:gd name="connsiteX6" fmla="*/ 196252 w 502142"/>
                  <a:gd name="connsiteY6" fmla="*/ 255585 h 502347"/>
                  <a:gd name="connsiteX7" fmla="*/ 187087 w 502142"/>
                  <a:gd name="connsiteY7" fmla="*/ 245107 h 502347"/>
                  <a:gd name="connsiteX8" fmla="*/ 185778 w 502142"/>
                  <a:gd name="connsiteY8" fmla="*/ 245107 h 502347"/>
                  <a:gd name="connsiteX9" fmla="*/ 300657 w 502142"/>
                  <a:gd name="connsiteY9" fmla="*/ 124890 h 502347"/>
                  <a:gd name="connsiteX10" fmla="*/ 333369 w 502142"/>
                  <a:gd name="connsiteY10" fmla="*/ 157500 h 502347"/>
                  <a:gd name="connsiteX11" fmla="*/ 300657 w 502142"/>
                  <a:gd name="connsiteY11" fmla="*/ 191414 h 502347"/>
                  <a:gd name="connsiteX12" fmla="*/ 267945 w 502142"/>
                  <a:gd name="connsiteY12" fmla="*/ 157500 h 502347"/>
                  <a:gd name="connsiteX13" fmla="*/ 300657 w 502142"/>
                  <a:gd name="connsiteY13" fmla="*/ 124890 h 502347"/>
                  <a:gd name="connsiteX14" fmla="*/ 251242 w 502142"/>
                  <a:gd name="connsiteY14" fmla="*/ 83999 h 502347"/>
                  <a:gd name="connsiteX15" fmla="*/ 180541 w 502142"/>
                  <a:gd name="connsiteY15" fmla="*/ 99717 h 502347"/>
                  <a:gd name="connsiteX16" fmla="*/ 99366 w 502142"/>
                  <a:gd name="connsiteY16" fmla="*/ 321076 h 502347"/>
                  <a:gd name="connsiteX17" fmla="*/ 251242 w 502142"/>
                  <a:gd name="connsiteY17" fmla="*/ 419313 h 502347"/>
                  <a:gd name="connsiteX18" fmla="*/ 268263 w 502142"/>
                  <a:gd name="connsiteY18" fmla="*/ 418003 h 502347"/>
                  <a:gd name="connsiteX19" fmla="*/ 264335 w 502142"/>
                  <a:gd name="connsiteY19" fmla="*/ 418003 h 502347"/>
                  <a:gd name="connsiteX20" fmla="*/ 253861 w 502142"/>
                  <a:gd name="connsiteY20" fmla="*/ 399665 h 502347"/>
                  <a:gd name="connsiteX21" fmla="*/ 270881 w 502142"/>
                  <a:gd name="connsiteY21" fmla="*/ 336794 h 502347"/>
                  <a:gd name="connsiteX22" fmla="*/ 251242 w 502142"/>
                  <a:gd name="connsiteY22" fmla="*/ 307978 h 502347"/>
                  <a:gd name="connsiteX23" fmla="*/ 247314 w 502142"/>
                  <a:gd name="connsiteY23" fmla="*/ 306668 h 502347"/>
                  <a:gd name="connsiteX24" fmla="*/ 236840 w 502142"/>
                  <a:gd name="connsiteY24" fmla="*/ 335484 h 502347"/>
                  <a:gd name="connsiteX25" fmla="*/ 222438 w 502142"/>
                  <a:gd name="connsiteY25" fmla="*/ 345963 h 502347"/>
                  <a:gd name="connsiteX26" fmla="*/ 173995 w 502142"/>
                  <a:gd name="connsiteY26" fmla="*/ 348582 h 502347"/>
                  <a:gd name="connsiteX27" fmla="*/ 158283 w 502142"/>
                  <a:gd name="connsiteY27" fmla="*/ 334174 h 502347"/>
                  <a:gd name="connsiteX28" fmla="*/ 172685 w 502142"/>
                  <a:gd name="connsiteY28" fmla="*/ 318457 h 502347"/>
                  <a:gd name="connsiteX29" fmla="*/ 211964 w 502142"/>
                  <a:gd name="connsiteY29" fmla="*/ 315837 h 502347"/>
                  <a:gd name="connsiteX30" fmla="*/ 223747 w 502142"/>
                  <a:gd name="connsiteY30" fmla="*/ 283092 h 502347"/>
                  <a:gd name="connsiteX31" fmla="*/ 225056 w 502142"/>
                  <a:gd name="connsiteY31" fmla="*/ 272613 h 502347"/>
                  <a:gd name="connsiteX32" fmla="*/ 242077 w 502142"/>
                  <a:gd name="connsiteY32" fmla="*/ 217601 h 502347"/>
                  <a:gd name="connsiteX33" fmla="*/ 234221 w 502142"/>
                  <a:gd name="connsiteY33" fmla="*/ 221530 h 502347"/>
                  <a:gd name="connsiteX34" fmla="*/ 211964 w 502142"/>
                  <a:gd name="connsiteY34" fmla="*/ 247726 h 502347"/>
                  <a:gd name="connsiteX35" fmla="*/ 201489 w 502142"/>
                  <a:gd name="connsiteY35" fmla="*/ 256895 h 502347"/>
                  <a:gd name="connsiteX36" fmla="*/ 201489 w 502142"/>
                  <a:gd name="connsiteY36" fmla="*/ 262134 h 502347"/>
                  <a:gd name="connsiteX37" fmla="*/ 197562 w 502142"/>
                  <a:gd name="connsiteY37" fmla="*/ 264754 h 502347"/>
                  <a:gd name="connsiteX38" fmla="*/ 211964 w 502142"/>
                  <a:gd name="connsiteY38" fmla="*/ 279162 h 502347"/>
                  <a:gd name="connsiteX39" fmla="*/ 175304 w 502142"/>
                  <a:gd name="connsiteY39" fmla="*/ 311908 h 502347"/>
                  <a:gd name="connsiteX40" fmla="*/ 130788 w 502142"/>
                  <a:gd name="connsiteY40" fmla="*/ 264754 h 502347"/>
                  <a:gd name="connsiteX41" fmla="*/ 166139 w 502142"/>
                  <a:gd name="connsiteY41" fmla="*/ 230699 h 502347"/>
                  <a:gd name="connsiteX42" fmla="*/ 179232 w 502142"/>
                  <a:gd name="connsiteY42" fmla="*/ 245107 h 502347"/>
                  <a:gd name="connsiteX43" fmla="*/ 183159 w 502142"/>
                  <a:gd name="connsiteY43" fmla="*/ 242487 h 502347"/>
                  <a:gd name="connsiteX44" fmla="*/ 187087 w 502142"/>
                  <a:gd name="connsiteY44" fmla="*/ 241177 h 502347"/>
                  <a:gd name="connsiteX45" fmla="*/ 187087 w 502142"/>
                  <a:gd name="connsiteY45" fmla="*/ 239867 h 502347"/>
                  <a:gd name="connsiteX46" fmla="*/ 222438 w 502142"/>
                  <a:gd name="connsiteY46" fmla="*/ 199263 h 502347"/>
                  <a:gd name="connsiteX47" fmla="*/ 270881 w 502142"/>
                  <a:gd name="connsiteY47" fmla="*/ 186165 h 502347"/>
                  <a:gd name="connsiteX48" fmla="*/ 276118 w 502142"/>
                  <a:gd name="connsiteY48" fmla="*/ 186165 h 502347"/>
                  <a:gd name="connsiteX49" fmla="*/ 283974 w 502142"/>
                  <a:gd name="connsiteY49" fmla="*/ 187475 h 502347"/>
                  <a:gd name="connsiteX50" fmla="*/ 286592 w 502142"/>
                  <a:gd name="connsiteY50" fmla="*/ 188785 h 502347"/>
                  <a:gd name="connsiteX51" fmla="*/ 291830 w 502142"/>
                  <a:gd name="connsiteY51" fmla="*/ 191404 h 502347"/>
                  <a:gd name="connsiteX52" fmla="*/ 304922 w 502142"/>
                  <a:gd name="connsiteY52" fmla="*/ 208432 h 502347"/>
                  <a:gd name="connsiteX53" fmla="*/ 304922 w 502142"/>
                  <a:gd name="connsiteY53" fmla="*/ 209742 h 502347"/>
                  <a:gd name="connsiteX54" fmla="*/ 321943 w 502142"/>
                  <a:gd name="connsiteY54" fmla="*/ 222840 h 502347"/>
                  <a:gd name="connsiteX55" fmla="*/ 350747 w 502142"/>
                  <a:gd name="connsiteY55" fmla="*/ 218910 h 502347"/>
                  <a:gd name="connsiteX56" fmla="*/ 367768 w 502142"/>
                  <a:gd name="connsiteY56" fmla="*/ 220220 h 502347"/>
                  <a:gd name="connsiteX57" fmla="*/ 366458 w 502142"/>
                  <a:gd name="connsiteY57" fmla="*/ 238558 h 502347"/>
                  <a:gd name="connsiteX58" fmla="*/ 332417 w 502142"/>
                  <a:gd name="connsiteY58" fmla="*/ 250346 h 502347"/>
                  <a:gd name="connsiteX59" fmla="*/ 315397 w 502142"/>
                  <a:gd name="connsiteY59" fmla="*/ 247726 h 502347"/>
                  <a:gd name="connsiteX60" fmla="*/ 298376 w 502142"/>
                  <a:gd name="connsiteY60" fmla="*/ 239867 h 502347"/>
                  <a:gd name="connsiteX61" fmla="*/ 282665 w 502142"/>
                  <a:gd name="connsiteY61" fmla="*/ 290950 h 502347"/>
                  <a:gd name="connsiteX62" fmla="*/ 280046 w 502142"/>
                  <a:gd name="connsiteY62" fmla="*/ 296190 h 502347"/>
                  <a:gd name="connsiteX63" fmla="*/ 299685 w 502142"/>
                  <a:gd name="connsiteY63" fmla="*/ 325006 h 502347"/>
                  <a:gd name="connsiteX64" fmla="*/ 302304 w 502142"/>
                  <a:gd name="connsiteY64" fmla="*/ 336794 h 502347"/>
                  <a:gd name="connsiteX65" fmla="*/ 282665 w 502142"/>
                  <a:gd name="connsiteY65" fmla="*/ 407524 h 502347"/>
                  <a:gd name="connsiteX66" fmla="*/ 272190 w 502142"/>
                  <a:gd name="connsiteY66" fmla="*/ 418003 h 502347"/>
                  <a:gd name="connsiteX67" fmla="*/ 320634 w 502142"/>
                  <a:gd name="connsiteY67" fmla="*/ 403595 h 502347"/>
                  <a:gd name="connsiteX68" fmla="*/ 403118 w 502142"/>
                  <a:gd name="connsiteY68" fmla="*/ 180926 h 502347"/>
                  <a:gd name="connsiteX69" fmla="*/ 251242 w 502142"/>
                  <a:gd name="connsiteY69" fmla="*/ 83999 h 502347"/>
                  <a:gd name="connsiteX70" fmla="*/ 324562 w 502142"/>
                  <a:gd name="connsiteY70" fmla="*/ 1480 h 502347"/>
                  <a:gd name="connsiteX71" fmla="*/ 357294 w 502142"/>
                  <a:gd name="connsiteY71" fmla="*/ 14579 h 502347"/>
                  <a:gd name="connsiteX72" fmla="*/ 376933 w 502142"/>
                  <a:gd name="connsiteY72" fmla="*/ 56493 h 502347"/>
                  <a:gd name="connsiteX73" fmla="*/ 366458 w 502142"/>
                  <a:gd name="connsiteY73" fmla="*/ 82689 h 502347"/>
                  <a:gd name="connsiteX74" fmla="*/ 410974 w 502142"/>
                  <a:gd name="connsiteY74" fmla="*/ 123294 h 502347"/>
                  <a:gd name="connsiteX75" fmla="*/ 435850 w 502142"/>
                  <a:gd name="connsiteY75" fmla="*/ 110195 h 502347"/>
                  <a:gd name="connsiteX76" fmla="*/ 479056 w 502142"/>
                  <a:gd name="connsiteY76" fmla="*/ 127223 h 502347"/>
                  <a:gd name="connsiteX77" fmla="*/ 493458 w 502142"/>
                  <a:gd name="connsiteY77" fmla="*/ 159969 h 502347"/>
                  <a:gd name="connsiteX78" fmla="*/ 477747 w 502142"/>
                  <a:gd name="connsiteY78" fmla="*/ 201883 h 502347"/>
                  <a:gd name="connsiteX79" fmla="*/ 452871 w 502142"/>
                  <a:gd name="connsiteY79" fmla="*/ 213671 h 502347"/>
                  <a:gd name="connsiteX80" fmla="*/ 454180 w 502142"/>
                  <a:gd name="connsiteY80" fmla="*/ 272613 h 502347"/>
                  <a:gd name="connsiteX81" fmla="*/ 481675 w 502142"/>
                  <a:gd name="connsiteY81" fmla="*/ 283092 h 502347"/>
                  <a:gd name="connsiteX82" fmla="*/ 500005 w 502142"/>
                  <a:gd name="connsiteY82" fmla="*/ 323696 h 502347"/>
                  <a:gd name="connsiteX83" fmla="*/ 488221 w 502142"/>
                  <a:gd name="connsiteY83" fmla="*/ 357751 h 502347"/>
                  <a:gd name="connsiteX84" fmla="*/ 471201 w 502142"/>
                  <a:gd name="connsiteY84" fmla="*/ 376089 h 502347"/>
                  <a:gd name="connsiteX85" fmla="*/ 446324 w 502142"/>
                  <a:gd name="connsiteY85" fmla="*/ 377399 h 502347"/>
                  <a:gd name="connsiteX86" fmla="*/ 420139 w 502142"/>
                  <a:gd name="connsiteY86" fmla="*/ 366920 h 502347"/>
                  <a:gd name="connsiteX87" fmla="*/ 379551 w 502142"/>
                  <a:gd name="connsiteY87" fmla="*/ 410144 h 502347"/>
                  <a:gd name="connsiteX88" fmla="*/ 391335 w 502142"/>
                  <a:gd name="connsiteY88" fmla="*/ 436340 h 502347"/>
                  <a:gd name="connsiteX89" fmla="*/ 375623 w 502142"/>
                  <a:gd name="connsiteY89" fmla="*/ 479564 h 502347"/>
                  <a:gd name="connsiteX90" fmla="*/ 342891 w 502142"/>
                  <a:gd name="connsiteY90" fmla="*/ 493972 h 502347"/>
                  <a:gd name="connsiteX91" fmla="*/ 300995 w 502142"/>
                  <a:gd name="connsiteY91" fmla="*/ 478255 h 502347"/>
                  <a:gd name="connsiteX92" fmla="*/ 289211 w 502142"/>
                  <a:gd name="connsiteY92" fmla="*/ 453368 h 502347"/>
                  <a:gd name="connsiteX93" fmla="*/ 228984 w 502142"/>
                  <a:gd name="connsiteY93" fmla="*/ 454678 h 502347"/>
                  <a:gd name="connsiteX94" fmla="*/ 219819 w 502142"/>
                  <a:gd name="connsiteY94" fmla="*/ 482184 h 502347"/>
                  <a:gd name="connsiteX95" fmla="*/ 202799 w 502142"/>
                  <a:gd name="connsiteY95" fmla="*/ 499212 h 502347"/>
                  <a:gd name="connsiteX96" fmla="*/ 177922 w 502142"/>
                  <a:gd name="connsiteY96" fmla="*/ 500522 h 502347"/>
                  <a:gd name="connsiteX97" fmla="*/ 143881 w 502142"/>
                  <a:gd name="connsiteY97" fmla="*/ 488733 h 502347"/>
                  <a:gd name="connsiteX98" fmla="*/ 126861 w 502142"/>
                  <a:gd name="connsiteY98" fmla="*/ 471705 h 502347"/>
                  <a:gd name="connsiteX99" fmla="*/ 125551 w 502142"/>
                  <a:gd name="connsiteY99" fmla="*/ 446819 h 502347"/>
                  <a:gd name="connsiteX100" fmla="*/ 134716 w 502142"/>
                  <a:gd name="connsiteY100" fmla="*/ 420623 h 502347"/>
                  <a:gd name="connsiteX101" fmla="*/ 91510 w 502142"/>
                  <a:gd name="connsiteY101" fmla="*/ 380018 h 502347"/>
                  <a:gd name="connsiteX102" fmla="*/ 66634 w 502142"/>
                  <a:gd name="connsiteY102" fmla="*/ 391807 h 502347"/>
                  <a:gd name="connsiteX103" fmla="*/ 23428 w 502142"/>
                  <a:gd name="connsiteY103" fmla="*/ 376089 h 502347"/>
                  <a:gd name="connsiteX104" fmla="*/ 7716 w 502142"/>
                  <a:gd name="connsiteY104" fmla="*/ 343343 h 502347"/>
                  <a:gd name="connsiteX105" fmla="*/ 23428 w 502142"/>
                  <a:gd name="connsiteY105" fmla="*/ 300119 h 502347"/>
                  <a:gd name="connsiteX106" fmla="*/ 49613 w 502142"/>
                  <a:gd name="connsiteY106" fmla="*/ 288331 h 502347"/>
                  <a:gd name="connsiteX107" fmla="*/ 48304 w 502142"/>
                  <a:gd name="connsiteY107" fmla="*/ 229389 h 502347"/>
                  <a:gd name="connsiteX108" fmla="*/ 20809 w 502142"/>
                  <a:gd name="connsiteY108" fmla="*/ 220220 h 502347"/>
                  <a:gd name="connsiteX109" fmla="*/ 2479 w 502142"/>
                  <a:gd name="connsiteY109" fmla="*/ 203193 h 502347"/>
                  <a:gd name="connsiteX110" fmla="*/ 2479 w 502142"/>
                  <a:gd name="connsiteY110" fmla="*/ 178306 h 502347"/>
                  <a:gd name="connsiteX111" fmla="*/ 14263 w 502142"/>
                  <a:gd name="connsiteY111" fmla="*/ 144251 h 502347"/>
                  <a:gd name="connsiteX112" fmla="*/ 56159 w 502142"/>
                  <a:gd name="connsiteY112" fmla="*/ 125913 h 502347"/>
                  <a:gd name="connsiteX113" fmla="*/ 82345 w 502142"/>
                  <a:gd name="connsiteY113" fmla="*/ 135082 h 502347"/>
                  <a:gd name="connsiteX114" fmla="*/ 122933 w 502142"/>
                  <a:gd name="connsiteY114" fmla="*/ 91858 h 502347"/>
                  <a:gd name="connsiteX115" fmla="*/ 111149 w 502142"/>
                  <a:gd name="connsiteY115" fmla="*/ 65662 h 502347"/>
                  <a:gd name="connsiteX116" fmla="*/ 126861 w 502142"/>
                  <a:gd name="connsiteY116" fmla="*/ 23747 h 502347"/>
                  <a:gd name="connsiteX117" fmla="*/ 159592 w 502142"/>
                  <a:gd name="connsiteY117" fmla="*/ 8029 h 502347"/>
                  <a:gd name="connsiteX118" fmla="*/ 201489 w 502142"/>
                  <a:gd name="connsiteY118" fmla="*/ 23747 h 502347"/>
                  <a:gd name="connsiteX119" fmla="*/ 213273 w 502142"/>
                  <a:gd name="connsiteY119" fmla="*/ 49944 h 502347"/>
                  <a:gd name="connsiteX120" fmla="*/ 272190 w 502142"/>
                  <a:gd name="connsiteY120" fmla="*/ 47324 h 502347"/>
                  <a:gd name="connsiteX121" fmla="*/ 282665 w 502142"/>
                  <a:gd name="connsiteY121" fmla="*/ 21128 h 502347"/>
                  <a:gd name="connsiteX122" fmla="*/ 324562 w 502142"/>
                  <a:gd name="connsiteY122" fmla="*/ 1480 h 5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02142" h="502347">
                    <a:moveTo>
                      <a:pt x="185778" y="245107"/>
                    </a:moveTo>
                    <a:cubicBezTo>
                      <a:pt x="185778" y="245107"/>
                      <a:pt x="185778" y="245107"/>
                      <a:pt x="181850" y="247726"/>
                    </a:cubicBezTo>
                    <a:cubicBezTo>
                      <a:pt x="181850" y="247726"/>
                      <a:pt x="181850" y="247726"/>
                      <a:pt x="196252" y="262134"/>
                    </a:cubicBezTo>
                    <a:cubicBezTo>
                      <a:pt x="196252" y="262134"/>
                      <a:pt x="196252" y="262134"/>
                      <a:pt x="198871" y="259515"/>
                    </a:cubicBezTo>
                    <a:cubicBezTo>
                      <a:pt x="198871" y="259515"/>
                      <a:pt x="198871" y="258205"/>
                      <a:pt x="198871" y="258205"/>
                    </a:cubicBezTo>
                    <a:cubicBezTo>
                      <a:pt x="198871" y="258205"/>
                      <a:pt x="198871" y="258205"/>
                      <a:pt x="197562" y="256895"/>
                    </a:cubicBezTo>
                    <a:cubicBezTo>
                      <a:pt x="197562" y="256895"/>
                      <a:pt x="196252" y="256895"/>
                      <a:pt x="196252" y="255585"/>
                    </a:cubicBezTo>
                    <a:cubicBezTo>
                      <a:pt x="191015" y="254275"/>
                      <a:pt x="187087" y="250346"/>
                      <a:pt x="187087" y="245107"/>
                    </a:cubicBezTo>
                    <a:cubicBezTo>
                      <a:pt x="187087" y="245107"/>
                      <a:pt x="187087" y="245107"/>
                      <a:pt x="185778" y="245107"/>
                    </a:cubicBezTo>
                    <a:close/>
                    <a:moveTo>
                      <a:pt x="300657" y="124890"/>
                    </a:moveTo>
                    <a:cubicBezTo>
                      <a:pt x="318976" y="124890"/>
                      <a:pt x="333369" y="140543"/>
                      <a:pt x="333369" y="157500"/>
                    </a:cubicBezTo>
                    <a:cubicBezTo>
                      <a:pt x="333369" y="175761"/>
                      <a:pt x="318976" y="191414"/>
                      <a:pt x="300657" y="191414"/>
                    </a:cubicBezTo>
                    <a:cubicBezTo>
                      <a:pt x="282339" y="191414"/>
                      <a:pt x="267945" y="175761"/>
                      <a:pt x="267945" y="157500"/>
                    </a:cubicBezTo>
                    <a:cubicBezTo>
                      <a:pt x="267945" y="140543"/>
                      <a:pt x="282339" y="124890"/>
                      <a:pt x="300657" y="124890"/>
                    </a:cubicBezTo>
                    <a:close/>
                    <a:moveTo>
                      <a:pt x="251242" y="83999"/>
                    </a:moveTo>
                    <a:cubicBezTo>
                      <a:pt x="226366" y="83999"/>
                      <a:pt x="202799" y="89238"/>
                      <a:pt x="180541" y="99717"/>
                    </a:cubicBezTo>
                    <a:cubicBezTo>
                      <a:pt x="96747" y="137702"/>
                      <a:pt x="60087" y="237248"/>
                      <a:pt x="99366" y="321076"/>
                    </a:cubicBezTo>
                    <a:cubicBezTo>
                      <a:pt x="125551" y="381328"/>
                      <a:pt x="185778" y="419313"/>
                      <a:pt x="251242" y="419313"/>
                    </a:cubicBezTo>
                    <a:cubicBezTo>
                      <a:pt x="256479" y="419313"/>
                      <a:pt x="263025" y="419313"/>
                      <a:pt x="268263" y="418003"/>
                    </a:cubicBezTo>
                    <a:cubicBezTo>
                      <a:pt x="266953" y="418003"/>
                      <a:pt x="265644" y="418003"/>
                      <a:pt x="264335" y="418003"/>
                    </a:cubicBezTo>
                    <a:cubicBezTo>
                      <a:pt x="256479" y="415383"/>
                      <a:pt x="252551" y="407524"/>
                      <a:pt x="253861" y="399665"/>
                    </a:cubicBezTo>
                    <a:cubicBezTo>
                      <a:pt x="253861" y="399665"/>
                      <a:pt x="253861" y="399665"/>
                      <a:pt x="270881" y="336794"/>
                    </a:cubicBezTo>
                    <a:cubicBezTo>
                      <a:pt x="270881" y="336794"/>
                      <a:pt x="270881" y="336794"/>
                      <a:pt x="251242" y="307978"/>
                    </a:cubicBezTo>
                    <a:cubicBezTo>
                      <a:pt x="249933" y="307978"/>
                      <a:pt x="248623" y="306668"/>
                      <a:pt x="247314" y="306668"/>
                    </a:cubicBezTo>
                    <a:cubicBezTo>
                      <a:pt x="247314" y="306668"/>
                      <a:pt x="247314" y="306668"/>
                      <a:pt x="236840" y="335484"/>
                    </a:cubicBezTo>
                    <a:cubicBezTo>
                      <a:pt x="234221" y="342033"/>
                      <a:pt x="228984" y="345963"/>
                      <a:pt x="222438" y="345963"/>
                    </a:cubicBezTo>
                    <a:cubicBezTo>
                      <a:pt x="222438" y="345963"/>
                      <a:pt x="222438" y="345963"/>
                      <a:pt x="173995" y="348582"/>
                    </a:cubicBezTo>
                    <a:cubicBezTo>
                      <a:pt x="166139" y="348582"/>
                      <a:pt x="159592" y="342033"/>
                      <a:pt x="158283" y="334174"/>
                    </a:cubicBezTo>
                    <a:cubicBezTo>
                      <a:pt x="158283" y="325006"/>
                      <a:pt x="164830" y="318457"/>
                      <a:pt x="172685" y="318457"/>
                    </a:cubicBezTo>
                    <a:cubicBezTo>
                      <a:pt x="172685" y="318457"/>
                      <a:pt x="172685" y="318457"/>
                      <a:pt x="211964" y="315837"/>
                    </a:cubicBezTo>
                    <a:cubicBezTo>
                      <a:pt x="211964" y="315837"/>
                      <a:pt x="211964" y="315837"/>
                      <a:pt x="223747" y="283092"/>
                    </a:cubicBezTo>
                    <a:cubicBezTo>
                      <a:pt x="223747" y="279162"/>
                      <a:pt x="223747" y="276542"/>
                      <a:pt x="225056" y="272613"/>
                    </a:cubicBezTo>
                    <a:cubicBezTo>
                      <a:pt x="225056" y="272613"/>
                      <a:pt x="225056" y="272613"/>
                      <a:pt x="242077" y="217601"/>
                    </a:cubicBezTo>
                    <a:cubicBezTo>
                      <a:pt x="239458" y="218910"/>
                      <a:pt x="236840" y="220220"/>
                      <a:pt x="234221" y="221530"/>
                    </a:cubicBezTo>
                    <a:cubicBezTo>
                      <a:pt x="222438" y="228079"/>
                      <a:pt x="214582" y="237248"/>
                      <a:pt x="211964" y="247726"/>
                    </a:cubicBezTo>
                    <a:cubicBezTo>
                      <a:pt x="210654" y="251656"/>
                      <a:pt x="206726" y="255585"/>
                      <a:pt x="201489" y="256895"/>
                    </a:cubicBezTo>
                    <a:cubicBezTo>
                      <a:pt x="202799" y="258205"/>
                      <a:pt x="202799" y="260825"/>
                      <a:pt x="201489" y="262134"/>
                    </a:cubicBezTo>
                    <a:cubicBezTo>
                      <a:pt x="201489" y="262134"/>
                      <a:pt x="201489" y="262134"/>
                      <a:pt x="197562" y="264754"/>
                    </a:cubicBezTo>
                    <a:cubicBezTo>
                      <a:pt x="197562" y="264754"/>
                      <a:pt x="197562" y="264754"/>
                      <a:pt x="211964" y="279162"/>
                    </a:cubicBezTo>
                    <a:cubicBezTo>
                      <a:pt x="211964" y="279162"/>
                      <a:pt x="211964" y="279162"/>
                      <a:pt x="175304" y="311908"/>
                    </a:cubicBezTo>
                    <a:cubicBezTo>
                      <a:pt x="175304" y="311908"/>
                      <a:pt x="175304" y="311908"/>
                      <a:pt x="130788" y="264754"/>
                    </a:cubicBezTo>
                    <a:cubicBezTo>
                      <a:pt x="130788" y="264754"/>
                      <a:pt x="130788" y="264754"/>
                      <a:pt x="166139" y="230699"/>
                    </a:cubicBezTo>
                    <a:cubicBezTo>
                      <a:pt x="166139" y="230699"/>
                      <a:pt x="166139" y="230699"/>
                      <a:pt x="179232" y="245107"/>
                    </a:cubicBezTo>
                    <a:cubicBezTo>
                      <a:pt x="179232" y="245107"/>
                      <a:pt x="179232" y="245107"/>
                      <a:pt x="183159" y="242487"/>
                    </a:cubicBezTo>
                    <a:cubicBezTo>
                      <a:pt x="184469" y="241177"/>
                      <a:pt x="185778" y="241177"/>
                      <a:pt x="187087" y="241177"/>
                    </a:cubicBezTo>
                    <a:cubicBezTo>
                      <a:pt x="187087" y="241177"/>
                      <a:pt x="187087" y="241177"/>
                      <a:pt x="187087" y="239867"/>
                    </a:cubicBezTo>
                    <a:cubicBezTo>
                      <a:pt x="191015" y="224150"/>
                      <a:pt x="204108" y="209742"/>
                      <a:pt x="222438" y="199263"/>
                    </a:cubicBezTo>
                    <a:cubicBezTo>
                      <a:pt x="238149" y="190094"/>
                      <a:pt x="255170" y="186165"/>
                      <a:pt x="270881" y="186165"/>
                    </a:cubicBezTo>
                    <a:cubicBezTo>
                      <a:pt x="273500" y="186165"/>
                      <a:pt x="274809" y="186165"/>
                      <a:pt x="276118" y="186165"/>
                    </a:cubicBezTo>
                    <a:cubicBezTo>
                      <a:pt x="276118" y="186165"/>
                      <a:pt x="280046" y="187475"/>
                      <a:pt x="283974" y="187475"/>
                    </a:cubicBezTo>
                    <a:cubicBezTo>
                      <a:pt x="285283" y="188785"/>
                      <a:pt x="285283" y="188785"/>
                      <a:pt x="286592" y="188785"/>
                    </a:cubicBezTo>
                    <a:cubicBezTo>
                      <a:pt x="287902" y="190094"/>
                      <a:pt x="289211" y="190094"/>
                      <a:pt x="291830" y="191404"/>
                    </a:cubicBezTo>
                    <a:cubicBezTo>
                      <a:pt x="297067" y="195334"/>
                      <a:pt x="302304" y="201883"/>
                      <a:pt x="304922" y="208432"/>
                    </a:cubicBezTo>
                    <a:cubicBezTo>
                      <a:pt x="304922" y="208432"/>
                      <a:pt x="304922" y="209742"/>
                      <a:pt x="304922" y="209742"/>
                    </a:cubicBezTo>
                    <a:cubicBezTo>
                      <a:pt x="307541" y="214981"/>
                      <a:pt x="312778" y="220220"/>
                      <a:pt x="321943" y="222840"/>
                    </a:cubicBezTo>
                    <a:cubicBezTo>
                      <a:pt x="332417" y="225459"/>
                      <a:pt x="344201" y="224150"/>
                      <a:pt x="350747" y="218910"/>
                    </a:cubicBezTo>
                    <a:cubicBezTo>
                      <a:pt x="355984" y="214981"/>
                      <a:pt x="363840" y="214981"/>
                      <a:pt x="367768" y="220220"/>
                    </a:cubicBezTo>
                    <a:cubicBezTo>
                      <a:pt x="373005" y="225459"/>
                      <a:pt x="371696" y="233318"/>
                      <a:pt x="366458" y="238558"/>
                    </a:cubicBezTo>
                    <a:cubicBezTo>
                      <a:pt x="358603" y="246417"/>
                      <a:pt x="345510" y="250346"/>
                      <a:pt x="332417" y="250346"/>
                    </a:cubicBezTo>
                    <a:cubicBezTo>
                      <a:pt x="327180" y="250346"/>
                      <a:pt x="320634" y="249036"/>
                      <a:pt x="315397" y="247726"/>
                    </a:cubicBezTo>
                    <a:cubicBezTo>
                      <a:pt x="308850" y="245107"/>
                      <a:pt x="303613" y="243797"/>
                      <a:pt x="298376" y="239867"/>
                    </a:cubicBezTo>
                    <a:cubicBezTo>
                      <a:pt x="298376" y="239867"/>
                      <a:pt x="298376" y="239867"/>
                      <a:pt x="282665" y="290950"/>
                    </a:cubicBezTo>
                    <a:cubicBezTo>
                      <a:pt x="281355" y="293570"/>
                      <a:pt x="281355" y="294880"/>
                      <a:pt x="280046" y="296190"/>
                    </a:cubicBezTo>
                    <a:cubicBezTo>
                      <a:pt x="280046" y="296190"/>
                      <a:pt x="280046" y="296190"/>
                      <a:pt x="299685" y="325006"/>
                    </a:cubicBezTo>
                    <a:cubicBezTo>
                      <a:pt x="302304" y="328935"/>
                      <a:pt x="303613" y="332865"/>
                      <a:pt x="302304" y="336794"/>
                    </a:cubicBezTo>
                    <a:cubicBezTo>
                      <a:pt x="302304" y="336794"/>
                      <a:pt x="302304" y="336794"/>
                      <a:pt x="282665" y="407524"/>
                    </a:cubicBezTo>
                    <a:cubicBezTo>
                      <a:pt x="281355" y="412764"/>
                      <a:pt x="277428" y="416693"/>
                      <a:pt x="272190" y="418003"/>
                    </a:cubicBezTo>
                    <a:cubicBezTo>
                      <a:pt x="289211" y="415383"/>
                      <a:pt x="304922" y="411454"/>
                      <a:pt x="320634" y="403595"/>
                    </a:cubicBezTo>
                    <a:cubicBezTo>
                      <a:pt x="405737" y="365610"/>
                      <a:pt x="442397" y="264754"/>
                      <a:pt x="403118" y="180926"/>
                    </a:cubicBezTo>
                    <a:cubicBezTo>
                      <a:pt x="375623" y="121984"/>
                      <a:pt x="316706" y="83999"/>
                      <a:pt x="251242" y="83999"/>
                    </a:cubicBezTo>
                    <a:close/>
                    <a:moveTo>
                      <a:pt x="324562" y="1480"/>
                    </a:moveTo>
                    <a:cubicBezTo>
                      <a:pt x="324562" y="1480"/>
                      <a:pt x="324562" y="1480"/>
                      <a:pt x="357294" y="14579"/>
                    </a:cubicBezTo>
                    <a:cubicBezTo>
                      <a:pt x="374314" y="21128"/>
                      <a:pt x="383479" y="39465"/>
                      <a:pt x="376933" y="56493"/>
                    </a:cubicBezTo>
                    <a:cubicBezTo>
                      <a:pt x="376933" y="56493"/>
                      <a:pt x="376933" y="56493"/>
                      <a:pt x="366458" y="82689"/>
                    </a:cubicBezTo>
                    <a:cubicBezTo>
                      <a:pt x="383479" y="93168"/>
                      <a:pt x="397881" y="107576"/>
                      <a:pt x="410974" y="123294"/>
                    </a:cubicBezTo>
                    <a:cubicBezTo>
                      <a:pt x="410974" y="123294"/>
                      <a:pt x="410974" y="123294"/>
                      <a:pt x="435850" y="110195"/>
                    </a:cubicBezTo>
                    <a:cubicBezTo>
                      <a:pt x="452871" y="103646"/>
                      <a:pt x="471201" y="110195"/>
                      <a:pt x="479056" y="127223"/>
                    </a:cubicBezTo>
                    <a:cubicBezTo>
                      <a:pt x="479056" y="127223"/>
                      <a:pt x="479056" y="127223"/>
                      <a:pt x="493458" y="159969"/>
                    </a:cubicBezTo>
                    <a:cubicBezTo>
                      <a:pt x="501314" y="175686"/>
                      <a:pt x="494768" y="194024"/>
                      <a:pt x="477747" y="201883"/>
                    </a:cubicBezTo>
                    <a:cubicBezTo>
                      <a:pt x="477747" y="201883"/>
                      <a:pt x="477747" y="201883"/>
                      <a:pt x="452871" y="213671"/>
                    </a:cubicBezTo>
                    <a:cubicBezTo>
                      <a:pt x="455489" y="233318"/>
                      <a:pt x="456799" y="252966"/>
                      <a:pt x="454180" y="272613"/>
                    </a:cubicBezTo>
                    <a:cubicBezTo>
                      <a:pt x="454180" y="272613"/>
                      <a:pt x="454180" y="272613"/>
                      <a:pt x="481675" y="283092"/>
                    </a:cubicBezTo>
                    <a:cubicBezTo>
                      <a:pt x="497386" y="289641"/>
                      <a:pt x="506551" y="307978"/>
                      <a:pt x="500005" y="323696"/>
                    </a:cubicBezTo>
                    <a:cubicBezTo>
                      <a:pt x="500005" y="323696"/>
                      <a:pt x="500005" y="323696"/>
                      <a:pt x="488221" y="357751"/>
                    </a:cubicBezTo>
                    <a:cubicBezTo>
                      <a:pt x="485603" y="365610"/>
                      <a:pt x="479056" y="372159"/>
                      <a:pt x="471201" y="376089"/>
                    </a:cubicBezTo>
                    <a:cubicBezTo>
                      <a:pt x="463345" y="380018"/>
                      <a:pt x="454180" y="380018"/>
                      <a:pt x="446324" y="377399"/>
                    </a:cubicBezTo>
                    <a:cubicBezTo>
                      <a:pt x="446324" y="377399"/>
                      <a:pt x="446324" y="377399"/>
                      <a:pt x="420139" y="366920"/>
                    </a:cubicBezTo>
                    <a:cubicBezTo>
                      <a:pt x="408355" y="383948"/>
                      <a:pt x="395263" y="398356"/>
                      <a:pt x="379551" y="410144"/>
                    </a:cubicBezTo>
                    <a:cubicBezTo>
                      <a:pt x="379551" y="410144"/>
                      <a:pt x="379551" y="410144"/>
                      <a:pt x="391335" y="436340"/>
                    </a:cubicBezTo>
                    <a:cubicBezTo>
                      <a:pt x="399190" y="452058"/>
                      <a:pt x="392644" y="471705"/>
                      <a:pt x="375623" y="479564"/>
                    </a:cubicBezTo>
                    <a:cubicBezTo>
                      <a:pt x="375623" y="479564"/>
                      <a:pt x="375623" y="479564"/>
                      <a:pt x="342891" y="493972"/>
                    </a:cubicBezTo>
                    <a:cubicBezTo>
                      <a:pt x="327180" y="501831"/>
                      <a:pt x="307541" y="495282"/>
                      <a:pt x="300995" y="478255"/>
                    </a:cubicBezTo>
                    <a:cubicBezTo>
                      <a:pt x="300995" y="478255"/>
                      <a:pt x="300995" y="478255"/>
                      <a:pt x="289211" y="453368"/>
                    </a:cubicBezTo>
                    <a:cubicBezTo>
                      <a:pt x="268263" y="455988"/>
                      <a:pt x="248623" y="457297"/>
                      <a:pt x="228984" y="454678"/>
                    </a:cubicBezTo>
                    <a:cubicBezTo>
                      <a:pt x="228984" y="454678"/>
                      <a:pt x="228984" y="454678"/>
                      <a:pt x="219819" y="482184"/>
                    </a:cubicBezTo>
                    <a:cubicBezTo>
                      <a:pt x="217201" y="490043"/>
                      <a:pt x="210654" y="496592"/>
                      <a:pt x="202799" y="499212"/>
                    </a:cubicBezTo>
                    <a:cubicBezTo>
                      <a:pt x="194943" y="503141"/>
                      <a:pt x="185778" y="503141"/>
                      <a:pt x="177922" y="500522"/>
                    </a:cubicBezTo>
                    <a:cubicBezTo>
                      <a:pt x="177922" y="500522"/>
                      <a:pt x="177922" y="500522"/>
                      <a:pt x="143881" y="488733"/>
                    </a:cubicBezTo>
                    <a:cubicBezTo>
                      <a:pt x="136025" y="484804"/>
                      <a:pt x="129479" y="479564"/>
                      <a:pt x="126861" y="471705"/>
                    </a:cubicBezTo>
                    <a:cubicBezTo>
                      <a:pt x="122933" y="463847"/>
                      <a:pt x="122933" y="454678"/>
                      <a:pt x="125551" y="446819"/>
                    </a:cubicBezTo>
                    <a:cubicBezTo>
                      <a:pt x="125551" y="446819"/>
                      <a:pt x="125551" y="446819"/>
                      <a:pt x="134716" y="420623"/>
                    </a:cubicBezTo>
                    <a:cubicBezTo>
                      <a:pt x="119005" y="408834"/>
                      <a:pt x="104603" y="395736"/>
                      <a:pt x="91510" y="380018"/>
                    </a:cubicBezTo>
                    <a:cubicBezTo>
                      <a:pt x="91510" y="380018"/>
                      <a:pt x="91510" y="380018"/>
                      <a:pt x="66634" y="391807"/>
                    </a:cubicBezTo>
                    <a:cubicBezTo>
                      <a:pt x="49613" y="399665"/>
                      <a:pt x="31283" y="391807"/>
                      <a:pt x="23428" y="376089"/>
                    </a:cubicBezTo>
                    <a:cubicBezTo>
                      <a:pt x="23428" y="376089"/>
                      <a:pt x="23428" y="376089"/>
                      <a:pt x="7716" y="343343"/>
                    </a:cubicBezTo>
                    <a:cubicBezTo>
                      <a:pt x="1170" y="327625"/>
                      <a:pt x="7716" y="307978"/>
                      <a:pt x="23428" y="300119"/>
                    </a:cubicBezTo>
                    <a:cubicBezTo>
                      <a:pt x="23428" y="300119"/>
                      <a:pt x="23428" y="300119"/>
                      <a:pt x="49613" y="288331"/>
                    </a:cubicBezTo>
                    <a:cubicBezTo>
                      <a:pt x="45685" y="268684"/>
                      <a:pt x="45685" y="249036"/>
                      <a:pt x="48304" y="229389"/>
                    </a:cubicBezTo>
                    <a:cubicBezTo>
                      <a:pt x="48304" y="229389"/>
                      <a:pt x="48304" y="229389"/>
                      <a:pt x="20809" y="220220"/>
                    </a:cubicBezTo>
                    <a:cubicBezTo>
                      <a:pt x="12953" y="216291"/>
                      <a:pt x="6407" y="211051"/>
                      <a:pt x="2479" y="203193"/>
                    </a:cubicBezTo>
                    <a:cubicBezTo>
                      <a:pt x="-139" y="195334"/>
                      <a:pt x="-1449" y="186165"/>
                      <a:pt x="2479" y="178306"/>
                    </a:cubicBezTo>
                    <a:cubicBezTo>
                      <a:pt x="2479" y="178306"/>
                      <a:pt x="2479" y="178306"/>
                      <a:pt x="14263" y="144251"/>
                    </a:cubicBezTo>
                    <a:cubicBezTo>
                      <a:pt x="20809" y="128533"/>
                      <a:pt x="39139" y="119364"/>
                      <a:pt x="56159" y="125913"/>
                    </a:cubicBezTo>
                    <a:cubicBezTo>
                      <a:pt x="56159" y="125913"/>
                      <a:pt x="56159" y="125913"/>
                      <a:pt x="82345" y="135082"/>
                    </a:cubicBezTo>
                    <a:cubicBezTo>
                      <a:pt x="92819" y="119364"/>
                      <a:pt x="107221" y="104956"/>
                      <a:pt x="122933" y="91858"/>
                    </a:cubicBezTo>
                    <a:cubicBezTo>
                      <a:pt x="122933" y="91858"/>
                      <a:pt x="122933" y="91858"/>
                      <a:pt x="111149" y="65662"/>
                    </a:cubicBezTo>
                    <a:cubicBezTo>
                      <a:pt x="103294" y="49944"/>
                      <a:pt x="109840" y="30296"/>
                      <a:pt x="126861" y="23747"/>
                    </a:cubicBezTo>
                    <a:cubicBezTo>
                      <a:pt x="126861" y="23747"/>
                      <a:pt x="126861" y="23747"/>
                      <a:pt x="159592" y="8029"/>
                    </a:cubicBezTo>
                    <a:cubicBezTo>
                      <a:pt x="175304" y="1480"/>
                      <a:pt x="194943" y="8029"/>
                      <a:pt x="201489" y="23747"/>
                    </a:cubicBezTo>
                    <a:cubicBezTo>
                      <a:pt x="201489" y="23747"/>
                      <a:pt x="201489" y="23747"/>
                      <a:pt x="213273" y="49944"/>
                    </a:cubicBezTo>
                    <a:cubicBezTo>
                      <a:pt x="232912" y="46014"/>
                      <a:pt x="253861" y="46014"/>
                      <a:pt x="272190" y="47324"/>
                    </a:cubicBezTo>
                    <a:cubicBezTo>
                      <a:pt x="272190" y="47324"/>
                      <a:pt x="272190" y="47324"/>
                      <a:pt x="282665" y="21128"/>
                    </a:cubicBezTo>
                    <a:cubicBezTo>
                      <a:pt x="289211" y="5410"/>
                      <a:pt x="307541" y="-3759"/>
                      <a:pt x="324562" y="1480"/>
                    </a:cubicBezTo>
                    <a:close/>
                  </a:path>
                </a:pathLst>
              </a:custGeom>
              <a:solidFill>
                <a:schemeClr val="bg1"/>
              </a:solidFill>
              <a:ln>
                <a:noFill/>
              </a:ln>
              <a:extLst/>
            </p:spPr>
            <p:txBody>
              <a:bodyPr anchor="ctr"/>
              <a:lstStyle/>
              <a:p>
                <a:pPr algn="ctr"/>
                <a:endParaRPr/>
              </a:p>
            </p:txBody>
          </p:sp>
        </p:grpSp>
      </p:grpSp>
      <p:cxnSp>
        <p:nvCxnSpPr>
          <p:cNvPr id="47" name="直接连接符 46"/>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182932" y="345292"/>
            <a:ext cx="1826141"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smtClean="0">
                <a:latin typeface="Agency FB" panose="020B0503020202020204" pitchFamily="34" charset="0"/>
              </a:rPr>
              <a:t>研究方法</a:t>
            </a:r>
            <a:endParaRPr lang="zh-CN" altLang="en-US" sz="3200" dirty="0">
              <a:latin typeface="Agency FB" panose="020B0503020202020204" pitchFamily="34" charset="0"/>
            </a:endParaRPr>
          </a:p>
        </p:txBody>
      </p:sp>
      <mc:AlternateContent xmlns:mc="http://schemas.openxmlformats.org/markup-compatibility/2006">
        <mc:Choice xmlns:a14="http://schemas.microsoft.com/office/drawing/2010/main" Requires="a14">
          <p:sp>
            <p:nvSpPr>
              <p:cNvPr id="52" name="矩形 51"/>
              <p:cNvSpPr/>
              <p:nvPr/>
            </p:nvSpPr>
            <p:spPr>
              <a:xfrm>
                <a:off x="1005657" y="1833248"/>
                <a:ext cx="4909094" cy="68326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t>c</a:t>
                </a:r>
                <a:r>
                  <a:rPr lang="zh-CN" altLang="zh-CN" sz="1600" dirty="0"/>
                  <a:t>分类数据集</a:t>
                </a:r>
                <a14:m>
                  <m:oMath xmlns:m="http://schemas.openxmlformats.org/officeDocument/2006/math">
                    <m:r>
                      <m:rPr>
                        <m:sty m:val="p"/>
                      </m:rPr>
                      <a:rPr lang="en-US" altLang="zh-CN" sz="1600"/>
                      <m:t>D</m:t>
                    </m:r>
                    <m:r>
                      <a:rPr lang="en-US" altLang="zh-CN" sz="1600"/>
                      <m:t>=</m:t>
                    </m:r>
                    <m:sSubSup>
                      <m:sSubSupPr>
                        <m:ctrlPr>
                          <a:rPr lang="zh-CN" altLang="zh-CN" sz="1600" i="1"/>
                        </m:ctrlPr>
                      </m:sSubSupPr>
                      <m:e>
                        <m:d>
                          <m:dPr>
                            <m:begChr m:val="{"/>
                            <m:endChr m:val="}"/>
                            <m:ctrlPr>
                              <a:rPr lang="zh-CN" altLang="zh-CN" sz="1600" i="1"/>
                            </m:ctrlPr>
                          </m:dPr>
                          <m:e>
                            <m:sSub>
                              <m:sSubPr>
                                <m:ctrlPr>
                                  <a:rPr lang="zh-CN" altLang="zh-CN" sz="1600" i="1"/>
                                </m:ctrlPr>
                              </m:sSubPr>
                              <m:e>
                                <m:r>
                                  <a:rPr lang="en-US" altLang="zh-CN" sz="1600" i="1"/>
                                  <m:t>𝑥</m:t>
                                </m:r>
                              </m:e>
                              <m:sub>
                                <m:r>
                                  <a:rPr lang="en-US" altLang="zh-CN" sz="1600" i="1"/>
                                  <m:t>𝑡</m:t>
                                </m:r>
                              </m:sub>
                            </m:sSub>
                            <m:r>
                              <a:rPr lang="en-US" altLang="zh-CN" sz="1600"/>
                              <m:t>, </m:t>
                            </m:r>
                            <m:sSub>
                              <m:sSubPr>
                                <m:ctrlPr>
                                  <a:rPr lang="zh-CN" altLang="zh-CN" sz="1600" i="1"/>
                                </m:ctrlPr>
                              </m:sSubPr>
                              <m:e>
                                <m:r>
                                  <a:rPr lang="en-US" altLang="zh-CN" sz="1600" i="1"/>
                                  <m:t>𝑦</m:t>
                                </m:r>
                              </m:e>
                              <m:sub>
                                <m:r>
                                  <a:rPr lang="en-US" altLang="zh-CN" sz="1600" i="1"/>
                                  <m:t>𝑡</m:t>
                                </m:r>
                              </m:sub>
                            </m:sSub>
                          </m:e>
                        </m:d>
                      </m:e>
                      <m:sub>
                        <m:r>
                          <a:rPr lang="en-US" altLang="zh-CN" sz="1600" i="1"/>
                          <m:t>𝑡</m:t>
                        </m:r>
                        <m:r>
                          <a:rPr lang="en-US" altLang="zh-CN" sz="1600"/>
                          <m:t>=1</m:t>
                        </m:r>
                      </m:sub>
                      <m:sup>
                        <m:r>
                          <a:rPr lang="en-US" altLang="zh-CN" sz="1600" i="1"/>
                          <m:t>𝑛</m:t>
                        </m:r>
                      </m:sup>
                    </m:sSubSup>
                  </m:oMath>
                </a14:m>
                <a:r>
                  <a:rPr lang="zh-CN" altLang="zh-CN" sz="1600" dirty="0"/>
                  <a:t>，其中</a:t>
                </a:r>
                <a14:m>
                  <m:oMath xmlns:m="http://schemas.openxmlformats.org/officeDocument/2006/math">
                    <m:sSub>
                      <m:sSubPr>
                        <m:ctrlPr>
                          <a:rPr lang="zh-CN" altLang="zh-CN" sz="1600" i="1"/>
                        </m:ctrlPr>
                      </m:sSubPr>
                      <m:e>
                        <m:r>
                          <a:rPr lang="en-US" altLang="zh-CN" sz="1600" i="1"/>
                          <m:t>𝑥</m:t>
                        </m:r>
                      </m:e>
                      <m:sub>
                        <m:r>
                          <a:rPr lang="en-US" altLang="zh-CN" sz="1600" i="1"/>
                          <m:t>𝑡</m:t>
                        </m:r>
                      </m:sub>
                    </m:sSub>
                  </m:oMath>
                </a14:m>
                <a:r>
                  <a:rPr lang="zh-CN" altLang="zh-CN" sz="1600" dirty="0"/>
                  <a:t>是第</a:t>
                </a:r>
                <a:r>
                  <a:rPr lang="en-US" altLang="zh-CN" sz="1600" dirty="0"/>
                  <a:t>t</a:t>
                </a:r>
                <a:r>
                  <a:rPr lang="zh-CN" altLang="zh-CN" sz="1600" dirty="0"/>
                  <a:t>个样本，其观察到的标签为</a:t>
                </a:r>
                <a14:m>
                  <m:oMath xmlns:m="http://schemas.openxmlformats.org/officeDocument/2006/math">
                    <m:r>
                      <a:rPr lang="zh-CN" altLang="zh-CN" sz="1600"/>
                      <m:t> </m:t>
                    </m:r>
                    <m:sSub>
                      <m:sSubPr>
                        <m:ctrlPr>
                          <a:rPr lang="zh-CN" altLang="zh-CN" sz="1600" i="1"/>
                        </m:ctrlPr>
                      </m:sSubPr>
                      <m:e>
                        <m:r>
                          <a:rPr lang="en-US" altLang="zh-CN" sz="1600" i="1"/>
                          <m:t>𝑦</m:t>
                        </m:r>
                      </m:e>
                      <m:sub>
                        <m:r>
                          <a:rPr lang="en-US" altLang="zh-CN" sz="1600" i="1"/>
                          <m:t>𝑡</m:t>
                        </m:r>
                      </m:sub>
                    </m:sSub>
                    <m:r>
                      <a:rPr lang="en-US" altLang="zh-CN" sz="1600"/>
                      <m:t>∈</m:t>
                    </m:r>
                    <m:d>
                      <m:dPr>
                        <m:begChr m:val="["/>
                        <m:endChr m:val="]"/>
                        <m:ctrlPr>
                          <a:rPr lang="zh-CN" altLang="zh-CN" sz="1600" i="1"/>
                        </m:ctrlPr>
                      </m:dPr>
                      <m:e>
                        <m:r>
                          <a:rPr lang="en-US" altLang="zh-CN" sz="1600" i="1"/>
                          <m:t>𝑐</m:t>
                        </m:r>
                      </m:e>
                    </m:d>
                    <m:r>
                      <a:rPr lang="en-US" altLang="zh-CN" sz="1600"/>
                      <m:t>:={1,…,</m:t>
                    </m:r>
                    <m:r>
                      <a:rPr lang="en-US" altLang="zh-CN" sz="1600" i="1"/>
                      <m:t>𝑐</m:t>
                    </m:r>
                    <m:r>
                      <a:rPr lang="en-US" altLang="zh-CN" sz="1600"/>
                      <m:t>}</m:t>
                    </m:r>
                  </m:oMath>
                </a14:m>
                <a:r>
                  <a:rPr lang="zh-CN" altLang="zh-CN" sz="1600" dirty="0"/>
                  <a:t>，</a:t>
                </a:r>
                <a:r>
                  <a:rPr lang="en-US" altLang="zh-CN" sz="1600" dirty="0"/>
                  <a:t>y</a:t>
                </a:r>
                <a:r>
                  <a:rPr lang="zh-CN" altLang="zh-CN" sz="1600" dirty="0"/>
                  <a:t>表示真实标签。</a:t>
                </a:r>
                <a:endParaRPr lang="zh-CN" altLang="en-US" sz="1100" dirty="0">
                  <a:solidFill>
                    <a:schemeClr val="tx1">
                      <a:lumMod val="50000"/>
                      <a:lumOff val="50000"/>
                    </a:schemeClr>
                  </a:solidFill>
                </a:endParaRPr>
              </a:p>
            </p:txBody>
          </p:sp>
        </mc:Choice>
        <mc:Fallback>
          <p:sp>
            <p:nvSpPr>
              <p:cNvPr id="52" name="矩形 51"/>
              <p:cNvSpPr>
                <a:spLocks noRot="1" noChangeAspect="1" noMove="1" noResize="1" noEditPoints="1" noAdjustHandles="1" noChangeArrowheads="1" noChangeShapeType="1" noTextEdit="1"/>
              </p:cNvSpPr>
              <p:nvPr/>
            </p:nvSpPr>
            <p:spPr>
              <a:xfrm>
                <a:off x="1005657" y="1833248"/>
                <a:ext cx="4909094" cy="683264"/>
              </a:xfrm>
              <a:prstGeom prst="rect">
                <a:avLst/>
              </a:prstGeom>
              <a:blipFill>
                <a:blip r:embed="rId4"/>
                <a:stretch>
                  <a:fillRect l="-745" r="-4845"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矩形 57"/>
              <p:cNvSpPr/>
              <p:nvPr/>
            </p:nvSpPr>
            <p:spPr>
              <a:xfrm>
                <a:off x="3324213" y="4974486"/>
                <a:ext cx="5259408" cy="711220"/>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1600" dirty="0"/>
                  <a:t>噪声转换矩阵</a:t>
                </a:r>
                <a14:m>
                  <m:oMath xmlns:m="http://schemas.openxmlformats.org/officeDocument/2006/math">
                    <m:r>
                      <m:rPr>
                        <m:sty m:val="p"/>
                      </m:rPr>
                      <a:rPr lang="en-US" altLang="zh-CN" sz="1600"/>
                      <m:t>T</m:t>
                    </m:r>
                    <m:r>
                      <a:rPr lang="en-US" altLang="zh-CN" sz="1600"/>
                      <m:t>∈</m:t>
                    </m:r>
                    <m:sSup>
                      <m:sSupPr>
                        <m:ctrlPr>
                          <a:rPr lang="zh-CN" altLang="zh-CN" sz="1600" i="1"/>
                        </m:ctrlPr>
                      </m:sSupPr>
                      <m:e>
                        <m:r>
                          <a:rPr lang="en-US" altLang="zh-CN" sz="1600" i="1"/>
                          <m:t>ℝ</m:t>
                        </m:r>
                      </m:e>
                      <m:sup>
                        <m:r>
                          <m:rPr>
                            <m:sty m:val="p"/>
                          </m:rPr>
                          <a:rPr lang="en-US" altLang="zh-CN" sz="1600"/>
                          <m:t>c</m:t>
                        </m:r>
                        <m:r>
                          <a:rPr lang="en-US" altLang="zh-CN" sz="1600"/>
                          <m:t>×</m:t>
                        </m:r>
                        <m:r>
                          <m:rPr>
                            <m:sty m:val="p"/>
                          </m:rPr>
                          <a:rPr lang="en-US" altLang="zh-CN" sz="1600"/>
                          <m:t>c</m:t>
                        </m:r>
                      </m:sup>
                    </m:sSup>
                  </m:oMath>
                </a14:m>
                <a:r>
                  <a:rPr lang="zh-CN" altLang="zh-CN" sz="1600" dirty="0"/>
                  <a:t>来描述集合</a:t>
                </a:r>
                <a14:m>
                  <m:oMath xmlns:m="http://schemas.openxmlformats.org/officeDocument/2006/math">
                    <m:r>
                      <m:rPr>
                        <m:sty m:val="p"/>
                      </m:rPr>
                      <a:rPr lang="en-US" altLang="zh-CN" sz="1600"/>
                      <m:t>D</m:t>
                    </m:r>
                  </m:oMath>
                </a14:m>
                <a:r>
                  <a:rPr lang="zh-CN" altLang="zh-CN" sz="1600" dirty="0"/>
                  <a:t>的破坏过程，其中</a:t>
                </a:r>
                <a14:m>
                  <m:oMath xmlns:m="http://schemas.openxmlformats.org/officeDocument/2006/math">
                    <m:sSub>
                      <m:sSubPr>
                        <m:ctrlPr>
                          <a:rPr lang="zh-CN" altLang="zh-CN" sz="1600" i="1"/>
                        </m:ctrlPr>
                      </m:sSubPr>
                      <m:e>
                        <m:r>
                          <a:rPr lang="en-US" altLang="zh-CN" sz="1600" i="1"/>
                          <m:t>𝑇</m:t>
                        </m:r>
                      </m:e>
                      <m:sub>
                        <m:r>
                          <a:rPr lang="en-US" altLang="zh-CN" sz="1600" i="1"/>
                          <m:t>𝑖𝑗</m:t>
                        </m:r>
                      </m:sub>
                    </m:sSub>
                    <m:r>
                      <a:rPr lang="en-US" altLang="zh-CN" sz="1600"/>
                      <m:t>=</m:t>
                    </m:r>
                    <m:r>
                      <a:rPr lang="en-US" altLang="zh-CN" sz="1600" i="1"/>
                      <m:t>𝑃</m:t>
                    </m:r>
                    <m:r>
                      <a:rPr lang="en-US" altLang="zh-CN" sz="1600"/>
                      <m:t>(</m:t>
                    </m:r>
                    <m:r>
                      <a:rPr lang="en-US" altLang="zh-CN" sz="1600" i="1"/>
                      <m:t>𝑦</m:t>
                    </m:r>
                    <m:r>
                      <a:rPr lang="en-US" altLang="zh-CN" sz="1600"/>
                      <m:t>=</m:t>
                    </m:r>
                    <m:r>
                      <a:rPr lang="en-US" altLang="zh-CN" sz="1600" i="1"/>
                      <m:t>𝑗</m:t>
                    </m:r>
                    <m:r>
                      <a:rPr lang="en-US" altLang="zh-CN" sz="1600"/>
                      <m:t>|</m:t>
                    </m:r>
                    <m:acc>
                      <m:accPr>
                        <m:chr m:val="̂"/>
                        <m:ctrlPr>
                          <a:rPr lang="zh-CN" altLang="zh-CN" sz="1600" i="1"/>
                        </m:ctrlPr>
                      </m:accPr>
                      <m:e>
                        <m:r>
                          <a:rPr lang="en-US" altLang="zh-CN" sz="1600" i="1"/>
                          <m:t>𝑦</m:t>
                        </m:r>
                      </m:e>
                    </m:acc>
                    <m:r>
                      <a:rPr lang="en-US" altLang="zh-CN" sz="1600"/>
                      <m:t>=</m:t>
                    </m:r>
                    <m:r>
                      <a:rPr lang="en-US" altLang="zh-CN" sz="1600" i="1"/>
                      <m:t>𝑖</m:t>
                    </m:r>
                    <m:r>
                      <a:rPr lang="en-US" altLang="zh-CN" sz="1600"/>
                      <m:t>)</m:t>
                    </m:r>
                  </m:oMath>
                </a14:m>
                <a:r>
                  <a:rPr lang="en-US" altLang="zh-CN" sz="1600" dirty="0"/>
                  <a:t> </a:t>
                </a:r>
                <a:r>
                  <a:rPr lang="zh-CN" altLang="zh-CN" sz="1600" dirty="0"/>
                  <a:t>表示将第</a:t>
                </a:r>
                <a14:m>
                  <m:oMath xmlns:m="http://schemas.openxmlformats.org/officeDocument/2006/math">
                    <m:r>
                      <a:rPr lang="en-US" altLang="zh-CN" sz="1600" i="1"/>
                      <m:t>𝑖</m:t>
                    </m:r>
                  </m:oMath>
                </a14:m>
                <a:r>
                  <a:rPr lang="zh-CN" altLang="zh-CN" sz="1600" dirty="0"/>
                  <a:t>类样本被标记为</a:t>
                </a:r>
                <a14:m>
                  <m:oMath xmlns:m="http://schemas.openxmlformats.org/officeDocument/2006/math">
                    <m:r>
                      <a:rPr lang="en-US" altLang="zh-CN" sz="1600" i="1"/>
                      <m:t>𝑗</m:t>
                    </m:r>
                  </m:oMath>
                </a14:m>
                <a:r>
                  <a:rPr lang="zh-CN" altLang="zh-CN" sz="1600" dirty="0"/>
                  <a:t>的概率。</a:t>
                </a:r>
                <a:endParaRPr lang="zh-CN" altLang="en-US" sz="1100" dirty="0">
                  <a:solidFill>
                    <a:schemeClr val="tx1">
                      <a:lumMod val="50000"/>
                      <a:lumOff val="50000"/>
                    </a:schemeClr>
                  </a:solidFill>
                </a:endParaRPr>
              </a:p>
            </p:txBody>
          </p:sp>
        </mc:Choice>
        <mc:Fallback>
          <p:sp>
            <p:nvSpPr>
              <p:cNvPr id="58" name="矩形 57"/>
              <p:cNvSpPr>
                <a:spLocks noRot="1" noChangeAspect="1" noMove="1" noResize="1" noEditPoints="1" noAdjustHandles="1" noChangeArrowheads="1" noChangeShapeType="1" noTextEdit="1"/>
              </p:cNvSpPr>
              <p:nvPr/>
            </p:nvSpPr>
            <p:spPr>
              <a:xfrm>
                <a:off x="3324213" y="4974486"/>
                <a:ext cx="5259408" cy="711220"/>
              </a:xfrm>
              <a:prstGeom prst="rect">
                <a:avLst/>
              </a:prstGeom>
              <a:blipFill>
                <a:blip r:embed="rId5"/>
                <a:stretch>
                  <a:fillRect l="-579" r="-695" b="-42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矩形 63"/>
              <p:cNvSpPr/>
              <p:nvPr/>
            </p:nvSpPr>
            <p:spPr>
              <a:xfrm>
                <a:off x="7162080" y="2007454"/>
                <a:ext cx="4324944" cy="669735"/>
              </a:xfrm>
              <a:prstGeom prst="rect">
                <a:avLst/>
              </a:prstGeom>
            </p:spPr>
            <p:txBody>
              <a:bodyPr wrap="square">
                <a:spAutoFit/>
                <a:scene3d>
                  <a:camera prst="orthographicFront"/>
                  <a:lightRig rig="threePt" dir="t"/>
                </a:scene3d>
                <a:sp3d contourW="12700"/>
              </a:bodyPr>
              <a:lstStyle/>
              <a:p>
                <a:pPr algn="just">
                  <a:lnSpc>
                    <a:spcPct val="120000"/>
                  </a:lnSpc>
                </a:pPr>
                <a14:m>
                  <m:oMath xmlns:m="http://schemas.openxmlformats.org/officeDocument/2006/math">
                    <m:r>
                      <a:rPr lang="en-US" altLang="zh-CN" sz="1600" i="1"/>
                      <m:t>𝑓</m:t>
                    </m:r>
                    <m:r>
                      <a:rPr lang="en-US" altLang="zh-CN" sz="1600"/>
                      <m:t>(</m:t>
                    </m:r>
                    <m:r>
                      <a:rPr lang="en-US" altLang="zh-CN" sz="1600" i="1"/>
                      <m:t>𝑥</m:t>
                    </m:r>
                    <m:r>
                      <a:rPr lang="en-US" altLang="zh-CN" sz="1600"/>
                      <m:t>;</m:t>
                    </m:r>
                    <m:r>
                      <a:rPr lang="en-US" altLang="zh-CN" sz="1600" i="1"/>
                      <m:t>𝜔</m:t>
                    </m:r>
                    <m:r>
                      <a:rPr lang="en-US" altLang="zh-CN" sz="1600"/>
                      <m:t>)</m:t>
                    </m:r>
                  </m:oMath>
                </a14:m>
                <a:r>
                  <a:rPr lang="zh-CN" altLang="zh-CN" sz="1600" dirty="0"/>
                  <a:t>表示由</a:t>
                </a:r>
                <a14:m>
                  <m:oMath xmlns:m="http://schemas.openxmlformats.org/officeDocument/2006/math">
                    <m:r>
                      <m:rPr>
                        <m:sty m:val="p"/>
                      </m:rPr>
                      <a:rPr lang="en-US" altLang="zh-CN" sz="1600"/>
                      <m:t>ω</m:t>
                    </m:r>
                  </m:oMath>
                </a14:m>
                <a:r>
                  <a:rPr lang="zh-CN" altLang="zh-CN" sz="1600" dirty="0"/>
                  <a:t>参数化的神经网络，而</a:t>
                </a:r>
                <a14:m>
                  <m:oMath xmlns:m="http://schemas.openxmlformats.org/officeDocument/2006/math">
                    <m:sSup>
                      <m:sSupPr>
                        <m:ctrlPr>
                          <a:rPr lang="zh-CN" altLang="zh-CN" sz="1600" i="1"/>
                        </m:ctrlPr>
                      </m:sSupPr>
                      <m:e>
                        <m:r>
                          <a:rPr lang="en-US" altLang="zh-CN" sz="1600" i="1"/>
                          <m:t>𝑦</m:t>
                        </m:r>
                      </m:e>
                      <m:sup>
                        <m:r>
                          <a:rPr lang="en-US" altLang="zh-CN" sz="1600" i="1"/>
                          <m:t>𝑓</m:t>
                        </m:r>
                      </m:sup>
                    </m:sSup>
                    <m:r>
                      <a:rPr lang="en-US" altLang="zh-CN" sz="1600"/>
                      <m:t>∈[</m:t>
                    </m:r>
                    <m:r>
                      <a:rPr lang="en-US" altLang="zh-CN" sz="1600" i="1"/>
                      <m:t>𝑐</m:t>
                    </m:r>
                    <m:r>
                      <a:rPr lang="en-US" altLang="zh-CN" sz="1600"/>
                      <m:t>]</m:t>
                    </m:r>
                  </m:oMath>
                </a14:m>
                <a:r>
                  <a:rPr lang="zh-CN" altLang="zh-CN" sz="1600" dirty="0"/>
                  <a:t>表示由网络</a:t>
                </a:r>
                <a14:m>
                  <m:oMath xmlns:m="http://schemas.openxmlformats.org/officeDocument/2006/math">
                    <m:r>
                      <a:rPr lang="en-US" altLang="zh-CN" sz="1600" i="1"/>
                      <m:t>𝑓</m:t>
                    </m:r>
                    <m:r>
                      <a:rPr lang="en-US" altLang="zh-CN" sz="1600"/>
                      <m:t>(</m:t>
                    </m:r>
                    <m:r>
                      <a:rPr lang="en-US" altLang="zh-CN" sz="1600" i="1"/>
                      <m:t>𝑥</m:t>
                    </m:r>
                    <m:r>
                      <a:rPr lang="en-US" altLang="zh-CN" sz="1600"/>
                      <m:t>;</m:t>
                    </m:r>
                    <m:r>
                      <a:rPr lang="en-US" altLang="zh-CN" sz="1600" i="1"/>
                      <m:t>𝜔</m:t>
                    </m:r>
                    <m:r>
                      <a:rPr lang="en-US" altLang="zh-CN" sz="1600"/>
                      <m:t>)</m:t>
                    </m:r>
                  </m:oMath>
                </a14:m>
                <a:r>
                  <a:rPr lang="zh-CN" altLang="zh-CN" sz="1600" dirty="0"/>
                  <a:t>给出的</a:t>
                </a:r>
                <a14:m>
                  <m:oMath xmlns:m="http://schemas.openxmlformats.org/officeDocument/2006/math">
                    <m:r>
                      <a:rPr lang="en-US" altLang="zh-CN" sz="1600" i="1"/>
                      <m:t>𝑥</m:t>
                    </m:r>
                  </m:oMath>
                </a14:m>
                <a:r>
                  <a:rPr lang="zh-CN" altLang="zh-CN" sz="1600" dirty="0"/>
                  <a:t>的预测标签。</a:t>
                </a:r>
                <a:endParaRPr lang="zh-CN" altLang="en-US" sz="1100" dirty="0">
                  <a:solidFill>
                    <a:schemeClr val="tx1">
                      <a:lumMod val="50000"/>
                      <a:lumOff val="50000"/>
                    </a:schemeClr>
                  </a:solidFill>
                </a:endParaRPr>
              </a:p>
            </p:txBody>
          </p:sp>
        </mc:Choice>
        <mc:Fallback>
          <p:sp>
            <p:nvSpPr>
              <p:cNvPr id="64" name="矩形 63"/>
              <p:cNvSpPr>
                <a:spLocks noRot="1" noChangeAspect="1" noMove="1" noResize="1" noEditPoints="1" noAdjustHandles="1" noChangeArrowheads="1" noChangeShapeType="1" noTextEdit="1"/>
              </p:cNvSpPr>
              <p:nvPr/>
            </p:nvSpPr>
            <p:spPr>
              <a:xfrm>
                <a:off x="7162080" y="2007454"/>
                <a:ext cx="4324944" cy="669735"/>
              </a:xfrm>
              <a:prstGeom prst="rect">
                <a:avLst/>
              </a:prstGeom>
              <a:blipFill>
                <a:blip r:embed="rId6"/>
                <a:stretch>
                  <a:fillRect l="-846" r="-141" b="-10909"/>
                </a:stretch>
              </a:blipFill>
            </p:spPr>
            <p:txBody>
              <a:bodyPr/>
              <a:lstStyle/>
              <a:p>
                <a:r>
                  <a:rPr lang="zh-CN" altLang="en-US">
                    <a:noFill/>
                  </a:rPr>
                  <a:t> </a:t>
                </a:r>
              </a:p>
            </p:txBody>
          </p:sp>
        </mc:Fallback>
      </mc:AlternateContent>
      <p:sp>
        <p:nvSpPr>
          <p:cNvPr id="12" name="文本框 11"/>
          <p:cNvSpPr txBox="1"/>
          <p:nvPr/>
        </p:nvSpPr>
        <p:spPr>
          <a:xfrm>
            <a:off x="624254" y="1034069"/>
            <a:ext cx="1696915" cy="400110"/>
          </a:xfrm>
          <a:prstGeom prst="rect">
            <a:avLst/>
          </a:prstGeom>
          <a:noFill/>
        </p:spPr>
        <p:txBody>
          <a:bodyPr wrap="square" rtlCol="0">
            <a:spAutoFit/>
          </a:bodyPr>
          <a:lstStyle/>
          <a:p>
            <a:r>
              <a:rPr lang="zh-CN" altLang="en-US" sz="2000" b="1" dirty="0" smtClean="0"/>
              <a:t>相关表示</a:t>
            </a:r>
            <a:endParaRPr lang="zh-CN" altLang="en-US" sz="2000" b="1" dirty="0"/>
          </a:p>
        </p:txBody>
      </p:sp>
    </p:spTree>
    <p:custDataLst>
      <p:tags r:id="rId1"/>
    </p:custDataLst>
    <p:extLst>
      <p:ext uri="{BB962C8B-B14F-4D97-AF65-F5344CB8AC3E}">
        <p14:creationId xmlns:p14="http://schemas.microsoft.com/office/powerpoint/2010/main" val="2805908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67377" y="345292"/>
            <a:ext cx="3057247" cy="523220"/>
          </a:xfrm>
          <a:prstGeom prst="rect">
            <a:avLst/>
          </a:prstGeom>
          <a:noFill/>
        </p:spPr>
        <p:txBody>
          <a:bodyPr wrap="none" rtlCol="0">
            <a:spAutoFit/>
            <a:scene3d>
              <a:camera prst="orthographicFront"/>
              <a:lightRig rig="threePt" dir="t"/>
            </a:scene3d>
            <a:sp3d contourW="12700"/>
          </a:bodyPr>
          <a:lstStyle/>
          <a:p>
            <a:pPr algn="ctr"/>
            <a:r>
              <a:rPr lang="zh-CN" altLang="zh-CN" sz="2800" b="1" dirty="0"/>
              <a:t>研究的问题及目标</a:t>
            </a:r>
            <a:endParaRPr lang="zh-CN" altLang="en-US" sz="4400" dirty="0">
              <a:latin typeface="Agency FB" panose="020B0503020202020204" pitchFamily="34" charset="0"/>
            </a:endParaRPr>
          </a:p>
        </p:txBody>
      </p:sp>
      <p:sp>
        <p:nvSpPr>
          <p:cNvPr id="12" name="文本框 11"/>
          <p:cNvSpPr txBox="1"/>
          <p:nvPr/>
        </p:nvSpPr>
        <p:spPr>
          <a:xfrm>
            <a:off x="978947" y="1064689"/>
            <a:ext cx="1661746" cy="369332"/>
          </a:xfrm>
          <a:prstGeom prst="rect">
            <a:avLst/>
          </a:prstGeom>
          <a:noFill/>
        </p:spPr>
        <p:txBody>
          <a:bodyPr wrap="square" rtlCol="0">
            <a:spAutoFit/>
          </a:bodyPr>
          <a:lstStyle/>
          <a:p>
            <a:r>
              <a:rPr lang="zh-CN" altLang="zh-CN" b="1" dirty="0"/>
              <a:t>命题声明</a:t>
            </a:r>
            <a:endParaRPr lang="zh-CN" altLang="zh-CN" dirty="0"/>
          </a:p>
        </p:txBody>
      </p:sp>
      <p:grpSp>
        <p:nvGrpSpPr>
          <p:cNvPr id="80" name="Group 6"/>
          <p:cNvGrpSpPr/>
          <p:nvPr/>
        </p:nvGrpSpPr>
        <p:grpSpPr>
          <a:xfrm>
            <a:off x="978947" y="1680637"/>
            <a:ext cx="4972050" cy="1518197"/>
            <a:chOff x="739960" y="1557908"/>
            <a:chExt cx="3198393" cy="4312699"/>
          </a:xfrm>
        </p:grpSpPr>
        <p:sp>
          <p:nvSpPr>
            <p:cNvPr id="81" name="îṥļîḑé-Rectangle 3"/>
            <p:cNvSpPr/>
            <p:nvPr/>
          </p:nvSpPr>
          <p:spPr>
            <a:xfrm>
              <a:off x="860526" y="1557908"/>
              <a:ext cx="3077826" cy="43126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fontScale="25000" lnSpcReduction="20000"/>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82" name="ïşḻïďê-Right Triangle 4"/>
            <p:cNvSpPr/>
            <p:nvPr/>
          </p:nvSpPr>
          <p:spPr>
            <a:xfrm rot="5400000">
              <a:off x="375889" y="2042547"/>
              <a:ext cx="1198889" cy="229617"/>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83" name="ïşḻïďê-Right Triangle 5"/>
            <p:cNvSpPr/>
            <p:nvPr/>
          </p:nvSpPr>
          <p:spPr>
            <a:xfrm rot="16200000">
              <a:off x="3183911" y="5116164"/>
              <a:ext cx="1293161" cy="21572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84" name="ïşḻïďê-TextBox 25"/>
            <p:cNvSpPr txBox="1"/>
            <p:nvPr/>
          </p:nvSpPr>
          <p:spPr>
            <a:xfrm rot="18969360">
              <a:off x="739960" y="1683936"/>
              <a:ext cx="414991" cy="708735"/>
            </a:xfrm>
            <a:prstGeom prst="rect">
              <a:avLst/>
            </a:prstGeom>
            <a:noFill/>
          </p:spPr>
          <p:txBody>
            <a:bodyPr wrap="none">
              <a:normAutofit fontScale="47500" lnSpcReduction="20000"/>
            </a:bodyPr>
            <a:lstStyle/>
            <a:p>
              <a:pPr algn="ctr"/>
              <a:r>
                <a:rPr lang="en-US" altLang="zh-CN" sz="2400" b="1" dirty="0">
                  <a:solidFill>
                    <a:schemeClr val="bg1"/>
                  </a:solidFill>
                  <a:latin typeface="Agency FB" panose="020B0503020202020204" pitchFamily="34" charset="0"/>
                </a:rPr>
                <a:t>01</a:t>
              </a:r>
            </a:p>
          </p:txBody>
        </p:sp>
      </p:grpSp>
      <mc:AlternateContent xmlns:mc="http://schemas.openxmlformats.org/markup-compatibility/2006">
        <mc:Choice xmlns:a14="http://schemas.microsoft.com/office/drawing/2010/main" Requires="a14">
          <p:sp>
            <p:nvSpPr>
              <p:cNvPr id="5" name="文本框 4"/>
              <p:cNvSpPr txBox="1"/>
              <p:nvPr/>
            </p:nvSpPr>
            <p:spPr>
              <a:xfrm>
                <a:off x="1487504" y="1755875"/>
                <a:ext cx="4164553" cy="1442959"/>
              </a:xfrm>
              <a:prstGeom prst="rect">
                <a:avLst/>
              </a:prstGeom>
              <a:noFill/>
            </p:spPr>
            <p:txBody>
              <a:bodyPr wrap="square" rtlCol="0">
                <a:spAutoFit/>
              </a:bodyPr>
              <a:lstStyle/>
              <a:p>
                <a:r>
                  <a:rPr lang="zh-CN" altLang="en-US" sz="1200" b="1" dirty="0" smtClean="0"/>
                  <a:t>断言：</a:t>
                </a:r>
                <a:endParaRPr lang="en-US" altLang="zh-CN" sz="1200" b="1" dirty="0" smtClean="0"/>
              </a:p>
              <a:p>
                <a:r>
                  <a:rPr lang="zh-CN" altLang="zh-CN" sz="1200" dirty="0" smtClean="0"/>
                  <a:t>网络</a:t>
                </a:r>
                <a14:m>
                  <m:oMath xmlns:m="http://schemas.openxmlformats.org/officeDocument/2006/math">
                    <m:r>
                      <a:rPr lang="en-US" altLang="zh-CN" sz="1200" i="1"/>
                      <m:t>𝑓</m:t>
                    </m:r>
                    <m:r>
                      <a:rPr lang="en-US" altLang="zh-CN" sz="1200" i="1"/>
                      <m:t>(</m:t>
                    </m:r>
                    <m:r>
                      <a:rPr lang="en-US" altLang="zh-CN" sz="1200" i="1"/>
                      <m:t>𝑥</m:t>
                    </m:r>
                    <m:r>
                      <a:rPr lang="en-US" altLang="zh-CN" sz="1200" i="1"/>
                      <m:t>;</m:t>
                    </m:r>
                    <m:r>
                      <a:rPr lang="en-US" altLang="zh-CN" sz="1200" i="1"/>
                      <m:t>𝜔</m:t>
                    </m:r>
                    <m:r>
                      <a:rPr lang="en-US" altLang="zh-CN" sz="1200" i="1"/>
                      <m:t>)</m:t>
                    </m:r>
                  </m:oMath>
                </a14:m>
                <a:r>
                  <a:rPr lang="zh-CN" altLang="zh-CN" sz="1200" dirty="0"/>
                  <a:t>在</a:t>
                </a:r>
                <a14:m>
                  <m:oMath xmlns:m="http://schemas.openxmlformats.org/officeDocument/2006/math">
                    <m:sSub>
                      <m:sSubPr>
                        <m:ctrlPr>
                          <a:rPr lang="zh-CN" altLang="zh-CN" sz="1200" i="1"/>
                        </m:ctrlPr>
                      </m:sSubPr>
                      <m:e>
                        <m:r>
                          <a:rPr lang="en-US" altLang="zh-CN" sz="1200" i="1"/>
                          <m:t>𝐷</m:t>
                        </m:r>
                      </m:e>
                      <m:sub>
                        <m:r>
                          <a:rPr lang="en-US" altLang="zh-CN" sz="1200" i="1"/>
                          <m:t>1</m:t>
                        </m:r>
                      </m:sub>
                    </m:sSub>
                  </m:oMath>
                </a14:m>
                <a:r>
                  <a:rPr lang="zh-CN" altLang="zh-CN" sz="1200" dirty="0"/>
                  <a:t>上训练并在</a:t>
                </a:r>
                <a14:m>
                  <m:oMath xmlns:m="http://schemas.openxmlformats.org/officeDocument/2006/math">
                    <m:sSub>
                      <m:sSubPr>
                        <m:ctrlPr>
                          <a:rPr lang="zh-CN" altLang="zh-CN" sz="1200" i="1"/>
                        </m:ctrlPr>
                      </m:sSubPr>
                      <m:e>
                        <m:r>
                          <a:rPr lang="en-US" altLang="zh-CN" sz="1200" i="1"/>
                          <m:t>𝐷</m:t>
                        </m:r>
                      </m:e>
                      <m:sub>
                        <m:r>
                          <a:rPr lang="en-US" altLang="zh-CN" sz="1200" i="1"/>
                          <m:t>2</m:t>
                        </m:r>
                      </m:sub>
                    </m:sSub>
                  </m:oMath>
                </a14:m>
                <a:r>
                  <a:rPr lang="zh-CN" altLang="zh-CN" sz="1200" dirty="0"/>
                  <a:t>上测试，如果我们</a:t>
                </a:r>
                <a:r>
                  <a:rPr lang="zh-CN" altLang="zh-CN" sz="1200" dirty="0" smtClean="0"/>
                  <a:t>假设</a:t>
                </a:r>
                <a:r>
                  <a:rPr lang="zh-CN" altLang="en-US" sz="1200" dirty="0" smtClean="0"/>
                  <a:t>：</a:t>
                </a:r>
                <a:endParaRPr lang="zh-CN" altLang="zh-CN" sz="1200" dirty="0"/>
              </a:p>
              <a:p>
                <a:pPr lvl="0"/>
                <a:r>
                  <a:rPr lang="zh-CN" altLang="en-US" sz="1200" dirty="0" smtClean="0"/>
                  <a:t>①</a:t>
                </a:r>
                <a:r>
                  <a:rPr lang="zh-CN" altLang="zh-CN" sz="1200" dirty="0" smtClean="0"/>
                  <a:t>观察</a:t>
                </a:r>
                <a:r>
                  <a:rPr lang="zh-CN" altLang="zh-CN" sz="1200" dirty="0"/>
                  <a:t>到的输入样例</a:t>
                </a:r>
                <a:r>
                  <a:rPr lang="en-US" altLang="zh-CN" sz="1200" dirty="0"/>
                  <a:t>x</a:t>
                </a:r>
                <a:r>
                  <a:rPr lang="zh-CN" altLang="zh-CN" sz="1200" dirty="0"/>
                  <a:t>在集合</a:t>
                </a:r>
                <a:r>
                  <a:rPr lang="en-US" altLang="zh-CN" sz="1200" dirty="0"/>
                  <a:t>D</a:t>
                </a:r>
                <a:r>
                  <a:rPr lang="zh-CN" altLang="zh-CN" sz="1200" dirty="0"/>
                  <a:t>中独立同分布</a:t>
                </a:r>
              </a:p>
              <a:p>
                <a:pPr lvl="0"/>
                <a14:m>
                  <m:oMath xmlns:m="http://schemas.openxmlformats.org/officeDocument/2006/math">
                    <m:r>
                      <a:rPr lang="zh-CN" altLang="en-US" sz="1200" i="1" dirty="0">
                        <a:latin typeface="Cambria Math" panose="02040503050406030204" pitchFamily="18" charset="0"/>
                      </a:rPr>
                      <m:t>②</m:t>
                    </m:r>
                    <m:r>
                      <a:rPr lang="en-US" altLang="zh-CN" sz="1200" i="1"/>
                      <m:t>𝑓</m:t>
                    </m:r>
                  </m:oMath>
                </a14:m>
                <a:r>
                  <a:rPr lang="zh-CN" altLang="zh-CN" sz="1200" dirty="0"/>
                  <a:t>具有足够高的容量</a:t>
                </a:r>
              </a:p>
              <a:p>
                <a:r>
                  <a:rPr lang="en-US" altLang="zh-CN" sz="1200" dirty="0" smtClean="0"/>
                  <a:t>        </a:t>
                </a:r>
                <a:r>
                  <a:rPr lang="zh-CN" altLang="zh-CN" sz="1200" dirty="0" smtClean="0"/>
                  <a:t>则</a:t>
                </a:r>
                <a:r>
                  <a:rPr lang="zh-CN" altLang="zh-CN" sz="1200" dirty="0"/>
                  <a:t>在</a:t>
                </a:r>
                <a14:m>
                  <m:oMath xmlns:m="http://schemas.openxmlformats.org/officeDocument/2006/math">
                    <m:sSub>
                      <m:sSubPr>
                        <m:ctrlPr>
                          <a:rPr lang="zh-CN" altLang="zh-CN" sz="1200" i="1"/>
                        </m:ctrlPr>
                      </m:sSubPr>
                      <m:e>
                        <m:r>
                          <m:rPr>
                            <m:sty m:val="p"/>
                          </m:rPr>
                          <a:rPr lang="en-US" altLang="zh-CN" sz="1200"/>
                          <m:t>D</m:t>
                        </m:r>
                      </m:e>
                      <m:sub>
                        <m:r>
                          <a:rPr lang="en-US" altLang="zh-CN" sz="1200"/>
                          <m:t>2</m:t>
                        </m:r>
                      </m:sub>
                    </m:sSub>
                  </m:oMath>
                </a14:m>
                <a:r>
                  <a:rPr lang="zh-CN" altLang="zh-CN" sz="1200" dirty="0"/>
                  <a:t>上，预测第</a:t>
                </a:r>
                <a14:m>
                  <m:oMath xmlns:m="http://schemas.openxmlformats.org/officeDocument/2006/math">
                    <m:r>
                      <a:rPr lang="en-US" altLang="zh-CN" sz="1200" i="1"/>
                      <m:t>𝑖</m:t>
                    </m:r>
                  </m:oMath>
                </a14:m>
                <a:r>
                  <a:rPr lang="zh-CN" altLang="zh-CN" sz="1200" dirty="0"/>
                  <a:t>类测试样本为</a:t>
                </a:r>
                <a:r>
                  <a:rPr lang="en-US" altLang="zh-CN" sz="1200" dirty="0"/>
                  <a:t>j</a:t>
                </a:r>
                <a:r>
                  <a:rPr lang="zh-CN" altLang="zh-CN" sz="1200" dirty="0"/>
                  <a:t>的概率为</a:t>
                </a:r>
              </a:p>
              <a:p>
                <a:r>
                  <a:rPr lang="en-US" altLang="zh-CN" sz="1200" dirty="0" smtClean="0"/>
                  <a:t>                             </a:t>
                </a:r>
                <a14:m>
                  <m:oMath xmlns:m="http://schemas.openxmlformats.org/officeDocument/2006/math">
                    <m:r>
                      <a:rPr lang="en-US" altLang="zh-CN" sz="1200" i="1"/>
                      <m:t>𝑃</m:t>
                    </m:r>
                    <m:r>
                      <a:rPr lang="en-US" altLang="zh-CN" sz="1200"/>
                      <m:t>(</m:t>
                    </m:r>
                    <m:sSup>
                      <m:sSupPr>
                        <m:ctrlPr>
                          <a:rPr lang="zh-CN" altLang="zh-CN" sz="1200" i="1"/>
                        </m:ctrlPr>
                      </m:sSupPr>
                      <m:e>
                        <m:r>
                          <a:rPr lang="en-US" altLang="zh-CN" sz="1200" i="1"/>
                          <m:t>𝑦</m:t>
                        </m:r>
                      </m:e>
                      <m:sup>
                        <m:r>
                          <a:rPr lang="en-US" altLang="zh-CN" sz="1200" i="1"/>
                          <m:t>𝑓</m:t>
                        </m:r>
                      </m:sup>
                    </m:sSup>
                    <m:r>
                      <a:rPr lang="en-US" altLang="zh-CN" sz="1200"/>
                      <m:t>=</m:t>
                    </m:r>
                    <m:r>
                      <a:rPr lang="en-US" altLang="zh-CN" sz="1200" i="1"/>
                      <m:t>𝑗</m:t>
                    </m:r>
                    <m:r>
                      <a:rPr lang="en-US" altLang="zh-CN" sz="1200"/>
                      <m:t>|</m:t>
                    </m:r>
                    <m:acc>
                      <m:accPr>
                        <m:chr m:val="̂"/>
                        <m:ctrlPr>
                          <a:rPr lang="zh-CN" altLang="zh-CN" sz="1200" i="1"/>
                        </m:ctrlPr>
                      </m:accPr>
                      <m:e>
                        <m:r>
                          <a:rPr lang="en-US" altLang="zh-CN" sz="1200" i="1"/>
                          <m:t>𝑦</m:t>
                        </m:r>
                      </m:e>
                    </m:acc>
                    <m:r>
                      <a:rPr lang="en-US" altLang="zh-CN" sz="1200"/>
                      <m:t>=</m:t>
                    </m:r>
                    <m:r>
                      <a:rPr lang="en-US" altLang="zh-CN" sz="1200" i="1"/>
                      <m:t>𝑖</m:t>
                    </m:r>
                    <m:r>
                      <a:rPr lang="en-US" altLang="zh-CN" sz="1200"/>
                      <m:t>)=</m:t>
                    </m:r>
                    <m:sSub>
                      <m:sSubPr>
                        <m:ctrlPr>
                          <a:rPr lang="zh-CN" altLang="zh-CN" sz="1200" i="1"/>
                        </m:ctrlPr>
                      </m:sSubPr>
                      <m:e>
                        <m:r>
                          <a:rPr lang="en-US" altLang="zh-CN" sz="1200" i="1"/>
                          <m:t>𝑇</m:t>
                        </m:r>
                      </m:e>
                      <m:sub>
                        <m:r>
                          <a:rPr lang="en-US" altLang="zh-CN" sz="1200" i="1"/>
                          <m:t>𝑖𝑗</m:t>
                        </m:r>
                      </m:sub>
                    </m:sSub>
                  </m:oMath>
                </a14:m>
                <a:r>
                  <a:rPr lang="en-US" altLang="zh-CN" sz="1200" dirty="0"/>
                  <a:t>       (1)</a:t>
                </a:r>
                <a:endParaRPr lang="zh-CN" altLang="zh-CN" sz="1200" dirty="0"/>
              </a:p>
              <a:p>
                <a:r>
                  <a:rPr lang="zh-CN" altLang="zh-CN" sz="1200" dirty="0"/>
                  <a:t>其中</a:t>
                </a:r>
                <a14:m>
                  <m:oMath xmlns:m="http://schemas.openxmlformats.org/officeDocument/2006/math">
                    <m:sSub>
                      <m:sSubPr>
                        <m:ctrlPr>
                          <a:rPr lang="zh-CN" altLang="zh-CN" sz="1200" i="1"/>
                        </m:ctrlPr>
                      </m:sSubPr>
                      <m:e>
                        <m:r>
                          <a:rPr lang="en-US" altLang="zh-CN" sz="1200" i="1"/>
                          <m:t>𝑇</m:t>
                        </m:r>
                      </m:e>
                      <m:sub>
                        <m:r>
                          <a:rPr lang="en-US" altLang="zh-CN" sz="1200" i="1"/>
                          <m:t>𝑖𝑗</m:t>
                        </m:r>
                      </m:sub>
                    </m:sSub>
                    <m:r>
                      <a:rPr lang="en-US" altLang="zh-CN" sz="1200"/>
                      <m:t>:=</m:t>
                    </m:r>
                    <m:r>
                      <a:rPr lang="en-US" altLang="zh-CN" sz="1200" i="1"/>
                      <m:t>𝑃</m:t>
                    </m:r>
                    <m:r>
                      <a:rPr lang="en-US" altLang="zh-CN" sz="1200"/>
                      <m:t>(</m:t>
                    </m:r>
                    <m:sSup>
                      <m:sSupPr>
                        <m:ctrlPr>
                          <a:rPr lang="zh-CN" altLang="zh-CN" sz="1200" i="1"/>
                        </m:ctrlPr>
                      </m:sSupPr>
                      <m:e>
                        <m:r>
                          <a:rPr lang="en-US" altLang="zh-CN" sz="1200" i="1"/>
                          <m:t>𝑦</m:t>
                        </m:r>
                      </m:e>
                      <m:sup>
                        <m:r>
                          <a:rPr lang="en-US" altLang="zh-CN" sz="1200" i="1"/>
                          <m:t>𝑓</m:t>
                        </m:r>
                      </m:sup>
                    </m:sSup>
                    <m:r>
                      <a:rPr lang="en-US" altLang="zh-CN" sz="1200"/>
                      <m:t>=</m:t>
                    </m:r>
                    <m:r>
                      <a:rPr lang="en-US" altLang="zh-CN" sz="1200" i="1"/>
                      <m:t>𝑗</m:t>
                    </m:r>
                    <m:r>
                      <a:rPr lang="en-US" altLang="zh-CN" sz="1200"/>
                      <m:t>|</m:t>
                    </m:r>
                    <m:acc>
                      <m:accPr>
                        <m:chr m:val="̂"/>
                        <m:ctrlPr>
                          <a:rPr lang="zh-CN" altLang="zh-CN" sz="1200" i="1"/>
                        </m:ctrlPr>
                      </m:accPr>
                      <m:e>
                        <m:r>
                          <a:rPr lang="en-US" altLang="zh-CN" sz="1200" i="1"/>
                          <m:t>𝑦</m:t>
                        </m:r>
                      </m:e>
                    </m:acc>
                    <m:r>
                      <a:rPr lang="en-US" altLang="zh-CN" sz="1200"/>
                      <m:t>=</m:t>
                    </m:r>
                    <m:r>
                      <a:rPr lang="en-US" altLang="zh-CN" sz="1200" i="1"/>
                      <m:t>𝑖</m:t>
                    </m:r>
                    <m:r>
                      <a:rPr lang="en-US" altLang="zh-CN" sz="1200"/>
                      <m:t>)</m:t>
                    </m:r>
                  </m:oMath>
                </a14:m>
                <a:r>
                  <a:rPr lang="en-US" altLang="zh-CN" sz="1200" dirty="0"/>
                  <a:t> </a:t>
                </a:r>
                <a:r>
                  <a:rPr lang="zh-CN" altLang="zh-CN" sz="1200" dirty="0"/>
                  <a:t>表示</a:t>
                </a:r>
                <a14:m>
                  <m:oMath xmlns:m="http://schemas.openxmlformats.org/officeDocument/2006/math">
                    <m:sSub>
                      <m:sSubPr>
                        <m:ctrlPr>
                          <a:rPr lang="zh-CN" altLang="zh-CN" sz="1200" i="1"/>
                        </m:ctrlPr>
                      </m:sSubPr>
                      <m:e>
                        <m:r>
                          <m:rPr>
                            <m:sty m:val="p"/>
                          </m:rPr>
                          <a:rPr lang="en-US" altLang="zh-CN" sz="1200"/>
                          <m:t>D</m:t>
                        </m:r>
                      </m:e>
                      <m:sub>
                        <m:r>
                          <a:rPr lang="en-US" altLang="zh-CN" sz="1200"/>
                          <m:t>1</m:t>
                        </m:r>
                      </m:sub>
                    </m:sSub>
                  </m:oMath>
                </a14:m>
                <a:r>
                  <a:rPr lang="zh-CN" altLang="zh-CN" sz="1200" dirty="0"/>
                  <a:t>和</a:t>
                </a:r>
                <a14:m>
                  <m:oMath xmlns:m="http://schemas.openxmlformats.org/officeDocument/2006/math">
                    <m:sSub>
                      <m:sSubPr>
                        <m:ctrlPr>
                          <a:rPr lang="zh-CN" altLang="zh-CN" sz="1200" i="1"/>
                        </m:ctrlPr>
                      </m:sSubPr>
                      <m:e>
                        <m:r>
                          <m:rPr>
                            <m:sty m:val="p"/>
                          </m:rPr>
                          <a:rPr lang="en-US" altLang="zh-CN" sz="1200"/>
                          <m:t>D</m:t>
                        </m:r>
                      </m:e>
                      <m:sub>
                        <m:r>
                          <a:rPr lang="en-US" altLang="zh-CN" sz="1200"/>
                          <m:t>2</m:t>
                        </m:r>
                      </m:sub>
                    </m:sSub>
                  </m:oMath>
                </a14:m>
                <a:r>
                  <a:rPr lang="zh-CN" altLang="zh-CN" sz="1200" dirty="0"/>
                  <a:t>共享的噪声转换矩阵。</a:t>
                </a:r>
              </a:p>
            </p:txBody>
          </p:sp>
        </mc:Choice>
        <mc:Fallback>
          <p:sp>
            <p:nvSpPr>
              <p:cNvPr id="5" name="文本框 4"/>
              <p:cNvSpPr txBox="1">
                <a:spLocks noRot="1" noChangeAspect="1" noMove="1" noResize="1" noEditPoints="1" noAdjustHandles="1" noChangeArrowheads="1" noChangeShapeType="1" noTextEdit="1"/>
              </p:cNvSpPr>
              <p:nvPr/>
            </p:nvSpPr>
            <p:spPr>
              <a:xfrm>
                <a:off x="1487504" y="1755875"/>
                <a:ext cx="4164553" cy="1442959"/>
              </a:xfrm>
              <a:prstGeom prst="rect">
                <a:avLst/>
              </a:prstGeom>
              <a:blipFill>
                <a:blip r:embed="rId4"/>
                <a:stretch>
                  <a:fillRect r="-3807" b="-844"/>
                </a:stretch>
              </a:blipFill>
            </p:spPr>
            <p:txBody>
              <a:bodyPr/>
              <a:lstStyle/>
              <a:p>
                <a:r>
                  <a:rPr lang="zh-CN" altLang="en-US">
                    <a:noFill/>
                  </a:rPr>
                  <a:t> </a:t>
                </a:r>
              </a:p>
            </p:txBody>
          </p:sp>
        </mc:Fallback>
      </mc:AlternateContent>
      <p:grpSp>
        <p:nvGrpSpPr>
          <p:cNvPr id="86" name="Group 6"/>
          <p:cNvGrpSpPr/>
          <p:nvPr/>
        </p:nvGrpSpPr>
        <p:grpSpPr>
          <a:xfrm>
            <a:off x="6272126" y="1680637"/>
            <a:ext cx="4938065" cy="1518197"/>
            <a:chOff x="739960" y="1557908"/>
            <a:chExt cx="3198393" cy="4312699"/>
          </a:xfrm>
        </p:grpSpPr>
        <p:sp>
          <p:nvSpPr>
            <p:cNvPr id="87" name="îṥļîḑé-Rectangle 3"/>
            <p:cNvSpPr/>
            <p:nvPr/>
          </p:nvSpPr>
          <p:spPr>
            <a:xfrm>
              <a:off x="860526" y="1557908"/>
              <a:ext cx="3077826" cy="43126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fontScale="25000" lnSpcReduction="20000"/>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88" name="ïşḻïďê-Right Triangle 4"/>
            <p:cNvSpPr/>
            <p:nvPr/>
          </p:nvSpPr>
          <p:spPr>
            <a:xfrm rot="5400000">
              <a:off x="375889" y="2042547"/>
              <a:ext cx="1198889" cy="229617"/>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89" name="ïşḻïďê-Right Triangle 5"/>
            <p:cNvSpPr/>
            <p:nvPr/>
          </p:nvSpPr>
          <p:spPr>
            <a:xfrm rot="16200000">
              <a:off x="3183911" y="5116164"/>
              <a:ext cx="1293161" cy="21572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90" name="ïşḻïďê-TextBox 25"/>
            <p:cNvSpPr txBox="1"/>
            <p:nvPr/>
          </p:nvSpPr>
          <p:spPr>
            <a:xfrm rot="18969360">
              <a:off x="739960" y="1683936"/>
              <a:ext cx="414991" cy="708735"/>
            </a:xfrm>
            <a:prstGeom prst="rect">
              <a:avLst/>
            </a:prstGeom>
            <a:noFill/>
          </p:spPr>
          <p:txBody>
            <a:bodyPr wrap="none">
              <a:normAutofit fontScale="47500" lnSpcReduction="20000"/>
            </a:bodyPr>
            <a:lstStyle/>
            <a:p>
              <a:pPr algn="ctr"/>
              <a:r>
                <a:rPr lang="en-US" altLang="zh-CN" sz="2400" b="1" dirty="0" smtClean="0">
                  <a:solidFill>
                    <a:schemeClr val="bg1"/>
                  </a:solidFill>
                  <a:latin typeface="Agency FB" panose="020B0503020202020204" pitchFamily="34" charset="0"/>
                </a:rPr>
                <a:t>02</a:t>
              </a:r>
              <a:endParaRPr lang="en-US" altLang="zh-CN" sz="2400" b="1" dirty="0">
                <a:solidFill>
                  <a:schemeClr val="bg1"/>
                </a:solidFill>
                <a:latin typeface="Agency FB" panose="020B0503020202020204" pitchFamily="34" charset="0"/>
              </a:endParaRPr>
            </a:p>
          </p:txBody>
        </p:sp>
      </p:grpSp>
      <mc:AlternateContent xmlns:mc="http://schemas.openxmlformats.org/markup-compatibility/2006">
        <mc:Choice xmlns:a14="http://schemas.microsoft.com/office/drawing/2010/main" Requires="a14">
          <p:sp>
            <p:nvSpPr>
              <p:cNvPr id="6" name="文本框 5"/>
              <p:cNvSpPr txBox="1"/>
              <p:nvPr/>
            </p:nvSpPr>
            <p:spPr>
              <a:xfrm>
                <a:off x="6592482" y="1849751"/>
                <a:ext cx="4538580" cy="1052148"/>
              </a:xfrm>
              <a:prstGeom prst="rect">
                <a:avLst/>
              </a:prstGeom>
              <a:noFill/>
            </p:spPr>
            <p:txBody>
              <a:bodyPr wrap="square" rtlCol="0">
                <a:spAutoFit/>
              </a:bodyPr>
              <a:lstStyle/>
              <a:p>
                <a:r>
                  <a:rPr lang="zh-CN" altLang="zh-CN" sz="1200" b="1" dirty="0" smtClean="0"/>
                  <a:t>命题</a:t>
                </a:r>
                <a:r>
                  <a:rPr lang="en-US" altLang="zh-CN" sz="1200" b="1" dirty="0"/>
                  <a:t>1</a:t>
                </a:r>
                <a:r>
                  <a:rPr lang="zh-CN" altLang="zh-CN" sz="1200" b="1" dirty="0"/>
                  <a:t>：</a:t>
                </a:r>
                <a:endParaRPr lang="zh-CN" altLang="zh-CN" sz="1200" dirty="0"/>
              </a:p>
              <a:p>
                <a:r>
                  <a:rPr lang="en-US" altLang="zh-CN" sz="1200" dirty="0" smtClean="0"/>
                  <a:t>       </a:t>
                </a:r>
                <a:r>
                  <a:rPr lang="zh-CN" altLang="zh-CN" sz="1200" dirty="0" smtClean="0"/>
                  <a:t>令</a:t>
                </a:r>
                <a14:m>
                  <m:oMath xmlns:m="http://schemas.openxmlformats.org/officeDocument/2006/math">
                    <m:sSub>
                      <m:sSubPr>
                        <m:ctrlPr>
                          <a:rPr lang="zh-CN" altLang="zh-CN" sz="1200" i="1"/>
                        </m:ctrlPr>
                      </m:sSubPr>
                      <m:e>
                        <m:r>
                          <m:rPr>
                            <m:sty m:val="p"/>
                          </m:rPr>
                          <a:rPr lang="en-US" altLang="zh-CN" sz="1200"/>
                          <m:t>D</m:t>
                        </m:r>
                      </m:e>
                      <m:sub>
                        <m:r>
                          <a:rPr lang="en-US" altLang="zh-CN" sz="1200"/>
                          <m:t>1</m:t>
                        </m:r>
                      </m:sub>
                    </m:sSub>
                  </m:oMath>
                </a14:m>
                <a:r>
                  <a:rPr lang="zh-CN" altLang="zh-CN" sz="1200" dirty="0"/>
                  <a:t>和</a:t>
                </a:r>
                <a14:m>
                  <m:oMath xmlns:m="http://schemas.openxmlformats.org/officeDocument/2006/math">
                    <m:sSub>
                      <m:sSubPr>
                        <m:ctrlPr>
                          <a:rPr lang="zh-CN" altLang="zh-CN" sz="1200" i="1"/>
                        </m:ctrlPr>
                      </m:sSubPr>
                      <m:e>
                        <m:r>
                          <m:rPr>
                            <m:sty m:val="p"/>
                          </m:rPr>
                          <a:rPr lang="en-US" altLang="zh-CN" sz="1200"/>
                          <m:t>D</m:t>
                        </m:r>
                      </m:e>
                      <m:sub>
                        <m:r>
                          <a:rPr lang="en-US" altLang="zh-CN" sz="1200"/>
                          <m:t>2</m:t>
                        </m:r>
                      </m:sub>
                    </m:sSub>
                  </m:oMath>
                </a14:m>
                <a:r>
                  <a:rPr lang="zh-CN" altLang="zh-CN" sz="1200" dirty="0"/>
                  <a:t>为两个具有相同噪声过渡矩阵</a:t>
                </a:r>
                <a:r>
                  <a:rPr lang="en-US" altLang="zh-CN" sz="1200" dirty="0"/>
                  <a:t>T</a:t>
                </a:r>
                <a:r>
                  <a:rPr lang="zh-CN" altLang="zh-CN" sz="1200" dirty="0"/>
                  <a:t>的数据集，</a:t>
                </a:r>
                <a14:m>
                  <m:oMath xmlns:m="http://schemas.openxmlformats.org/officeDocument/2006/math">
                    <m:r>
                      <a:rPr lang="en-US" altLang="zh-CN" sz="1200" i="1"/>
                      <m:t>𝑓</m:t>
                    </m:r>
                    <m:r>
                      <a:rPr lang="en-US" altLang="zh-CN" sz="1200" i="1"/>
                      <m:t>(</m:t>
                    </m:r>
                    <m:r>
                      <a:rPr lang="en-US" altLang="zh-CN" sz="1200" i="1"/>
                      <m:t>𝑥</m:t>
                    </m:r>
                    <m:r>
                      <a:rPr lang="en-US" altLang="zh-CN" sz="1200" i="1"/>
                      <m:t>;</m:t>
                    </m:r>
                    <m:r>
                      <a:rPr lang="en-US" altLang="zh-CN" sz="1200" i="1"/>
                      <m:t>𝜔</m:t>
                    </m:r>
                    <m:r>
                      <a:rPr lang="en-US" altLang="zh-CN" sz="1200" i="1"/>
                      <m:t>)</m:t>
                    </m:r>
                  </m:oMath>
                </a14:m>
                <a:r>
                  <a:rPr lang="zh-CN" altLang="zh-CN" sz="1200" dirty="0"/>
                  <a:t>为在</a:t>
                </a:r>
                <a14:m>
                  <m:oMath xmlns:m="http://schemas.openxmlformats.org/officeDocument/2006/math">
                    <m:sSub>
                      <m:sSubPr>
                        <m:ctrlPr>
                          <a:rPr lang="zh-CN" altLang="zh-CN" sz="1200" i="1"/>
                        </m:ctrlPr>
                      </m:sSubPr>
                      <m:e>
                        <m:r>
                          <m:rPr>
                            <m:sty m:val="p"/>
                          </m:rPr>
                          <a:rPr lang="en-US" altLang="zh-CN" sz="1200"/>
                          <m:t>D</m:t>
                        </m:r>
                      </m:e>
                      <m:sub>
                        <m:r>
                          <a:rPr lang="en-US" altLang="zh-CN" sz="1200"/>
                          <m:t>1</m:t>
                        </m:r>
                      </m:sub>
                    </m:sSub>
                  </m:oMath>
                </a14:m>
                <a:r>
                  <a:rPr lang="zh-CN" altLang="zh-CN" sz="1200" dirty="0"/>
                  <a:t>上训练并在</a:t>
                </a:r>
                <a14:m>
                  <m:oMath xmlns:m="http://schemas.openxmlformats.org/officeDocument/2006/math">
                    <m:sSub>
                      <m:sSubPr>
                        <m:ctrlPr>
                          <a:rPr lang="zh-CN" altLang="zh-CN" sz="1200" i="1"/>
                        </m:ctrlPr>
                      </m:sSubPr>
                      <m:e>
                        <m:r>
                          <m:rPr>
                            <m:sty m:val="p"/>
                          </m:rPr>
                          <a:rPr lang="en-US" altLang="zh-CN" sz="1200"/>
                          <m:t>D</m:t>
                        </m:r>
                      </m:e>
                      <m:sub>
                        <m:r>
                          <a:rPr lang="en-US" altLang="zh-CN" sz="1200"/>
                          <m:t>2</m:t>
                        </m:r>
                      </m:sub>
                    </m:sSub>
                  </m:oMath>
                </a14:m>
                <a:r>
                  <a:rPr lang="zh-CN" altLang="zh-CN" sz="1200" dirty="0"/>
                  <a:t>上进行测试的网络。根据断言中的假设，对于任意类别</a:t>
                </a:r>
                <a14:m>
                  <m:oMath xmlns:m="http://schemas.openxmlformats.org/officeDocument/2006/math">
                    <m:r>
                      <a:rPr lang="en-US" altLang="zh-CN" sz="1200" i="1"/>
                      <m:t>𝑖</m:t>
                    </m:r>
                    <m:r>
                      <a:rPr lang="en-US" altLang="zh-CN" sz="1200"/>
                      <m:t>∈[</m:t>
                    </m:r>
                    <m:r>
                      <m:rPr>
                        <m:sty m:val="p"/>
                      </m:rPr>
                      <a:rPr lang="en-US" altLang="zh-CN" sz="1200"/>
                      <m:t>c</m:t>
                    </m:r>
                    <m:r>
                      <a:rPr lang="en-US" altLang="zh-CN" sz="1200"/>
                      <m:t>]</m:t>
                    </m:r>
                  </m:oMath>
                </a14:m>
                <a:r>
                  <a:rPr lang="zh-CN" altLang="zh-CN" sz="1200" dirty="0"/>
                  <a:t>的测试精度为</a:t>
                </a:r>
              </a:p>
              <a:p>
                <a:r>
                  <a:rPr lang="en-US" altLang="zh-CN" sz="1200" dirty="0"/>
                  <a:t>  </a:t>
                </a:r>
                <a14:m>
                  <m:oMath xmlns:m="http://schemas.openxmlformats.org/officeDocument/2006/math">
                    <m:r>
                      <a:rPr lang="en-US" altLang="zh-CN" sz="1200" b="0" i="0" smtClean="0">
                        <a:latin typeface="Cambria Math" panose="02040503050406030204" pitchFamily="18" charset="0"/>
                      </a:rPr>
                      <m:t>                      </m:t>
                    </m:r>
                    <m:r>
                      <a:rPr lang="en-US" altLang="zh-CN" sz="1200" i="1"/>
                      <m:t>𝑃</m:t>
                    </m:r>
                    <m:d>
                      <m:dPr>
                        <m:ctrlPr>
                          <a:rPr lang="zh-CN" altLang="zh-CN" sz="1200" i="1"/>
                        </m:ctrlPr>
                      </m:dPr>
                      <m:e>
                        <m:sSup>
                          <m:sSupPr>
                            <m:ctrlPr>
                              <a:rPr lang="zh-CN" altLang="zh-CN" sz="1200" i="1"/>
                            </m:ctrlPr>
                          </m:sSupPr>
                          <m:e>
                            <m:r>
                              <a:rPr lang="en-US" altLang="zh-CN" sz="1200" i="1"/>
                              <m:t>𝑦</m:t>
                            </m:r>
                          </m:e>
                          <m:sup>
                            <m:r>
                              <a:rPr lang="en-US" altLang="zh-CN" sz="1200" i="1"/>
                              <m:t>𝑓</m:t>
                            </m:r>
                          </m:sup>
                        </m:sSup>
                        <m:r>
                          <a:rPr lang="en-US" altLang="zh-CN" sz="1200" i="1"/>
                          <m:t>=</m:t>
                        </m:r>
                        <m:r>
                          <a:rPr lang="en-US" altLang="zh-CN" sz="1200" i="1"/>
                          <m:t>𝑦</m:t>
                        </m:r>
                      </m:e>
                      <m:e>
                        <m:acc>
                          <m:accPr>
                            <m:chr m:val="̂"/>
                            <m:ctrlPr>
                              <a:rPr lang="zh-CN" altLang="zh-CN" sz="1200" i="1"/>
                            </m:ctrlPr>
                          </m:accPr>
                          <m:e>
                            <m:r>
                              <a:rPr lang="en-US" altLang="zh-CN" sz="1200" i="1"/>
                              <m:t>𝑦</m:t>
                            </m:r>
                          </m:e>
                        </m:acc>
                        <m:r>
                          <a:rPr lang="en-US" altLang="zh-CN" sz="1200" i="1"/>
                          <m:t>=</m:t>
                        </m:r>
                        <m:r>
                          <a:rPr lang="en-US" altLang="zh-CN" sz="1200" i="1"/>
                          <m:t>𝑖</m:t>
                        </m:r>
                      </m:e>
                    </m:d>
                    <m:r>
                      <a:rPr lang="en-US" altLang="zh-CN" sz="1200" i="1"/>
                      <m:t>=</m:t>
                    </m:r>
                    <m:nary>
                      <m:naryPr>
                        <m:chr m:val="∑"/>
                        <m:limLoc m:val="undOvr"/>
                        <m:ctrlPr>
                          <a:rPr lang="zh-CN" altLang="zh-CN" sz="1200" i="1"/>
                        </m:ctrlPr>
                      </m:naryPr>
                      <m:sub>
                        <m:r>
                          <a:rPr lang="en-US" altLang="zh-CN" sz="1200" i="1"/>
                          <m:t>𝑗</m:t>
                        </m:r>
                        <m:r>
                          <a:rPr lang="en-US" altLang="zh-CN" sz="1200" i="1"/>
                          <m:t>=1</m:t>
                        </m:r>
                      </m:sub>
                      <m:sup>
                        <m:r>
                          <a:rPr lang="en-US" altLang="zh-CN" sz="1200" i="1"/>
                          <m:t>𝑐</m:t>
                        </m:r>
                      </m:sup>
                      <m:e>
                        <m:sSubSup>
                          <m:sSubSupPr>
                            <m:ctrlPr>
                              <a:rPr lang="zh-CN" altLang="zh-CN" sz="1200" i="1"/>
                            </m:ctrlPr>
                          </m:sSubSupPr>
                          <m:e>
                            <m:r>
                              <a:rPr lang="en-US" altLang="zh-CN" sz="1200" i="1"/>
                              <m:t>𝑇</m:t>
                            </m:r>
                          </m:e>
                          <m:sub>
                            <m:r>
                              <a:rPr lang="en-US" altLang="zh-CN" sz="1200" i="1"/>
                              <m:t>𝑖𝑗</m:t>
                            </m:r>
                          </m:sub>
                          <m:sup>
                            <m:r>
                              <a:rPr lang="en-US" altLang="zh-CN" sz="1200" i="1"/>
                              <m:t>2</m:t>
                            </m:r>
                          </m:sup>
                        </m:sSubSup>
                      </m:e>
                    </m:nary>
                  </m:oMath>
                </a14:m>
                <a:r>
                  <a:rPr lang="en-US" altLang="zh-CN" sz="1200" dirty="0"/>
                  <a:t>         (2)</a:t>
                </a:r>
                <a:endParaRPr lang="zh-CN" altLang="zh-CN" sz="1200" dirty="0"/>
              </a:p>
            </p:txBody>
          </p:sp>
        </mc:Choice>
        <mc:Fallback>
          <p:sp>
            <p:nvSpPr>
              <p:cNvPr id="6" name="文本框 5"/>
              <p:cNvSpPr txBox="1">
                <a:spLocks noRot="1" noChangeAspect="1" noMove="1" noResize="1" noEditPoints="1" noAdjustHandles="1" noChangeArrowheads="1" noChangeShapeType="1" noTextEdit="1"/>
              </p:cNvSpPr>
              <p:nvPr/>
            </p:nvSpPr>
            <p:spPr>
              <a:xfrm>
                <a:off x="6592482" y="1849751"/>
                <a:ext cx="4538580" cy="1052148"/>
              </a:xfrm>
              <a:prstGeom prst="rect">
                <a:avLst/>
              </a:prstGeom>
              <a:blipFill>
                <a:blip r:embed="rId5"/>
                <a:stretch>
                  <a:fillRect t="-578" b="-38728"/>
                </a:stretch>
              </a:blipFill>
            </p:spPr>
            <p:txBody>
              <a:bodyPr/>
              <a:lstStyle/>
              <a:p>
                <a:r>
                  <a:rPr lang="zh-CN" altLang="en-US">
                    <a:noFill/>
                  </a:rPr>
                  <a:t> </a:t>
                </a:r>
              </a:p>
            </p:txBody>
          </p:sp>
        </mc:Fallback>
      </mc:AlternateContent>
      <p:grpSp>
        <p:nvGrpSpPr>
          <p:cNvPr id="91" name="Group 6"/>
          <p:cNvGrpSpPr/>
          <p:nvPr/>
        </p:nvGrpSpPr>
        <p:grpSpPr>
          <a:xfrm>
            <a:off x="978947" y="4148805"/>
            <a:ext cx="4972050" cy="1518197"/>
            <a:chOff x="739960" y="1557908"/>
            <a:chExt cx="3198393" cy="4312699"/>
          </a:xfrm>
        </p:grpSpPr>
        <p:sp>
          <p:nvSpPr>
            <p:cNvPr id="92" name="îṥļîḑé-Rectangle 3"/>
            <p:cNvSpPr/>
            <p:nvPr/>
          </p:nvSpPr>
          <p:spPr>
            <a:xfrm>
              <a:off x="860526" y="1557908"/>
              <a:ext cx="3077826" cy="43126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fontScale="25000" lnSpcReduction="20000"/>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93" name="ïşḻïďê-Right Triangle 4"/>
            <p:cNvSpPr/>
            <p:nvPr/>
          </p:nvSpPr>
          <p:spPr>
            <a:xfrm rot="5400000">
              <a:off x="375889" y="2042547"/>
              <a:ext cx="1198889" cy="229617"/>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94" name="ïşḻïďê-Right Triangle 5"/>
            <p:cNvSpPr/>
            <p:nvPr/>
          </p:nvSpPr>
          <p:spPr>
            <a:xfrm rot="16200000">
              <a:off x="3183911" y="5116164"/>
              <a:ext cx="1293161" cy="21572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95" name="ïşḻïďê-TextBox 25"/>
            <p:cNvSpPr txBox="1"/>
            <p:nvPr/>
          </p:nvSpPr>
          <p:spPr>
            <a:xfrm rot="18969360">
              <a:off x="739960" y="1683936"/>
              <a:ext cx="414991" cy="708735"/>
            </a:xfrm>
            <a:prstGeom prst="rect">
              <a:avLst/>
            </a:prstGeom>
            <a:noFill/>
          </p:spPr>
          <p:txBody>
            <a:bodyPr wrap="none">
              <a:normAutofit fontScale="47500" lnSpcReduction="20000"/>
            </a:bodyPr>
            <a:lstStyle/>
            <a:p>
              <a:pPr algn="ctr"/>
              <a:r>
                <a:rPr lang="en-US" altLang="zh-CN" sz="2400" b="1" dirty="0" smtClean="0">
                  <a:solidFill>
                    <a:schemeClr val="bg1"/>
                  </a:solidFill>
                  <a:latin typeface="Agency FB" panose="020B0503020202020204" pitchFamily="34" charset="0"/>
                </a:rPr>
                <a:t>03</a:t>
              </a:r>
              <a:endParaRPr lang="en-US" altLang="zh-CN" sz="2400" b="1" dirty="0">
                <a:solidFill>
                  <a:schemeClr val="bg1"/>
                </a:solidFill>
                <a:latin typeface="Agency FB" panose="020B0503020202020204" pitchFamily="34" charset="0"/>
              </a:endParaRPr>
            </a:p>
          </p:txBody>
        </p:sp>
      </p:grpSp>
      <mc:AlternateContent xmlns:mc="http://schemas.openxmlformats.org/markup-compatibility/2006">
        <mc:Choice xmlns:a14="http://schemas.microsoft.com/office/drawing/2010/main" Requires="a14">
          <p:sp>
            <p:nvSpPr>
              <p:cNvPr id="96" name="文本框 95"/>
              <p:cNvSpPr txBox="1"/>
              <p:nvPr/>
            </p:nvSpPr>
            <p:spPr>
              <a:xfrm>
                <a:off x="1301508" y="4386204"/>
                <a:ext cx="4463491" cy="1050800"/>
              </a:xfrm>
              <a:prstGeom prst="rect">
                <a:avLst/>
              </a:prstGeom>
              <a:noFill/>
            </p:spPr>
            <p:txBody>
              <a:bodyPr wrap="square" rtlCol="0">
                <a:spAutoFit/>
              </a:bodyPr>
              <a:lstStyle/>
              <a:p>
                <a:r>
                  <a:rPr lang="zh-CN" altLang="zh-CN" sz="1200" b="1" dirty="0"/>
                  <a:t>定义</a:t>
                </a:r>
                <a:r>
                  <a:rPr lang="en-US" altLang="zh-CN" sz="1200" b="1" dirty="0"/>
                  <a:t>1</a:t>
                </a:r>
                <a:r>
                  <a:rPr lang="zh-CN" altLang="zh-CN" sz="1200" b="1" dirty="0"/>
                  <a:t>：</a:t>
                </a:r>
                <a:endParaRPr lang="zh-CN" altLang="zh-CN" sz="1200" dirty="0"/>
              </a:p>
              <a:p>
                <a:r>
                  <a:rPr lang="zh-CN" altLang="zh-CN" sz="1200" dirty="0"/>
                  <a:t>对于比率为</a:t>
                </a:r>
                <a14:m>
                  <m:oMath xmlns:m="http://schemas.openxmlformats.org/officeDocument/2006/math">
                    <m:r>
                      <m:rPr>
                        <m:sty m:val="p"/>
                      </m:rPr>
                      <a:rPr lang="en-US" altLang="zh-CN" sz="1200"/>
                      <m:t>ε</m:t>
                    </m:r>
                  </m:oMath>
                </a14:m>
                <a:r>
                  <a:rPr lang="zh-CN" altLang="zh-CN" sz="1200" dirty="0"/>
                  <a:t>，</a:t>
                </a:r>
                <a14:m>
                  <m:oMath xmlns:m="http://schemas.openxmlformats.org/officeDocument/2006/math">
                    <m:r>
                      <a:rPr lang="en-US" altLang="zh-CN" sz="1200"/>
                      <m:t>∀</m:t>
                    </m:r>
                    <m:r>
                      <m:rPr>
                        <m:nor/>
                      </m:rPr>
                      <a:rPr lang="en-US" altLang="zh-CN" sz="1200"/>
                      <m:t>i</m:t>
                    </m:r>
                    <m:r>
                      <m:rPr>
                        <m:nor/>
                      </m:rPr>
                      <a:rPr lang="en-US" altLang="zh-CN" sz="1200"/>
                      <m:t>∈[</m:t>
                    </m:r>
                    <m:r>
                      <m:rPr>
                        <m:nor/>
                      </m:rPr>
                      <a:rPr lang="en-US" altLang="zh-CN" sz="1200"/>
                      <m:t>c</m:t>
                    </m:r>
                    <m:r>
                      <m:rPr>
                        <m:nor/>
                      </m:rPr>
                      <a:rPr lang="en-US" altLang="zh-CN" sz="1200"/>
                      <m:t>]</m:t>
                    </m:r>
                  </m:oMath>
                </a14:m>
                <a:r>
                  <a:rPr lang="zh-CN" altLang="zh-CN" sz="1200" dirty="0"/>
                  <a:t>的对称噪声的情况下，定义</a:t>
                </a:r>
                <a14:m>
                  <m:oMath xmlns:m="http://schemas.openxmlformats.org/officeDocument/2006/math">
                    <m:sSub>
                      <m:sSubPr>
                        <m:ctrlPr>
                          <a:rPr lang="zh-CN" altLang="zh-CN" sz="1200" i="1"/>
                        </m:ctrlPr>
                      </m:sSubPr>
                      <m:e>
                        <m:r>
                          <m:rPr>
                            <m:sty m:val="p"/>
                          </m:rPr>
                          <a:rPr lang="en-US" altLang="zh-CN" sz="1200"/>
                          <m:t>T</m:t>
                        </m:r>
                      </m:e>
                      <m:sub>
                        <m:r>
                          <a:rPr lang="en-US" altLang="zh-CN" sz="1200" i="1"/>
                          <m:t>𝑖𝑖</m:t>
                        </m:r>
                      </m:sub>
                    </m:sSub>
                    <m:r>
                      <a:rPr lang="en-US" altLang="zh-CN" sz="1200"/>
                      <m:t>=1</m:t>
                    </m:r>
                    <m:r>
                      <a:rPr lang="zh-CN" altLang="en-US" sz="1200" i="1"/>
                      <m:t>−</m:t>
                    </m:r>
                    <m:r>
                      <m:rPr>
                        <m:sty m:val="p"/>
                      </m:rPr>
                      <a:rPr lang="en-US" altLang="zh-CN" sz="1200"/>
                      <m:t>ε</m:t>
                    </m:r>
                  </m:oMath>
                </a14:m>
                <a:r>
                  <a:rPr lang="zh-CN" altLang="zh-CN" sz="1200" dirty="0"/>
                  <a:t>，并且</a:t>
                </a:r>
                <a14:m>
                  <m:oMath xmlns:m="http://schemas.openxmlformats.org/officeDocument/2006/math">
                    <m:r>
                      <a:rPr lang="en-US" altLang="zh-CN" sz="1200" i="1"/>
                      <m:t>∀ </m:t>
                    </m:r>
                    <m:r>
                      <m:rPr>
                        <m:sty m:val="p"/>
                      </m:rPr>
                      <a:rPr lang="en-US" altLang="zh-CN" sz="1200"/>
                      <m:t>j</m:t>
                    </m:r>
                    <m:r>
                      <a:rPr lang="en-US" altLang="zh-CN" sz="1200" i="1"/>
                      <m:t>≠</m:t>
                    </m:r>
                    <m:r>
                      <a:rPr lang="en-US" altLang="zh-CN" sz="1200" i="1"/>
                      <m:t>𝑖</m:t>
                    </m:r>
                  </m:oMath>
                </a14:m>
                <a:r>
                  <a:rPr lang="en-US" altLang="zh-CN" sz="1200" dirty="0"/>
                  <a:t> </a:t>
                </a:r>
                <a14:m>
                  <m:oMath xmlns:m="http://schemas.openxmlformats.org/officeDocument/2006/math">
                    <m:sSub>
                      <m:sSubPr>
                        <m:ctrlPr>
                          <a:rPr lang="zh-CN" altLang="zh-CN" sz="1200" i="1"/>
                        </m:ctrlPr>
                      </m:sSubPr>
                      <m:e>
                        <m:r>
                          <m:rPr>
                            <m:sty m:val="p"/>
                          </m:rPr>
                          <a:rPr lang="en-US" altLang="zh-CN" sz="1200"/>
                          <m:t>T</m:t>
                        </m:r>
                      </m:e>
                      <m:sub>
                        <m:r>
                          <a:rPr lang="en-US" altLang="zh-CN" sz="1200" i="1"/>
                          <m:t>𝑖𝑗</m:t>
                        </m:r>
                      </m:sub>
                    </m:sSub>
                    <m:r>
                      <a:rPr lang="en-US" altLang="zh-CN" sz="1200"/>
                      <m:t>=</m:t>
                    </m:r>
                    <m:r>
                      <m:rPr>
                        <m:sty m:val="p"/>
                      </m:rPr>
                      <a:rPr lang="en-US" altLang="zh-CN" sz="1200"/>
                      <m:t>ε</m:t>
                    </m:r>
                    <m:r>
                      <a:rPr lang="en-US" altLang="zh-CN" sz="1200"/>
                      <m:t>/(</m:t>
                    </m:r>
                    <m:r>
                      <m:rPr>
                        <m:sty m:val="p"/>
                      </m:rPr>
                      <a:rPr lang="en-US" altLang="zh-CN" sz="1200"/>
                      <m:t>c</m:t>
                    </m:r>
                    <m:r>
                      <a:rPr lang="en-US" altLang="zh-CN" sz="1200" i="1"/>
                      <m:t>−</m:t>
                    </m:r>
                    <m:r>
                      <a:rPr lang="en-US" altLang="zh-CN" sz="1200"/>
                      <m:t>1)</m:t>
                    </m:r>
                  </m:oMath>
                </a14:m>
                <a:r>
                  <a:rPr lang="zh-CN" altLang="zh-CN" sz="1200" dirty="0"/>
                  <a:t>。 </a:t>
                </a:r>
              </a:p>
              <a:p>
                <a:r>
                  <a:rPr lang="zh-CN" altLang="zh-CN" sz="1200" dirty="0"/>
                  <a:t>对于比率为</a:t>
                </a:r>
                <a14:m>
                  <m:oMath xmlns:m="http://schemas.openxmlformats.org/officeDocument/2006/math">
                    <m:r>
                      <m:rPr>
                        <m:sty m:val="p"/>
                      </m:rPr>
                      <a:rPr lang="en-US" altLang="zh-CN" sz="1200"/>
                      <m:t>ε</m:t>
                    </m:r>
                  </m:oMath>
                </a14:m>
                <a:r>
                  <a:rPr lang="zh-CN" altLang="zh-CN" sz="1200" dirty="0"/>
                  <a:t>，</a:t>
                </a:r>
                <a14:m>
                  <m:oMath xmlns:m="http://schemas.openxmlformats.org/officeDocument/2006/math">
                    <m:r>
                      <a:rPr lang="en-US" altLang="zh-CN" sz="1200"/>
                      <m:t>∀</m:t>
                    </m:r>
                    <m:r>
                      <m:rPr>
                        <m:nor/>
                      </m:rPr>
                      <a:rPr lang="en-US" altLang="zh-CN" sz="1200"/>
                      <m:t>i</m:t>
                    </m:r>
                    <m:r>
                      <m:rPr>
                        <m:nor/>
                      </m:rPr>
                      <a:rPr lang="en-US" altLang="zh-CN" sz="1200"/>
                      <m:t>∈[</m:t>
                    </m:r>
                    <m:r>
                      <m:rPr>
                        <m:nor/>
                      </m:rPr>
                      <a:rPr lang="en-US" altLang="zh-CN" sz="1200"/>
                      <m:t>c</m:t>
                    </m:r>
                    <m:r>
                      <m:rPr>
                        <m:nor/>
                      </m:rPr>
                      <a:rPr lang="en-US" altLang="zh-CN" sz="1200"/>
                      <m:t>]</m:t>
                    </m:r>
                  </m:oMath>
                </a14:m>
                <a:r>
                  <a:rPr lang="zh-CN" altLang="zh-CN" sz="1200" dirty="0"/>
                  <a:t>的非对称噪声的情况下，定义</a:t>
                </a:r>
                <a14:m>
                  <m:oMath xmlns:m="http://schemas.openxmlformats.org/officeDocument/2006/math">
                    <m:sSub>
                      <m:sSubPr>
                        <m:ctrlPr>
                          <a:rPr lang="zh-CN" altLang="zh-CN" sz="1200" i="1"/>
                        </m:ctrlPr>
                      </m:sSubPr>
                      <m:e>
                        <m:r>
                          <m:rPr>
                            <m:sty m:val="p"/>
                          </m:rPr>
                          <a:rPr lang="en-US" altLang="zh-CN" sz="1200"/>
                          <m:t>T</m:t>
                        </m:r>
                      </m:e>
                      <m:sub>
                        <m:r>
                          <a:rPr lang="en-US" altLang="zh-CN" sz="1200" i="1"/>
                          <m:t>𝑖𝑖</m:t>
                        </m:r>
                      </m:sub>
                    </m:sSub>
                    <m:r>
                      <a:rPr lang="en-US" altLang="zh-CN" sz="1200"/>
                      <m:t>=1</m:t>
                    </m:r>
                    <m:r>
                      <a:rPr lang="zh-CN" altLang="en-US" sz="1200" i="1"/>
                      <m:t>−</m:t>
                    </m:r>
                    <m:r>
                      <m:rPr>
                        <m:sty m:val="p"/>
                      </m:rPr>
                      <a:rPr lang="en-US" altLang="zh-CN" sz="1200"/>
                      <m:t>ε</m:t>
                    </m:r>
                  </m:oMath>
                </a14:m>
                <a:r>
                  <a:rPr lang="zh-CN" altLang="zh-CN" sz="1200" dirty="0"/>
                  <a:t>，对于某些</a:t>
                </a:r>
                <a14:m>
                  <m:oMath xmlns:m="http://schemas.openxmlformats.org/officeDocument/2006/math">
                    <m:r>
                      <a:rPr lang="en-US" altLang="zh-CN" sz="1200"/>
                      <m:t> </m:t>
                    </m:r>
                    <m:r>
                      <m:rPr>
                        <m:sty m:val="p"/>
                      </m:rPr>
                      <a:rPr lang="en-US" altLang="zh-CN" sz="1200"/>
                      <m:t>j</m:t>
                    </m:r>
                    <m:r>
                      <a:rPr lang="en-US" altLang="zh-CN" sz="1200"/>
                      <m:t>≠</m:t>
                    </m:r>
                    <m:r>
                      <a:rPr lang="en-US" altLang="zh-CN" sz="1200" i="1"/>
                      <m:t>𝑖</m:t>
                    </m:r>
                    <m:r>
                      <a:rPr lang="en-US" altLang="zh-CN" sz="1200"/>
                      <m:t> </m:t>
                    </m:r>
                  </m:oMath>
                </a14:m>
                <a:r>
                  <a:rPr lang="zh-CN" altLang="zh-CN" sz="1200" dirty="0"/>
                  <a:t>定义</a:t>
                </a:r>
                <a14:m>
                  <m:oMath xmlns:m="http://schemas.openxmlformats.org/officeDocument/2006/math">
                    <m:sSub>
                      <m:sSubPr>
                        <m:ctrlPr>
                          <a:rPr lang="zh-CN" altLang="zh-CN" sz="1200" i="1"/>
                        </m:ctrlPr>
                      </m:sSubPr>
                      <m:e>
                        <m:r>
                          <m:rPr>
                            <m:sty m:val="p"/>
                          </m:rPr>
                          <a:rPr lang="en-US" altLang="zh-CN" sz="1200"/>
                          <m:t>T</m:t>
                        </m:r>
                      </m:e>
                      <m:sub>
                        <m:r>
                          <a:rPr lang="en-US" altLang="zh-CN" sz="1200" i="1"/>
                          <m:t>𝑖𝑗</m:t>
                        </m:r>
                      </m:sub>
                    </m:sSub>
                    <m:r>
                      <a:rPr lang="en-US" altLang="zh-CN" sz="1200"/>
                      <m:t>=</m:t>
                    </m:r>
                    <m:r>
                      <m:rPr>
                        <m:sty m:val="p"/>
                      </m:rPr>
                      <a:rPr lang="en-US" altLang="zh-CN" sz="1200"/>
                      <m:t>ε</m:t>
                    </m:r>
                  </m:oMath>
                </a14:m>
                <a:r>
                  <a:rPr lang="zh-CN" altLang="zh-CN" sz="1200" dirty="0"/>
                  <a:t>，否则定义</a:t>
                </a:r>
                <a14:m>
                  <m:oMath xmlns:m="http://schemas.openxmlformats.org/officeDocument/2006/math">
                    <m:sSub>
                      <m:sSubPr>
                        <m:ctrlPr>
                          <a:rPr lang="zh-CN" altLang="zh-CN" sz="1200" i="1"/>
                        </m:ctrlPr>
                      </m:sSubPr>
                      <m:e>
                        <m:r>
                          <m:rPr>
                            <m:sty m:val="p"/>
                          </m:rPr>
                          <a:rPr lang="en-US" altLang="zh-CN" sz="1200"/>
                          <m:t>T</m:t>
                        </m:r>
                      </m:e>
                      <m:sub>
                        <m:r>
                          <a:rPr lang="en-US" altLang="zh-CN" sz="1200" i="1"/>
                          <m:t>𝑖𝑗</m:t>
                        </m:r>
                      </m:sub>
                    </m:sSub>
                    <m:r>
                      <a:rPr lang="en-US" altLang="zh-CN" sz="1200"/>
                      <m:t>=0</m:t>
                    </m:r>
                  </m:oMath>
                </a14:m>
                <a:r>
                  <a:rPr lang="zh-CN" altLang="zh-CN" sz="1200" dirty="0" smtClean="0"/>
                  <a:t>。。</a:t>
                </a:r>
                <a:endParaRPr lang="zh-CN" altLang="zh-CN" sz="1200" dirty="0"/>
              </a:p>
            </p:txBody>
          </p:sp>
        </mc:Choice>
        <mc:Fallback>
          <p:sp>
            <p:nvSpPr>
              <p:cNvPr id="96" name="文本框 95"/>
              <p:cNvSpPr txBox="1">
                <a:spLocks noRot="1" noChangeAspect="1" noMove="1" noResize="1" noEditPoints="1" noAdjustHandles="1" noChangeArrowheads="1" noChangeShapeType="1" noTextEdit="1"/>
              </p:cNvSpPr>
              <p:nvPr/>
            </p:nvSpPr>
            <p:spPr>
              <a:xfrm>
                <a:off x="1301508" y="4386204"/>
                <a:ext cx="4463491" cy="1050800"/>
              </a:xfrm>
              <a:prstGeom prst="rect">
                <a:avLst/>
              </a:prstGeom>
              <a:blipFill>
                <a:blip r:embed="rId6"/>
                <a:stretch>
                  <a:fillRect l="-137" t="-1163" b="-2326"/>
                </a:stretch>
              </a:blipFill>
            </p:spPr>
            <p:txBody>
              <a:bodyPr/>
              <a:lstStyle/>
              <a:p>
                <a:r>
                  <a:rPr lang="zh-CN" altLang="en-US">
                    <a:noFill/>
                  </a:rPr>
                  <a:t> </a:t>
                </a:r>
              </a:p>
            </p:txBody>
          </p:sp>
        </mc:Fallback>
      </mc:AlternateContent>
      <p:grpSp>
        <p:nvGrpSpPr>
          <p:cNvPr id="97" name="Group 6"/>
          <p:cNvGrpSpPr/>
          <p:nvPr/>
        </p:nvGrpSpPr>
        <p:grpSpPr>
          <a:xfrm>
            <a:off x="6275019" y="4148805"/>
            <a:ext cx="4972050" cy="1518197"/>
            <a:chOff x="739960" y="1557908"/>
            <a:chExt cx="3198393" cy="4312699"/>
          </a:xfrm>
        </p:grpSpPr>
        <p:sp>
          <p:nvSpPr>
            <p:cNvPr id="98" name="îṥļîḑé-Rectangle 3"/>
            <p:cNvSpPr/>
            <p:nvPr/>
          </p:nvSpPr>
          <p:spPr>
            <a:xfrm>
              <a:off x="860526" y="1557908"/>
              <a:ext cx="3077826" cy="43126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fontScale="25000" lnSpcReduction="20000"/>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99" name="ïşḻïďê-Right Triangle 4"/>
            <p:cNvSpPr/>
            <p:nvPr/>
          </p:nvSpPr>
          <p:spPr>
            <a:xfrm rot="5400000">
              <a:off x="375889" y="2042547"/>
              <a:ext cx="1198889" cy="229617"/>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00" name="ïşḻïďê-Right Triangle 5"/>
            <p:cNvSpPr/>
            <p:nvPr/>
          </p:nvSpPr>
          <p:spPr>
            <a:xfrm rot="16200000">
              <a:off x="3183911" y="5116164"/>
              <a:ext cx="1293161" cy="21572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01" name="ïşḻïďê-TextBox 25"/>
            <p:cNvSpPr txBox="1"/>
            <p:nvPr/>
          </p:nvSpPr>
          <p:spPr>
            <a:xfrm rot="18969360">
              <a:off x="739960" y="1683936"/>
              <a:ext cx="414991" cy="708735"/>
            </a:xfrm>
            <a:prstGeom prst="rect">
              <a:avLst/>
            </a:prstGeom>
            <a:noFill/>
          </p:spPr>
          <p:txBody>
            <a:bodyPr wrap="none">
              <a:normAutofit fontScale="47500" lnSpcReduction="20000"/>
            </a:bodyPr>
            <a:lstStyle/>
            <a:p>
              <a:pPr algn="ctr"/>
              <a:r>
                <a:rPr lang="en-US" altLang="zh-CN" sz="2400" b="1" dirty="0" smtClean="0">
                  <a:solidFill>
                    <a:schemeClr val="bg1"/>
                  </a:solidFill>
                  <a:latin typeface="Agency FB" panose="020B0503020202020204" pitchFamily="34" charset="0"/>
                </a:rPr>
                <a:t>04</a:t>
              </a:r>
              <a:endParaRPr lang="en-US" altLang="zh-CN" sz="2400" b="1" dirty="0">
                <a:solidFill>
                  <a:schemeClr val="bg1"/>
                </a:solidFill>
                <a:latin typeface="Agency FB" panose="020B0503020202020204" pitchFamily="34" charset="0"/>
              </a:endParaRPr>
            </a:p>
          </p:txBody>
        </p:sp>
      </p:grpSp>
      <mc:AlternateContent xmlns:mc="http://schemas.openxmlformats.org/markup-compatibility/2006">
        <mc:Choice xmlns:a14="http://schemas.microsoft.com/office/drawing/2010/main" Requires="a14">
          <p:sp>
            <p:nvSpPr>
              <p:cNvPr id="102" name="文本框 101"/>
              <p:cNvSpPr txBox="1"/>
              <p:nvPr/>
            </p:nvSpPr>
            <p:spPr>
              <a:xfrm>
                <a:off x="6710114" y="4350894"/>
                <a:ext cx="4463491" cy="1149161"/>
              </a:xfrm>
              <a:prstGeom prst="rect">
                <a:avLst/>
              </a:prstGeom>
              <a:noFill/>
            </p:spPr>
            <p:txBody>
              <a:bodyPr wrap="square" rtlCol="0">
                <a:spAutoFit/>
              </a:bodyPr>
              <a:lstStyle/>
              <a:p>
                <a:r>
                  <a:rPr lang="zh-CN" altLang="zh-CN" sz="1200" b="1" dirty="0" smtClean="0"/>
                  <a:t>推论</a:t>
                </a:r>
                <a:r>
                  <a:rPr lang="en-US" altLang="zh-CN" sz="1200" b="1" dirty="0"/>
                  <a:t>1.1</a:t>
                </a:r>
                <a:r>
                  <a:rPr lang="zh-CN" altLang="zh-CN" sz="1200" b="1" dirty="0"/>
                  <a:t>：</a:t>
                </a:r>
                <a:endParaRPr lang="zh-CN" altLang="zh-CN" sz="1200" dirty="0"/>
              </a:p>
              <a:p>
                <a:r>
                  <a:rPr lang="zh-CN" altLang="zh-CN" sz="1200" dirty="0"/>
                  <a:t>对于比率为</a:t>
                </a:r>
                <a14:m>
                  <m:oMath xmlns:m="http://schemas.openxmlformats.org/officeDocument/2006/math">
                    <m:r>
                      <m:rPr>
                        <m:sty m:val="p"/>
                      </m:rPr>
                      <a:rPr lang="en-US" altLang="zh-CN" sz="1200"/>
                      <m:t>ε</m:t>
                    </m:r>
                  </m:oMath>
                </a14:m>
                <a:r>
                  <a:rPr lang="zh-CN" altLang="zh-CN" sz="1200" dirty="0"/>
                  <a:t>的对称噪声，测试精度为</a:t>
                </a:r>
              </a:p>
              <a:p>
                <a14:m>
                  <m:oMath xmlns:m="http://schemas.openxmlformats.org/officeDocument/2006/math">
                    <m:r>
                      <a:rPr lang="en-US" altLang="zh-CN" sz="1200" b="0" i="1" smtClean="0">
                        <a:latin typeface="Cambria Math" panose="02040503050406030204" pitchFamily="18" charset="0"/>
                      </a:rPr>
                      <m:t>                        </m:t>
                    </m:r>
                    <m:r>
                      <a:rPr lang="en-US" altLang="zh-CN" sz="1200" i="1"/>
                      <m:t>𝑃</m:t>
                    </m:r>
                    <m:d>
                      <m:dPr>
                        <m:ctrlPr>
                          <a:rPr lang="zh-CN" altLang="zh-CN" sz="1200" i="1"/>
                        </m:ctrlPr>
                      </m:dPr>
                      <m:e>
                        <m:sSup>
                          <m:sSupPr>
                            <m:ctrlPr>
                              <a:rPr lang="zh-CN" altLang="zh-CN" sz="1200" i="1"/>
                            </m:ctrlPr>
                          </m:sSupPr>
                          <m:e>
                            <m:r>
                              <a:rPr lang="en-US" altLang="zh-CN" sz="1200" i="1"/>
                              <m:t>𝑦</m:t>
                            </m:r>
                          </m:e>
                          <m:sup>
                            <m:r>
                              <a:rPr lang="en-US" altLang="zh-CN" sz="1200" i="1"/>
                              <m:t>𝑓</m:t>
                            </m:r>
                          </m:sup>
                        </m:sSup>
                        <m:r>
                          <a:rPr lang="en-US" altLang="zh-CN" sz="1200" i="1"/>
                          <m:t>=</m:t>
                        </m:r>
                        <m:r>
                          <a:rPr lang="en-US" altLang="zh-CN" sz="1200" i="1"/>
                          <m:t>𝑦</m:t>
                        </m:r>
                      </m:e>
                    </m:d>
                    <m:r>
                      <a:rPr lang="en-US" altLang="zh-CN" sz="1200" i="1"/>
                      <m:t>=</m:t>
                    </m:r>
                    <m:sSup>
                      <m:sSupPr>
                        <m:ctrlPr>
                          <a:rPr lang="zh-CN" altLang="zh-CN" sz="1200" i="1"/>
                        </m:ctrlPr>
                      </m:sSupPr>
                      <m:e>
                        <m:d>
                          <m:dPr>
                            <m:ctrlPr>
                              <a:rPr lang="zh-CN" altLang="zh-CN" sz="1200" i="1"/>
                            </m:ctrlPr>
                          </m:dPr>
                          <m:e>
                            <m:r>
                              <a:rPr lang="en-US" altLang="zh-CN" sz="1200" i="1"/>
                              <m:t>1−</m:t>
                            </m:r>
                            <m:r>
                              <a:rPr lang="en-US" altLang="zh-CN" sz="1200" i="1"/>
                              <m:t>𝜀</m:t>
                            </m:r>
                          </m:e>
                        </m:d>
                      </m:e>
                      <m:sup>
                        <m:r>
                          <a:rPr lang="en-US" altLang="zh-CN" sz="1200" i="1"/>
                          <m:t>2</m:t>
                        </m:r>
                      </m:sup>
                    </m:sSup>
                    <m:r>
                      <a:rPr lang="en-US" altLang="zh-CN" sz="1200" i="1"/>
                      <m:t>+</m:t>
                    </m:r>
                    <m:f>
                      <m:fPr>
                        <m:ctrlPr>
                          <a:rPr lang="zh-CN" altLang="zh-CN" sz="1200" i="1"/>
                        </m:ctrlPr>
                      </m:fPr>
                      <m:num>
                        <m:sSup>
                          <m:sSupPr>
                            <m:ctrlPr>
                              <a:rPr lang="zh-CN" altLang="zh-CN" sz="1200" i="1"/>
                            </m:ctrlPr>
                          </m:sSupPr>
                          <m:e>
                            <m:r>
                              <a:rPr lang="en-US" altLang="zh-CN" sz="1200" i="1"/>
                              <m:t>𝜀</m:t>
                            </m:r>
                          </m:e>
                          <m:sup>
                            <m:r>
                              <a:rPr lang="en-US" altLang="zh-CN" sz="1200" i="1"/>
                              <m:t>2</m:t>
                            </m:r>
                          </m:sup>
                        </m:sSup>
                      </m:num>
                      <m:den>
                        <m:r>
                          <a:rPr lang="en-US" altLang="zh-CN" sz="1200" i="1"/>
                          <m:t>𝑐</m:t>
                        </m:r>
                        <m:r>
                          <a:rPr lang="en-US" altLang="zh-CN" sz="1200" i="1"/>
                          <m:t>−1</m:t>
                        </m:r>
                      </m:den>
                    </m:f>
                  </m:oMath>
                </a14:m>
                <a:r>
                  <a:rPr lang="en-US" altLang="zh-CN" sz="1200" dirty="0"/>
                  <a:t>        (4)</a:t>
                </a:r>
                <a:endParaRPr lang="zh-CN" altLang="zh-CN" sz="1200" dirty="0"/>
              </a:p>
              <a:p>
                <a:r>
                  <a:rPr lang="zh-CN" altLang="zh-CN" sz="1200" dirty="0"/>
                  <a:t>对于比率为</a:t>
                </a:r>
                <a14:m>
                  <m:oMath xmlns:m="http://schemas.openxmlformats.org/officeDocument/2006/math">
                    <m:r>
                      <a:rPr lang="en-US" altLang="zh-CN" sz="1200" i="1"/>
                      <m:t>𝜀</m:t>
                    </m:r>
                  </m:oMath>
                </a14:m>
                <a:r>
                  <a:rPr lang="zh-CN" altLang="zh-CN" sz="1200" dirty="0"/>
                  <a:t>的非对称噪声，测试精度为</a:t>
                </a:r>
              </a:p>
              <a:p>
                <a:r>
                  <a:rPr lang="en-US" altLang="zh-CN" sz="1200" dirty="0" smtClean="0"/>
                  <a:t>                    </a:t>
                </a:r>
                <a14:m>
                  <m:oMath xmlns:m="http://schemas.openxmlformats.org/officeDocument/2006/math">
                    <m:r>
                      <a:rPr lang="en-US" altLang="zh-CN" sz="1200" i="1"/>
                      <m:t>𝑃</m:t>
                    </m:r>
                    <m:d>
                      <m:dPr>
                        <m:ctrlPr>
                          <a:rPr lang="zh-CN" altLang="zh-CN" sz="1200" i="1"/>
                        </m:ctrlPr>
                      </m:dPr>
                      <m:e>
                        <m:sSup>
                          <m:sSupPr>
                            <m:ctrlPr>
                              <a:rPr lang="zh-CN" altLang="zh-CN" sz="1200" i="1"/>
                            </m:ctrlPr>
                          </m:sSupPr>
                          <m:e>
                            <m:r>
                              <a:rPr lang="en-US" altLang="zh-CN" sz="1200" i="1"/>
                              <m:t>𝑦</m:t>
                            </m:r>
                          </m:e>
                          <m:sup>
                            <m:r>
                              <a:rPr lang="en-US" altLang="zh-CN" sz="1200" i="1"/>
                              <m:t>𝑓</m:t>
                            </m:r>
                          </m:sup>
                        </m:sSup>
                        <m:r>
                          <a:rPr lang="en-US" altLang="zh-CN" sz="1200" i="1"/>
                          <m:t>=</m:t>
                        </m:r>
                        <m:r>
                          <a:rPr lang="en-US" altLang="zh-CN" sz="1200" i="1"/>
                          <m:t>𝑦</m:t>
                        </m:r>
                      </m:e>
                    </m:d>
                    <m:r>
                      <a:rPr lang="en-US" altLang="zh-CN" sz="1200" i="1"/>
                      <m:t>=</m:t>
                    </m:r>
                    <m:sSup>
                      <m:sSupPr>
                        <m:ctrlPr>
                          <a:rPr lang="zh-CN" altLang="zh-CN" sz="1200" i="1"/>
                        </m:ctrlPr>
                      </m:sSupPr>
                      <m:e>
                        <m:d>
                          <m:dPr>
                            <m:ctrlPr>
                              <a:rPr lang="zh-CN" altLang="zh-CN" sz="1200" i="1"/>
                            </m:ctrlPr>
                          </m:dPr>
                          <m:e>
                            <m:r>
                              <a:rPr lang="en-US" altLang="zh-CN" sz="1200" i="1"/>
                              <m:t>1−</m:t>
                            </m:r>
                            <m:r>
                              <a:rPr lang="en-US" altLang="zh-CN" sz="1200" i="1"/>
                              <m:t>𝜀</m:t>
                            </m:r>
                          </m:e>
                        </m:d>
                      </m:e>
                      <m:sup>
                        <m:r>
                          <a:rPr lang="en-US" altLang="zh-CN" sz="1200" i="1"/>
                          <m:t>2</m:t>
                        </m:r>
                      </m:sup>
                    </m:sSup>
                    <m:r>
                      <a:rPr lang="en-US" altLang="zh-CN" sz="1200" i="1"/>
                      <m:t>+</m:t>
                    </m:r>
                    <m:sSup>
                      <m:sSupPr>
                        <m:ctrlPr>
                          <a:rPr lang="zh-CN" altLang="zh-CN" sz="1200" i="1"/>
                        </m:ctrlPr>
                      </m:sSupPr>
                      <m:e>
                        <m:r>
                          <a:rPr lang="en-US" altLang="zh-CN" sz="1200" i="1"/>
                          <m:t>𝜀</m:t>
                        </m:r>
                      </m:e>
                      <m:sup>
                        <m:r>
                          <a:rPr lang="en-US" altLang="zh-CN" sz="1200" i="1"/>
                          <m:t>2</m:t>
                        </m:r>
                      </m:sup>
                    </m:sSup>
                  </m:oMath>
                </a14:m>
                <a:r>
                  <a:rPr lang="en-US" altLang="zh-CN" sz="1200" dirty="0"/>
                  <a:t>        (5)</a:t>
                </a:r>
                <a:endParaRPr lang="zh-CN" altLang="zh-CN" sz="1200" dirty="0"/>
              </a:p>
            </p:txBody>
          </p:sp>
        </mc:Choice>
        <mc:Fallback>
          <p:sp>
            <p:nvSpPr>
              <p:cNvPr id="102" name="文本框 101"/>
              <p:cNvSpPr txBox="1">
                <a:spLocks noRot="1" noChangeAspect="1" noMove="1" noResize="1" noEditPoints="1" noAdjustHandles="1" noChangeArrowheads="1" noChangeShapeType="1" noTextEdit="1"/>
              </p:cNvSpPr>
              <p:nvPr/>
            </p:nvSpPr>
            <p:spPr>
              <a:xfrm>
                <a:off x="6710114" y="4350894"/>
                <a:ext cx="4463491" cy="1149161"/>
              </a:xfrm>
              <a:prstGeom prst="rect">
                <a:avLst/>
              </a:prstGeom>
              <a:blipFill>
                <a:blip r:embed="rId7"/>
                <a:stretch>
                  <a:fillRect l="-137" t="-1064" b="-212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71475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anim calcmode="lin" valueType="num">
                                      <p:cBhvr>
                                        <p:cTn id="8" dur="1000" fill="hold"/>
                                        <p:tgtEl>
                                          <p:spTgt spid="80"/>
                                        </p:tgtEl>
                                        <p:attrNameLst>
                                          <p:attrName>ppt_x</p:attrName>
                                        </p:attrNameLst>
                                      </p:cBhvr>
                                      <p:tavLst>
                                        <p:tav tm="0">
                                          <p:val>
                                            <p:strVal val="#ppt_x"/>
                                          </p:val>
                                        </p:tav>
                                        <p:tav tm="100000">
                                          <p:val>
                                            <p:strVal val="#ppt_x"/>
                                          </p:val>
                                        </p:tav>
                                      </p:tavLst>
                                    </p:anim>
                                    <p:anim calcmode="lin" valueType="num">
                                      <p:cBhvr>
                                        <p:cTn id="9" dur="1000" fill="hold"/>
                                        <p:tgtEl>
                                          <p:spTgt spid="8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1000"/>
                                        <p:tgtEl>
                                          <p:spTgt spid="86"/>
                                        </p:tgtEl>
                                      </p:cBhvr>
                                    </p:animEffect>
                                    <p:anim calcmode="lin" valueType="num">
                                      <p:cBhvr>
                                        <p:cTn id="14" dur="1000" fill="hold"/>
                                        <p:tgtEl>
                                          <p:spTgt spid="86"/>
                                        </p:tgtEl>
                                        <p:attrNameLst>
                                          <p:attrName>ppt_x</p:attrName>
                                        </p:attrNameLst>
                                      </p:cBhvr>
                                      <p:tavLst>
                                        <p:tav tm="0">
                                          <p:val>
                                            <p:strVal val="#ppt_x"/>
                                          </p:val>
                                        </p:tav>
                                        <p:tav tm="100000">
                                          <p:val>
                                            <p:strVal val="#ppt_x"/>
                                          </p:val>
                                        </p:tav>
                                      </p:tavLst>
                                    </p:anim>
                                    <p:anim calcmode="lin" valueType="num">
                                      <p:cBhvr>
                                        <p:cTn id="15" dur="1000" fill="hold"/>
                                        <p:tgtEl>
                                          <p:spTgt spid="8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1000"/>
                                        <p:tgtEl>
                                          <p:spTgt spid="91"/>
                                        </p:tgtEl>
                                      </p:cBhvr>
                                    </p:animEffect>
                                    <p:anim calcmode="lin" valueType="num">
                                      <p:cBhvr>
                                        <p:cTn id="20" dur="1000" fill="hold"/>
                                        <p:tgtEl>
                                          <p:spTgt spid="91"/>
                                        </p:tgtEl>
                                        <p:attrNameLst>
                                          <p:attrName>ppt_x</p:attrName>
                                        </p:attrNameLst>
                                      </p:cBhvr>
                                      <p:tavLst>
                                        <p:tav tm="0">
                                          <p:val>
                                            <p:strVal val="#ppt_x"/>
                                          </p:val>
                                        </p:tav>
                                        <p:tav tm="100000">
                                          <p:val>
                                            <p:strVal val="#ppt_x"/>
                                          </p:val>
                                        </p:tav>
                                      </p:tavLst>
                                    </p:anim>
                                    <p:anim calcmode="lin" valueType="num">
                                      <p:cBhvr>
                                        <p:cTn id="21" dur="1000" fill="hold"/>
                                        <p:tgtEl>
                                          <p:spTgt spid="9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1000"/>
                                        <p:tgtEl>
                                          <p:spTgt spid="97"/>
                                        </p:tgtEl>
                                      </p:cBhvr>
                                    </p:animEffect>
                                    <p:anim calcmode="lin" valueType="num">
                                      <p:cBhvr>
                                        <p:cTn id="26" dur="1000" fill="hold"/>
                                        <p:tgtEl>
                                          <p:spTgt spid="97"/>
                                        </p:tgtEl>
                                        <p:attrNameLst>
                                          <p:attrName>ppt_x</p:attrName>
                                        </p:attrNameLst>
                                      </p:cBhvr>
                                      <p:tavLst>
                                        <p:tav tm="0">
                                          <p:val>
                                            <p:strVal val="#ppt_x"/>
                                          </p:val>
                                        </p:tav>
                                        <p:tav tm="100000">
                                          <p:val>
                                            <p:strVal val="#ppt_x"/>
                                          </p:val>
                                        </p:tav>
                                      </p:tavLst>
                                    </p:anim>
                                    <p:anim calcmode="lin" valueType="num">
                                      <p:cBhvr>
                                        <p:cTn id="27"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2.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3.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4.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5.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6.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7.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18.xml><?xml version="1.0" encoding="utf-8"?>
<p:tagLst xmlns:a="http://schemas.openxmlformats.org/drawingml/2006/main" xmlns:r="http://schemas.openxmlformats.org/officeDocument/2006/relationships" xmlns:p="http://schemas.openxmlformats.org/presentationml/2006/main">
  <p:tag name="ISLIDE.DIAGRAM" val="1b9d39d7-4fa5-49af-b730-e344a79007b4"/>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xml><?xml version="1.0" encoding="utf-8"?>
<p:tagLst xmlns:a="http://schemas.openxmlformats.org/drawingml/2006/main" xmlns:r="http://schemas.openxmlformats.org/officeDocument/2006/relationships" xmlns:p="http://schemas.openxmlformats.org/presentationml/2006/main">
  <p:tag name="ISLIDE.DIAGRAM" val="3389ca0e-54a0-423b-be57-9cfe4a4acd71"/>
</p:tagLst>
</file>

<file path=ppt/tags/tag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heme/theme1.xml><?xml version="1.0" encoding="utf-8"?>
<a:theme xmlns:a="http://schemas.openxmlformats.org/drawingml/2006/main" name="第一PPT，www.1ppt.com">
  <a:themeElements>
    <a:clrScheme name="自定义 102">
      <a:dk1>
        <a:sysClr val="windowText" lastClr="000000"/>
      </a:dk1>
      <a:lt1>
        <a:sysClr val="window" lastClr="FFFFFF"/>
      </a:lt1>
      <a:dk2>
        <a:srgbClr val="44546A"/>
      </a:dk2>
      <a:lt2>
        <a:srgbClr val="E7E6E6"/>
      </a:lt2>
      <a:accent1>
        <a:srgbClr val="298CC5"/>
      </a:accent1>
      <a:accent2>
        <a:srgbClr val="4C4676"/>
      </a:accent2>
      <a:accent3>
        <a:srgbClr val="298CC5"/>
      </a:accent3>
      <a:accent4>
        <a:srgbClr val="4C4676"/>
      </a:accent4>
      <a:accent5>
        <a:srgbClr val="298CC5"/>
      </a:accent5>
      <a:accent6>
        <a:srgbClr val="4C467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704</TotalTime>
  <Words>2328</Words>
  <Application>Microsoft Office PowerPoint</Application>
  <PresentationFormat>宽屏</PresentationFormat>
  <Paragraphs>214</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楷体</vt:lpstr>
      <vt:lpstr>宋体</vt:lpstr>
      <vt:lpstr>微软雅黑</vt:lpstr>
      <vt:lpstr>Agency FB</vt:lpstr>
      <vt:lpstr>Arial</vt:lpstr>
      <vt:lpstr>Calibri</vt:lpstr>
      <vt:lpstr>Cambria Math</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杜 清华</cp:lastModifiedBy>
  <cp:revision>67</cp:revision>
  <dcterms:created xsi:type="dcterms:W3CDTF">2017-08-08T02:58:07Z</dcterms:created>
  <dcterms:modified xsi:type="dcterms:W3CDTF">2019-11-08T11:28:49Z</dcterms:modified>
</cp:coreProperties>
</file>