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Merriweather"/>
      <p:regular r:id="rId39"/>
      <p:bold r:id="rId40"/>
      <p:italic r:id="rId41"/>
      <p:boldItalic r:id="rId42"/>
    </p:embeddedFont>
    <p:embeddedFont>
      <p:font typeface="Century Gothic"/>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5.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7.xml"/><Relationship Id="rId44" Type="http://schemas.openxmlformats.org/officeDocument/2006/relationships/font" Target="fonts/CenturyGothic-bold.fntdata"/><Relationship Id="rId21" Type="http://schemas.openxmlformats.org/officeDocument/2006/relationships/slide" Target="slides/slide16.xml"/><Relationship Id="rId43" Type="http://schemas.openxmlformats.org/officeDocument/2006/relationships/font" Target="fonts/CenturyGothic-regular.fntdata"/><Relationship Id="rId24" Type="http://schemas.openxmlformats.org/officeDocument/2006/relationships/slide" Target="slides/slide19.xml"/><Relationship Id="rId46" Type="http://schemas.openxmlformats.org/officeDocument/2006/relationships/font" Target="fonts/CenturyGothic-boldItalic.fntdata"/><Relationship Id="rId23" Type="http://schemas.openxmlformats.org/officeDocument/2006/relationships/slide" Target="slides/slide18.xml"/><Relationship Id="rId45"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erriweather-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e2af7df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e2af7df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eec90071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eec90071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222222"/>
                </a:solidFill>
                <a:highlight>
                  <a:srgbClr val="FFFFFF"/>
                </a:highlight>
                <a:latin typeface="Merriweather"/>
                <a:ea typeface="Merriweather"/>
                <a:cs typeface="Merriweather"/>
                <a:sym typeface="Merriweather"/>
              </a:rPr>
              <a:t>The middle form is preferable to first since the </a:t>
            </a:r>
            <a:r>
              <a:rPr lang="en" sz="1200">
                <a:solidFill>
                  <a:srgbClr val="BD4147"/>
                </a:solidFill>
                <a:highlight>
                  <a:srgbClr val="F7F7F9"/>
                </a:highlight>
                <a:latin typeface="Courier New"/>
                <a:ea typeface="Courier New"/>
                <a:cs typeface="Courier New"/>
                <a:sym typeface="Courier New"/>
              </a:rPr>
              <a:t>any</a:t>
            </a:r>
            <a:r>
              <a:rPr lang="en" sz="1350">
                <a:solidFill>
                  <a:srgbClr val="222222"/>
                </a:solidFill>
                <a:highlight>
                  <a:srgbClr val="FFFFFF"/>
                </a:highlight>
                <a:latin typeface="Merriweather"/>
                <a:ea typeface="Merriweather"/>
                <a:cs typeface="Merriweather"/>
                <a:sym typeface="Merriweather"/>
              </a:rPr>
              <a:t> is scoped to the function call and won’t prevent type-checking other uses of </a:t>
            </a:r>
            <a:r>
              <a:rPr lang="en" sz="1200">
                <a:solidFill>
                  <a:srgbClr val="BD4147"/>
                </a:solidFill>
                <a:highlight>
                  <a:srgbClr val="F7F7F9"/>
                </a:highlight>
                <a:latin typeface="Courier New"/>
                <a:ea typeface="Courier New"/>
                <a:cs typeface="Courier New"/>
                <a:sym typeface="Courier New"/>
              </a:rPr>
              <a:t>loc</a:t>
            </a:r>
            <a:r>
              <a:rPr lang="en" sz="1350">
                <a:solidFill>
                  <a:srgbClr val="222222"/>
                </a:solidFill>
                <a:highlight>
                  <a:srgbClr val="FFFFFF"/>
                </a:highlight>
                <a:latin typeface="Merriweather"/>
                <a:ea typeface="Merriweather"/>
                <a:cs typeface="Merriweather"/>
                <a:sym typeface="Merriweather"/>
              </a:rPr>
              <a:t> elsewhere in your code.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eec90071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eec90071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222222"/>
                </a:solidFill>
                <a:highlight>
                  <a:srgbClr val="FFFFFF"/>
                </a:highlight>
                <a:latin typeface="Merriweather"/>
                <a:ea typeface="Merriweather"/>
                <a:cs typeface="Merriweather"/>
                <a:sym typeface="Merriweather"/>
              </a:rPr>
              <a:t>TypeScript doesn’t know the domain of possible values that we want to allow for </a:t>
            </a:r>
            <a:r>
              <a:rPr lang="en" sz="1200">
                <a:solidFill>
                  <a:srgbClr val="BD4147"/>
                </a:solidFill>
                <a:highlight>
                  <a:srgbClr val="F7F7F9"/>
                </a:highlight>
                <a:latin typeface="Courier New"/>
                <a:ea typeface="Courier New"/>
                <a:cs typeface="Courier New"/>
                <a:sym typeface="Courier New"/>
              </a:rPr>
              <a:t>item</a:t>
            </a:r>
            <a:r>
              <a:rPr lang="en" sz="1350">
                <a:solidFill>
                  <a:srgbClr val="222222"/>
                </a:solidFill>
                <a:highlight>
                  <a:srgbClr val="FFFFFF"/>
                </a:highlight>
                <a:latin typeface="Merriweather"/>
                <a:ea typeface="Merriweather"/>
                <a:cs typeface="Merriweather"/>
                <a:sym typeface="Merriweather"/>
              </a:rPr>
              <a:t>, so it guesses </a:t>
            </a:r>
            <a:r>
              <a:rPr lang="en" sz="1200">
                <a:solidFill>
                  <a:srgbClr val="BD4147"/>
                </a:solidFill>
                <a:highlight>
                  <a:srgbClr val="F7F7F9"/>
                </a:highlight>
                <a:latin typeface="Courier New"/>
                <a:ea typeface="Courier New"/>
                <a:cs typeface="Courier New"/>
                <a:sym typeface="Courier New"/>
              </a:rPr>
              <a:t>string</a:t>
            </a:r>
            <a:r>
              <a:rPr lang="en" sz="1350">
                <a:solidFill>
                  <a:srgbClr val="222222"/>
                </a:solidFill>
                <a:highlight>
                  <a:srgbClr val="FFFFFF"/>
                </a:highlight>
                <a:latin typeface="Merriweather"/>
                <a:ea typeface="Merriweather"/>
                <a:cs typeface="Merriweather"/>
                <a:sym typeface="Merriweather"/>
              </a:rPr>
              <a:t>.</a:t>
            </a:r>
            <a:endParaRPr sz="1350">
              <a:solidFill>
                <a:srgbClr val="222222"/>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sz="1350">
                <a:solidFill>
                  <a:srgbClr val="222222"/>
                </a:solidFill>
                <a:highlight>
                  <a:srgbClr val="FFFFFF"/>
                </a:highlight>
                <a:latin typeface="Merriweather"/>
                <a:ea typeface="Merriweather"/>
                <a:cs typeface="Merriweather"/>
                <a:sym typeface="Merriweather"/>
              </a:rPr>
              <a:t>When we use </a:t>
            </a:r>
            <a:r>
              <a:rPr lang="en" sz="1200">
                <a:solidFill>
                  <a:srgbClr val="BD4147"/>
                </a:solidFill>
                <a:highlight>
                  <a:srgbClr val="F7F7F9"/>
                </a:highlight>
                <a:latin typeface="Courier New"/>
                <a:ea typeface="Courier New"/>
                <a:cs typeface="Courier New"/>
                <a:sym typeface="Courier New"/>
              </a:rPr>
              <a:t>const</a:t>
            </a:r>
            <a:r>
              <a:rPr lang="en" sz="1350">
                <a:solidFill>
                  <a:srgbClr val="222222"/>
                </a:solidFill>
                <a:highlight>
                  <a:srgbClr val="FFFFFF"/>
                </a:highlight>
                <a:latin typeface="Merriweather"/>
                <a:ea typeface="Merriweather"/>
                <a:cs typeface="Merriweather"/>
                <a:sym typeface="Merriweather"/>
              </a:rPr>
              <a:t>, it cannot be reassigned and so TypeScript can infer the narrower string literal type </a:t>
            </a:r>
            <a:r>
              <a:rPr lang="en" sz="1200">
                <a:solidFill>
                  <a:srgbClr val="BD4147"/>
                </a:solidFill>
                <a:highlight>
                  <a:srgbClr val="F7F7F9"/>
                </a:highlight>
                <a:latin typeface="Courier New"/>
                <a:ea typeface="Courier New"/>
                <a:cs typeface="Courier New"/>
                <a:sym typeface="Courier New"/>
              </a:rPr>
              <a:t>"Macbook Air"</a:t>
            </a:r>
            <a:r>
              <a:rPr lang="en" sz="1350">
                <a:solidFill>
                  <a:srgbClr val="222222"/>
                </a:solidFill>
                <a:highlight>
                  <a:srgbClr val="FFFFFF"/>
                </a:highlight>
                <a:latin typeface="Merriweather"/>
                <a:ea typeface="Merriweather"/>
                <a:cs typeface="Merriweather"/>
                <a:sym typeface="Merriweather"/>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eec90071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eec90071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222222"/>
                </a:solidFill>
                <a:highlight>
                  <a:srgbClr val="FFFFFF"/>
                </a:highlight>
                <a:latin typeface="Merriweather"/>
                <a:ea typeface="Merriweather"/>
                <a:cs typeface="Merriweather"/>
                <a:sym typeface="Merriweather"/>
              </a:rPr>
              <a:t>Because </a:t>
            </a:r>
            <a:r>
              <a:rPr lang="en" sz="1200">
                <a:solidFill>
                  <a:srgbClr val="BD4147"/>
                </a:solidFill>
                <a:highlight>
                  <a:srgbClr val="F7F7F9"/>
                </a:highlight>
                <a:latin typeface="Courier New"/>
                <a:ea typeface="Courier New"/>
                <a:cs typeface="Courier New"/>
                <a:sym typeface="Courier New"/>
              </a:rPr>
              <a:t>const</a:t>
            </a:r>
            <a:r>
              <a:rPr lang="en" sz="1350">
                <a:solidFill>
                  <a:srgbClr val="222222"/>
                </a:solidFill>
                <a:highlight>
                  <a:srgbClr val="FFFFFF"/>
                </a:highlight>
                <a:latin typeface="Merriweather"/>
                <a:ea typeface="Merriweather"/>
                <a:cs typeface="Merriweather"/>
                <a:sym typeface="Merriweather"/>
              </a:rPr>
              <a:t> is shallow, it’s not a fix for all versions of this issue.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df2bcdb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df2bcdb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Courier New"/>
                <a:ea typeface="Courier New"/>
                <a:cs typeface="Courier New"/>
                <a:sym typeface="Courier New"/>
              </a:rPr>
              <a:t>7 is not in the union type of Dice</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latin typeface="Courier New"/>
              <a:ea typeface="Courier New"/>
              <a:cs typeface="Courier New"/>
              <a:sym typeface="Courier New"/>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eec90071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eec90071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Courier New"/>
                <a:ea typeface="Courier New"/>
                <a:cs typeface="Courier New"/>
                <a:sym typeface="Courier New"/>
              </a:rPr>
              <a:t>7 is not in the union type of Dice</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latin typeface="Courier New"/>
              <a:ea typeface="Courier New"/>
              <a:cs typeface="Courier New"/>
              <a:sym typeface="Courier New"/>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df2bcdb9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df2bcdb9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eec90071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eec90071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Ideally, we may want zoo to be inferred as an Animal[], but because there is no object that is strictly of type Animal in the array, we make no inference about the array element type.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eec90071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eec90071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const handler =</a:t>
            </a:r>
            <a:r>
              <a:rPr lang="en"/>
              <a:t> function(uiEvent) { … OR …</a:t>
            </a:r>
            <a:endParaRPr/>
          </a:p>
          <a:p>
            <a:pPr indent="0" lvl="0" marL="0" rtl="0" algn="l">
              <a:spcBef>
                <a:spcPts val="0"/>
              </a:spcBef>
              <a:spcAft>
                <a:spcPts val="0"/>
              </a:spcAft>
              <a:buNone/>
            </a:pPr>
            <a:r>
              <a:rPr lang="en"/>
              <a:t>window.onscroll = function(uiEvent</a:t>
            </a:r>
            <a:r>
              <a:rPr b="1" lang="en"/>
              <a:t>: any</a:t>
            </a: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eec90071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eec90071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const handler =</a:t>
            </a:r>
            <a:r>
              <a:rPr lang="en"/>
              <a:t> function(uiEvent) { … OR …</a:t>
            </a:r>
            <a:endParaRPr/>
          </a:p>
          <a:p>
            <a:pPr indent="0" lvl="0" marL="0" rtl="0" algn="l">
              <a:spcBef>
                <a:spcPts val="0"/>
              </a:spcBef>
              <a:spcAft>
                <a:spcPts val="0"/>
              </a:spcAft>
              <a:buNone/>
            </a:pPr>
            <a:r>
              <a:rPr lang="en"/>
              <a:t>window.onscroll = function(uiEvent</a:t>
            </a:r>
            <a:r>
              <a:rPr b="1" lang="en"/>
              <a:t>: any</a:t>
            </a:r>
            <a:r>
              <a:rPr lang="en"/>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df2bcdb9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df2bcdb9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eec90071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eec90071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eec90071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eec90071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eec90071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eec90071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eec90071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eec90071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eec90071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eec90071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eec90071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eec90071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eec90071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eec90071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eec90071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eec90071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eec90071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eec90071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5eec90071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5eec90071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d1b1465a5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d1b1465a5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eec900712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eec900712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eec90071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eec90071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eec90071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eec90071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df2bcdb9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df2bcdb9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d1e8b569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d1e8b569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d1e8b569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d1e8b56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d1e8b569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d1e8b569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df2bcdb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df2bcdb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eec90071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eec90071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eec90071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eec90071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2" name="Shape 52"/>
        <p:cNvGrpSpPr/>
        <p:nvPr/>
      </p:nvGrpSpPr>
      <p:grpSpPr>
        <a:xfrm>
          <a:off x="0" y="0"/>
          <a:ext cx="0" cy="0"/>
          <a:chOff x="0" y="0"/>
          <a:chExt cx="0" cy="0"/>
        </a:xfrm>
      </p:grpSpPr>
      <p:grpSp>
        <p:nvGrpSpPr>
          <p:cNvPr id="53" name="Google Shape;53;p2"/>
          <p:cNvGrpSpPr/>
          <p:nvPr/>
        </p:nvGrpSpPr>
        <p:grpSpPr>
          <a:xfrm>
            <a:off x="4713650" y="-21505"/>
            <a:ext cx="3679200" cy="4650902"/>
            <a:chOff x="4713650" y="-21505"/>
            <a:chExt cx="3679200" cy="4650902"/>
          </a:xfrm>
        </p:grpSpPr>
        <p:grpSp>
          <p:nvGrpSpPr>
            <p:cNvPr id="54" name="Google Shape;54;p2"/>
            <p:cNvGrpSpPr/>
            <p:nvPr/>
          </p:nvGrpSpPr>
          <p:grpSpPr>
            <a:xfrm>
              <a:off x="4713650" y="-21505"/>
              <a:ext cx="3679200" cy="4650902"/>
              <a:chOff x="4561250" y="-21505"/>
              <a:chExt cx="3679200" cy="4650902"/>
            </a:xfrm>
          </p:grpSpPr>
          <p:sp>
            <p:nvSpPr>
              <p:cNvPr id="55" name="Google Shape;55;p2"/>
              <p:cNvSpPr/>
              <p:nvPr/>
            </p:nvSpPr>
            <p:spPr>
              <a:xfrm>
                <a:off x="4561250" y="-21503"/>
                <a:ext cx="3679200" cy="4650900"/>
              </a:xfrm>
              <a:prstGeom prst="rect">
                <a:avLst/>
              </a:prstGeom>
              <a:solidFill>
                <a:srgbClr val="F5F5F5"/>
              </a:soli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56" name="Google Shape;56;p2"/>
              <p:cNvSpPr/>
              <p:nvPr/>
            </p:nvSpPr>
            <p:spPr>
              <a:xfrm>
                <a:off x="4650889" y="4488084"/>
                <a:ext cx="3505200" cy="81600"/>
              </a:xfrm>
              <a:prstGeom prst="rect">
                <a:avLst/>
              </a:prstGeom>
              <a:solidFill>
                <a:srgbClr val="94C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57" name="Google Shape;57;p2"/>
              <p:cNvSpPr/>
              <p:nvPr/>
            </p:nvSpPr>
            <p:spPr>
              <a:xfrm>
                <a:off x="4649100" y="-21505"/>
                <a:ext cx="3505200" cy="1345200"/>
              </a:xfrm>
              <a:prstGeom prst="rect">
                <a:avLst/>
              </a:prstGeom>
              <a:gradFill>
                <a:gsLst>
                  <a:gs pos="0">
                    <a:srgbClr val="BFBFBF"/>
                  </a:gs>
                  <a:gs pos="100000">
                    <a:srgbClr val="73737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grpSp>
        <p:pic>
          <p:nvPicPr>
            <p:cNvPr id="58" name="Google Shape;58;p2"/>
            <p:cNvPicPr preferRelativeResize="0"/>
            <p:nvPr/>
          </p:nvPicPr>
          <p:blipFill rotWithShape="1">
            <a:blip r:embed="rId2">
              <a:alphaModFix/>
            </a:blip>
            <a:srcRect b="0" l="0" r="0" t="0"/>
            <a:stretch/>
          </p:blipFill>
          <p:spPr>
            <a:xfrm>
              <a:off x="4986167" y="735516"/>
              <a:ext cx="2269760" cy="393600"/>
            </a:xfrm>
            <a:prstGeom prst="rect">
              <a:avLst/>
            </a:prstGeom>
            <a:noFill/>
            <a:ln>
              <a:noFill/>
            </a:ln>
          </p:spPr>
        </p:pic>
        <p:pic>
          <p:nvPicPr>
            <p:cNvPr id="59" name="Google Shape;59;p2"/>
            <p:cNvPicPr preferRelativeResize="0"/>
            <p:nvPr/>
          </p:nvPicPr>
          <p:blipFill>
            <a:blip r:embed="rId3">
              <a:alphaModFix/>
            </a:blip>
            <a:stretch>
              <a:fillRect/>
            </a:stretch>
          </p:blipFill>
          <p:spPr>
            <a:xfrm>
              <a:off x="7401243" y="7001"/>
              <a:ext cx="864674" cy="1279824"/>
            </a:xfrm>
            <a:prstGeom prst="rect">
              <a:avLst/>
            </a:prstGeom>
            <a:noFill/>
            <a:ln>
              <a:noFill/>
            </a:ln>
          </p:spPr>
        </p:pic>
      </p:grpSp>
      <p:sp>
        <p:nvSpPr>
          <p:cNvPr id="60" name="Google Shape;60;p2"/>
          <p:cNvSpPr txBox="1"/>
          <p:nvPr>
            <p:ph type="ctrTitle"/>
          </p:nvPr>
        </p:nvSpPr>
        <p:spPr>
          <a:xfrm>
            <a:off x="4815375" y="1323675"/>
            <a:ext cx="3487800" cy="1606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3000"/>
              <a:buNone/>
              <a:defRPr sz="30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 name="Google Shape;61;p2"/>
          <p:cNvSpPr txBox="1"/>
          <p:nvPr>
            <p:ph idx="1" type="subTitle"/>
          </p:nvPr>
        </p:nvSpPr>
        <p:spPr>
          <a:xfrm>
            <a:off x="4815375" y="2930475"/>
            <a:ext cx="3487800" cy="151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2400"/>
              <a:buNone/>
              <a:defRPr sz="2400">
                <a:solidFill>
                  <a:schemeClr val="accent1"/>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62" name="Google Shape;6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1" name="Shape 121"/>
        <p:cNvGrpSpPr/>
        <p:nvPr/>
      </p:nvGrpSpPr>
      <p:grpSpPr>
        <a:xfrm>
          <a:off x="0" y="0"/>
          <a:ext cx="0" cy="0"/>
          <a:chOff x="0" y="0"/>
          <a:chExt cx="0" cy="0"/>
        </a:xfrm>
      </p:grpSpPr>
      <p:sp>
        <p:nvSpPr>
          <p:cNvPr id="122" name="Google Shape;122;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23" name="Google Shape;123;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24" name="Google Shape;124;p11"/>
          <p:cNvGrpSpPr/>
          <p:nvPr/>
        </p:nvGrpSpPr>
        <p:grpSpPr>
          <a:xfrm>
            <a:off x="5783138" y="-21504"/>
            <a:ext cx="2457338" cy="467062"/>
            <a:chOff x="4561242" y="-21511"/>
            <a:chExt cx="3679200" cy="699300"/>
          </a:xfrm>
        </p:grpSpPr>
        <p:sp>
          <p:nvSpPr>
            <p:cNvPr id="125" name="Google Shape;125;p11"/>
            <p:cNvSpPr/>
            <p:nvPr/>
          </p:nvSpPr>
          <p:spPr>
            <a:xfrm>
              <a:off x="4561242" y="-21511"/>
              <a:ext cx="3679200" cy="699300"/>
            </a:xfrm>
            <a:prstGeom prst="rect">
              <a:avLst/>
            </a:prstGeom>
            <a:gradFill>
              <a:gsLst>
                <a:gs pos="0">
                  <a:srgbClr val="FFFFFF"/>
                </a:gs>
                <a:gs pos="100000">
                  <a:srgbClr val="B3B3B3"/>
                </a:gs>
              </a:gsLst>
              <a:lin ang="5400012" scaled="0"/>
            </a:gra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26" name="Google Shape;126;p11"/>
            <p:cNvPicPr preferRelativeResize="0"/>
            <p:nvPr/>
          </p:nvPicPr>
          <p:blipFill rotWithShape="1">
            <a:blip r:embed="rId2">
              <a:alphaModFix/>
            </a:blip>
            <a:srcRect b="0" l="0" r="0" t="0"/>
            <a:stretch/>
          </p:blipFill>
          <p:spPr>
            <a:xfrm>
              <a:off x="4915580" y="53467"/>
              <a:ext cx="2995920" cy="519501"/>
            </a:xfrm>
            <a:prstGeom prst="rect">
              <a:avLst/>
            </a:prstGeom>
            <a:noFill/>
            <a:ln>
              <a:noFill/>
            </a:ln>
          </p:spPr>
        </p:pic>
      </p:grpSp>
      <p:sp>
        <p:nvSpPr>
          <p:cNvPr id="127" name="Google Shape;127;p11"/>
          <p:cNvSpPr txBox="1"/>
          <p:nvPr/>
        </p:nvSpPr>
        <p:spPr>
          <a:xfrm>
            <a:off x="457200" y="4824325"/>
            <a:ext cx="8229600" cy="300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0" lang="en" sz="800" u="none" cap="none" strike="noStrike">
                <a:solidFill>
                  <a:srgbClr val="FFFFFF"/>
                </a:solidFill>
                <a:latin typeface="Century Gothic"/>
                <a:ea typeface="Century Gothic"/>
                <a:cs typeface="Century Gothic"/>
                <a:sym typeface="Century Gothic"/>
              </a:rPr>
              <a:t>Confidential &amp; Proprietary</a:t>
            </a:r>
            <a:endParaRPr sz="800">
              <a:solidFill>
                <a:srgbClr val="FFFFFF"/>
              </a:solidFill>
              <a:latin typeface="Century Gothic"/>
              <a:ea typeface="Century Gothic"/>
              <a:cs typeface="Century Gothic"/>
              <a:sym typeface="Century Gothic"/>
            </a:endParaRPr>
          </a:p>
          <a:p>
            <a:pPr indent="0" lvl="0" marL="0" marR="0" rtl="0" algn="ctr">
              <a:spcBef>
                <a:spcPts val="0"/>
              </a:spcBef>
              <a:spcAft>
                <a:spcPts val="0"/>
              </a:spcAft>
              <a:buNone/>
            </a:pPr>
            <a:r>
              <a:rPr i="0" lang="en" sz="800" u="none" cap="none" strike="noStrike">
                <a:solidFill>
                  <a:srgbClr val="FFFFFF"/>
                </a:solidFill>
                <a:latin typeface="Century Gothic"/>
                <a:ea typeface="Century Gothic"/>
                <a:cs typeface="Century Gothic"/>
                <a:sym typeface="Century Gothic"/>
              </a:rPr>
              <a:t>www.leadingedje.com</a:t>
            </a:r>
            <a:endParaRPr sz="80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8" name="Shape 128"/>
        <p:cNvGrpSpPr/>
        <p:nvPr/>
      </p:nvGrpSpPr>
      <p:grpSpPr>
        <a:xfrm>
          <a:off x="0" y="0"/>
          <a:ext cx="0" cy="0"/>
          <a:chOff x="0" y="0"/>
          <a:chExt cx="0" cy="0"/>
        </a:xfrm>
      </p:grpSpPr>
      <p:sp>
        <p:nvSpPr>
          <p:cNvPr id="129" name="Google Shape;129;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0" name="Google Shape;130;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131" name="Google Shape;13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32" name="Google Shape;132;p12"/>
          <p:cNvGrpSpPr/>
          <p:nvPr/>
        </p:nvGrpSpPr>
        <p:grpSpPr>
          <a:xfrm>
            <a:off x="5783138" y="-21504"/>
            <a:ext cx="2457338" cy="467062"/>
            <a:chOff x="4561242" y="-21511"/>
            <a:chExt cx="3679200" cy="699300"/>
          </a:xfrm>
        </p:grpSpPr>
        <p:sp>
          <p:nvSpPr>
            <p:cNvPr id="133" name="Google Shape;133;p12"/>
            <p:cNvSpPr/>
            <p:nvPr/>
          </p:nvSpPr>
          <p:spPr>
            <a:xfrm>
              <a:off x="4561242" y="-21511"/>
              <a:ext cx="3679200" cy="699300"/>
            </a:xfrm>
            <a:prstGeom prst="rect">
              <a:avLst/>
            </a:prstGeom>
            <a:gradFill>
              <a:gsLst>
                <a:gs pos="0">
                  <a:srgbClr val="FFFFFF"/>
                </a:gs>
                <a:gs pos="100000">
                  <a:srgbClr val="B3B3B3"/>
                </a:gs>
              </a:gsLst>
              <a:lin ang="5400012" scaled="0"/>
            </a:gra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34" name="Google Shape;134;p12"/>
            <p:cNvPicPr preferRelativeResize="0"/>
            <p:nvPr/>
          </p:nvPicPr>
          <p:blipFill rotWithShape="1">
            <a:blip r:embed="rId2">
              <a:alphaModFix/>
            </a:blip>
            <a:srcRect b="0" l="0" r="0" t="0"/>
            <a:stretch/>
          </p:blipFill>
          <p:spPr>
            <a:xfrm>
              <a:off x="4915580" y="53467"/>
              <a:ext cx="2995920" cy="519501"/>
            </a:xfrm>
            <a:prstGeom prst="rect">
              <a:avLst/>
            </a:prstGeom>
            <a:noFill/>
            <a:ln>
              <a:noFill/>
            </a:ln>
          </p:spPr>
        </p:pic>
      </p:grpSp>
      <p:sp>
        <p:nvSpPr>
          <p:cNvPr id="135" name="Google Shape;135;p12"/>
          <p:cNvSpPr txBox="1"/>
          <p:nvPr/>
        </p:nvSpPr>
        <p:spPr>
          <a:xfrm>
            <a:off x="457200" y="4824325"/>
            <a:ext cx="8229600" cy="300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0" lang="en" sz="800" u="none" cap="none" strike="noStrike">
                <a:solidFill>
                  <a:srgbClr val="FFFFFF"/>
                </a:solidFill>
                <a:latin typeface="Century Gothic"/>
                <a:ea typeface="Century Gothic"/>
                <a:cs typeface="Century Gothic"/>
                <a:sym typeface="Century Gothic"/>
              </a:rPr>
              <a:t>Confidential &amp; Proprietary</a:t>
            </a:r>
            <a:endParaRPr sz="800">
              <a:solidFill>
                <a:srgbClr val="FFFFFF"/>
              </a:solidFill>
              <a:latin typeface="Century Gothic"/>
              <a:ea typeface="Century Gothic"/>
              <a:cs typeface="Century Gothic"/>
              <a:sym typeface="Century Gothic"/>
            </a:endParaRPr>
          </a:p>
          <a:p>
            <a:pPr indent="0" lvl="0" marL="0" marR="0" rtl="0" algn="ctr">
              <a:spcBef>
                <a:spcPts val="0"/>
              </a:spcBef>
              <a:spcAft>
                <a:spcPts val="0"/>
              </a:spcAft>
              <a:buNone/>
            </a:pPr>
            <a:r>
              <a:rPr i="0" lang="en" sz="800" u="none" cap="none" strike="noStrike">
                <a:solidFill>
                  <a:srgbClr val="FFFFFF"/>
                </a:solidFill>
                <a:latin typeface="Century Gothic"/>
                <a:ea typeface="Century Gothic"/>
                <a:cs typeface="Century Gothic"/>
                <a:sym typeface="Century Gothic"/>
              </a:rPr>
              <a:t>www.leadingedje.com</a:t>
            </a:r>
            <a:endParaRPr sz="80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6" name="Shape 136"/>
        <p:cNvGrpSpPr/>
        <p:nvPr/>
      </p:nvGrpSpPr>
      <p:grpSpPr>
        <a:xfrm>
          <a:off x="0" y="0"/>
          <a:ext cx="0" cy="0"/>
          <a:chOff x="0" y="0"/>
          <a:chExt cx="0" cy="0"/>
        </a:xfrm>
      </p:grpSpPr>
      <p:sp>
        <p:nvSpPr>
          <p:cNvPr id="137" name="Google Shape;13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38" name="Google Shape;138;p13"/>
          <p:cNvGrpSpPr/>
          <p:nvPr/>
        </p:nvGrpSpPr>
        <p:grpSpPr>
          <a:xfrm>
            <a:off x="5783138" y="-21504"/>
            <a:ext cx="2457338" cy="467062"/>
            <a:chOff x="4561242" y="-21511"/>
            <a:chExt cx="3679200" cy="699300"/>
          </a:xfrm>
        </p:grpSpPr>
        <p:sp>
          <p:nvSpPr>
            <p:cNvPr id="139" name="Google Shape;139;p13"/>
            <p:cNvSpPr/>
            <p:nvPr/>
          </p:nvSpPr>
          <p:spPr>
            <a:xfrm>
              <a:off x="4561242" y="-21511"/>
              <a:ext cx="3679200" cy="699300"/>
            </a:xfrm>
            <a:prstGeom prst="rect">
              <a:avLst/>
            </a:prstGeom>
            <a:gradFill>
              <a:gsLst>
                <a:gs pos="0">
                  <a:srgbClr val="FFFFFF"/>
                </a:gs>
                <a:gs pos="100000">
                  <a:srgbClr val="B3B3B3"/>
                </a:gs>
              </a:gsLst>
              <a:lin ang="5400012" scaled="0"/>
            </a:gra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40" name="Google Shape;140;p13"/>
            <p:cNvPicPr preferRelativeResize="0"/>
            <p:nvPr/>
          </p:nvPicPr>
          <p:blipFill rotWithShape="1">
            <a:blip r:embed="rId2">
              <a:alphaModFix/>
            </a:blip>
            <a:srcRect b="0" l="0" r="0" t="0"/>
            <a:stretch/>
          </p:blipFill>
          <p:spPr>
            <a:xfrm>
              <a:off x="4915580" y="53467"/>
              <a:ext cx="2995920" cy="519501"/>
            </a:xfrm>
            <a:prstGeom prst="rect">
              <a:avLst/>
            </a:prstGeom>
            <a:noFill/>
            <a:ln>
              <a:noFill/>
            </a:ln>
          </p:spPr>
        </p:pic>
      </p:grpSp>
      <p:sp>
        <p:nvSpPr>
          <p:cNvPr id="141" name="Google Shape;141;p13"/>
          <p:cNvSpPr txBox="1"/>
          <p:nvPr/>
        </p:nvSpPr>
        <p:spPr>
          <a:xfrm>
            <a:off x="457200" y="4824325"/>
            <a:ext cx="8229600" cy="300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0" lang="en" sz="800" u="none" cap="none" strike="noStrike">
                <a:solidFill>
                  <a:srgbClr val="FFFFFF"/>
                </a:solidFill>
                <a:latin typeface="Century Gothic"/>
                <a:ea typeface="Century Gothic"/>
                <a:cs typeface="Century Gothic"/>
                <a:sym typeface="Century Gothic"/>
              </a:rPr>
              <a:t>Confidential &amp; Proprietary</a:t>
            </a:r>
            <a:endParaRPr sz="800">
              <a:solidFill>
                <a:srgbClr val="FFFFFF"/>
              </a:solidFill>
              <a:latin typeface="Century Gothic"/>
              <a:ea typeface="Century Gothic"/>
              <a:cs typeface="Century Gothic"/>
              <a:sym typeface="Century Gothic"/>
            </a:endParaRPr>
          </a:p>
          <a:p>
            <a:pPr indent="0" lvl="0" marL="0" marR="0" rtl="0" algn="ctr">
              <a:spcBef>
                <a:spcPts val="0"/>
              </a:spcBef>
              <a:spcAft>
                <a:spcPts val="0"/>
              </a:spcAft>
              <a:buNone/>
            </a:pPr>
            <a:r>
              <a:rPr i="0" lang="en" sz="800" u="none" cap="none" strike="noStrike">
                <a:solidFill>
                  <a:srgbClr val="FFFFFF"/>
                </a:solidFill>
                <a:latin typeface="Century Gothic"/>
                <a:ea typeface="Century Gothic"/>
                <a:cs typeface="Century Gothic"/>
                <a:sym typeface="Century Gothic"/>
              </a:rPr>
              <a:t>www.leadingedje.com</a:t>
            </a:r>
            <a:endParaRPr sz="80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
    <p:spTree>
      <p:nvGrpSpPr>
        <p:cNvPr id="63" name="Shape 63"/>
        <p:cNvGrpSpPr/>
        <p:nvPr/>
      </p:nvGrpSpPr>
      <p:grpSpPr>
        <a:xfrm>
          <a:off x="0" y="0"/>
          <a:ext cx="0" cy="0"/>
          <a:chOff x="0" y="0"/>
          <a:chExt cx="0" cy="0"/>
        </a:xfrm>
      </p:grpSpPr>
      <p:sp>
        <p:nvSpPr>
          <p:cNvPr id="64" name="Google Shape;64;p3"/>
          <p:cNvSpPr txBox="1"/>
          <p:nvPr>
            <p:ph type="title"/>
          </p:nvPr>
        </p:nvSpPr>
        <p:spPr>
          <a:xfrm>
            <a:off x="311700" y="826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5" name="Shape 65"/>
        <p:cNvGrpSpPr/>
        <p:nvPr/>
      </p:nvGrpSpPr>
      <p:grpSpPr>
        <a:xfrm>
          <a:off x="0" y="0"/>
          <a:ext cx="0" cy="0"/>
          <a:chOff x="0" y="0"/>
          <a:chExt cx="0" cy="0"/>
        </a:xfrm>
      </p:grpSpPr>
      <p:sp>
        <p:nvSpPr>
          <p:cNvPr id="66" name="Google Shape;66;p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7" name="Google Shape;6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68" name="Google Shape;68;p4"/>
          <p:cNvGrpSpPr/>
          <p:nvPr/>
        </p:nvGrpSpPr>
        <p:grpSpPr>
          <a:xfrm>
            <a:off x="5783138" y="-21504"/>
            <a:ext cx="2457338" cy="467062"/>
            <a:chOff x="4561242" y="-21511"/>
            <a:chExt cx="3679200" cy="699300"/>
          </a:xfrm>
        </p:grpSpPr>
        <p:sp>
          <p:nvSpPr>
            <p:cNvPr id="69" name="Google Shape;69;p4"/>
            <p:cNvSpPr/>
            <p:nvPr/>
          </p:nvSpPr>
          <p:spPr>
            <a:xfrm>
              <a:off x="4561242" y="-21511"/>
              <a:ext cx="3679200" cy="699300"/>
            </a:xfrm>
            <a:prstGeom prst="rect">
              <a:avLst/>
            </a:prstGeom>
            <a:gradFill>
              <a:gsLst>
                <a:gs pos="0">
                  <a:srgbClr val="FFFFFF"/>
                </a:gs>
                <a:gs pos="100000">
                  <a:srgbClr val="B3B3B3"/>
                </a:gs>
              </a:gsLst>
              <a:lin ang="5400012" scaled="0"/>
            </a:gra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70" name="Google Shape;70;p4"/>
            <p:cNvPicPr preferRelativeResize="0"/>
            <p:nvPr/>
          </p:nvPicPr>
          <p:blipFill rotWithShape="1">
            <a:blip r:embed="rId2">
              <a:alphaModFix/>
            </a:blip>
            <a:srcRect b="0" l="0" r="0" t="0"/>
            <a:stretch/>
          </p:blipFill>
          <p:spPr>
            <a:xfrm>
              <a:off x="4915580" y="53467"/>
              <a:ext cx="2995920" cy="519501"/>
            </a:xfrm>
            <a:prstGeom prst="rect">
              <a:avLst/>
            </a:prstGeom>
            <a:noFill/>
            <a:ln>
              <a:noFill/>
            </a:ln>
          </p:spPr>
        </p:pic>
      </p:grpSp>
      <p:sp>
        <p:nvSpPr>
          <p:cNvPr id="71" name="Google Shape;71;p4"/>
          <p:cNvSpPr txBox="1"/>
          <p:nvPr/>
        </p:nvSpPr>
        <p:spPr>
          <a:xfrm>
            <a:off x="457200" y="4824325"/>
            <a:ext cx="8229600" cy="300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0" lang="en" sz="800" u="none" cap="none" strike="noStrike">
                <a:solidFill>
                  <a:srgbClr val="FFFFFF"/>
                </a:solidFill>
                <a:latin typeface="Century Gothic"/>
                <a:ea typeface="Century Gothic"/>
                <a:cs typeface="Century Gothic"/>
                <a:sym typeface="Century Gothic"/>
              </a:rPr>
              <a:t>Confidential &amp; Proprietary</a:t>
            </a:r>
            <a:endParaRPr sz="800">
              <a:solidFill>
                <a:srgbClr val="FFFFFF"/>
              </a:solidFill>
              <a:latin typeface="Century Gothic"/>
              <a:ea typeface="Century Gothic"/>
              <a:cs typeface="Century Gothic"/>
              <a:sym typeface="Century Gothic"/>
            </a:endParaRPr>
          </a:p>
          <a:p>
            <a:pPr indent="0" lvl="0" marL="0" marR="0" rtl="0" algn="ctr">
              <a:spcBef>
                <a:spcPts val="0"/>
              </a:spcBef>
              <a:spcAft>
                <a:spcPts val="0"/>
              </a:spcAft>
              <a:buNone/>
            </a:pPr>
            <a:r>
              <a:rPr i="0" lang="en" sz="800" u="none" cap="none" strike="noStrike">
                <a:solidFill>
                  <a:srgbClr val="FFFFFF"/>
                </a:solidFill>
                <a:latin typeface="Century Gothic"/>
                <a:ea typeface="Century Gothic"/>
                <a:cs typeface="Century Gothic"/>
                <a:sym typeface="Century Gothic"/>
              </a:rPr>
              <a:t>www.leadingedje.com</a:t>
            </a:r>
            <a:endParaRPr sz="80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2" name="Shape 72"/>
        <p:cNvGrpSpPr/>
        <p:nvPr/>
      </p:nvGrpSpPr>
      <p:grpSpPr>
        <a:xfrm>
          <a:off x="0" y="0"/>
          <a:ext cx="0" cy="0"/>
          <a:chOff x="0" y="0"/>
          <a:chExt cx="0" cy="0"/>
        </a:xfrm>
      </p:grpSpPr>
      <p:sp>
        <p:nvSpPr>
          <p:cNvPr id="73" name="Google Shape;73;p5"/>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5"/>
          <p:cNvSpPr txBox="1"/>
          <p:nvPr>
            <p:ph idx="1" type="body"/>
          </p:nvPr>
        </p:nvSpPr>
        <p:spPr>
          <a:xfrm>
            <a:off x="311700" y="1093925"/>
            <a:ext cx="8520600" cy="3641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5" name="Google Shape;7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76" name="Google Shape;76;p5"/>
          <p:cNvGrpSpPr/>
          <p:nvPr/>
        </p:nvGrpSpPr>
        <p:grpSpPr>
          <a:xfrm>
            <a:off x="5783138" y="-21504"/>
            <a:ext cx="2457338" cy="467062"/>
            <a:chOff x="4561242" y="-21511"/>
            <a:chExt cx="3679200" cy="699300"/>
          </a:xfrm>
        </p:grpSpPr>
        <p:sp>
          <p:nvSpPr>
            <p:cNvPr id="77" name="Google Shape;77;p5"/>
            <p:cNvSpPr/>
            <p:nvPr/>
          </p:nvSpPr>
          <p:spPr>
            <a:xfrm>
              <a:off x="4561242" y="-21511"/>
              <a:ext cx="3679200" cy="699300"/>
            </a:xfrm>
            <a:prstGeom prst="rect">
              <a:avLst/>
            </a:prstGeom>
            <a:gradFill>
              <a:gsLst>
                <a:gs pos="0">
                  <a:srgbClr val="FFFFFF"/>
                </a:gs>
                <a:gs pos="100000">
                  <a:srgbClr val="B3B3B3"/>
                </a:gs>
              </a:gsLst>
              <a:lin ang="5400012" scaled="0"/>
            </a:gra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78" name="Google Shape;78;p5"/>
            <p:cNvPicPr preferRelativeResize="0"/>
            <p:nvPr/>
          </p:nvPicPr>
          <p:blipFill rotWithShape="1">
            <a:blip r:embed="rId2">
              <a:alphaModFix/>
            </a:blip>
            <a:srcRect b="0" l="0" r="0" t="0"/>
            <a:stretch/>
          </p:blipFill>
          <p:spPr>
            <a:xfrm>
              <a:off x="4915580" y="53467"/>
              <a:ext cx="2995920" cy="519501"/>
            </a:xfrm>
            <a:prstGeom prst="rect">
              <a:avLst/>
            </a:prstGeom>
            <a:noFill/>
            <a:ln>
              <a:noFill/>
            </a:ln>
          </p:spPr>
        </p:pic>
      </p:grpSp>
      <p:sp>
        <p:nvSpPr>
          <p:cNvPr id="79" name="Google Shape;79;p5"/>
          <p:cNvSpPr txBox="1"/>
          <p:nvPr/>
        </p:nvSpPr>
        <p:spPr>
          <a:xfrm>
            <a:off x="457200" y="4824325"/>
            <a:ext cx="8229600" cy="300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0" lang="en" sz="800" u="none" cap="none" strike="noStrike">
                <a:solidFill>
                  <a:srgbClr val="FFFFFF"/>
                </a:solidFill>
                <a:latin typeface="Century Gothic"/>
                <a:ea typeface="Century Gothic"/>
                <a:cs typeface="Century Gothic"/>
                <a:sym typeface="Century Gothic"/>
              </a:rPr>
              <a:t>Confidential &amp; Proprietary</a:t>
            </a:r>
            <a:endParaRPr sz="800">
              <a:solidFill>
                <a:srgbClr val="FFFFFF"/>
              </a:solidFill>
              <a:latin typeface="Century Gothic"/>
              <a:ea typeface="Century Gothic"/>
              <a:cs typeface="Century Gothic"/>
              <a:sym typeface="Century Gothic"/>
            </a:endParaRPr>
          </a:p>
          <a:p>
            <a:pPr indent="0" lvl="0" marL="0" marR="0" rtl="0" algn="ctr">
              <a:spcBef>
                <a:spcPts val="0"/>
              </a:spcBef>
              <a:spcAft>
                <a:spcPts val="0"/>
              </a:spcAft>
              <a:buNone/>
            </a:pPr>
            <a:r>
              <a:rPr i="0" lang="en" sz="800" u="none" cap="none" strike="noStrike">
                <a:solidFill>
                  <a:srgbClr val="FFFFFF"/>
                </a:solidFill>
                <a:latin typeface="Century Gothic"/>
                <a:ea typeface="Century Gothic"/>
                <a:cs typeface="Century Gothic"/>
                <a:sym typeface="Century Gothic"/>
              </a:rPr>
              <a:t>www.leadingedje.com</a:t>
            </a:r>
            <a:endParaRPr sz="80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80" name="Shape 80"/>
        <p:cNvGrpSpPr/>
        <p:nvPr/>
      </p:nvGrpSpPr>
      <p:grpSpPr>
        <a:xfrm>
          <a:off x="0" y="0"/>
          <a:ext cx="0" cy="0"/>
          <a:chOff x="0" y="0"/>
          <a:chExt cx="0" cy="0"/>
        </a:xfrm>
      </p:grpSpPr>
      <p:sp>
        <p:nvSpPr>
          <p:cNvPr id="81" name="Google Shape;81;p6"/>
          <p:cNvSpPr txBox="1"/>
          <p:nvPr>
            <p:ph type="title"/>
          </p:nvPr>
        </p:nvSpPr>
        <p:spPr>
          <a:xfrm>
            <a:off x="311700" y="826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2" name="Google Shape;82;p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3" name="Google Shape;83;p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4" name="Google Shape;8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85" name="Google Shape;85;p6"/>
          <p:cNvGrpSpPr/>
          <p:nvPr/>
        </p:nvGrpSpPr>
        <p:grpSpPr>
          <a:xfrm>
            <a:off x="5783138" y="-21504"/>
            <a:ext cx="2457338" cy="467062"/>
            <a:chOff x="4561242" y="-21511"/>
            <a:chExt cx="3679200" cy="699300"/>
          </a:xfrm>
        </p:grpSpPr>
        <p:sp>
          <p:nvSpPr>
            <p:cNvPr id="86" name="Google Shape;86;p6"/>
            <p:cNvSpPr/>
            <p:nvPr/>
          </p:nvSpPr>
          <p:spPr>
            <a:xfrm>
              <a:off x="4561242" y="-21511"/>
              <a:ext cx="3679200" cy="699300"/>
            </a:xfrm>
            <a:prstGeom prst="rect">
              <a:avLst/>
            </a:prstGeom>
            <a:gradFill>
              <a:gsLst>
                <a:gs pos="0">
                  <a:srgbClr val="FFFFFF"/>
                </a:gs>
                <a:gs pos="100000">
                  <a:srgbClr val="B3B3B3"/>
                </a:gs>
              </a:gsLst>
              <a:lin ang="5400012" scaled="0"/>
            </a:gra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87" name="Google Shape;87;p6"/>
            <p:cNvPicPr preferRelativeResize="0"/>
            <p:nvPr/>
          </p:nvPicPr>
          <p:blipFill rotWithShape="1">
            <a:blip r:embed="rId2">
              <a:alphaModFix/>
            </a:blip>
            <a:srcRect b="0" l="0" r="0" t="0"/>
            <a:stretch/>
          </p:blipFill>
          <p:spPr>
            <a:xfrm>
              <a:off x="4915580" y="53467"/>
              <a:ext cx="2995920" cy="519501"/>
            </a:xfrm>
            <a:prstGeom prst="rect">
              <a:avLst/>
            </a:prstGeom>
            <a:noFill/>
            <a:ln>
              <a:noFill/>
            </a:ln>
          </p:spPr>
        </p:pic>
      </p:grpSp>
      <p:sp>
        <p:nvSpPr>
          <p:cNvPr id="88" name="Google Shape;88;p6"/>
          <p:cNvSpPr txBox="1"/>
          <p:nvPr/>
        </p:nvSpPr>
        <p:spPr>
          <a:xfrm>
            <a:off x="457200" y="4824325"/>
            <a:ext cx="8229600" cy="300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0" lang="en" sz="800" u="none" cap="none" strike="noStrike">
                <a:solidFill>
                  <a:srgbClr val="FFFFFF"/>
                </a:solidFill>
                <a:latin typeface="Century Gothic"/>
                <a:ea typeface="Century Gothic"/>
                <a:cs typeface="Century Gothic"/>
                <a:sym typeface="Century Gothic"/>
              </a:rPr>
              <a:t>Confidential &amp; Proprietary</a:t>
            </a:r>
            <a:endParaRPr sz="800">
              <a:solidFill>
                <a:srgbClr val="FFFFFF"/>
              </a:solidFill>
              <a:latin typeface="Century Gothic"/>
              <a:ea typeface="Century Gothic"/>
              <a:cs typeface="Century Gothic"/>
              <a:sym typeface="Century Gothic"/>
            </a:endParaRPr>
          </a:p>
          <a:p>
            <a:pPr indent="0" lvl="0" marL="0" marR="0" rtl="0" algn="ctr">
              <a:spcBef>
                <a:spcPts val="0"/>
              </a:spcBef>
              <a:spcAft>
                <a:spcPts val="0"/>
              </a:spcAft>
              <a:buNone/>
            </a:pPr>
            <a:r>
              <a:rPr i="0" lang="en" sz="800" u="none" cap="none" strike="noStrike">
                <a:solidFill>
                  <a:srgbClr val="FFFFFF"/>
                </a:solidFill>
                <a:latin typeface="Century Gothic"/>
                <a:ea typeface="Century Gothic"/>
                <a:cs typeface="Century Gothic"/>
                <a:sym typeface="Century Gothic"/>
              </a:rPr>
              <a:t>www.leadingedje.com</a:t>
            </a:r>
            <a:endParaRPr sz="80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9" name="Shape 89"/>
        <p:cNvGrpSpPr/>
        <p:nvPr/>
      </p:nvGrpSpPr>
      <p:grpSpPr>
        <a:xfrm>
          <a:off x="0" y="0"/>
          <a:ext cx="0" cy="0"/>
          <a:chOff x="0" y="0"/>
          <a:chExt cx="0" cy="0"/>
        </a:xfrm>
      </p:grpSpPr>
      <p:sp>
        <p:nvSpPr>
          <p:cNvPr id="90" name="Google Shape;90;p7"/>
          <p:cNvSpPr txBox="1"/>
          <p:nvPr>
            <p:ph type="title"/>
          </p:nvPr>
        </p:nvSpPr>
        <p:spPr>
          <a:xfrm>
            <a:off x="311700" y="826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1" name="Google Shape;9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92" name="Google Shape;92;p7"/>
          <p:cNvGrpSpPr/>
          <p:nvPr/>
        </p:nvGrpSpPr>
        <p:grpSpPr>
          <a:xfrm>
            <a:off x="5783138" y="-21504"/>
            <a:ext cx="2457338" cy="467062"/>
            <a:chOff x="4561242" y="-21511"/>
            <a:chExt cx="3679200" cy="699300"/>
          </a:xfrm>
        </p:grpSpPr>
        <p:sp>
          <p:nvSpPr>
            <p:cNvPr id="93" name="Google Shape;93;p7"/>
            <p:cNvSpPr/>
            <p:nvPr/>
          </p:nvSpPr>
          <p:spPr>
            <a:xfrm>
              <a:off x="4561242" y="-21511"/>
              <a:ext cx="3679200" cy="699300"/>
            </a:xfrm>
            <a:prstGeom prst="rect">
              <a:avLst/>
            </a:prstGeom>
            <a:gradFill>
              <a:gsLst>
                <a:gs pos="0">
                  <a:srgbClr val="FFFFFF"/>
                </a:gs>
                <a:gs pos="100000">
                  <a:srgbClr val="B3B3B3"/>
                </a:gs>
              </a:gsLst>
              <a:lin ang="5400012" scaled="0"/>
            </a:gra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94" name="Google Shape;94;p7"/>
            <p:cNvPicPr preferRelativeResize="0"/>
            <p:nvPr/>
          </p:nvPicPr>
          <p:blipFill rotWithShape="1">
            <a:blip r:embed="rId2">
              <a:alphaModFix/>
            </a:blip>
            <a:srcRect b="0" l="0" r="0" t="0"/>
            <a:stretch/>
          </p:blipFill>
          <p:spPr>
            <a:xfrm>
              <a:off x="4915580" y="53467"/>
              <a:ext cx="2995920" cy="519501"/>
            </a:xfrm>
            <a:prstGeom prst="rect">
              <a:avLst/>
            </a:prstGeom>
            <a:noFill/>
            <a:ln>
              <a:noFill/>
            </a:ln>
          </p:spPr>
        </p:pic>
      </p:grpSp>
      <p:sp>
        <p:nvSpPr>
          <p:cNvPr id="95" name="Google Shape;95;p7"/>
          <p:cNvSpPr txBox="1"/>
          <p:nvPr/>
        </p:nvSpPr>
        <p:spPr>
          <a:xfrm>
            <a:off x="457200" y="4824325"/>
            <a:ext cx="8229600" cy="300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0" lang="en" sz="800" u="none" cap="none" strike="noStrike">
                <a:solidFill>
                  <a:srgbClr val="FFFFFF"/>
                </a:solidFill>
                <a:latin typeface="Century Gothic"/>
                <a:ea typeface="Century Gothic"/>
                <a:cs typeface="Century Gothic"/>
                <a:sym typeface="Century Gothic"/>
              </a:rPr>
              <a:t>Confidential &amp; Proprietary</a:t>
            </a:r>
            <a:endParaRPr sz="800">
              <a:solidFill>
                <a:srgbClr val="FFFFFF"/>
              </a:solidFill>
              <a:latin typeface="Century Gothic"/>
              <a:ea typeface="Century Gothic"/>
              <a:cs typeface="Century Gothic"/>
              <a:sym typeface="Century Gothic"/>
            </a:endParaRPr>
          </a:p>
          <a:p>
            <a:pPr indent="0" lvl="0" marL="0" marR="0" rtl="0" algn="ctr">
              <a:spcBef>
                <a:spcPts val="0"/>
              </a:spcBef>
              <a:spcAft>
                <a:spcPts val="0"/>
              </a:spcAft>
              <a:buNone/>
            </a:pPr>
            <a:r>
              <a:rPr i="0" lang="en" sz="800" u="none" cap="none" strike="noStrike">
                <a:solidFill>
                  <a:srgbClr val="FFFFFF"/>
                </a:solidFill>
                <a:latin typeface="Century Gothic"/>
                <a:ea typeface="Century Gothic"/>
                <a:cs typeface="Century Gothic"/>
                <a:sym typeface="Century Gothic"/>
              </a:rPr>
              <a:t>www.leadingedje.com</a:t>
            </a:r>
            <a:endParaRPr sz="80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96" name="Shape 96"/>
        <p:cNvGrpSpPr/>
        <p:nvPr/>
      </p:nvGrpSpPr>
      <p:grpSpPr>
        <a:xfrm>
          <a:off x="0" y="0"/>
          <a:ext cx="0" cy="0"/>
          <a:chOff x="0" y="0"/>
          <a:chExt cx="0" cy="0"/>
        </a:xfrm>
      </p:grpSpPr>
      <p:sp>
        <p:nvSpPr>
          <p:cNvPr id="97" name="Google Shape;97;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8"/>
          <p:cNvSpPr txBox="1"/>
          <p:nvPr>
            <p:ph idx="1" type="body"/>
          </p:nvPr>
        </p:nvSpPr>
        <p:spPr>
          <a:xfrm>
            <a:off x="311700" y="1389600"/>
            <a:ext cx="3549900" cy="3179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00" name="Google Shape;100;p8"/>
          <p:cNvGrpSpPr/>
          <p:nvPr/>
        </p:nvGrpSpPr>
        <p:grpSpPr>
          <a:xfrm>
            <a:off x="5783138" y="-21504"/>
            <a:ext cx="2457338" cy="467062"/>
            <a:chOff x="4561242" y="-21511"/>
            <a:chExt cx="3679200" cy="699300"/>
          </a:xfrm>
        </p:grpSpPr>
        <p:sp>
          <p:nvSpPr>
            <p:cNvPr id="101" name="Google Shape;101;p8"/>
            <p:cNvSpPr/>
            <p:nvPr/>
          </p:nvSpPr>
          <p:spPr>
            <a:xfrm>
              <a:off x="4561242" y="-21511"/>
              <a:ext cx="3679200" cy="699300"/>
            </a:xfrm>
            <a:prstGeom prst="rect">
              <a:avLst/>
            </a:prstGeom>
            <a:gradFill>
              <a:gsLst>
                <a:gs pos="0">
                  <a:srgbClr val="FFFFFF"/>
                </a:gs>
                <a:gs pos="100000">
                  <a:srgbClr val="B3B3B3"/>
                </a:gs>
              </a:gsLst>
              <a:lin ang="5400012" scaled="0"/>
            </a:gra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02" name="Google Shape;102;p8"/>
            <p:cNvPicPr preferRelativeResize="0"/>
            <p:nvPr/>
          </p:nvPicPr>
          <p:blipFill rotWithShape="1">
            <a:blip r:embed="rId2">
              <a:alphaModFix/>
            </a:blip>
            <a:srcRect b="0" l="0" r="0" t="0"/>
            <a:stretch/>
          </p:blipFill>
          <p:spPr>
            <a:xfrm>
              <a:off x="4915580" y="53467"/>
              <a:ext cx="2995920" cy="519501"/>
            </a:xfrm>
            <a:prstGeom prst="rect">
              <a:avLst/>
            </a:prstGeom>
            <a:noFill/>
            <a:ln>
              <a:noFill/>
            </a:ln>
          </p:spPr>
        </p:pic>
      </p:grpSp>
      <p:sp>
        <p:nvSpPr>
          <p:cNvPr id="103" name="Google Shape;103;p8"/>
          <p:cNvSpPr txBox="1"/>
          <p:nvPr/>
        </p:nvSpPr>
        <p:spPr>
          <a:xfrm>
            <a:off x="457200" y="4824325"/>
            <a:ext cx="8229600" cy="300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0" lang="en" sz="800" u="none" cap="none" strike="noStrike">
                <a:solidFill>
                  <a:srgbClr val="FFFFFF"/>
                </a:solidFill>
                <a:latin typeface="Century Gothic"/>
                <a:ea typeface="Century Gothic"/>
                <a:cs typeface="Century Gothic"/>
                <a:sym typeface="Century Gothic"/>
              </a:rPr>
              <a:t>Confidential &amp; Proprietary</a:t>
            </a:r>
            <a:endParaRPr sz="800">
              <a:solidFill>
                <a:srgbClr val="FFFFFF"/>
              </a:solidFill>
              <a:latin typeface="Century Gothic"/>
              <a:ea typeface="Century Gothic"/>
              <a:cs typeface="Century Gothic"/>
              <a:sym typeface="Century Gothic"/>
            </a:endParaRPr>
          </a:p>
          <a:p>
            <a:pPr indent="0" lvl="0" marL="0" marR="0" rtl="0" algn="ctr">
              <a:spcBef>
                <a:spcPts val="0"/>
              </a:spcBef>
              <a:spcAft>
                <a:spcPts val="0"/>
              </a:spcAft>
              <a:buNone/>
            </a:pPr>
            <a:r>
              <a:rPr i="0" lang="en" sz="800" u="none" cap="none" strike="noStrike">
                <a:solidFill>
                  <a:srgbClr val="FFFFFF"/>
                </a:solidFill>
                <a:latin typeface="Century Gothic"/>
                <a:ea typeface="Century Gothic"/>
                <a:cs typeface="Century Gothic"/>
                <a:sym typeface="Century Gothic"/>
              </a:rPr>
              <a:t>www.leadingedje.com</a:t>
            </a:r>
            <a:endParaRPr sz="80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04" name="Shape 104"/>
        <p:cNvGrpSpPr/>
        <p:nvPr/>
      </p:nvGrpSpPr>
      <p:grpSpPr>
        <a:xfrm>
          <a:off x="0" y="0"/>
          <a:ext cx="0" cy="0"/>
          <a:chOff x="0" y="0"/>
          <a:chExt cx="0" cy="0"/>
        </a:xfrm>
      </p:grpSpPr>
      <p:sp>
        <p:nvSpPr>
          <p:cNvPr id="105" name="Google Shape;105;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6" name="Google Shape;106;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07" name="Google Shape;107;p9"/>
          <p:cNvGrpSpPr/>
          <p:nvPr/>
        </p:nvGrpSpPr>
        <p:grpSpPr>
          <a:xfrm>
            <a:off x="5783138" y="-21504"/>
            <a:ext cx="2457338" cy="467062"/>
            <a:chOff x="4561242" y="-21511"/>
            <a:chExt cx="3679200" cy="699300"/>
          </a:xfrm>
        </p:grpSpPr>
        <p:sp>
          <p:nvSpPr>
            <p:cNvPr id="108" name="Google Shape;108;p9"/>
            <p:cNvSpPr/>
            <p:nvPr/>
          </p:nvSpPr>
          <p:spPr>
            <a:xfrm>
              <a:off x="4561242" y="-21511"/>
              <a:ext cx="3679200" cy="699300"/>
            </a:xfrm>
            <a:prstGeom prst="rect">
              <a:avLst/>
            </a:prstGeom>
            <a:gradFill>
              <a:gsLst>
                <a:gs pos="0">
                  <a:srgbClr val="FFFFFF"/>
                </a:gs>
                <a:gs pos="100000">
                  <a:srgbClr val="B3B3B3"/>
                </a:gs>
              </a:gsLst>
              <a:lin ang="5400012" scaled="0"/>
            </a:gra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09" name="Google Shape;109;p9"/>
            <p:cNvPicPr preferRelativeResize="0"/>
            <p:nvPr/>
          </p:nvPicPr>
          <p:blipFill rotWithShape="1">
            <a:blip r:embed="rId2">
              <a:alphaModFix/>
            </a:blip>
            <a:srcRect b="0" l="0" r="0" t="0"/>
            <a:stretch/>
          </p:blipFill>
          <p:spPr>
            <a:xfrm>
              <a:off x="4915580" y="53467"/>
              <a:ext cx="2995920" cy="519501"/>
            </a:xfrm>
            <a:prstGeom prst="rect">
              <a:avLst/>
            </a:prstGeom>
            <a:noFill/>
            <a:ln>
              <a:noFill/>
            </a:ln>
          </p:spPr>
        </p:pic>
      </p:grpSp>
      <p:sp>
        <p:nvSpPr>
          <p:cNvPr id="110" name="Google Shape;110;p9"/>
          <p:cNvSpPr txBox="1"/>
          <p:nvPr/>
        </p:nvSpPr>
        <p:spPr>
          <a:xfrm>
            <a:off x="457200" y="4824325"/>
            <a:ext cx="8229600" cy="300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0" lang="en" sz="800" u="none" cap="none" strike="noStrike">
                <a:solidFill>
                  <a:srgbClr val="FFFFFF"/>
                </a:solidFill>
                <a:latin typeface="Century Gothic"/>
                <a:ea typeface="Century Gothic"/>
                <a:cs typeface="Century Gothic"/>
                <a:sym typeface="Century Gothic"/>
              </a:rPr>
              <a:t>Confidential &amp; Proprietary</a:t>
            </a:r>
            <a:endParaRPr sz="800">
              <a:solidFill>
                <a:srgbClr val="FFFFFF"/>
              </a:solidFill>
              <a:latin typeface="Century Gothic"/>
              <a:ea typeface="Century Gothic"/>
              <a:cs typeface="Century Gothic"/>
              <a:sym typeface="Century Gothic"/>
            </a:endParaRPr>
          </a:p>
          <a:p>
            <a:pPr indent="0" lvl="0" marL="0" marR="0" rtl="0" algn="ctr">
              <a:spcBef>
                <a:spcPts val="0"/>
              </a:spcBef>
              <a:spcAft>
                <a:spcPts val="0"/>
              </a:spcAft>
              <a:buNone/>
            </a:pPr>
            <a:r>
              <a:rPr i="0" lang="en" sz="800" u="none" cap="none" strike="noStrike">
                <a:solidFill>
                  <a:srgbClr val="FFFFFF"/>
                </a:solidFill>
                <a:latin typeface="Century Gothic"/>
                <a:ea typeface="Century Gothic"/>
                <a:cs typeface="Century Gothic"/>
                <a:sym typeface="Century Gothic"/>
              </a:rPr>
              <a:t>www.leadingedje.com</a:t>
            </a:r>
            <a:endParaRPr sz="80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10"/>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1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Clr>
                <a:schemeClr val="dk1"/>
              </a:buClr>
              <a:buSzPts val="1400"/>
              <a:buChar char="●"/>
              <a:defRPr sz="1400">
                <a:solidFill>
                  <a:schemeClr val="dk1"/>
                </a:solidFill>
              </a:defRPr>
            </a:lvl1pPr>
            <a:lvl2pPr indent="-304800" lvl="1" marL="914400" rtl="0">
              <a:spcBef>
                <a:spcPts val="0"/>
              </a:spcBef>
              <a:spcAft>
                <a:spcPts val="0"/>
              </a:spcAft>
              <a:buClr>
                <a:schemeClr val="dk1"/>
              </a:buClr>
              <a:buSzPts val="1200"/>
              <a:buChar char="○"/>
              <a:defRPr sz="1200">
                <a:solidFill>
                  <a:schemeClr val="dk1"/>
                </a:solidFill>
              </a:defRPr>
            </a:lvl2pPr>
            <a:lvl3pPr indent="-304800" lvl="2" marL="1371600" rtl="0">
              <a:spcBef>
                <a:spcPts val="0"/>
              </a:spcBef>
              <a:spcAft>
                <a:spcPts val="0"/>
              </a:spcAft>
              <a:buClr>
                <a:schemeClr val="dk1"/>
              </a:buClr>
              <a:buSzPts val="1200"/>
              <a:buChar char="■"/>
              <a:defRPr sz="1200">
                <a:solidFill>
                  <a:schemeClr val="dk1"/>
                </a:solidFill>
              </a:defRPr>
            </a:lvl3pPr>
            <a:lvl4pPr indent="-304800" lvl="3" marL="1828800" rtl="0">
              <a:spcBef>
                <a:spcPts val="0"/>
              </a:spcBef>
              <a:spcAft>
                <a:spcPts val="0"/>
              </a:spcAft>
              <a:buClr>
                <a:schemeClr val="dk1"/>
              </a:buClr>
              <a:buSzPts val="1200"/>
              <a:buChar char="●"/>
              <a:defRPr sz="1200">
                <a:solidFill>
                  <a:schemeClr val="dk1"/>
                </a:solidFill>
              </a:defRPr>
            </a:lvl4pPr>
            <a:lvl5pPr indent="-304800" lvl="4" marL="2286000" rtl="0">
              <a:spcBef>
                <a:spcPts val="0"/>
              </a:spcBef>
              <a:spcAft>
                <a:spcPts val="0"/>
              </a:spcAft>
              <a:buClr>
                <a:schemeClr val="dk1"/>
              </a:buClr>
              <a:buSzPts val="1200"/>
              <a:buChar char="○"/>
              <a:defRPr sz="1200">
                <a:solidFill>
                  <a:schemeClr val="dk1"/>
                </a:solidFill>
              </a:defRPr>
            </a:lvl5pPr>
            <a:lvl6pPr indent="-304800" lvl="5" marL="2743200" rtl="0">
              <a:spcBef>
                <a:spcPts val="0"/>
              </a:spcBef>
              <a:spcAft>
                <a:spcPts val="0"/>
              </a:spcAft>
              <a:buClr>
                <a:schemeClr val="dk1"/>
              </a:buClr>
              <a:buSzPts val="1200"/>
              <a:buChar char="■"/>
              <a:defRPr sz="1200">
                <a:solidFill>
                  <a:schemeClr val="dk1"/>
                </a:solidFill>
              </a:defRPr>
            </a:lvl6pPr>
            <a:lvl7pPr indent="-304800" lvl="6" marL="3200400" rtl="0">
              <a:spcBef>
                <a:spcPts val="0"/>
              </a:spcBef>
              <a:spcAft>
                <a:spcPts val="0"/>
              </a:spcAft>
              <a:buClr>
                <a:schemeClr val="dk1"/>
              </a:buClr>
              <a:buSzPts val="1200"/>
              <a:buChar char="●"/>
              <a:defRPr sz="1200">
                <a:solidFill>
                  <a:schemeClr val="dk1"/>
                </a:solidFill>
              </a:defRPr>
            </a:lvl7pPr>
            <a:lvl8pPr indent="-304800" lvl="7" marL="3657600" rtl="0">
              <a:spcBef>
                <a:spcPts val="0"/>
              </a:spcBef>
              <a:spcAft>
                <a:spcPts val="0"/>
              </a:spcAft>
              <a:buClr>
                <a:schemeClr val="dk1"/>
              </a:buClr>
              <a:buSzPts val="1200"/>
              <a:buChar char="○"/>
              <a:defRPr sz="1200">
                <a:solidFill>
                  <a:schemeClr val="dk1"/>
                </a:solidFill>
              </a:defRPr>
            </a:lvl8pPr>
            <a:lvl9pPr indent="-304800" lvl="8" marL="4114800" rtl="0">
              <a:spcBef>
                <a:spcPts val="0"/>
              </a:spcBef>
              <a:spcAft>
                <a:spcPts val="0"/>
              </a:spcAft>
              <a:buClr>
                <a:schemeClr val="dk1"/>
              </a:buClr>
              <a:buSzPts val="1200"/>
              <a:buChar char="■"/>
              <a:defRPr sz="1200">
                <a:solidFill>
                  <a:schemeClr val="dk1"/>
                </a:solidFill>
              </a:defRPr>
            </a:lvl9pPr>
          </a:lstStyle>
          <a:p/>
        </p:txBody>
      </p:sp>
      <p:sp>
        <p:nvSpPr>
          <p:cNvPr id="116" name="Google Shape;11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17" name="Google Shape;117;p10"/>
          <p:cNvGrpSpPr/>
          <p:nvPr/>
        </p:nvGrpSpPr>
        <p:grpSpPr>
          <a:xfrm>
            <a:off x="5783138" y="-21504"/>
            <a:ext cx="2457338" cy="467062"/>
            <a:chOff x="4561242" y="-21511"/>
            <a:chExt cx="3679200" cy="699300"/>
          </a:xfrm>
        </p:grpSpPr>
        <p:sp>
          <p:nvSpPr>
            <p:cNvPr id="118" name="Google Shape;118;p10"/>
            <p:cNvSpPr/>
            <p:nvPr/>
          </p:nvSpPr>
          <p:spPr>
            <a:xfrm>
              <a:off x="4561242" y="-21511"/>
              <a:ext cx="3679200" cy="699300"/>
            </a:xfrm>
            <a:prstGeom prst="rect">
              <a:avLst/>
            </a:prstGeom>
            <a:gradFill>
              <a:gsLst>
                <a:gs pos="0">
                  <a:srgbClr val="FFFFFF"/>
                </a:gs>
                <a:gs pos="100000">
                  <a:srgbClr val="B3B3B3"/>
                </a:gs>
              </a:gsLst>
              <a:lin ang="5400012" scaled="0"/>
            </a:gra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19" name="Google Shape;119;p10"/>
            <p:cNvPicPr preferRelativeResize="0"/>
            <p:nvPr/>
          </p:nvPicPr>
          <p:blipFill rotWithShape="1">
            <a:blip r:embed="rId2">
              <a:alphaModFix/>
            </a:blip>
            <a:srcRect b="0" l="0" r="0" t="0"/>
            <a:stretch/>
          </p:blipFill>
          <p:spPr>
            <a:xfrm>
              <a:off x="4915580" y="53467"/>
              <a:ext cx="2995920" cy="519501"/>
            </a:xfrm>
            <a:prstGeom prst="rect">
              <a:avLst/>
            </a:prstGeom>
            <a:noFill/>
            <a:ln>
              <a:noFill/>
            </a:ln>
          </p:spPr>
        </p:pic>
      </p:grpSp>
      <p:sp>
        <p:nvSpPr>
          <p:cNvPr id="120" name="Google Shape;120;p10"/>
          <p:cNvSpPr txBox="1"/>
          <p:nvPr/>
        </p:nvSpPr>
        <p:spPr>
          <a:xfrm>
            <a:off x="457200" y="4824325"/>
            <a:ext cx="8229600" cy="300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0" lang="en" sz="800" u="none" cap="none" strike="noStrike">
                <a:solidFill>
                  <a:srgbClr val="FFFFFF"/>
                </a:solidFill>
                <a:latin typeface="Century Gothic"/>
                <a:ea typeface="Century Gothic"/>
                <a:cs typeface="Century Gothic"/>
                <a:sym typeface="Century Gothic"/>
              </a:rPr>
              <a:t>Confidential &amp; Proprietary</a:t>
            </a:r>
            <a:endParaRPr sz="800">
              <a:solidFill>
                <a:srgbClr val="FFFFFF"/>
              </a:solidFill>
              <a:latin typeface="Century Gothic"/>
              <a:ea typeface="Century Gothic"/>
              <a:cs typeface="Century Gothic"/>
              <a:sym typeface="Century Gothic"/>
            </a:endParaRPr>
          </a:p>
          <a:p>
            <a:pPr indent="0" lvl="0" marL="0" marR="0" rtl="0" algn="ctr">
              <a:spcBef>
                <a:spcPts val="0"/>
              </a:spcBef>
              <a:spcAft>
                <a:spcPts val="0"/>
              </a:spcAft>
              <a:buNone/>
            </a:pPr>
            <a:r>
              <a:rPr i="0" lang="en" sz="800" u="none" cap="none" strike="noStrike">
                <a:solidFill>
                  <a:srgbClr val="FFFFFF"/>
                </a:solidFill>
                <a:latin typeface="Century Gothic"/>
                <a:ea typeface="Century Gothic"/>
                <a:cs typeface="Century Gothic"/>
                <a:sym typeface="Century Gothic"/>
              </a:rPr>
              <a:t>www.leadingedje.com</a:t>
            </a:r>
            <a:endParaRPr sz="800">
              <a:solidFill>
                <a:srgbClr val="FFFFFF"/>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826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2"/>
              </a:buClr>
              <a:buSzPts val="2400"/>
              <a:buFont typeface="Century Gothic"/>
              <a:buNone/>
              <a:defRPr b="1" sz="2400">
                <a:solidFill>
                  <a:schemeClr val="lt2"/>
                </a:solidFill>
                <a:latin typeface="Century Gothic"/>
                <a:ea typeface="Century Gothic"/>
                <a:cs typeface="Century Gothic"/>
                <a:sym typeface="Century Gothic"/>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381075"/>
            <a:ext cx="8520600" cy="33546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F3F3F3"/>
              </a:buClr>
              <a:buSzPts val="1800"/>
              <a:buFont typeface="Century Gothic"/>
              <a:buChar char="●"/>
              <a:defRPr sz="1800">
                <a:solidFill>
                  <a:srgbClr val="F3F3F3"/>
                </a:solidFill>
                <a:latin typeface="Century Gothic"/>
                <a:ea typeface="Century Gothic"/>
                <a:cs typeface="Century Gothic"/>
                <a:sym typeface="Century Gothic"/>
              </a:defRPr>
            </a:lvl1pPr>
            <a:lvl2pPr indent="-317500" lvl="1" marL="914400" rtl="0">
              <a:lnSpc>
                <a:spcPct val="115000"/>
              </a:lnSpc>
              <a:spcBef>
                <a:spcPts val="0"/>
              </a:spcBef>
              <a:spcAft>
                <a:spcPts val="0"/>
              </a:spcAft>
              <a:buClr>
                <a:srgbClr val="F3F3F3"/>
              </a:buClr>
              <a:buSzPts val="1400"/>
              <a:buFont typeface="Century Gothic"/>
              <a:buChar char="○"/>
              <a:defRPr>
                <a:solidFill>
                  <a:srgbClr val="F3F3F3"/>
                </a:solidFill>
                <a:latin typeface="Century Gothic"/>
                <a:ea typeface="Century Gothic"/>
                <a:cs typeface="Century Gothic"/>
                <a:sym typeface="Century Gothic"/>
              </a:defRPr>
            </a:lvl2pPr>
            <a:lvl3pPr indent="-317500" lvl="2" marL="1371600" rtl="0">
              <a:lnSpc>
                <a:spcPct val="115000"/>
              </a:lnSpc>
              <a:spcBef>
                <a:spcPts val="0"/>
              </a:spcBef>
              <a:spcAft>
                <a:spcPts val="0"/>
              </a:spcAft>
              <a:buClr>
                <a:srgbClr val="F3F3F3"/>
              </a:buClr>
              <a:buSzPts val="1400"/>
              <a:buFont typeface="Century Gothic"/>
              <a:buChar char="■"/>
              <a:defRPr>
                <a:solidFill>
                  <a:srgbClr val="F3F3F3"/>
                </a:solidFill>
                <a:latin typeface="Century Gothic"/>
                <a:ea typeface="Century Gothic"/>
                <a:cs typeface="Century Gothic"/>
                <a:sym typeface="Century Gothic"/>
              </a:defRPr>
            </a:lvl3pPr>
            <a:lvl4pPr indent="-317500" lvl="3" marL="1828800" rtl="0">
              <a:lnSpc>
                <a:spcPct val="115000"/>
              </a:lnSpc>
              <a:spcBef>
                <a:spcPts val="0"/>
              </a:spcBef>
              <a:spcAft>
                <a:spcPts val="0"/>
              </a:spcAft>
              <a:buClr>
                <a:srgbClr val="F3F3F3"/>
              </a:buClr>
              <a:buSzPts val="1400"/>
              <a:buFont typeface="Century Gothic"/>
              <a:buChar char="●"/>
              <a:defRPr>
                <a:solidFill>
                  <a:srgbClr val="F3F3F3"/>
                </a:solidFill>
                <a:latin typeface="Century Gothic"/>
                <a:ea typeface="Century Gothic"/>
                <a:cs typeface="Century Gothic"/>
                <a:sym typeface="Century Gothic"/>
              </a:defRPr>
            </a:lvl4pPr>
            <a:lvl5pPr indent="-317500" lvl="4" marL="2286000" rtl="0">
              <a:lnSpc>
                <a:spcPct val="115000"/>
              </a:lnSpc>
              <a:spcBef>
                <a:spcPts val="0"/>
              </a:spcBef>
              <a:spcAft>
                <a:spcPts val="0"/>
              </a:spcAft>
              <a:buClr>
                <a:srgbClr val="F3F3F3"/>
              </a:buClr>
              <a:buSzPts val="1400"/>
              <a:buFont typeface="Century Gothic"/>
              <a:buChar char="○"/>
              <a:defRPr>
                <a:solidFill>
                  <a:srgbClr val="F3F3F3"/>
                </a:solidFill>
                <a:latin typeface="Century Gothic"/>
                <a:ea typeface="Century Gothic"/>
                <a:cs typeface="Century Gothic"/>
                <a:sym typeface="Century Gothic"/>
              </a:defRPr>
            </a:lvl5pPr>
            <a:lvl6pPr indent="-317500" lvl="5" marL="2743200" rtl="0">
              <a:lnSpc>
                <a:spcPct val="115000"/>
              </a:lnSpc>
              <a:spcBef>
                <a:spcPts val="0"/>
              </a:spcBef>
              <a:spcAft>
                <a:spcPts val="0"/>
              </a:spcAft>
              <a:buClr>
                <a:srgbClr val="F3F3F3"/>
              </a:buClr>
              <a:buSzPts val="1400"/>
              <a:buFont typeface="Century Gothic"/>
              <a:buChar char="■"/>
              <a:defRPr>
                <a:solidFill>
                  <a:srgbClr val="F3F3F3"/>
                </a:solidFill>
                <a:latin typeface="Century Gothic"/>
                <a:ea typeface="Century Gothic"/>
                <a:cs typeface="Century Gothic"/>
                <a:sym typeface="Century Gothic"/>
              </a:defRPr>
            </a:lvl6pPr>
            <a:lvl7pPr indent="-317500" lvl="6" marL="3200400" rtl="0">
              <a:lnSpc>
                <a:spcPct val="115000"/>
              </a:lnSpc>
              <a:spcBef>
                <a:spcPts val="0"/>
              </a:spcBef>
              <a:spcAft>
                <a:spcPts val="0"/>
              </a:spcAft>
              <a:buClr>
                <a:srgbClr val="F3F3F3"/>
              </a:buClr>
              <a:buSzPts val="1400"/>
              <a:buFont typeface="Century Gothic"/>
              <a:buChar char="●"/>
              <a:defRPr>
                <a:solidFill>
                  <a:srgbClr val="F3F3F3"/>
                </a:solidFill>
                <a:latin typeface="Century Gothic"/>
                <a:ea typeface="Century Gothic"/>
                <a:cs typeface="Century Gothic"/>
                <a:sym typeface="Century Gothic"/>
              </a:defRPr>
            </a:lvl7pPr>
            <a:lvl8pPr indent="-317500" lvl="7" marL="3657600" rtl="0">
              <a:lnSpc>
                <a:spcPct val="115000"/>
              </a:lnSpc>
              <a:spcBef>
                <a:spcPts val="0"/>
              </a:spcBef>
              <a:spcAft>
                <a:spcPts val="0"/>
              </a:spcAft>
              <a:buClr>
                <a:srgbClr val="F3F3F3"/>
              </a:buClr>
              <a:buSzPts val="1400"/>
              <a:buFont typeface="Century Gothic"/>
              <a:buChar char="○"/>
              <a:defRPr>
                <a:solidFill>
                  <a:srgbClr val="F3F3F3"/>
                </a:solidFill>
                <a:latin typeface="Century Gothic"/>
                <a:ea typeface="Century Gothic"/>
                <a:cs typeface="Century Gothic"/>
                <a:sym typeface="Century Gothic"/>
              </a:defRPr>
            </a:lvl8pPr>
            <a:lvl9pPr indent="-317500" lvl="8" marL="4114800" rtl="0">
              <a:lnSpc>
                <a:spcPct val="115000"/>
              </a:lnSpc>
              <a:spcBef>
                <a:spcPts val="0"/>
              </a:spcBef>
              <a:spcAft>
                <a:spcPts val="0"/>
              </a:spcAft>
              <a:buClr>
                <a:srgbClr val="F3F3F3"/>
              </a:buClr>
              <a:buSzPts val="1400"/>
              <a:buFont typeface="Century Gothic"/>
              <a:buChar char="■"/>
              <a:defRPr>
                <a:solidFill>
                  <a:srgbClr val="F3F3F3"/>
                </a:solidFill>
                <a:latin typeface="Century Gothic"/>
                <a:ea typeface="Century Gothic"/>
                <a:cs typeface="Century Gothic"/>
                <a:sym typeface="Century Gothic"/>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grpSp>
        <p:nvGrpSpPr>
          <p:cNvPr id="9" name="Google Shape;9;p1"/>
          <p:cNvGrpSpPr/>
          <p:nvPr/>
        </p:nvGrpSpPr>
        <p:grpSpPr>
          <a:xfrm>
            <a:off x="5783138" y="-21504"/>
            <a:ext cx="2457338" cy="467062"/>
            <a:chOff x="4561242" y="-21511"/>
            <a:chExt cx="3679200" cy="699300"/>
          </a:xfrm>
        </p:grpSpPr>
        <p:sp>
          <p:nvSpPr>
            <p:cNvPr id="10" name="Google Shape;10;p1"/>
            <p:cNvSpPr/>
            <p:nvPr/>
          </p:nvSpPr>
          <p:spPr>
            <a:xfrm>
              <a:off x="4561242" y="-21511"/>
              <a:ext cx="3679200" cy="699300"/>
            </a:xfrm>
            <a:prstGeom prst="rect">
              <a:avLst/>
            </a:prstGeom>
            <a:gradFill>
              <a:gsLst>
                <a:gs pos="0">
                  <a:srgbClr val="FFFFFF"/>
                </a:gs>
                <a:gs pos="100000">
                  <a:srgbClr val="B3B3B3"/>
                </a:gs>
              </a:gsLst>
              <a:lin ang="5400012" scaled="0"/>
            </a:gra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1" name="Google Shape;11;p1"/>
            <p:cNvPicPr preferRelativeResize="0"/>
            <p:nvPr/>
          </p:nvPicPr>
          <p:blipFill rotWithShape="1">
            <a:blip r:embed="rId1">
              <a:alphaModFix/>
            </a:blip>
            <a:srcRect b="0" l="0" r="0" t="0"/>
            <a:stretch/>
          </p:blipFill>
          <p:spPr>
            <a:xfrm>
              <a:off x="4915580" y="53467"/>
              <a:ext cx="2995920" cy="519501"/>
            </a:xfrm>
            <a:prstGeom prst="rect">
              <a:avLst/>
            </a:prstGeom>
            <a:noFill/>
            <a:ln>
              <a:noFill/>
            </a:ln>
          </p:spPr>
        </p:pic>
      </p:grpSp>
      <p:sp>
        <p:nvSpPr>
          <p:cNvPr id="12" name="Google Shape;12;p1"/>
          <p:cNvSpPr txBox="1"/>
          <p:nvPr/>
        </p:nvSpPr>
        <p:spPr>
          <a:xfrm>
            <a:off x="457200" y="4824325"/>
            <a:ext cx="8229600" cy="300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0" lang="en" sz="800" u="none" cap="none" strike="noStrike">
                <a:solidFill>
                  <a:srgbClr val="FFFFFF"/>
                </a:solidFill>
                <a:latin typeface="Century Gothic"/>
                <a:ea typeface="Century Gothic"/>
                <a:cs typeface="Century Gothic"/>
                <a:sym typeface="Century Gothic"/>
              </a:rPr>
              <a:t>Confidential &amp; Proprietary</a:t>
            </a:r>
            <a:endParaRPr sz="800">
              <a:solidFill>
                <a:srgbClr val="FFFFFF"/>
              </a:solidFill>
              <a:latin typeface="Century Gothic"/>
              <a:ea typeface="Century Gothic"/>
              <a:cs typeface="Century Gothic"/>
              <a:sym typeface="Century Gothic"/>
            </a:endParaRPr>
          </a:p>
          <a:p>
            <a:pPr indent="0" lvl="0" marL="0" marR="0" rtl="0" algn="ctr">
              <a:spcBef>
                <a:spcPts val="0"/>
              </a:spcBef>
              <a:spcAft>
                <a:spcPts val="0"/>
              </a:spcAft>
              <a:buNone/>
            </a:pPr>
            <a:r>
              <a:rPr i="0" lang="en" sz="800" u="none" cap="none" strike="noStrike">
                <a:solidFill>
                  <a:srgbClr val="FFFFFF"/>
                </a:solidFill>
                <a:latin typeface="Century Gothic"/>
                <a:ea typeface="Century Gothic"/>
                <a:cs typeface="Century Gothic"/>
                <a:sym typeface="Century Gothic"/>
              </a:rPr>
              <a:t>www.leadingedje.com</a:t>
            </a:r>
            <a:endParaRPr sz="800">
              <a:solidFill>
                <a:srgbClr val="FFFFFF"/>
              </a:solidFill>
              <a:latin typeface="Century Gothic"/>
              <a:ea typeface="Century Gothic"/>
              <a:cs typeface="Century Gothic"/>
              <a:sym typeface="Century Gothic"/>
            </a:endParaRPr>
          </a:p>
        </p:txBody>
      </p:sp>
      <p:grpSp>
        <p:nvGrpSpPr>
          <p:cNvPr id="13" name="Google Shape;13;p1"/>
          <p:cNvGrpSpPr/>
          <p:nvPr/>
        </p:nvGrpSpPr>
        <p:grpSpPr>
          <a:xfrm>
            <a:off x="-648181" y="0"/>
            <a:ext cx="10457378" cy="7116923"/>
            <a:chOff x="-644959" y="0"/>
            <a:chExt cx="10457378" cy="7116923"/>
          </a:xfrm>
        </p:grpSpPr>
        <p:grpSp>
          <p:nvGrpSpPr>
            <p:cNvPr id="14" name="Google Shape;14;p1"/>
            <p:cNvGrpSpPr/>
            <p:nvPr/>
          </p:nvGrpSpPr>
          <p:grpSpPr>
            <a:xfrm>
              <a:off x="0" y="0"/>
              <a:ext cx="9144000" cy="6858000"/>
              <a:chOff x="0" y="0"/>
              <a:chExt cx="9144000" cy="6858000"/>
            </a:xfrm>
          </p:grpSpPr>
          <p:grpSp>
            <p:nvGrpSpPr>
              <p:cNvPr id="15" name="Google Shape;15;p1"/>
              <p:cNvGrpSpPr/>
              <p:nvPr/>
            </p:nvGrpSpPr>
            <p:grpSpPr>
              <a:xfrm>
                <a:off x="0" y="0"/>
                <a:ext cx="2514600" cy="6858000"/>
                <a:chOff x="0" y="0"/>
                <a:chExt cx="2514600" cy="6858000"/>
              </a:xfrm>
            </p:grpSpPr>
            <p:sp>
              <p:nvSpPr>
                <p:cNvPr id="16" name="Google Shape;16;p1"/>
                <p:cNvSpPr/>
                <p:nvPr/>
              </p:nvSpPr>
              <p:spPr>
                <a:xfrm>
                  <a:off x="914400" y="0"/>
                  <a:ext cx="1600200" cy="6858000"/>
                </a:xfrm>
                <a:prstGeom prst="rect">
                  <a:avLst/>
                </a:prstGeom>
                <a:solidFill>
                  <a:srgbClr val="FFFFFF">
                    <a:alpha val="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17" name="Google Shape;17;p1"/>
                <p:cNvSpPr/>
                <p:nvPr/>
              </p:nvSpPr>
              <p:spPr>
                <a:xfrm>
                  <a:off x="0" y="0"/>
                  <a:ext cx="457200" cy="6858000"/>
                </a:xfrm>
                <a:prstGeom prst="rect">
                  <a:avLst/>
                </a:prstGeom>
                <a:solidFill>
                  <a:srgbClr val="FFFFFF">
                    <a:alpha val="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18" name="Google Shape;18;p1"/>
                <p:cNvSpPr/>
                <p:nvPr/>
              </p:nvSpPr>
              <p:spPr>
                <a:xfrm>
                  <a:off x="228600" y="0"/>
                  <a:ext cx="762000" cy="6858000"/>
                </a:xfrm>
                <a:prstGeom prst="rect">
                  <a:avLst/>
                </a:prstGeom>
                <a:solidFill>
                  <a:srgbClr val="FFFFFF">
                    <a:alpha val="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grpSp>
          <p:grpSp>
            <p:nvGrpSpPr>
              <p:cNvPr id="19" name="Google Shape;19;p1"/>
              <p:cNvGrpSpPr/>
              <p:nvPr/>
            </p:nvGrpSpPr>
            <p:grpSpPr>
              <a:xfrm>
                <a:off x="422910" y="0"/>
                <a:ext cx="2514600" cy="6858000"/>
                <a:chOff x="0" y="0"/>
                <a:chExt cx="2514600" cy="6858000"/>
              </a:xfrm>
            </p:grpSpPr>
            <p:sp>
              <p:nvSpPr>
                <p:cNvPr id="20" name="Google Shape;20;p1"/>
                <p:cNvSpPr/>
                <p:nvPr/>
              </p:nvSpPr>
              <p:spPr>
                <a:xfrm>
                  <a:off x="914400" y="0"/>
                  <a:ext cx="1600200" cy="6858000"/>
                </a:xfrm>
                <a:prstGeom prst="rect">
                  <a:avLst/>
                </a:prstGeom>
                <a:solidFill>
                  <a:srgbClr val="FFFFFF">
                    <a:alpha val="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21" name="Google Shape;21;p1"/>
                <p:cNvSpPr/>
                <p:nvPr/>
              </p:nvSpPr>
              <p:spPr>
                <a:xfrm>
                  <a:off x="0" y="0"/>
                  <a:ext cx="457200" cy="6858000"/>
                </a:xfrm>
                <a:prstGeom prst="rect">
                  <a:avLst/>
                </a:prstGeom>
                <a:solidFill>
                  <a:srgbClr val="FFFFFF">
                    <a:alpha val="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22" name="Google Shape;22;p1"/>
                <p:cNvSpPr/>
                <p:nvPr/>
              </p:nvSpPr>
              <p:spPr>
                <a:xfrm>
                  <a:off x="228600" y="0"/>
                  <a:ext cx="762000" cy="6858000"/>
                </a:xfrm>
                <a:prstGeom prst="rect">
                  <a:avLst/>
                </a:prstGeom>
                <a:solidFill>
                  <a:srgbClr val="FFFFFF">
                    <a:alpha val="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grpSp>
          <p:grpSp>
            <p:nvGrpSpPr>
              <p:cNvPr id="23" name="Google Shape;23;p1"/>
              <p:cNvGrpSpPr/>
              <p:nvPr/>
            </p:nvGrpSpPr>
            <p:grpSpPr>
              <a:xfrm rot="10800000">
                <a:off x="6629400" y="0"/>
                <a:ext cx="2514600" cy="6858000"/>
                <a:chOff x="0" y="0"/>
                <a:chExt cx="2514600" cy="6858000"/>
              </a:xfrm>
            </p:grpSpPr>
            <p:sp>
              <p:nvSpPr>
                <p:cNvPr id="24" name="Google Shape;24;p1"/>
                <p:cNvSpPr/>
                <p:nvPr/>
              </p:nvSpPr>
              <p:spPr>
                <a:xfrm>
                  <a:off x="914400" y="0"/>
                  <a:ext cx="1600200" cy="6858000"/>
                </a:xfrm>
                <a:prstGeom prst="rect">
                  <a:avLst/>
                </a:prstGeom>
                <a:solidFill>
                  <a:srgbClr val="FFFFFF">
                    <a:alpha val="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25" name="Google Shape;25;p1"/>
                <p:cNvSpPr/>
                <p:nvPr/>
              </p:nvSpPr>
              <p:spPr>
                <a:xfrm>
                  <a:off x="0" y="0"/>
                  <a:ext cx="457200" cy="6858000"/>
                </a:xfrm>
                <a:prstGeom prst="rect">
                  <a:avLst/>
                </a:prstGeom>
                <a:solidFill>
                  <a:srgbClr val="FFFFFF">
                    <a:alpha val="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26" name="Google Shape;26;p1"/>
                <p:cNvSpPr/>
                <p:nvPr/>
              </p:nvSpPr>
              <p:spPr>
                <a:xfrm>
                  <a:off x="228600" y="0"/>
                  <a:ext cx="762000" cy="6858000"/>
                </a:xfrm>
                <a:prstGeom prst="rect">
                  <a:avLst/>
                </a:prstGeom>
                <a:solidFill>
                  <a:srgbClr val="FFFFFF">
                    <a:alpha val="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grpSp>
          <p:sp>
            <p:nvSpPr>
              <p:cNvPr id="27" name="Google Shape;27;p1"/>
              <p:cNvSpPr/>
              <p:nvPr/>
            </p:nvSpPr>
            <p:spPr>
              <a:xfrm>
                <a:off x="3810000" y="0"/>
                <a:ext cx="2819400" cy="6858000"/>
              </a:xfrm>
              <a:prstGeom prst="rect">
                <a:avLst/>
              </a:prstGeom>
              <a:solidFill>
                <a:srgbClr val="FFFFFF">
                  <a:alpha val="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28" name="Google Shape;28;p1"/>
              <p:cNvSpPr/>
              <p:nvPr/>
            </p:nvSpPr>
            <p:spPr>
              <a:xfrm>
                <a:off x="2895600" y="0"/>
                <a:ext cx="457200" cy="6858000"/>
              </a:xfrm>
              <a:prstGeom prst="rect">
                <a:avLst/>
              </a:prstGeom>
              <a:solidFill>
                <a:srgbClr val="FFFFFF">
                  <a:alpha val="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29" name="Google Shape;29;p1"/>
              <p:cNvSpPr/>
              <p:nvPr/>
            </p:nvSpPr>
            <p:spPr>
              <a:xfrm>
                <a:off x="3124200" y="0"/>
                <a:ext cx="762000" cy="6858000"/>
              </a:xfrm>
              <a:prstGeom prst="rect">
                <a:avLst/>
              </a:prstGeom>
              <a:solidFill>
                <a:srgbClr val="FFFFFF">
                  <a:alpha val="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grpSp>
        <p:sp>
          <p:nvSpPr>
            <p:cNvPr id="30" name="Google Shape;30;p1"/>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rgbClr val="FFFFFF">
                  <a:alpha val="2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Century Gothic"/>
                <a:ea typeface="Century Gothic"/>
                <a:cs typeface="Century Gothic"/>
                <a:sym typeface="Century Gothic"/>
              </a:endParaRPr>
            </a:p>
          </p:txBody>
        </p:sp>
        <p:sp>
          <p:nvSpPr>
            <p:cNvPr id="31" name="Google Shape;31;p1"/>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rgbClr val="FFFFFF">
                  <a:alpha val="2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Century Gothic"/>
                <a:ea typeface="Century Gothic"/>
                <a:cs typeface="Century Gothic"/>
                <a:sym typeface="Century Gothic"/>
              </a:endParaRPr>
            </a:p>
          </p:txBody>
        </p:sp>
        <p:sp>
          <p:nvSpPr>
            <p:cNvPr id="32" name="Google Shape;32;p1"/>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rgbClr val="FFFFFF">
                  <a:alpha val="2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Century Gothic"/>
                <a:ea typeface="Century Gothic"/>
                <a:cs typeface="Century Gothic"/>
                <a:sym typeface="Century Gothic"/>
              </a:endParaRPr>
            </a:p>
          </p:txBody>
        </p:sp>
        <p:sp>
          <p:nvSpPr>
            <p:cNvPr id="33" name="Google Shape;33;p1"/>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rgbClr val="FFFFFF">
                  <a:alpha val="2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Century Gothic"/>
                <a:ea typeface="Century Gothic"/>
                <a:cs typeface="Century Gothic"/>
                <a:sym typeface="Century Gothic"/>
              </a:endParaRPr>
            </a:p>
          </p:txBody>
        </p:sp>
        <p:sp>
          <p:nvSpPr>
            <p:cNvPr id="34" name="Google Shape;34;p1"/>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rgbClr val="FFFFFF">
                  <a:alpha val="2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Century Gothic"/>
                <a:ea typeface="Century Gothic"/>
                <a:cs typeface="Century Gothic"/>
                <a:sym typeface="Century Gothic"/>
              </a:endParaRPr>
            </a:p>
          </p:txBody>
        </p:sp>
        <p:sp>
          <p:nvSpPr>
            <p:cNvPr id="35" name="Google Shape;35;p1"/>
            <p:cNvSpPr/>
            <p:nvPr/>
          </p:nvSpPr>
          <p:spPr>
            <a:xfrm rot="1799950">
              <a:off x="2996127" y="2859222"/>
              <a:ext cx="1601441" cy="1388149"/>
            </a:xfrm>
            <a:prstGeom prst="hexagon">
              <a:avLst>
                <a:gd fmla="val 28544" name="adj"/>
                <a:gd fmla="val 115470" name="vf"/>
              </a:avLst>
            </a:prstGeom>
            <a:solidFill>
              <a:srgbClr val="FFFFFF">
                <a:alpha val="9800"/>
              </a:srgbClr>
            </a:solidFill>
            <a:ln cap="flat" cmpd="sng" w="12700">
              <a:solidFill>
                <a:srgbClr val="FFFFFF">
                  <a:alpha val="1176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36" name="Google Shape;36;p1"/>
            <p:cNvSpPr/>
            <p:nvPr/>
          </p:nvSpPr>
          <p:spPr>
            <a:xfrm rot="1799950">
              <a:off x="3720027" y="4126048"/>
              <a:ext cx="1601441" cy="1388149"/>
            </a:xfrm>
            <a:prstGeom prst="hexagon">
              <a:avLst>
                <a:gd fmla="val 28544" name="adj"/>
                <a:gd fmla="val 115470" name="vf"/>
              </a:avLst>
            </a:prstGeom>
            <a:solidFill>
              <a:srgbClr val="FFFFFF">
                <a:alpha val="0"/>
              </a:srgbClr>
            </a:solidFill>
            <a:ln cap="flat" cmpd="sng" w="12700">
              <a:solidFill>
                <a:srgbClr val="FFFFFF">
                  <a:alpha val="1176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37" name="Google Shape;37;p1"/>
            <p:cNvSpPr/>
            <p:nvPr/>
          </p:nvSpPr>
          <p:spPr>
            <a:xfrm rot="1799950">
              <a:off x="3729553" y="1592397"/>
              <a:ext cx="1601441" cy="1388149"/>
            </a:xfrm>
            <a:prstGeom prst="hexagon">
              <a:avLst>
                <a:gd fmla="val 28544" name="adj"/>
                <a:gd fmla="val 115470" name="vf"/>
              </a:avLst>
            </a:prstGeom>
            <a:solidFill>
              <a:srgbClr val="FFFFFF">
                <a:alpha val="6669"/>
              </a:srgbClr>
            </a:solidFill>
            <a:ln cap="flat" cmpd="sng" w="12700">
              <a:solidFill>
                <a:srgbClr val="FFFFFF">
                  <a:alpha val="784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38" name="Google Shape;38;p1"/>
            <p:cNvSpPr/>
            <p:nvPr/>
          </p:nvSpPr>
          <p:spPr>
            <a:xfrm rot="1799950">
              <a:off x="2977077" y="325573"/>
              <a:ext cx="1601441" cy="1388149"/>
            </a:xfrm>
            <a:prstGeom prst="hexagon">
              <a:avLst>
                <a:gd fmla="val 28544" name="adj"/>
                <a:gd fmla="val 115470" name="vf"/>
              </a:avLst>
            </a:prstGeom>
            <a:solidFill>
              <a:srgbClr val="FFFFFF">
                <a:alpha val="3920"/>
              </a:srgbClr>
            </a:solidFill>
            <a:ln cap="flat" cmpd="sng" w="12700">
              <a:solidFill>
                <a:srgbClr val="FFFFFF">
                  <a:alpha val="784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39" name="Google Shape;39;p1"/>
            <p:cNvSpPr/>
            <p:nvPr/>
          </p:nvSpPr>
          <p:spPr>
            <a:xfrm rot="1799950">
              <a:off x="4462976" y="5383348"/>
              <a:ext cx="1601441" cy="1388149"/>
            </a:xfrm>
            <a:prstGeom prst="hexagon">
              <a:avLst>
                <a:gd fmla="val 28544" name="adj"/>
                <a:gd fmla="val 115470" name="vf"/>
              </a:avLst>
            </a:prstGeom>
            <a:solidFill>
              <a:srgbClr val="FFFFFF">
                <a:alpha val="5880"/>
              </a:srgbClr>
            </a:solidFill>
            <a:ln cap="flat" cmpd="sng" w="12700">
              <a:solidFill>
                <a:srgbClr val="FFFFFF">
                  <a:alpha val="1176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40" name="Google Shape;40;p1"/>
            <p:cNvSpPr/>
            <p:nvPr/>
          </p:nvSpPr>
          <p:spPr>
            <a:xfrm rot="1801764">
              <a:off x="-382491" y="4201432"/>
              <a:ext cx="1260379" cy="1387003"/>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rgbClr val="FFFFFF">
                <a:alpha val="9800"/>
              </a:srgbClr>
            </a:solidFill>
            <a:ln cap="flat" cmpd="sng" w="12700">
              <a:solidFill>
                <a:srgbClr val="FFFFFF">
                  <a:alpha val="1176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41" name="Google Shape;41;p1"/>
            <p:cNvSpPr/>
            <p:nvPr/>
          </p:nvSpPr>
          <p:spPr>
            <a:xfrm rot="1799950">
              <a:off x="24327" y="5402398"/>
              <a:ext cx="1601441" cy="1388149"/>
            </a:xfrm>
            <a:prstGeom prst="hexagon">
              <a:avLst>
                <a:gd fmla="val 28544" name="adj"/>
                <a:gd fmla="val 115470" name="vf"/>
              </a:avLst>
            </a:prstGeom>
            <a:solidFill>
              <a:srgbClr val="FFFFFF">
                <a:alpha val="0"/>
              </a:srgbClr>
            </a:solidFill>
            <a:ln cap="flat" cmpd="sng" w="12700">
              <a:solidFill>
                <a:srgbClr val="FFFFFF">
                  <a:alpha val="1176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42" name="Google Shape;42;p1"/>
            <p:cNvSpPr/>
            <p:nvPr/>
          </p:nvSpPr>
          <p:spPr>
            <a:xfrm rot="1799950">
              <a:off x="52903" y="2849698"/>
              <a:ext cx="1601441" cy="1388149"/>
            </a:xfrm>
            <a:prstGeom prst="hexagon">
              <a:avLst>
                <a:gd fmla="val 28544" name="adj"/>
                <a:gd fmla="val 115470" name="vf"/>
              </a:avLst>
            </a:prstGeom>
            <a:solidFill>
              <a:srgbClr val="FFFFFF">
                <a:alpha val="6669"/>
              </a:srgbClr>
            </a:solidFill>
            <a:ln cap="flat" cmpd="sng" w="12700">
              <a:solidFill>
                <a:srgbClr val="FFFFFF">
                  <a:alpha val="784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43" name="Google Shape;43;p1"/>
            <p:cNvSpPr/>
            <p:nvPr/>
          </p:nvSpPr>
          <p:spPr>
            <a:xfrm rot="1799950">
              <a:off x="776802" y="4126047"/>
              <a:ext cx="1601441" cy="1388149"/>
            </a:xfrm>
            <a:prstGeom prst="hexagon">
              <a:avLst>
                <a:gd fmla="val 28544" name="adj"/>
                <a:gd fmla="val 115470" name="vf"/>
              </a:avLst>
            </a:prstGeom>
            <a:solidFill>
              <a:srgbClr val="FFFFFF">
                <a:alpha val="0"/>
              </a:srgbClr>
            </a:solidFill>
            <a:ln cap="flat" cmpd="sng" w="12700">
              <a:solidFill>
                <a:srgbClr val="FFFFFF">
                  <a:alpha val="1176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44" name="Google Shape;44;p1"/>
            <p:cNvSpPr/>
            <p:nvPr/>
          </p:nvSpPr>
          <p:spPr>
            <a:xfrm rot="1799950">
              <a:off x="1510227" y="5411923"/>
              <a:ext cx="1601441" cy="1388149"/>
            </a:xfrm>
            <a:prstGeom prst="hexagon">
              <a:avLst>
                <a:gd fmla="val 28544" name="adj"/>
                <a:gd fmla="val 115470" name="vf"/>
              </a:avLst>
            </a:prstGeom>
            <a:solidFill>
              <a:srgbClr val="FFFFFF">
                <a:alpha val="0"/>
              </a:srgbClr>
            </a:solidFill>
            <a:ln cap="flat" cmpd="sng" w="12700">
              <a:solidFill>
                <a:srgbClr val="FFFFFF">
                  <a:alpha val="1176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45" name="Google Shape;45;p1"/>
            <p:cNvSpPr/>
            <p:nvPr/>
          </p:nvSpPr>
          <p:spPr>
            <a:xfrm rot="1799950">
              <a:off x="1529278" y="2859222"/>
              <a:ext cx="1601441" cy="1388149"/>
            </a:xfrm>
            <a:prstGeom prst="hexagon">
              <a:avLst>
                <a:gd fmla="val 28544" name="adj"/>
                <a:gd fmla="val 115470" name="vf"/>
              </a:avLst>
            </a:prstGeom>
            <a:solidFill>
              <a:srgbClr val="FFFFFF">
                <a:alpha val="6669"/>
              </a:srgbClr>
            </a:solidFill>
            <a:ln cap="flat" cmpd="sng" w="12700">
              <a:solidFill>
                <a:srgbClr val="FFFFFF">
                  <a:alpha val="784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46" name="Google Shape;46;p1"/>
            <p:cNvSpPr/>
            <p:nvPr/>
          </p:nvSpPr>
          <p:spPr>
            <a:xfrm rot="1799950">
              <a:off x="795852" y="1563823"/>
              <a:ext cx="1601441" cy="1388149"/>
            </a:xfrm>
            <a:prstGeom prst="hexagon">
              <a:avLst>
                <a:gd fmla="val 28544" name="adj"/>
                <a:gd fmla="val 115470" name="vf"/>
              </a:avLst>
            </a:prstGeom>
            <a:solidFill>
              <a:srgbClr val="FFFFFF">
                <a:alpha val="0"/>
              </a:srgbClr>
            </a:solidFill>
            <a:ln cap="flat" cmpd="sng" w="12700">
              <a:solidFill>
                <a:srgbClr val="FFFFFF">
                  <a:alpha val="1176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47" name="Google Shape;47;p1"/>
            <p:cNvSpPr/>
            <p:nvPr/>
          </p:nvSpPr>
          <p:spPr>
            <a:xfrm rot="1799950">
              <a:off x="6806128" y="4145098"/>
              <a:ext cx="1601441" cy="1388149"/>
            </a:xfrm>
            <a:prstGeom prst="hexagon">
              <a:avLst>
                <a:gd fmla="val 28544" name="adj"/>
                <a:gd fmla="val 115470" name="vf"/>
              </a:avLst>
            </a:prstGeom>
            <a:solidFill>
              <a:srgbClr val="FFFFFF">
                <a:alpha val="9800"/>
              </a:srgbClr>
            </a:solidFill>
            <a:ln cap="flat" cmpd="sng" w="12700">
              <a:solidFill>
                <a:srgbClr val="FFFFFF">
                  <a:alpha val="1176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48" name="Google Shape;48;p1"/>
            <p:cNvSpPr/>
            <p:nvPr/>
          </p:nvSpPr>
          <p:spPr>
            <a:xfrm rot="1799950">
              <a:off x="7549078" y="5421448"/>
              <a:ext cx="1601441" cy="1388149"/>
            </a:xfrm>
            <a:prstGeom prst="hexagon">
              <a:avLst>
                <a:gd fmla="val 28544" name="adj"/>
                <a:gd fmla="val 115470" name="vf"/>
              </a:avLst>
            </a:prstGeom>
            <a:solidFill>
              <a:srgbClr val="FFFFFF">
                <a:alpha val="0"/>
              </a:srgbClr>
            </a:solidFill>
            <a:ln cap="flat" cmpd="sng" w="12700">
              <a:solidFill>
                <a:srgbClr val="FFFFFF">
                  <a:alpha val="1176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49" name="Google Shape;49;p1"/>
            <p:cNvSpPr/>
            <p:nvPr/>
          </p:nvSpPr>
          <p:spPr>
            <a:xfrm rot="1799950">
              <a:off x="7549079" y="2868748"/>
              <a:ext cx="1601441" cy="1388149"/>
            </a:xfrm>
            <a:prstGeom prst="hexagon">
              <a:avLst>
                <a:gd fmla="val 28544" name="adj"/>
                <a:gd fmla="val 115470" name="vf"/>
              </a:avLst>
            </a:prstGeom>
            <a:solidFill>
              <a:srgbClr val="FFFFFF">
                <a:alpha val="6669"/>
              </a:srgbClr>
            </a:solidFill>
            <a:ln cap="flat" cmpd="sng" w="12700">
              <a:solidFill>
                <a:srgbClr val="FFFFFF">
                  <a:alpha val="784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50" name="Google Shape;50;p1"/>
            <p:cNvSpPr/>
            <p:nvPr/>
          </p:nvSpPr>
          <p:spPr>
            <a:xfrm rot="1801764">
              <a:off x="8306436" y="4055534"/>
              <a:ext cx="1242303" cy="1387003"/>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rgbClr val="FFFFFF">
                <a:alpha val="3920"/>
              </a:srgbClr>
            </a:solidFill>
            <a:ln cap="flat" cmpd="sng" w="12700">
              <a:solidFill>
                <a:srgbClr val="FFFFFF">
                  <a:alpha val="1176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51" name="Google Shape;51;p1"/>
            <p:cNvSpPr/>
            <p:nvPr/>
          </p:nvSpPr>
          <p:spPr>
            <a:xfrm rot="1801764">
              <a:off x="8306686" y="1511428"/>
              <a:ext cx="1240768" cy="1387589"/>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rgbClr val="FFFFFF">
                <a:alpha val="0"/>
              </a:srgbClr>
            </a:solidFill>
            <a:ln cap="flat" cmpd="sng" w="12700">
              <a:solidFill>
                <a:srgbClr val="FFFFFF">
                  <a:alpha val="1176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www.typescriptlang.org/play/index.html#code/C4TwDgpgBAIglgY2gXigRigHygJi1AZnwBZ8BWfANgG4BYAKAYDMBXAOwWDgHs2o4AzgDUAhgBsWEUWLgATABQA3cZIBcUNiwC2AIwgAnAJTrlE6INiJoAbwZQo+iMBb6+AbTQAaHJ4KfinmSelAC6AHRwbLIQAB4A8kxKKhCGUACEyKgAtGh09AC+DMzsnDx8EKYsIsAQACoAFvrcAO5JZuqaugaptvT2cExQ8oLSktJybZKGPXb2UAD081AI3OzA-AIaLVDcg6CQlkiz9gLNcMAI9UOVKVC9c3MIIgLQaKrHj8-QOO99D8tfQi-f4Al5QYjA-5PMFkSEglZsATcMQQMJibgAc3kAHIAHLcdbAbiyEQgbGGPIg+w6RwiADWlKhgMocKhvCRKLRmJxAHVeGlyYyQTSIPShZ8wQB2VkPRZQWrgCAAZQQ+jgYHWBia+k29QMqKgko2W3WkSgwD1UHYZXNip2gw+sqW8COf3h7ORqPRWOxDQssm4EE2bAJUGa3H0dIFFMdcxFYo+hT+SaTDCA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www.typescriptlang.org/play/index.html#code/C4TwDgpgBAIglgY2gXigRigHygJi1AZnwBZ8BWfANgG4BYAKAYDMBXAOwWDgHs2o4AzgDUAhgBsWEUWLgATABQA3cZIBcUNiwC2AIwgAnAJTrlE6INiJoAbwZQo+iMBb6+AbTQAaHJ4KfinmSelAC6AHRwbLIQAB4A8kxKKhCGUACEyKgAtGh09AC+DMzsnDx8EKYsIsAQACoAFvrcAO5JZuqaugaptvT2cExQ8oLSktJybZKGPXb2UAD081AI3OzA-AIaLVDcg6CQlkiz9gLNcMAI9UOVKVC9c3MIIgLQaKrHj8-QOO99D8tfQi-f4Al5QYjA-5PMFkSEglZsATcMQQMJibgAc3kAHIAHLcdbAbiyEQgbGGPIg+w6RwiADWlKhgMocKhvCRKLRmJxAHVeGlyYyQTSIPShZ8wQB2VkPRZQWrgCAAZQQ+jgYHWBia+k29QMqKgko2W3WkSgwD1UHYZXNip2gw+sqW8COf3h7ORqPRWOxDQssm4EE2bAJUGa3H0dIFFMdcxFYo+hT+SaTDCA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www.typescriptlang.org/play/#src=export%20function%20panTo%28where%3A%20%5Bnumber%2C%20number%5D%29%20%7B%20%7D%0D%0A%0D%0Aconst%20loc%20%3D%20%5B10%2C%2020%5D%3B%0D%0ApanTo%28loc%29%3B%0D%0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4"/>
          <p:cNvSpPr/>
          <p:nvPr/>
        </p:nvSpPr>
        <p:spPr>
          <a:xfrm>
            <a:off x="-24700" y="-16450"/>
            <a:ext cx="916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14"/>
          <p:cNvPicPr preferRelativeResize="0"/>
          <p:nvPr/>
        </p:nvPicPr>
        <p:blipFill>
          <a:blip r:embed="rId3">
            <a:alphaModFix/>
          </a:blip>
          <a:stretch>
            <a:fillRect/>
          </a:stretch>
        </p:blipFill>
        <p:spPr>
          <a:xfrm>
            <a:off x="152400" y="152400"/>
            <a:ext cx="8571412" cy="48387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Breaking Referential Transparency ...</a:t>
            </a:r>
            <a:endParaRPr/>
          </a:p>
        </p:txBody>
      </p:sp>
      <p:sp>
        <p:nvSpPr>
          <p:cNvPr id="201" name="Google Shape;201;p23"/>
          <p:cNvSpPr txBox="1"/>
          <p:nvPr>
            <p:ph idx="1" type="body"/>
          </p:nvPr>
        </p:nvSpPr>
        <p:spPr>
          <a:xfrm>
            <a:off x="311700" y="1093925"/>
            <a:ext cx="85206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(TypeScript) … to fix</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function</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panTo</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w</a:t>
            </a:r>
            <a:r>
              <a:rPr b="1" lang="en" sz="1200">
                <a:solidFill>
                  <a:srgbClr val="4A86E8"/>
                </a:solidFill>
                <a:latin typeface="Courier New"/>
                <a:ea typeface="Courier New"/>
                <a:cs typeface="Courier New"/>
                <a:sym typeface="Courier New"/>
              </a:rPr>
              <a:t>here</a:t>
            </a:r>
            <a:r>
              <a:rPr b="1" lang="en" sz="1200">
                <a:solidFill>
                  <a:srgbClr val="FFFFFF"/>
                </a:solidFill>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number</a:t>
            </a:r>
            <a:r>
              <a:rPr b="1" lang="en" sz="1200">
                <a:solidFill>
                  <a:srgbClr val="FFFFFF"/>
                </a:solidFill>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number</a:t>
            </a:r>
            <a:r>
              <a:rPr b="1" lang="en" sz="1200">
                <a:solidFill>
                  <a:srgbClr val="FFFFFF"/>
                </a:solidFill>
                <a:latin typeface="Courier New"/>
                <a:ea typeface="Courier New"/>
                <a:cs typeface="Courier New"/>
                <a:sym typeface="Courier New"/>
              </a:rPr>
              <a:t>]</a:t>
            </a:r>
            <a:r>
              <a:rPr b="1" lang="en" sz="1200">
                <a:latin typeface="Courier New"/>
                <a:ea typeface="Courier New"/>
                <a:cs typeface="Courier New"/>
                <a:sym typeface="Courier New"/>
              </a:rPr>
              <a:t>) { </a:t>
            </a:r>
            <a:r>
              <a:rPr b="1" lang="en" sz="1200">
                <a:solidFill>
                  <a:srgbClr val="999999"/>
                </a:solidFill>
                <a:latin typeface="Courier New"/>
                <a:ea typeface="Courier New"/>
                <a:cs typeface="Courier New"/>
                <a:sym typeface="Courier New"/>
              </a:rPr>
              <a:t>/* ... */</a:t>
            </a:r>
            <a:r>
              <a:rPr b="1" lang="en"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const</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loc</a:t>
            </a:r>
            <a:r>
              <a:rPr b="1" lang="en" sz="1200">
                <a:solidFill>
                  <a:srgbClr val="FFFFFF"/>
                </a:solidFill>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any</a:t>
            </a:r>
            <a:r>
              <a:rPr b="1" lang="en" sz="1200">
                <a:latin typeface="Courier New"/>
                <a:ea typeface="Courier New"/>
                <a:cs typeface="Courier New"/>
                <a:sym typeface="Courier New"/>
              </a:rPr>
              <a:t> = [</a:t>
            </a:r>
            <a:r>
              <a:rPr b="1" lang="en" sz="1200">
                <a:solidFill>
                  <a:srgbClr val="FFFF00"/>
                </a:solidFill>
                <a:latin typeface="Courier New"/>
                <a:ea typeface="Courier New"/>
                <a:cs typeface="Courier New"/>
                <a:sym typeface="Courier New"/>
              </a:rPr>
              <a:t>10</a:t>
            </a:r>
            <a:r>
              <a:rPr b="1" lang="en" sz="1200">
                <a:latin typeface="Courier New"/>
                <a:ea typeface="Courier New"/>
                <a:cs typeface="Courier New"/>
                <a:sym typeface="Courier New"/>
              </a:rPr>
              <a:t>, </a:t>
            </a:r>
            <a:r>
              <a:rPr b="1" lang="en" sz="1200">
                <a:solidFill>
                  <a:srgbClr val="FFFF00"/>
                </a:solidFill>
                <a:latin typeface="Courier New"/>
                <a:ea typeface="Courier New"/>
                <a:cs typeface="Courier New"/>
                <a:sym typeface="Courier New"/>
              </a:rPr>
              <a:t>10</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4A86E8"/>
                </a:solidFill>
                <a:latin typeface="Courier New"/>
                <a:ea typeface="Courier New"/>
                <a:cs typeface="Courier New"/>
                <a:sym typeface="Courier New"/>
              </a:rPr>
              <a:t>panTo</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loc</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const</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loc</a:t>
            </a:r>
            <a:r>
              <a:rPr b="1" lang="en" sz="1200">
                <a:latin typeface="Courier New"/>
                <a:ea typeface="Courier New"/>
                <a:cs typeface="Courier New"/>
                <a:sym typeface="Courier New"/>
              </a:rPr>
              <a:t> = [</a:t>
            </a:r>
            <a:r>
              <a:rPr b="1" lang="en" sz="1200">
                <a:solidFill>
                  <a:srgbClr val="FFFF00"/>
                </a:solidFill>
                <a:latin typeface="Courier New"/>
                <a:ea typeface="Courier New"/>
                <a:cs typeface="Courier New"/>
                <a:sym typeface="Courier New"/>
              </a:rPr>
              <a:t>10</a:t>
            </a:r>
            <a:r>
              <a:rPr b="1" lang="en" sz="1200">
                <a:latin typeface="Courier New"/>
                <a:ea typeface="Courier New"/>
                <a:cs typeface="Courier New"/>
                <a:sym typeface="Courier New"/>
              </a:rPr>
              <a:t>, </a:t>
            </a:r>
            <a:r>
              <a:rPr b="1" lang="en" sz="1200">
                <a:solidFill>
                  <a:srgbClr val="FFFF00"/>
                </a:solidFill>
                <a:latin typeface="Courier New"/>
                <a:ea typeface="Courier New"/>
                <a:cs typeface="Courier New"/>
                <a:sym typeface="Courier New"/>
              </a:rPr>
              <a:t>10</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4A86E8"/>
                </a:solidFill>
                <a:latin typeface="Courier New"/>
                <a:ea typeface="Courier New"/>
                <a:cs typeface="Courier New"/>
                <a:sym typeface="Courier New"/>
              </a:rPr>
              <a:t>panTo</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loc </a:t>
            </a:r>
            <a:r>
              <a:rPr b="1" lang="en" sz="1200">
                <a:solidFill>
                  <a:srgbClr val="00FF00"/>
                </a:solidFill>
                <a:latin typeface="Courier New"/>
                <a:ea typeface="Courier New"/>
                <a:cs typeface="Courier New"/>
                <a:sym typeface="Courier New"/>
              </a:rPr>
              <a:t>as</a:t>
            </a:r>
            <a:r>
              <a:rPr b="1" lang="en" sz="1200">
                <a:solidFill>
                  <a:srgbClr val="4A86E8"/>
                </a:solidFill>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any</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const</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loc</a:t>
            </a:r>
            <a:r>
              <a:rPr b="1" lang="en" sz="1200">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number</a:t>
            </a:r>
            <a:r>
              <a:rPr b="1" lang="en" sz="1200">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number</a:t>
            </a:r>
            <a:r>
              <a:rPr b="1" lang="en" sz="1200">
                <a:latin typeface="Courier New"/>
                <a:ea typeface="Courier New"/>
                <a:cs typeface="Courier New"/>
                <a:sym typeface="Courier New"/>
              </a:rPr>
              <a:t>] = [</a:t>
            </a:r>
            <a:r>
              <a:rPr b="1" lang="en" sz="1200">
                <a:solidFill>
                  <a:srgbClr val="FFFF00"/>
                </a:solidFill>
                <a:latin typeface="Courier New"/>
                <a:ea typeface="Courier New"/>
                <a:cs typeface="Courier New"/>
                <a:sym typeface="Courier New"/>
              </a:rPr>
              <a:t>10</a:t>
            </a:r>
            <a:r>
              <a:rPr b="1" lang="en" sz="1200">
                <a:latin typeface="Courier New"/>
                <a:ea typeface="Courier New"/>
                <a:cs typeface="Courier New"/>
                <a:sym typeface="Courier New"/>
              </a:rPr>
              <a:t>, </a:t>
            </a:r>
            <a:r>
              <a:rPr b="1" lang="en" sz="1200">
                <a:solidFill>
                  <a:srgbClr val="FFFF00"/>
                </a:solidFill>
                <a:latin typeface="Courier New"/>
                <a:ea typeface="Courier New"/>
                <a:cs typeface="Courier New"/>
                <a:sym typeface="Courier New"/>
              </a:rPr>
              <a:t>10</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4A86E8"/>
                </a:solidFill>
                <a:latin typeface="Courier New"/>
                <a:ea typeface="Courier New"/>
                <a:cs typeface="Courier New"/>
                <a:sym typeface="Courier New"/>
              </a:rPr>
              <a:t>panTo</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loc</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Breaking Referential Transparency ...</a:t>
            </a:r>
            <a:endParaRPr/>
          </a:p>
        </p:txBody>
      </p:sp>
      <p:sp>
        <p:nvSpPr>
          <p:cNvPr id="207" name="Google Shape;207;p24"/>
          <p:cNvSpPr txBox="1"/>
          <p:nvPr>
            <p:ph idx="1" type="body"/>
          </p:nvPr>
        </p:nvSpPr>
        <p:spPr>
          <a:xfrm>
            <a:off x="311700" y="1093925"/>
            <a:ext cx="85206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type</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Product</a:t>
            </a:r>
            <a:r>
              <a:rPr b="1" lang="en" sz="1200">
                <a:latin typeface="Courier New"/>
                <a:ea typeface="Courier New"/>
                <a:cs typeface="Courier New"/>
                <a:sym typeface="Courier New"/>
              </a:rPr>
              <a:t> =</a:t>
            </a:r>
            <a:r>
              <a:rPr b="1" lang="en" sz="1200">
                <a:solidFill>
                  <a:srgbClr val="FFFFFF"/>
                </a:solidFill>
                <a:latin typeface="Courier New"/>
                <a:ea typeface="Courier New"/>
                <a:cs typeface="Courier New"/>
                <a:sym typeface="Courier New"/>
              </a:rPr>
              <a:t> ‘</a:t>
            </a:r>
            <a:r>
              <a:rPr b="1" lang="en" sz="1200">
                <a:solidFill>
                  <a:srgbClr val="FFFF00"/>
                </a:solidFill>
                <a:latin typeface="Courier New"/>
                <a:ea typeface="Courier New"/>
                <a:cs typeface="Courier New"/>
                <a:sym typeface="Courier New"/>
              </a:rPr>
              <a:t>iPad</a:t>
            </a:r>
            <a:r>
              <a:rPr b="1" lang="en" sz="1200">
                <a:solidFill>
                  <a:srgbClr val="FFFFFF"/>
                </a:solidFill>
                <a:latin typeface="Courier New"/>
                <a:ea typeface="Courier New"/>
                <a:cs typeface="Courier New"/>
                <a:sym typeface="Courier New"/>
              </a:rPr>
              <a:t>’ | ‘</a:t>
            </a:r>
            <a:r>
              <a:rPr b="1" lang="en" sz="1200">
                <a:solidFill>
                  <a:srgbClr val="FFFF00"/>
                </a:solidFill>
                <a:latin typeface="Courier New"/>
                <a:ea typeface="Courier New"/>
                <a:cs typeface="Courier New"/>
                <a:sym typeface="Courier New"/>
              </a:rPr>
              <a:t>Mac Mini</a:t>
            </a:r>
            <a:r>
              <a:rPr b="1" lang="en" sz="1200">
                <a:latin typeface="Courier New"/>
                <a:ea typeface="Courier New"/>
                <a:cs typeface="Courier New"/>
                <a:sym typeface="Courier New"/>
              </a:rPr>
              <a:t>’ | ‘</a:t>
            </a:r>
            <a:r>
              <a:rPr b="1" lang="en" sz="1200">
                <a:solidFill>
                  <a:srgbClr val="FFFF00"/>
                </a:solidFill>
                <a:latin typeface="Courier New"/>
                <a:ea typeface="Courier New"/>
                <a:cs typeface="Courier New"/>
                <a:sym typeface="Courier New"/>
              </a:rPr>
              <a:t>Macbook Air</a:t>
            </a:r>
            <a:r>
              <a:rPr b="1" lang="en" sz="1200">
                <a:latin typeface="Courier New"/>
                <a:ea typeface="Courier New"/>
                <a:cs typeface="Courier New"/>
                <a:sym typeface="Courier New"/>
              </a:rPr>
              <a:t>’ | ‘</a:t>
            </a:r>
            <a:r>
              <a:rPr b="1" lang="en" sz="1200">
                <a:solidFill>
                  <a:srgbClr val="FFFF00"/>
                </a:solidFill>
                <a:latin typeface="Courier New"/>
                <a:ea typeface="Courier New"/>
                <a:cs typeface="Courier New"/>
                <a:sym typeface="Courier New"/>
              </a:rPr>
              <a:t>Macbook Pro</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function</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purchase</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what</a:t>
            </a:r>
            <a:r>
              <a:rPr b="1" lang="en" sz="1200">
                <a:solidFill>
                  <a:srgbClr val="FFFFFF"/>
                </a:solidFill>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Product</a:t>
            </a:r>
            <a:r>
              <a:rPr b="1" lang="en" sz="1200">
                <a:latin typeface="Courier New"/>
                <a:ea typeface="Courier New"/>
                <a:cs typeface="Courier New"/>
                <a:sym typeface="Courier New"/>
              </a:rPr>
              <a:t>) { </a:t>
            </a:r>
            <a:r>
              <a:rPr b="1" lang="en" sz="1200">
                <a:solidFill>
                  <a:srgbClr val="999999"/>
                </a:solidFill>
                <a:latin typeface="Courier New"/>
                <a:ea typeface="Courier New"/>
                <a:cs typeface="Courier New"/>
                <a:sym typeface="Courier New"/>
              </a:rPr>
              <a:t>/* ... */</a:t>
            </a:r>
            <a:r>
              <a:rPr b="1" lang="en"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4A86E8"/>
                </a:solidFill>
                <a:latin typeface="Courier New"/>
                <a:ea typeface="Courier New"/>
                <a:cs typeface="Courier New"/>
                <a:sym typeface="Courier New"/>
              </a:rPr>
              <a:t>purchase</a:t>
            </a:r>
            <a:r>
              <a:rPr b="1" lang="en" sz="1200">
                <a:latin typeface="Courier New"/>
                <a:ea typeface="Courier New"/>
                <a:cs typeface="Courier New"/>
                <a:sym typeface="Courier New"/>
              </a:rPr>
              <a:t>(‘</a:t>
            </a:r>
            <a:r>
              <a:rPr b="1" lang="en" sz="1200">
                <a:solidFill>
                  <a:srgbClr val="FFFF00"/>
                </a:solidFill>
                <a:latin typeface="Courier New"/>
                <a:ea typeface="Courier New"/>
                <a:cs typeface="Courier New"/>
                <a:sym typeface="Courier New"/>
              </a:rPr>
              <a:t>Macbook Air</a:t>
            </a:r>
            <a:r>
              <a:rPr b="1" lang="en" sz="1200">
                <a:latin typeface="Courier New"/>
                <a:ea typeface="Courier New"/>
                <a:cs typeface="Courier New"/>
                <a:sym typeface="Courier New"/>
              </a:rPr>
              <a:t>’</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solidFill>
                <a:srgbClr val="FF9900"/>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const</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item</a:t>
            </a:r>
            <a:r>
              <a:rPr b="1" lang="en" sz="1200">
                <a:latin typeface="Courier New"/>
                <a:ea typeface="Courier New"/>
                <a:cs typeface="Courier New"/>
                <a:sym typeface="Courier New"/>
              </a:rPr>
              <a:t> = </a:t>
            </a:r>
            <a:r>
              <a:rPr b="1" lang="en" sz="1200">
                <a:latin typeface="Courier New"/>
                <a:ea typeface="Courier New"/>
                <a:cs typeface="Courier New"/>
                <a:sym typeface="Courier New"/>
              </a:rPr>
              <a:t>‘</a:t>
            </a:r>
            <a:r>
              <a:rPr b="1" lang="en" sz="1200">
                <a:solidFill>
                  <a:srgbClr val="FFFF00"/>
                </a:solidFill>
                <a:latin typeface="Courier New"/>
                <a:ea typeface="Courier New"/>
                <a:cs typeface="Courier New"/>
                <a:sym typeface="Courier New"/>
              </a:rPr>
              <a:t>Macbook Air</a:t>
            </a:r>
            <a:r>
              <a:rPr b="1" lang="en" sz="1200">
                <a:latin typeface="Courier New"/>
                <a:ea typeface="Courier New"/>
                <a:cs typeface="Courier New"/>
                <a:sym typeface="Courier New"/>
              </a:rPr>
              <a:t>’</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4A86E8"/>
                </a:solidFill>
                <a:latin typeface="Courier New"/>
                <a:ea typeface="Courier New"/>
                <a:cs typeface="Courier New"/>
                <a:sym typeface="Courier New"/>
              </a:rPr>
              <a:t>purchase</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item</a:t>
            </a:r>
            <a:r>
              <a:rPr b="1" lang="en" sz="1200">
                <a:latin typeface="Courier New"/>
                <a:ea typeface="Courier New"/>
                <a:cs typeface="Courier New"/>
                <a:sym typeface="Courier New"/>
              </a:rPr>
              <a:t>); </a:t>
            </a:r>
            <a:r>
              <a:rPr b="1" lang="en" sz="1200">
                <a:solidFill>
                  <a:srgbClr val="999999"/>
                </a:solidFill>
                <a:latin typeface="Courier New"/>
                <a:ea typeface="Courier New"/>
                <a:cs typeface="Courier New"/>
                <a:sym typeface="Courier New"/>
              </a:rPr>
              <a:t>// OK</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let</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item</a:t>
            </a:r>
            <a:r>
              <a:rPr b="1" lang="en" sz="1200">
                <a:latin typeface="Courier New"/>
                <a:ea typeface="Courier New"/>
                <a:cs typeface="Courier New"/>
                <a:sym typeface="Courier New"/>
              </a:rPr>
              <a:t> = ‘</a:t>
            </a:r>
            <a:r>
              <a:rPr b="1" lang="en" sz="1200">
                <a:solidFill>
                  <a:srgbClr val="FFFF00"/>
                </a:solidFill>
                <a:latin typeface="Courier New"/>
                <a:ea typeface="Courier New"/>
                <a:cs typeface="Courier New"/>
                <a:sym typeface="Courier New"/>
              </a:rPr>
              <a:t>Macbook Air</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999999"/>
                </a:solidFill>
                <a:latin typeface="Courier New"/>
                <a:ea typeface="Courier New"/>
                <a:cs typeface="Courier New"/>
                <a:sym typeface="Courier New"/>
              </a:rPr>
              <a:t>// Argument of type ‘string’ is not assignable to parameter of type ‘Product’.</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4A86E8"/>
                </a:solidFill>
                <a:latin typeface="Courier New"/>
                <a:ea typeface="Courier New"/>
                <a:cs typeface="Courier New"/>
                <a:sym typeface="Courier New"/>
              </a:rPr>
              <a:t>purchase</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item</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Breaking Referential Transparency ...</a:t>
            </a:r>
            <a:endParaRPr/>
          </a:p>
        </p:txBody>
      </p:sp>
      <p:sp>
        <p:nvSpPr>
          <p:cNvPr id="213" name="Google Shape;213;p25"/>
          <p:cNvSpPr txBox="1"/>
          <p:nvPr>
            <p:ph idx="1" type="body"/>
          </p:nvPr>
        </p:nvSpPr>
        <p:spPr>
          <a:xfrm>
            <a:off x="311700" y="1093925"/>
            <a:ext cx="85206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(TypeScript) … to fix</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let</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item</a:t>
            </a:r>
            <a:r>
              <a:rPr b="1" lang="en" sz="1200">
                <a:solidFill>
                  <a:srgbClr val="FFFFFF"/>
                </a:solidFill>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Product</a:t>
            </a:r>
            <a:r>
              <a:rPr b="1" lang="en" sz="1200">
                <a:latin typeface="Courier New"/>
                <a:ea typeface="Courier New"/>
                <a:cs typeface="Courier New"/>
                <a:sym typeface="Courier New"/>
              </a:rPr>
              <a:t> = ‘</a:t>
            </a:r>
            <a:r>
              <a:rPr b="1" lang="en" sz="1200">
                <a:solidFill>
                  <a:srgbClr val="FFFF00"/>
                </a:solidFill>
                <a:latin typeface="Courier New"/>
                <a:ea typeface="Courier New"/>
                <a:cs typeface="Courier New"/>
                <a:sym typeface="Courier New"/>
              </a:rPr>
              <a:t>Macbook Air</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4A86E8"/>
                </a:solidFill>
                <a:latin typeface="Courier New"/>
                <a:ea typeface="Courier New"/>
                <a:cs typeface="Courier New"/>
                <a:sym typeface="Courier New"/>
              </a:rPr>
              <a:t>purchase</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item</a:t>
            </a:r>
            <a:r>
              <a:rPr b="1" lang="en" sz="1200">
                <a:latin typeface="Courier New"/>
                <a:ea typeface="Courier New"/>
                <a:cs typeface="Courier New"/>
                <a:sym typeface="Courier New"/>
              </a:rPr>
              <a:t>); </a:t>
            </a:r>
            <a:r>
              <a:rPr b="1" lang="en" sz="1200">
                <a:solidFill>
                  <a:srgbClr val="999999"/>
                </a:solidFill>
                <a:latin typeface="Courier New"/>
                <a:ea typeface="Courier New"/>
                <a:cs typeface="Courier New"/>
                <a:sym typeface="Courier New"/>
              </a:rPr>
              <a:t>// OK</a:t>
            </a:r>
            <a:endParaRPr b="1" sz="1200">
              <a:solidFill>
                <a:srgbClr val="FF9900"/>
              </a:solidFill>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Predicates</a:t>
            </a:r>
            <a:r>
              <a:rPr lang="en"/>
              <a:t> ...</a:t>
            </a:r>
            <a:endParaRPr/>
          </a:p>
        </p:txBody>
      </p:sp>
      <p:sp>
        <p:nvSpPr>
          <p:cNvPr id="219" name="Google Shape;219;p26"/>
          <p:cNvSpPr txBox="1"/>
          <p:nvPr>
            <p:ph idx="1" type="body"/>
          </p:nvPr>
        </p:nvSpPr>
        <p:spPr>
          <a:xfrm>
            <a:off x="3117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u="sng">
                <a:solidFill>
                  <a:schemeClr val="accent5"/>
                </a:solidFill>
                <a:hlinkClick r:id="rId3"/>
              </a:rPr>
              <a:t>TypeScript Playground Link</a:t>
            </a:r>
            <a:endParaRPr b="1" sz="1000">
              <a:solidFill>
                <a:srgbClr val="FF9900"/>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type</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Dice</a:t>
            </a:r>
            <a:r>
              <a:rPr b="1" lang="en" sz="1000">
                <a:latin typeface="Courier New"/>
                <a:ea typeface="Courier New"/>
                <a:cs typeface="Courier New"/>
                <a:sym typeface="Courier New"/>
              </a:rPr>
              <a:t> = </a:t>
            </a:r>
            <a:r>
              <a:rPr b="1" lang="en" sz="1000">
                <a:solidFill>
                  <a:srgbClr val="FFFF00"/>
                </a:solidFill>
                <a:latin typeface="Courier New"/>
                <a:ea typeface="Courier New"/>
                <a:cs typeface="Courier New"/>
                <a:sym typeface="Courier New"/>
              </a:rPr>
              <a:t>1</a:t>
            </a:r>
            <a:r>
              <a:rPr b="1" lang="en" sz="1000">
                <a:latin typeface="Courier New"/>
                <a:ea typeface="Courier New"/>
                <a:cs typeface="Courier New"/>
                <a:sym typeface="Courier New"/>
              </a:rPr>
              <a:t> | </a:t>
            </a:r>
            <a:r>
              <a:rPr b="1" lang="en" sz="1000">
                <a:solidFill>
                  <a:srgbClr val="FFFF00"/>
                </a:solidFill>
                <a:latin typeface="Courier New"/>
                <a:ea typeface="Courier New"/>
                <a:cs typeface="Courier New"/>
                <a:sym typeface="Courier New"/>
              </a:rPr>
              <a:t>2</a:t>
            </a:r>
            <a:r>
              <a:rPr b="1" lang="en" sz="1000">
                <a:latin typeface="Courier New"/>
                <a:ea typeface="Courier New"/>
                <a:cs typeface="Courier New"/>
                <a:sym typeface="Courier New"/>
              </a:rPr>
              <a:t> | </a:t>
            </a:r>
            <a:r>
              <a:rPr b="1" lang="en" sz="1000">
                <a:solidFill>
                  <a:srgbClr val="FFFF00"/>
                </a:solidFill>
                <a:latin typeface="Courier New"/>
                <a:ea typeface="Courier New"/>
                <a:cs typeface="Courier New"/>
                <a:sym typeface="Courier New"/>
              </a:rPr>
              <a:t>3</a:t>
            </a:r>
            <a:r>
              <a:rPr b="1" lang="en" sz="1000">
                <a:latin typeface="Courier New"/>
                <a:ea typeface="Courier New"/>
                <a:cs typeface="Courier New"/>
                <a:sym typeface="Courier New"/>
              </a:rPr>
              <a:t> | </a:t>
            </a:r>
            <a:r>
              <a:rPr b="1" lang="en" sz="1000">
                <a:solidFill>
                  <a:srgbClr val="FFFF00"/>
                </a:solidFill>
                <a:latin typeface="Courier New"/>
                <a:ea typeface="Courier New"/>
                <a:cs typeface="Courier New"/>
                <a:sym typeface="Courier New"/>
              </a:rPr>
              <a:t>4</a:t>
            </a:r>
            <a:r>
              <a:rPr b="1" lang="en" sz="1000">
                <a:latin typeface="Courier New"/>
                <a:ea typeface="Courier New"/>
                <a:cs typeface="Courier New"/>
                <a:sym typeface="Courier New"/>
              </a:rPr>
              <a:t> | </a:t>
            </a:r>
            <a:r>
              <a:rPr b="1" lang="en" sz="1000">
                <a:solidFill>
                  <a:srgbClr val="FFFF00"/>
                </a:solidFill>
                <a:latin typeface="Courier New"/>
                <a:ea typeface="Courier New"/>
                <a:cs typeface="Courier New"/>
                <a:sym typeface="Courier New"/>
              </a:rPr>
              <a:t>5</a:t>
            </a:r>
            <a:r>
              <a:rPr b="1" lang="en" sz="1000">
                <a:latin typeface="Courier New"/>
                <a:ea typeface="Courier New"/>
                <a:cs typeface="Courier New"/>
                <a:sym typeface="Courier New"/>
              </a:rPr>
              <a:t> | </a:t>
            </a:r>
            <a:r>
              <a:rPr b="1" lang="en" sz="1000">
                <a:solidFill>
                  <a:srgbClr val="FFFF00"/>
                </a:solidFill>
                <a:latin typeface="Courier New"/>
                <a:ea typeface="Courier New"/>
                <a:cs typeface="Courier New"/>
                <a:sym typeface="Courier New"/>
              </a:rPr>
              <a:t>6</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function</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isValueValid</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value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number</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value is Dice</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return</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1</a:t>
            </a:r>
            <a:r>
              <a:rPr b="1" lang="en" sz="1000">
                <a:latin typeface="Courier New"/>
                <a:ea typeface="Courier New"/>
                <a:cs typeface="Courier New"/>
                <a:sym typeface="Courier New"/>
              </a:rPr>
              <a:t>,</a:t>
            </a:r>
            <a:r>
              <a:rPr b="1" lang="en" sz="1000">
                <a:solidFill>
                  <a:srgbClr val="FFFF00"/>
                </a:solidFill>
                <a:latin typeface="Courier New"/>
                <a:ea typeface="Courier New"/>
                <a:cs typeface="Courier New"/>
                <a:sym typeface="Courier New"/>
              </a:rPr>
              <a:t>2</a:t>
            </a:r>
            <a:r>
              <a:rPr b="1" lang="en" sz="1000">
                <a:latin typeface="Courier New"/>
                <a:ea typeface="Courier New"/>
                <a:cs typeface="Courier New"/>
                <a:sym typeface="Courier New"/>
              </a:rPr>
              <a:t>,</a:t>
            </a:r>
            <a:r>
              <a:rPr b="1" lang="en" sz="1000">
                <a:solidFill>
                  <a:srgbClr val="FFFF00"/>
                </a:solidFill>
                <a:latin typeface="Courier New"/>
                <a:ea typeface="Courier New"/>
                <a:cs typeface="Courier New"/>
                <a:sym typeface="Courier New"/>
              </a:rPr>
              <a:t>3</a:t>
            </a:r>
            <a:r>
              <a:rPr b="1" lang="en" sz="1000">
                <a:latin typeface="Courier New"/>
                <a:ea typeface="Courier New"/>
                <a:cs typeface="Courier New"/>
                <a:sym typeface="Courier New"/>
              </a:rPr>
              <a:t>,</a:t>
            </a:r>
            <a:r>
              <a:rPr b="1" lang="en" sz="1000">
                <a:solidFill>
                  <a:srgbClr val="FFFF00"/>
                </a:solidFill>
                <a:latin typeface="Courier New"/>
                <a:ea typeface="Courier New"/>
                <a:cs typeface="Courier New"/>
                <a:sym typeface="Courier New"/>
              </a:rPr>
              <a:t>4</a:t>
            </a:r>
            <a:r>
              <a:rPr b="1" lang="en" sz="1000">
                <a:latin typeface="Courier New"/>
                <a:ea typeface="Courier New"/>
                <a:cs typeface="Courier New"/>
                <a:sym typeface="Courier New"/>
              </a:rPr>
              <a:t>,</a:t>
            </a:r>
            <a:r>
              <a:rPr b="1" lang="en" sz="1000">
                <a:solidFill>
                  <a:srgbClr val="FFFF00"/>
                </a:solidFill>
                <a:latin typeface="Courier New"/>
                <a:ea typeface="Courier New"/>
                <a:cs typeface="Courier New"/>
                <a:sym typeface="Courier New"/>
              </a:rPr>
              <a:t>5</a:t>
            </a:r>
            <a:r>
              <a:rPr b="1" lang="en" sz="1000">
                <a:latin typeface="Courier New"/>
                <a:ea typeface="Courier New"/>
                <a:cs typeface="Courier New"/>
                <a:sym typeface="Courier New"/>
              </a:rPr>
              <a:t>,</a:t>
            </a:r>
            <a:r>
              <a:rPr b="1" lang="en" sz="1000">
                <a:solidFill>
                  <a:srgbClr val="FFFF00"/>
                </a:solidFill>
                <a:latin typeface="Courier New"/>
                <a:ea typeface="Courier New"/>
                <a:cs typeface="Courier New"/>
                <a:sym typeface="Courier New"/>
              </a:rPr>
              <a:t>6</a:t>
            </a:r>
            <a:r>
              <a:rPr b="1" lang="en" sz="1000">
                <a:latin typeface="Courier New"/>
                <a:ea typeface="Courier New"/>
                <a:cs typeface="Courier New"/>
                <a:sym typeface="Courier New"/>
              </a:rPr>
              <a:t>].</a:t>
            </a:r>
            <a:r>
              <a:rPr b="1" lang="en" sz="1000">
                <a:solidFill>
                  <a:srgbClr val="8E7CC3"/>
                </a:solidFill>
                <a:latin typeface="Courier New"/>
                <a:ea typeface="Courier New"/>
                <a:cs typeface="Courier New"/>
                <a:sym typeface="Courier New"/>
              </a:rPr>
              <a:t>contains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value</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function</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evaluateThrow</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value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number</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if (</a:t>
            </a:r>
            <a:r>
              <a:rPr b="1" lang="en" sz="1000">
                <a:solidFill>
                  <a:srgbClr val="4A86E8"/>
                </a:solidFill>
                <a:latin typeface="Courier New"/>
                <a:ea typeface="Courier New"/>
                <a:cs typeface="Courier New"/>
                <a:sym typeface="Courier New"/>
              </a:rPr>
              <a:t>isValueValid</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value</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999999"/>
                </a:solidFill>
                <a:latin typeface="Courier New"/>
                <a:ea typeface="Courier New"/>
                <a:cs typeface="Courier New"/>
                <a:sym typeface="Courier New"/>
              </a:rPr>
              <a:t>// value is now of type Dice</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
        <p:nvSpPr>
          <p:cNvPr id="220" name="Google Shape;220;p26"/>
          <p:cNvSpPr txBox="1"/>
          <p:nvPr>
            <p:ph idx="1" type="body"/>
          </p:nvPr>
        </p:nvSpPr>
        <p:spPr>
          <a:xfrm>
            <a:off x="45720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8E7CC3"/>
                </a:solidFill>
                <a:latin typeface="Courier New"/>
                <a:ea typeface="Courier New"/>
                <a:cs typeface="Courier New"/>
                <a:sym typeface="Courier New"/>
              </a:rPr>
              <a:t>switch</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value</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case</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1</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case</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2</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case</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3</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case</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4</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case</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5</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console</a:t>
            </a:r>
            <a:r>
              <a:rPr b="1" lang="en" sz="1000">
                <a:latin typeface="Courier New"/>
                <a:ea typeface="Courier New"/>
                <a:cs typeface="Courier New"/>
                <a:sym typeface="Courier New"/>
              </a:rPr>
              <a:t>.</a:t>
            </a:r>
            <a:r>
              <a:rPr b="1" lang="en" sz="1000">
                <a:solidFill>
                  <a:srgbClr val="8E7CC3"/>
                </a:solidFill>
                <a:latin typeface="Courier New"/>
                <a:ea typeface="Courier New"/>
                <a:cs typeface="Courier New"/>
                <a:sym typeface="Courier New"/>
              </a:rPr>
              <a:t>log</a:t>
            </a:r>
            <a:r>
              <a:rPr b="1" lang="en" sz="1000">
                <a:latin typeface="Courier New"/>
                <a:ea typeface="Courier New"/>
                <a:cs typeface="Courier New"/>
                <a:sym typeface="Courier New"/>
              </a:rPr>
              <a:t>('</a:t>
            </a:r>
            <a:r>
              <a:rPr b="1" lang="en" sz="1000">
                <a:solidFill>
                  <a:srgbClr val="FFFF00"/>
                </a:solidFill>
                <a:latin typeface="Courier New"/>
                <a:ea typeface="Courier New"/>
                <a:cs typeface="Courier New"/>
                <a:sym typeface="Courier New"/>
              </a:rPr>
              <a:t>Not today</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break</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case</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6</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console</a:t>
            </a:r>
            <a:r>
              <a:rPr b="1" lang="en" sz="1000">
                <a:latin typeface="Courier New"/>
                <a:ea typeface="Courier New"/>
                <a:cs typeface="Courier New"/>
                <a:sym typeface="Courier New"/>
              </a:rPr>
              <a:t>.</a:t>
            </a:r>
            <a:r>
              <a:rPr b="1" lang="en" sz="1000">
                <a:solidFill>
                  <a:srgbClr val="8E7CC3"/>
                </a:solidFill>
                <a:latin typeface="Courier New"/>
                <a:ea typeface="Courier New"/>
                <a:cs typeface="Courier New"/>
                <a:sym typeface="Courier New"/>
              </a:rPr>
              <a:t>log</a:t>
            </a:r>
            <a:r>
              <a:rPr b="1" lang="en" sz="1000">
                <a:latin typeface="Courier New"/>
                <a:ea typeface="Courier New"/>
                <a:cs typeface="Courier New"/>
                <a:sym typeface="Courier New"/>
              </a:rPr>
              <a:t>('</a:t>
            </a:r>
            <a:r>
              <a:rPr b="1" lang="en" sz="1000">
                <a:solidFill>
                  <a:srgbClr val="FFFF00"/>
                </a:solidFill>
                <a:latin typeface="Courier New"/>
                <a:ea typeface="Courier New"/>
                <a:cs typeface="Courier New"/>
                <a:sym typeface="Courier New"/>
              </a:rPr>
              <a:t>Won!</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break</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case</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7</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999999"/>
                </a:solidFill>
                <a:latin typeface="Courier New"/>
                <a:ea typeface="Courier New"/>
                <a:cs typeface="Courier New"/>
                <a:sym typeface="Courier New"/>
              </a:rPr>
              <a:t>// TypeScript errors here.</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 7 is not in the union type of Dice</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console</a:t>
            </a:r>
            <a:r>
              <a:rPr b="1" lang="en" sz="1000">
                <a:latin typeface="Courier New"/>
                <a:ea typeface="Courier New"/>
                <a:cs typeface="Courier New"/>
                <a:sym typeface="Courier New"/>
              </a:rPr>
              <a:t>.</a:t>
            </a:r>
            <a:r>
              <a:rPr b="1" lang="en" sz="1000">
                <a:solidFill>
                  <a:srgbClr val="8E7CC3"/>
                </a:solidFill>
                <a:latin typeface="Courier New"/>
                <a:ea typeface="Courier New"/>
                <a:cs typeface="Courier New"/>
                <a:sym typeface="Courier New"/>
              </a:rPr>
              <a:t>log</a:t>
            </a:r>
            <a:r>
              <a:rPr b="1" lang="en" sz="1000">
                <a:latin typeface="Courier New"/>
                <a:ea typeface="Courier New"/>
                <a:cs typeface="Courier New"/>
                <a:sym typeface="Courier New"/>
              </a:rPr>
              <a:t>('</a:t>
            </a:r>
            <a:r>
              <a:rPr b="1" lang="en" sz="1000">
                <a:solidFill>
                  <a:srgbClr val="FFFF00"/>
                </a:solidFill>
                <a:latin typeface="Courier New"/>
                <a:ea typeface="Courier New"/>
                <a:cs typeface="Courier New"/>
                <a:sym typeface="Courier New"/>
              </a:rPr>
              <a:t>This does not work!</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break</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Predicates ...</a:t>
            </a:r>
            <a:endParaRPr/>
          </a:p>
        </p:txBody>
      </p:sp>
      <p:sp>
        <p:nvSpPr>
          <p:cNvPr id="226" name="Google Shape;226;p27"/>
          <p:cNvSpPr txBox="1"/>
          <p:nvPr>
            <p:ph idx="1" type="body"/>
          </p:nvPr>
        </p:nvSpPr>
        <p:spPr>
          <a:xfrm>
            <a:off x="3117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u="sng">
                <a:solidFill>
                  <a:schemeClr val="accent5"/>
                </a:solidFill>
                <a:hlinkClick r:id="rId3"/>
              </a:rPr>
              <a:t>TypeScript Playground Link</a:t>
            </a:r>
            <a:endParaRPr b="1" sz="1000">
              <a:solidFill>
                <a:srgbClr val="FF9900"/>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type</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Dice</a:t>
            </a:r>
            <a:r>
              <a:rPr b="1" lang="en" sz="1000">
                <a:latin typeface="Courier New"/>
                <a:ea typeface="Courier New"/>
                <a:cs typeface="Courier New"/>
                <a:sym typeface="Courier New"/>
              </a:rPr>
              <a:t> = </a:t>
            </a:r>
            <a:r>
              <a:rPr b="1" lang="en" sz="1000">
                <a:solidFill>
                  <a:srgbClr val="FFFF00"/>
                </a:solidFill>
                <a:latin typeface="Courier New"/>
                <a:ea typeface="Courier New"/>
                <a:cs typeface="Courier New"/>
                <a:sym typeface="Courier New"/>
              </a:rPr>
              <a:t>1</a:t>
            </a:r>
            <a:r>
              <a:rPr b="1" lang="en" sz="1000">
                <a:latin typeface="Courier New"/>
                <a:ea typeface="Courier New"/>
                <a:cs typeface="Courier New"/>
                <a:sym typeface="Courier New"/>
              </a:rPr>
              <a:t> | </a:t>
            </a:r>
            <a:r>
              <a:rPr b="1" lang="en" sz="1000">
                <a:solidFill>
                  <a:srgbClr val="FFFF00"/>
                </a:solidFill>
                <a:latin typeface="Courier New"/>
                <a:ea typeface="Courier New"/>
                <a:cs typeface="Courier New"/>
                <a:sym typeface="Courier New"/>
              </a:rPr>
              <a:t>2</a:t>
            </a:r>
            <a:r>
              <a:rPr b="1" lang="en" sz="1000">
                <a:latin typeface="Courier New"/>
                <a:ea typeface="Courier New"/>
                <a:cs typeface="Courier New"/>
                <a:sym typeface="Courier New"/>
              </a:rPr>
              <a:t> | </a:t>
            </a:r>
            <a:r>
              <a:rPr b="1" lang="en" sz="1000">
                <a:solidFill>
                  <a:srgbClr val="FFFF00"/>
                </a:solidFill>
                <a:latin typeface="Courier New"/>
                <a:ea typeface="Courier New"/>
                <a:cs typeface="Courier New"/>
                <a:sym typeface="Courier New"/>
              </a:rPr>
              <a:t>3</a:t>
            </a:r>
            <a:r>
              <a:rPr b="1" lang="en" sz="1000">
                <a:latin typeface="Courier New"/>
                <a:ea typeface="Courier New"/>
                <a:cs typeface="Courier New"/>
                <a:sym typeface="Courier New"/>
              </a:rPr>
              <a:t> | </a:t>
            </a:r>
            <a:r>
              <a:rPr b="1" lang="en" sz="1000">
                <a:solidFill>
                  <a:srgbClr val="FFFF00"/>
                </a:solidFill>
                <a:latin typeface="Courier New"/>
                <a:ea typeface="Courier New"/>
                <a:cs typeface="Courier New"/>
                <a:sym typeface="Courier New"/>
              </a:rPr>
              <a:t>4</a:t>
            </a:r>
            <a:r>
              <a:rPr b="1" lang="en" sz="1000">
                <a:latin typeface="Courier New"/>
                <a:ea typeface="Courier New"/>
                <a:cs typeface="Courier New"/>
                <a:sym typeface="Courier New"/>
              </a:rPr>
              <a:t> | </a:t>
            </a:r>
            <a:r>
              <a:rPr b="1" lang="en" sz="1000">
                <a:solidFill>
                  <a:srgbClr val="FFFF00"/>
                </a:solidFill>
                <a:latin typeface="Courier New"/>
                <a:ea typeface="Courier New"/>
                <a:cs typeface="Courier New"/>
                <a:sym typeface="Courier New"/>
              </a:rPr>
              <a:t>5</a:t>
            </a:r>
            <a:r>
              <a:rPr b="1" lang="en" sz="1000">
                <a:latin typeface="Courier New"/>
                <a:ea typeface="Courier New"/>
                <a:cs typeface="Courier New"/>
                <a:sym typeface="Courier New"/>
              </a:rPr>
              <a:t> | </a:t>
            </a:r>
            <a:r>
              <a:rPr b="1" lang="en" sz="1000">
                <a:solidFill>
                  <a:srgbClr val="FFFF00"/>
                </a:solidFill>
                <a:latin typeface="Courier New"/>
                <a:ea typeface="Courier New"/>
                <a:cs typeface="Courier New"/>
                <a:sym typeface="Courier New"/>
              </a:rPr>
              <a:t>6</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function</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isValueValid</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value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number</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value is Dice</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return</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1</a:t>
            </a:r>
            <a:r>
              <a:rPr b="1" lang="en" sz="1000">
                <a:latin typeface="Courier New"/>
                <a:ea typeface="Courier New"/>
                <a:cs typeface="Courier New"/>
                <a:sym typeface="Courier New"/>
              </a:rPr>
              <a:t>,</a:t>
            </a:r>
            <a:r>
              <a:rPr b="1" lang="en" sz="1000">
                <a:solidFill>
                  <a:srgbClr val="FFFF00"/>
                </a:solidFill>
                <a:latin typeface="Courier New"/>
                <a:ea typeface="Courier New"/>
                <a:cs typeface="Courier New"/>
                <a:sym typeface="Courier New"/>
              </a:rPr>
              <a:t>2</a:t>
            </a:r>
            <a:r>
              <a:rPr b="1" lang="en" sz="1000">
                <a:latin typeface="Courier New"/>
                <a:ea typeface="Courier New"/>
                <a:cs typeface="Courier New"/>
                <a:sym typeface="Courier New"/>
              </a:rPr>
              <a:t>,</a:t>
            </a:r>
            <a:r>
              <a:rPr b="1" lang="en" sz="1000">
                <a:solidFill>
                  <a:srgbClr val="FFFF00"/>
                </a:solidFill>
                <a:latin typeface="Courier New"/>
                <a:ea typeface="Courier New"/>
                <a:cs typeface="Courier New"/>
                <a:sym typeface="Courier New"/>
              </a:rPr>
              <a:t>3</a:t>
            </a:r>
            <a:r>
              <a:rPr b="1" lang="en" sz="1000">
                <a:latin typeface="Courier New"/>
                <a:ea typeface="Courier New"/>
                <a:cs typeface="Courier New"/>
                <a:sym typeface="Courier New"/>
              </a:rPr>
              <a:t>,</a:t>
            </a:r>
            <a:r>
              <a:rPr b="1" lang="en" sz="1000">
                <a:solidFill>
                  <a:srgbClr val="FFFF00"/>
                </a:solidFill>
                <a:latin typeface="Courier New"/>
                <a:ea typeface="Courier New"/>
                <a:cs typeface="Courier New"/>
                <a:sym typeface="Courier New"/>
              </a:rPr>
              <a:t>4</a:t>
            </a:r>
            <a:r>
              <a:rPr b="1" lang="en" sz="1000">
                <a:latin typeface="Courier New"/>
                <a:ea typeface="Courier New"/>
                <a:cs typeface="Courier New"/>
                <a:sym typeface="Courier New"/>
              </a:rPr>
              <a:t>,</a:t>
            </a:r>
            <a:r>
              <a:rPr b="1" lang="en" sz="1000">
                <a:solidFill>
                  <a:srgbClr val="FFFF00"/>
                </a:solidFill>
                <a:latin typeface="Courier New"/>
                <a:ea typeface="Courier New"/>
                <a:cs typeface="Courier New"/>
                <a:sym typeface="Courier New"/>
              </a:rPr>
              <a:t>5</a:t>
            </a:r>
            <a:r>
              <a:rPr b="1" lang="en" sz="1000">
                <a:latin typeface="Courier New"/>
                <a:ea typeface="Courier New"/>
                <a:cs typeface="Courier New"/>
                <a:sym typeface="Courier New"/>
              </a:rPr>
              <a:t>,</a:t>
            </a:r>
            <a:r>
              <a:rPr b="1" lang="en" sz="1000">
                <a:solidFill>
                  <a:srgbClr val="FFFF00"/>
                </a:solidFill>
                <a:latin typeface="Courier New"/>
                <a:ea typeface="Courier New"/>
                <a:cs typeface="Courier New"/>
                <a:sym typeface="Courier New"/>
              </a:rPr>
              <a:t>6</a:t>
            </a:r>
            <a:r>
              <a:rPr b="1" lang="en" sz="1000">
                <a:latin typeface="Courier New"/>
                <a:ea typeface="Courier New"/>
                <a:cs typeface="Courier New"/>
                <a:sym typeface="Courier New"/>
              </a:rPr>
              <a:t>].</a:t>
            </a:r>
            <a:r>
              <a:rPr b="1" lang="en" sz="1000">
                <a:solidFill>
                  <a:srgbClr val="8E7CC3"/>
                </a:solidFill>
                <a:latin typeface="Courier New"/>
                <a:ea typeface="Courier New"/>
                <a:cs typeface="Courier New"/>
                <a:sym typeface="Courier New"/>
              </a:rPr>
              <a:t>contains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value</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function</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evaluateThrow</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value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number</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if (</a:t>
            </a:r>
            <a:r>
              <a:rPr b="1" lang="en" sz="1000">
                <a:solidFill>
                  <a:srgbClr val="4A86E8"/>
                </a:solidFill>
                <a:latin typeface="Courier New"/>
                <a:ea typeface="Courier New"/>
                <a:cs typeface="Courier New"/>
                <a:sym typeface="Courier New"/>
              </a:rPr>
              <a:t>isValueValid</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value</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999999"/>
                </a:solidFill>
                <a:latin typeface="Courier New"/>
                <a:ea typeface="Courier New"/>
                <a:cs typeface="Courier New"/>
                <a:sym typeface="Courier New"/>
              </a:rPr>
              <a:t>// value is now of type Dice</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
        <p:nvSpPr>
          <p:cNvPr id="227" name="Google Shape;227;p27"/>
          <p:cNvSpPr txBox="1"/>
          <p:nvPr>
            <p:ph idx="1" type="body"/>
          </p:nvPr>
        </p:nvSpPr>
        <p:spPr>
          <a:xfrm>
            <a:off x="45720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efine a function whose return type is a type predicate t</a:t>
            </a:r>
            <a:r>
              <a:rPr lang="en"/>
              <a:t>o define a type guard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value is Dice</a:t>
            </a:r>
            <a:r>
              <a:rPr lang="en"/>
              <a:t> is the type predicate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predicate takes the form </a:t>
            </a:r>
            <a:r>
              <a:rPr b="1" i="1" lang="en"/>
              <a:t>parameterName is Type</a:t>
            </a:r>
            <a:r>
              <a:rPr lang="en"/>
              <a:t>, where </a:t>
            </a:r>
            <a:r>
              <a:rPr b="1" i="1" lang="en"/>
              <a:t>parameterName</a:t>
            </a:r>
            <a:r>
              <a:rPr lang="en"/>
              <a:t> must be the name of a parameter from the signature.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Any time </a:t>
            </a:r>
            <a:r>
              <a:rPr b="1" lang="en"/>
              <a:t>isValidValue</a:t>
            </a:r>
            <a:r>
              <a:rPr lang="en"/>
              <a:t> is called with some variable, TypeScript will narrow that variable to that specific type if the original type is compatible (when true is returned).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Inference</a:t>
            </a:r>
            <a:r>
              <a:rPr lang="en"/>
              <a:t> ...</a:t>
            </a:r>
            <a:endParaRPr/>
          </a:p>
        </p:txBody>
      </p:sp>
      <p:sp>
        <p:nvSpPr>
          <p:cNvPr id="233" name="Google Shape;233;p28"/>
          <p:cNvSpPr txBox="1"/>
          <p:nvPr>
            <p:ph idx="1" type="body"/>
          </p:nvPr>
        </p:nvSpPr>
        <p:spPr>
          <a:xfrm>
            <a:off x="311700" y="1093925"/>
            <a:ext cx="85206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ype inference is used to provide type information when there is no explicit type annotation.</a:t>
            </a:r>
            <a:endParaRPr/>
          </a:p>
          <a:p>
            <a:pPr indent="0" lvl="0" marL="0" rtl="0" algn="l">
              <a:spcBef>
                <a:spcPts val="0"/>
              </a:spcBef>
              <a:spcAft>
                <a:spcPts val="0"/>
              </a:spcAft>
              <a:buNone/>
            </a:pPr>
            <a:r>
              <a:t/>
            </a:r>
            <a:endParaRPr b="1" sz="12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let</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lifeTheUniverseAndEverything</a:t>
            </a:r>
            <a:r>
              <a:rPr b="1" lang="en" sz="1200">
                <a:latin typeface="Courier New"/>
                <a:ea typeface="Courier New"/>
                <a:cs typeface="Courier New"/>
                <a:sym typeface="Courier New"/>
              </a:rPr>
              <a:t> = </a:t>
            </a:r>
            <a:r>
              <a:rPr b="1" lang="en" sz="1200">
                <a:solidFill>
                  <a:srgbClr val="FFFF00"/>
                </a:solidFill>
                <a:latin typeface="Courier New"/>
                <a:ea typeface="Courier New"/>
                <a:cs typeface="Courier New"/>
                <a:sym typeface="Courier New"/>
              </a:rPr>
              <a:t>42</a:t>
            </a:r>
            <a:r>
              <a:rPr b="1" lang="en" sz="1200">
                <a:latin typeface="Courier New"/>
                <a:ea typeface="Courier New"/>
                <a:cs typeface="Courier New"/>
                <a:sym typeface="Courier New"/>
              </a:rPr>
              <a:t>; </a:t>
            </a:r>
            <a:r>
              <a:rPr b="1" lang="en" sz="1200">
                <a:solidFill>
                  <a:srgbClr val="999999"/>
                </a:solidFill>
                <a:latin typeface="Courier New"/>
                <a:ea typeface="Courier New"/>
                <a:cs typeface="Courier New"/>
                <a:sym typeface="Courier New"/>
              </a:rPr>
              <a:t>// Inferred to be number.</a:t>
            </a:r>
            <a:endParaRPr b="1" sz="1200">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kind of inference takes place when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Initializing variables and members.</a:t>
            </a:r>
            <a:endParaRPr/>
          </a:p>
          <a:p>
            <a:pPr indent="-317500" lvl="0" marL="457200" rtl="0" algn="l">
              <a:spcBef>
                <a:spcPts val="0"/>
              </a:spcBef>
              <a:spcAft>
                <a:spcPts val="0"/>
              </a:spcAft>
              <a:buSzPts val="1400"/>
              <a:buChar char="●"/>
            </a:pPr>
            <a:r>
              <a:rPr lang="en"/>
              <a:t>Setting parameter default values.</a:t>
            </a:r>
            <a:endParaRPr/>
          </a:p>
          <a:p>
            <a:pPr indent="-317500" lvl="0" marL="457200" rtl="0" algn="l">
              <a:spcBef>
                <a:spcPts val="0"/>
              </a:spcBef>
              <a:spcAft>
                <a:spcPts val="0"/>
              </a:spcAft>
              <a:buSzPts val="1400"/>
              <a:buChar char="●"/>
            </a:pPr>
            <a:r>
              <a:rPr lang="en"/>
              <a:t>Determining function return types.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Inference ...</a:t>
            </a:r>
            <a:endParaRPr/>
          </a:p>
        </p:txBody>
      </p:sp>
      <p:sp>
        <p:nvSpPr>
          <p:cNvPr id="239" name="Google Shape;239;p29"/>
          <p:cNvSpPr txBox="1"/>
          <p:nvPr>
            <p:ph idx="1" type="body"/>
          </p:nvPr>
        </p:nvSpPr>
        <p:spPr>
          <a:xfrm>
            <a:off x="311700" y="1093925"/>
            <a:ext cx="85206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type inference is made from several expressions, the types of those expressions are used to calculate a </a:t>
            </a:r>
            <a:r>
              <a:rPr b="1" lang="en"/>
              <a:t>Best Common Type</a:t>
            </a:r>
            <a:r>
              <a:rPr lang="en"/>
              <a:t> (BCT).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let</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zoo</a:t>
            </a:r>
            <a:r>
              <a:rPr b="1" lang="en" sz="1200">
                <a:latin typeface="Courier New"/>
                <a:ea typeface="Courier New"/>
                <a:cs typeface="Courier New"/>
                <a:sym typeface="Courier New"/>
              </a:rPr>
              <a:t> = [</a:t>
            </a:r>
            <a:r>
              <a:rPr b="1" lang="en" sz="1200">
                <a:solidFill>
                  <a:srgbClr val="FF9900"/>
                </a:solidFill>
                <a:latin typeface="Courier New"/>
                <a:ea typeface="Courier New"/>
                <a:cs typeface="Courier New"/>
                <a:sym typeface="Courier New"/>
              </a:rPr>
              <a:t>new</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Dolphin</a:t>
            </a:r>
            <a:r>
              <a:rPr b="1" lang="en" sz="1200">
                <a:latin typeface="Courier New"/>
                <a:ea typeface="Courier New"/>
                <a:cs typeface="Courier New"/>
                <a:sym typeface="Courier New"/>
              </a:rPr>
              <a:t>(), </a:t>
            </a:r>
            <a:r>
              <a:rPr b="1" lang="en" sz="1200">
                <a:solidFill>
                  <a:srgbClr val="FF9900"/>
                </a:solidFill>
                <a:latin typeface="Courier New"/>
                <a:ea typeface="Courier New"/>
                <a:cs typeface="Courier New"/>
                <a:sym typeface="Courier New"/>
              </a:rPr>
              <a:t>new</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Elephant</a:t>
            </a:r>
            <a:r>
              <a:rPr b="1" lang="en" sz="1200">
                <a:latin typeface="Courier New"/>
                <a:ea typeface="Courier New"/>
                <a:cs typeface="Courier New"/>
                <a:sym typeface="Courier New"/>
              </a:rPr>
              <a:t>(), </a:t>
            </a:r>
            <a:r>
              <a:rPr b="1" lang="en" sz="1200">
                <a:solidFill>
                  <a:srgbClr val="FF9900"/>
                </a:solidFill>
                <a:latin typeface="Courier New"/>
                <a:ea typeface="Courier New"/>
                <a:cs typeface="Courier New"/>
                <a:sym typeface="Courier New"/>
              </a:rPr>
              <a:t>new</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Snake</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The BCT algorithm considers each candidate type, and picks the type that is compatible with all the other candidates.</a:t>
            </a:r>
            <a:endParaRPr/>
          </a:p>
          <a:p>
            <a:pPr indent="-317500" lvl="0" marL="457200" rtl="0" algn="l">
              <a:spcBef>
                <a:spcPts val="0"/>
              </a:spcBef>
              <a:spcAft>
                <a:spcPts val="0"/>
              </a:spcAft>
              <a:buSzPts val="1400"/>
              <a:buChar char="●"/>
            </a:pPr>
            <a:r>
              <a:rPr lang="en"/>
              <a:t>Because the BCT has to be chosen from the provided candidate types, there are some cases where types share a common structure, but no one type is the super type of all candidate types.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let</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zoo</a:t>
            </a:r>
            <a:r>
              <a:rPr b="1" lang="en" sz="1200">
                <a:solidFill>
                  <a:srgbClr val="FFFFFF"/>
                </a:solidFill>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Animal</a:t>
            </a:r>
            <a:r>
              <a:rPr b="1" lang="en" sz="1200">
                <a:solidFill>
                  <a:srgbClr val="FFFFFF"/>
                </a:solidFill>
                <a:latin typeface="Courier New"/>
                <a:ea typeface="Courier New"/>
                <a:cs typeface="Courier New"/>
                <a:sym typeface="Courier New"/>
              </a:rPr>
              <a:t>[]</a:t>
            </a:r>
            <a:r>
              <a:rPr b="1" lang="en" sz="1200">
                <a:latin typeface="Courier New"/>
                <a:ea typeface="Courier New"/>
                <a:cs typeface="Courier New"/>
                <a:sym typeface="Courier New"/>
              </a:rPr>
              <a:t> = [</a:t>
            </a:r>
            <a:r>
              <a:rPr b="1" lang="en" sz="1200">
                <a:solidFill>
                  <a:srgbClr val="FF9900"/>
                </a:solidFill>
                <a:latin typeface="Courier New"/>
                <a:ea typeface="Courier New"/>
                <a:cs typeface="Courier New"/>
                <a:sym typeface="Courier New"/>
              </a:rPr>
              <a:t>new</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Dolphin</a:t>
            </a:r>
            <a:r>
              <a:rPr b="1" lang="en" sz="1200">
                <a:latin typeface="Courier New"/>
                <a:ea typeface="Courier New"/>
                <a:cs typeface="Courier New"/>
                <a:sym typeface="Courier New"/>
              </a:rPr>
              <a:t>(), </a:t>
            </a:r>
            <a:r>
              <a:rPr b="1" lang="en" sz="1200">
                <a:solidFill>
                  <a:srgbClr val="FF9900"/>
                </a:solidFill>
                <a:latin typeface="Courier New"/>
                <a:ea typeface="Courier New"/>
                <a:cs typeface="Courier New"/>
                <a:sym typeface="Courier New"/>
              </a:rPr>
              <a:t>new</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Elephant</a:t>
            </a:r>
            <a:r>
              <a:rPr b="1" lang="en" sz="1200">
                <a:latin typeface="Courier New"/>
                <a:ea typeface="Courier New"/>
                <a:cs typeface="Courier New"/>
                <a:sym typeface="Courier New"/>
              </a:rPr>
              <a:t>(), </a:t>
            </a:r>
            <a:r>
              <a:rPr b="1" lang="en" sz="1200">
                <a:solidFill>
                  <a:srgbClr val="FF9900"/>
                </a:solidFill>
                <a:latin typeface="Courier New"/>
                <a:ea typeface="Courier New"/>
                <a:cs typeface="Courier New"/>
                <a:sym typeface="Courier New"/>
              </a:rPr>
              <a:t>new</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Snake</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When no BCT is found, the resulting inference is the union array type.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Inference ...</a:t>
            </a:r>
            <a:endParaRPr/>
          </a:p>
        </p:txBody>
      </p:sp>
      <p:sp>
        <p:nvSpPr>
          <p:cNvPr id="245" name="Google Shape;245;p30"/>
          <p:cNvSpPr txBox="1"/>
          <p:nvPr>
            <p:ph idx="1" type="body"/>
          </p:nvPr>
        </p:nvSpPr>
        <p:spPr>
          <a:xfrm>
            <a:off x="311700" y="1093925"/>
            <a:ext cx="85206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expression can also be typed by location</a:t>
            </a:r>
            <a:r>
              <a:rPr lang="en"/>
              <a:t>. This is known as </a:t>
            </a:r>
            <a:r>
              <a:rPr b="1" lang="en"/>
              <a:t>Contextual Typing</a:t>
            </a:r>
            <a:r>
              <a:rPr lang="en"/>
              <a:t> (CT).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200">
                <a:solidFill>
                  <a:srgbClr val="4A86E8"/>
                </a:solidFill>
                <a:latin typeface="Courier New"/>
                <a:ea typeface="Courier New"/>
                <a:cs typeface="Courier New"/>
                <a:sym typeface="Courier New"/>
              </a:rPr>
              <a:t>window</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onmousedown</a:t>
            </a:r>
            <a:r>
              <a:rPr b="1" lang="en" sz="1200">
                <a:latin typeface="Courier New"/>
                <a:ea typeface="Courier New"/>
                <a:cs typeface="Courier New"/>
                <a:sym typeface="Courier New"/>
              </a:rPr>
              <a:t> = </a:t>
            </a:r>
            <a:r>
              <a:rPr b="1" lang="en" sz="1200">
                <a:solidFill>
                  <a:srgbClr val="FF9900"/>
                </a:solidFill>
                <a:latin typeface="Courier New"/>
                <a:ea typeface="Courier New"/>
                <a:cs typeface="Courier New"/>
                <a:sym typeface="Courier New"/>
              </a:rPr>
              <a:t>function</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mouseEvent</a:t>
            </a:r>
            <a:r>
              <a:rPr b="1" lang="en"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a:t>
            </a:r>
            <a:r>
              <a:rPr b="1" lang="en" sz="1200">
                <a:solidFill>
                  <a:srgbClr val="8E7CC3"/>
                </a:solidFill>
                <a:latin typeface="Courier New"/>
                <a:ea typeface="Courier New"/>
                <a:cs typeface="Courier New"/>
                <a:sym typeface="Courier New"/>
              </a:rPr>
              <a:t>console</a:t>
            </a:r>
            <a:r>
              <a:rPr b="1" lang="en" sz="1200">
                <a:latin typeface="Courier New"/>
                <a:ea typeface="Courier New"/>
                <a:cs typeface="Courier New"/>
                <a:sym typeface="Courier New"/>
              </a:rPr>
              <a:t>.</a:t>
            </a:r>
            <a:r>
              <a:rPr b="1" lang="en" sz="1200">
                <a:solidFill>
                  <a:srgbClr val="8E7CC3"/>
                </a:solidFill>
                <a:latin typeface="Courier New"/>
                <a:ea typeface="Courier New"/>
                <a:cs typeface="Courier New"/>
                <a:sym typeface="Courier New"/>
              </a:rPr>
              <a:t>log</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mouseEvent</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button</a:t>
            </a:r>
            <a:r>
              <a:rPr b="1" lang="en" sz="1200">
                <a:latin typeface="Courier New"/>
                <a:ea typeface="Courier New"/>
                <a:cs typeface="Courier New"/>
                <a:sym typeface="Courier New"/>
              </a:rPr>
              <a:t>);   </a:t>
            </a:r>
            <a:r>
              <a:rPr b="1" lang="en" sz="1200">
                <a:solidFill>
                  <a:srgbClr val="999999"/>
                </a:solidFill>
                <a:latin typeface="Courier New"/>
                <a:ea typeface="Courier New"/>
                <a:cs typeface="Courier New"/>
                <a:sym typeface="Courier New"/>
              </a:rPr>
              <a:t>// OK</a:t>
            </a:r>
            <a:endParaRPr b="1" sz="12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a:t>
            </a:r>
            <a:r>
              <a:rPr b="1" lang="en" sz="1200">
                <a:solidFill>
                  <a:srgbClr val="8E7CC3"/>
                </a:solidFill>
                <a:latin typeface="Courier New"/>
                <a:ea typeface="Courier New"/>
                <a:cs typeface="Courier New"/>
                <a:sym typeface="Courier New"/>
              </a:rPr>
              <a:t>console</a:t>
            </a:r>
            <a:r>
              <a:rPr b="1" lang="en" sz="1200">
                <a:latin typeface="Courier New"/>
                <a:ea typeface="Courier New"/>
                <a:cs typeface="Courier New"/>
                <a:sym typeface="Courier New"/>
              </a:rPr>
              <a:t>.</a:t>
            </a:r>
            <a:r>
              <a:rPr b="1" lang="en" sz="1200">
                <a:solidFill>
                  <a:srgbClr val="8E7CC3"/>
                </a:solidFill>
                <a:latin typeface="Courier New"/>
                <a:ea typeface="Courier New"/>
                <a:cs typeface="Courier New"/>
                <a:sym typeface="Courier New"/>
              </a:rPr>
              <a:t>log</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mouseEvent</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kangaroo</a:t>
            </a:r>
            <a:r>
              <a:rPr b="1" lang="en" sz="1200">
                <a:latin typeface="Courier New"/>
                <a:ea typeface="Courier New"/>
                <a:cs typeface="Courier New"/>
                <a:sym typeface="Courier New"/>
              </a:rPr>
              <a:t>); </a:t>
            </a:r>
            <a:r>
              <a:rPr b="1" lang="en" sz="1200">
                <a:solidFill>
                  <a:srgbClr val="999999"/>
                </a:solidFill>
                <a:latin typeface="Courier New"/>
                <a:ea typeface="Courier New"/>
                <a:cs typeface="Courier New"/>
                <a:sym typeface="Courier New"/>
              </a:rPr>
              <a:t>// Error</a:t>
            </a:r>
            <a:endParaRPr b="1" sz="12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
              <a:t>CT can infer the type of things in other contexts as well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200">
                <a:solidFill>
                  <a:srgbClr val="4A86E8"/>
                </a:solidFill>
                <a:latin typeface="Courier New"/>
                <a:ea typeface="Courier New"/>
                <a:cs typeface="Courier New"/>
                <a:sym typeface="Courier New"/>
              </a:rPr>
              <a:t>window</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onscroll</a:t>
            </a:r>
            <a:r>
              <a:rPr b="1" lang="en" sz="1200">
                <a:latin typeface="Courier New"/>
                <a:ea typeface="Courier New"/>
                <a:cs typeface="Courier New"/>
                <a:sym typeface="Courier New"/>
              </a:rPr>
              <a:t> = </a:t>
            </a:r>
            <a:r>
              <a:rPr b="1" lang="en" sz="1200">
                <a:solidFill>
                  <a:srgbClr val="FF9900"/>
                </a:solidFill>
                <a:latin typeface="Courier New"/>
                <a:ea typeface="Courier New"/>
                <a:cs typeface="Courier New"/>
                <a:sym typeface="Courier New"/>
              </a:rPr>
              <a:t>function</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uiEvent</a:t>
            </a:r>
            <a:r>
              <a:rPr b="1" lang="en"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a:t>
            </a:r>
            <a:r>
              <a:rPr b="1" lang="en" sz="1200">
                <a:solidFill>
                  <a:srgbClr val="8E7CC3"/>
                </a:solidFill>
                <a:latin typeface="Courier New"/>
                <a:ea typeface="Courier New"/>
                <a:cs typeface="Courier New"/>
                <a:sym typeface="Courier New"/>
              </a:rPr>
              <a:t>console</a:t>
            </a:r>
            <a:r>
              <a:rPr b="1" lang="en" sz="1200">
                <a:latin typeface="Courier New"/>
                <a:ea typeface="Courier New"/>
                <a:cs typeface="Courier New"/>
                <a:sym typeface="Courier New"/>
              </a:rPr>
              <a:t>.</a:t>
            </a:r>
            <a:r>
              <a:rPr b="1" lang="en" sz="1200">
                <a:solidFill>
                  <a:srgbClr val="8E7CC3"/>
                </a:solidFill>
                <a:latin typeface="Courier New"/>
                <a:ea typeface="Courier New"/>
                <a:cs typeface="Courier New"/>
                <a:sym typeface="Courier New"/>
              </a:rPr>
              <a:t>log</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uiEvent</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button</a:t>
            </a:r>
            <a:r>
              <a:rPr b="1" lang="en" sz="1200">
                <a:latin typeface="Courier New"/>
                <a:ea typeface="Courier New"/>
                <a:cs typeface="Courier New"/>
                <a:sym typeface="Courier New"/>
              </a:rPr>
              <a:t>);</a:t>
            </a:r>
            <a:r>
              <a:rPr b="1" lang="en" sz="1200">
                <a:latin typeface="Courier New"/>
                <a:ea typeface="Courier New"/>
                <a:cs typeface="Courier New"/>
                <a:sym typeface="Courier New"/>
              </a:rPr>
              <a:t> </a:t>
            </a:r>
            <a:r>
              <a:rPr b="1" lang="en" sz="1200">
                <a:solidFill>
                  <a:srgbClr val="999999"/>
                </a:solidFill>
                <a:latin typeface="Courier New"/>
                <a:ea typeface="Courier New"/>
                <a:cs typeface="Courier New"/>
                <a:sym typeface="Courier New"/>
              </a:rPr>
              <a:t>// Error</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If this function were not in a contextually typed position, the function’s argument would implicitly have type any, and no error would be issued.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Inference ...</a:t>
            </a:r>
            <a:endParaRPr/>
          </a:p>
        </p:txBody>
      </p:sp>
      <p:sp>
        <p:nvSpPr>
          <p:cNvPr id="251" name="Google Shape;251;p31"/>
          <p:cNvSpPr txBox="1"/>
          <p:nvPr>
            <p:ph idx="1" type="body"/>
          </p:nvPr>
        </p:nvSpPr>
        <p:spPr>
          <a:xfrm>
            <a:off x="311700" y="1093925"/>
            <a:ext cx="85206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CT</a:t>
            </a:r>
            <a:r>
              <a:rPr lang="en"/>
              <a:t> applies in many cases. Common cases include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Arguments to function calls</a:t>
            </a:r>
            <a:endParaRPr/>
          </a:p>
          <a:p>
            <a:pPr indent="-317500" lvl="0" marL="457200" rtl="0" algn="l">
              <a:spcBef>
                <a:spcPts val="0"/>
              </a:spcBef>
              <a:spcAft>
                <a:spcPts val="0"/>
              </a:spcAft>
              <a:buSzPts val="1400"/>
              <a:buChar char="●"/>
            </a:pPr>
            <a:r>
              <a:rPr lang="en"/>
              <a:t>Right hand sides of assignments</a:t>
            </a:r>
            <a:endParaRPr/>
          </a:p>
          <a:p>
            <a:pPr indent="-317500" lvl="0" marL="457200" rtl="0" algn="l">
              <a:spcBef>
                <a:spcPts val="0"/>
              </a:spcBef>
              <a:spcAft>
                <a:spcPts val="0"/>
              </a:spcAft>
              <a:buSzPts val="1400"/>
              <a:buChar char="●"/>
            </a:pPr>
            <a:r>
              <a:rPr lang="en"/>
              <a:t>Type assertions</a:t>
            </a:r>
            <a:endParaRPr/>
          </a:p>
          <a:p>
            <a:pPr indent="-317500" lvl="0" marL="457200" rtl="0" algn="l">
              <a:spcBef>
                <a:spcPts val="0"/>
              </a:spcBef>
              <a:spcAft>
                <a:spcPts val="0"/>
              </a:spcAft>
              <a:buSzPts val="1400"/>
              <a:buChar char="●"/>
            </a:pPr>
            <a:r>
              <a:rPr lang="en"/>
              <a:t>Members of object and array literals</a:t>
            </a:r>
            <a:endParaRPr/>
          </a:p>
          <a:p>
            <a:pPr indent="-317500" lvl="0" marL="457200" rtl="0" algn="l">
              <a:spcBef>
                <a:spcPts val="0"/>
              </a:spcBef>
              <a:spcAft>
                <a:spcPts val="0"/>
              </a:spcAft>
              <a:buSzPts val="1400"/>
              <a:buChar char="●"/>
            </a:pPr>
            <a:r>
              <a:rPr lang="en"/>
              <a:t>Return statements.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b="1" lang="en"/>
              <a:t>contextual type</a:t>
            </a:r>
            <a:r>
              <a:rPr lang="en"/>
              <a:t> also acts as a candidate type in </a:t>
            </a:r>
            <a:r>
              <a:rPr b="1" lang="en"/>
              <a:t>best common type</a:t>
            </a:r>
            <a:r>
              <a:rPr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Built-In Generics</a:t>
            </a:r>
            <a:r>
              <a:rPr lang="en"/>
              <a:t> ...</a:t>
            </a:r>
            <a:endParaRPr/>
          </a:p>
        </p:txBody>
      </p:sp>
      <p:sp>
        <p:nvSpPr>
          <p:cNvPr id="257" name="Google Shape;257;p32"/>
          <p:cNvSpPr txBox="1"/>
          <p:nvPr>
            <p:ph idx="1" type="body"/>
          </p:nvPr>
        </p:nvSpPr>
        <p:spPr>
          <a:xfrm>
            <a:off x="3117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TypeScript has built in generic types.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
              <a:t>Readonly</a:t>
            </a:r>
            <a:endParaRPr b="1"/>
          </a:p>
          <a:p>
            <a:pPr indent="-317500" lvl="0" marL="457200" rtl="0" algn="l">
              <a:spcBef>
                <a:spcPts val="0"/>
              </a:spcBef>
              <a:spcAft>
                <a:spcPts val="0"/>
              </a:spcAft>
              <a:buSzPts val="1400"/>
              <a:buChar char="●"/>
            </a:pPr>
            <a:r>
              <a:rPr b="1" lang="en"/>
              <a:t>ReadonlyArray</a:t>
            </a:r>
            <a:endParaRPr b="1"/>
          </a:p>
          <a:p>
            <a:pPr indent="-317500" lvl="0" marL="457200" rtl="0" algn="l">
              <a:spcBef>
                <a:spcPts val="0"/>
              </a:spcBef>
              <a:spcAft>
                <a:spcPts val="0"/>
              </a:spcAft>
              <a:buSzPts val="1400"/>
              <a:buChar char="●"/>
            </a:pPr>
            <a:r>
              <a:rPr b="1" lang="en"/>
              <a:t>ReturnType</a:t>
            </a:r>
            <a:endParaRPr b="1"/>
          </a:p>
          <a:p>
            <a:pPr indent="-317500" lvl="0" marL="457200" rtl="0" algn="l">
              <a:spcBef>
                <a:spcPts val="0"/>
              </a:spcBef>
              <a:spcAft>
                <a:spcPts val="0"/>
              </a:spcAft>
              <a:buSzPts val="1400"/>
              <a:buChar char="●"/>
            </a:pPr>
            <a:r>
              <a:rPr b="1" lang="en"/>
              <a:t>Partial</a:t>
            </a:r>
            <a:endParaRPr b="1"/>
          </a:p>
          <a:p>
            <a:pPr indent="-317500" lvl="0" marL="457200" rtl="0" algn="l">
              <a:spcBef>
                <a:spcPts val="0"/>
              </a:spcBef>
              <a:spcAft>
                <a:spcPts val="0"/>
              </a:spcAft>
              <a:buSzPts val="1400"/>
              <a:buChar char="●"/>
            </a:pPr>
            <a:r>
              <a:rPr b="1" lang="en"/>
              <a:t>Required</a:t>
            </a:r>
            <a:endParaRPr b="1"/>
          </a:p>
          <a:p>
            <a:pPr indent="-317500" lvl="0" marL="457200" rtl="0" algn="l">
              <a:spcBef>
                <a:spcPts val="0"/>
              </a:spcBef>
              <a:spcAft>
                <a:spcPts val="0"/>
              </a:spcAft>
              <a:buSzPts val="1400"/>
              <a:buChar char="●"/>
            </a:pPr>
            <a:r>
              <a:rPr b="1" lang="en"/>
              <a:t>NonNullable</a:t>
            </a:r>
            <a:endParaRPr b="1"/>
          </a:p>
          <a:p>
            <a:pPr indent="-317500" lvl="0" marL="457200" rtl="0" algn="l">
              <a:spcBef>
                <a:spcPts val="0"/>
              </a:spcBef>
              <a:spcAft>
                <a:spcPts val="0"/>
              </a:spcAft>
              <a:buSzPts val="1400"/>
              <a:buChar char="●"/>
            </a:pPr>
            <a:r>
              <a:rPr b="1" lang="en"/>
              <a:t>Pick</a:t>
            </a:r>
            <a:endParaRPr b="1"/>
          </a:p>
          <a:p>
            <a:pPr indent="-317500" lvl="0" marL="457200" rtl="0" algn="l">
              <a:spcBef>
                <a:spcPts val="0"/>
              </a:spcBef>
              <a:spcAft>
                <a:spcPts val="0"/>
              </a:spcAft>
              <a:buSzPts val="1400"/>
              <a:buChar char="●"/>
            </a:pPr>
            <a:r>
              <a:rPr b="1" lang="en"/>
              <a:t>Record</a:t>
            </a:r>
            <a:endParaRPr b="1"/>
          </a:p>
          <a:p>
            <a:pPr indent="-317500" lvl="0" marL="457200" rtl="0" algn="l">
              <a:spcBef>
                <a:spcPts val="0"/>
              </a:spcBef>
              <a:spcAft>
                <a:spcPts val="0"/>
              </a:spcAft>
              <a:buSzPts val="1400"/>
              <a:buChar char="●"/>
            </a:pPr>
            <a:r>
              <a:rPr b="1" lang="en"/>
              <a:t>Extract</a:t>
            </a:r>
            <a:endParaRPr b="1"/>
          </a:p>
          <a:p>
            <a:pPr indent="-317500" lvl="0" marL="457200" rtl="0" algn="l">
              <a:spcBef>
                <a:spcPts val="0"/>
              </a:spcBef>
              <a:spcAft>
                <a:spcPts val="0"/>
              </a:spcAft>
              <a:buSzPts val="1400"/>
              <a:buChar char="●"/>
            </a:pPr>
            <a:r>
              <a:rPr b="1" lang="en"/>
              <a:t>Exclude</a:t>
            </a:r>
            <a:endParaRPr b="1"/>
          </a:p>
          <a:p>
            <a:pPr indent="-317500" lvl="0" marL="457200" rtl="0" algn="l">
              <a:spcBef>
                <a:spcPts val="0"/>
              </a:spcBef>
              <a:spcAft>
                <a:spcPts val="0"/>
              </a:spcAft>
              <a:buSzPts val="1400"/>
              <a:buChar char="●"/>
            </a:pPr>
            <a:r>
              <a:rPr b="1" lang="en"/>
              <a:t>Omit</a:t>
            </a:r>
            <a:endParaRPr b="1"/>
          </a:p>
          <a:p>
            <a:pPr indent="0" lvl="0" marL="45720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list is probably (most definitely) not complete.</a:t>
            </a:r>
            <a:endParaRPr/>
          </a:p>
          <a:p>
            <a:pPr indent="0" lvl="0" marL="0" rtl="0" algn="l">
              <a:spcBef>
                <a:spcPts val="0"/>
              </a:spcBef>
              <a:spcAft>
                <a:spcPts val="0"/>
              </a:spcAft>
              <a:buNone/>
            </a:pPr>
            <a:r>
              <a:t/>
            </a:r>
            <a:endParaRPr/>
          </a:p>
        </p:txBody>
      </p:sp>
      <p:sp>
        <p:nvSpPr>
          <p:cNvPr id="258" name="Google Shape;258;p32"/>
          <p:cNvSpPr txBox="1"/>
          <p:nvPr>
            <p:ph idx="1" type="body"/>
          </p:nvPr>
        </p:nvSpPr>
        <p:spPr>
          <a:xfrm>
            <a:off x="45720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This list is probably (most definitely) not complete.</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5"/>
          <p:cNvSpPr txBox="1"/>
          <p:nvPr>
            <p:ph type="ctrTitle"/>
          </p:nvPr>
        </p:nvSpPr>
        <p:spPr>
          <a:xfrm>
            <a:off x="4815375" y="1323675"/>
            <a:ext cx="3487800" cy="16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TypeScript Features You Can Use Immediately</a:t>
            </a:r>
            <a:endParaRPr/>
          </a:p>
        </p:txBody>
      </p:sp>
      <p:sp>
        <p:nvSpPr>
          <p:cNvPr id="153" name="Google Shape;153;p15"/>
          <p:cNvSpPr txBox="1"/>
          <p:nvPr>
            <p:ph idx="1" type="subTitle"/>
          </p:nvPr>
        </p:nvSpPr>
        <p:spPr>
          <a:xfrm>
            <a:off x="4815375" y="2930475"/>
            <a:ext cx="3487800" cy="15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Bob Fornal</a:t>
            </a:r>
            <a:endParaRPr/>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Twitter @rfornal</a:t>
            </a:r>
            <a:endParaRPr b="1" sz="1200"/>
          </a:p>
          <a:p>
            <a:pPr indent="0" lvl="0" marL="0" rtl="0" algn="l">
              <a:spcBef>
                <a:spcPts val="0"/>
              </a:spcBef>
              <a:spcAft>
                <a:spcPts val="0"/>
              </a:spcAft>
              <a:buNone/>
            </a:pPr>
            <a:r>
              <a:rPr b="1" lang="en" sz="1200"/>
              <a:t>Blog dev.to/rfornal</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Email bob.fornal@leadingedje.com</a:t>
            </a:r>
            <a:endParaRPr b="1"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Built-In Generics ...</a:t>
            </a:r>
            <a:endParaRPr/>
          </a:p>
        </p:txBody>
      </p:sp>
      <p:sp>
        <p:nvSpPr>
          <p:cNvPr id="264" name="Google Shape;264;p33"/>
          <p:cNvSpPr txBox="1"/>
          <p:nvPr>
            <p:ph idx="1" type="body"/>
          </p:nvPr>
        </p:nvSpPr>
        <p:spPr>
          <a:xfrm>
            <a:off x="3117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Readonly</a:t>
            </a:r>
            <a:endParaRPr b="1"/>
          </a:p>
          <a:p>
            <a:pPr indent="0" lvl="0" marL="0" rtl="0" algn="l">
              <a:spcBef>
                <a:spcPts val="0"/>
              </a:spcBef>
              <a:spcAft>
                <a:spcPts val="0"/>
              </a:spcAft>
              <a:buNone/>
            </a:pPr>
            <a:r>
              <a:rPr lang="en"/>
              <a:t>const in JavaScript is tricky.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type</a:t>
            </a:r>
            <a:r>
              <a:rPr b="1" lang="en" sz="1200">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Point</a:t>
            </a:r>
            <a:r>
              <a:rPr b="1" lang="en" sz="1200">
                <a:latin typeface="Courier New"/>
                <a:ea typeface="Courier New"/>
                <a:cs typeface="Courier New"/>
                <a:sym typeface="Courier New"/>
              </a:rPr>
              <a:t> = { </a:t>
            </a:r>
            <a:r>
              <a:rPr b="1" lang="en" sz="1200">
                <a:solidFill>
                  <a:srgbClr val="4A86E8"/>
                </a:solidFill>
                <a:latin typeface="Courier New"/>
                <a:ea typeface="Courier New"/>
                <a:cs typeface="Courier New"/>
                <a:sym typeface="Courier New"/>
              </a:rPr>
              <a:t>x</a:t>
            </a:r>
            <a:r>
              <a:rPr b="1" lang="en" sz="1200">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number</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y</a:t>
            </a:r>
            <a:r>
              <a:rPr b="1" lang="en" sz="1200">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number </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const</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fixedPoint</a:t>
            </a:r>
            <a:r>
              <a:rPr b="1" lang="en" sz="1200">
                <a:latin typeface="Courier New"/>
                <a:ea typeface="Courier New"/>
                <a:cs typeface="Courier New"/>
                <a:sym typeface="Courier New"/>
              </a:rPr>
              <a:t>: </a:t>
            </a:r>
            <a:r>
              <a:rPr b="1" lang="en" sz="1200">
                <a:solidFill>
                  <a:srgbClr val="FF9900"/>
                </a:solidFill>
                <a:latin typeface="Courier New"/>
                <a:ea typeface="Courier New"/>
                <a:cs typeface="Courier New"/>
                <a:sym typeface="Courier New"/>
              </a:rPr>
              <a:t>Readonly</a:t>
            </a:r>
            <a:r>
              <a:rPr b="1" lang="en" sz="1200">
                <a:latin typeface="Courier New"/>
                <a:ea typeface="Courier New"/>
                <a:cs typeface="Courier New"/>
                <a:sym typeface="Courier New"/>
              </a:rPr>
              <a:t>&lt;</a:t>
            </a:r>
            <a:r>
              <a:rPr b="1" lang="en" sz="1200">
                <a:solidFill>
                  <a:srgbClr val="00FF00"/>
                </a:solidFill>
                <a:latin typeface="Courier New"/>
                <a:ea typeface="Courier New"/>
                <a:cs typeface="Courier New"/>
                <a:sym typeface="Courier New"/>
              </a:rPr>
              <a:t>Point</a:t>
            </a:r>
            <a:r>
              <a:rPr b="1" lang="en" sz="1200">
                <a:latin typeface="Courier New"/>
                <a:ea typeface="Courier New"/>
                <a:cs typeface="Courier New"/>
                <a:sym typeface="Courier New"/>
              </a:rPr>
              <a:t>&gt; =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x</a:t>
            </a:r>
            <a:r>
              <a:rPr b="1" lang="en" sz="1200">
                <a:latin typeface="Courier New"/>
                <a:ea typeface="Courier New"/>
                <a:cs typeface="Courier New"/>
                <a:sym typeface="Courier New"/>
              </a:rPr>
              <a:t>: </a:t>
            </a:r>
            <a:r>
              <a:rPr b="1" lang="en" sz="1200">
                <a:solidFill>
                  <a:srgbClr val="FFFF00"/>
                </a:solidFill>
                <a:latin typeface="Courier New"/>
                <a:ea typeface="Courier New"/>
                <a:cs typeface="Courier New"/>
                <a:sym typeface="Courier New"/>
              </a:rPr>
              <a:t>4</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y</a:t>
            </a:r>
            <a:r>
              <a:rPr b="1" lang="en" sz="1200">
                <a:latin typeface="Courier New"/>
                <a:ea typeface="Courier New"/>
                <a:cs typeface="Courier New"/>
                <a:sym typeface="Courier New"/>
              </a:rPr>
              <a:t>: </a:t>
            </a:r>
            <a:r>
              <a:rPr b="1" lang="en" sz="1200">
                <a:solidFill>
                  <a:srgbClr val="FFFF00"/>
                </a:solidFill>
                <a:latin typeface="Courier New"/>
                <a:ea typeface="Courier New"/>
                <a:cs typeface="Courier New"/>
                <a:sym typeface="Courier New"/>
              </a:rPr>
              <a:t>2</a:t>
            </a:r>
            <a:endParaRPr b="1" sz="1200">
              <a:solidFill>
                <a:srgbClr val="FFFF00"/>
              </a:solidFill>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4A86E8"/>
                </a:solidFill>
                <a:latin typeface="Courier New"/>
                <a:ea typeface="Courier New"/>
                <a:cs typeface="Courier New"/>
                <a:sym typeface="Courier New"/>
              </a:rPr>
              <a:t>fixedPoint</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x</a:t>
            </a:r>
            <a:r>
              <a:rPr b="1" lang="en" sz="1200">
                <a:latin typeface="Courier New"/>
                <a:ea typeface="Courier New"/>
                <a:cs typeface="Courier New"/>
                <a:sym typeface="Courier New"/>
              </a:rPr>
              <a:t> = </a:t>
            </a:r>
            <a:r>
              <a:rPr b="1" lang="en" sz="1200">
                <a:solidFill>
                  <a:srgbClr val="FFFF00"/>
                </a:solidFill>
                <a:latin typeface="Courier New"/>
                <a:ea typeface="Courier New"/>
                <a:cs typeface="Courier New"/>
                <a:sym typeface="Courier New"/>
              </a:rPr>
              <a:t>5</a:t>
            </a:r>
            <a:r>
              <a:rPr b="1" lang="en" sz="1200">
                <a:latin typeface="Courier New"/>
                <a:ea typeface="Courier New"/>
                <a:cs typeface="Courier New"/>
                <a:sym typeface="Courier New"/>
              </a:rPr>
              <a:t>; </a:t>
            </a:r>
            <a:r>
              <a:rPr b="1" lang="en" sz="1200">
                <a:solidFill>
                  <a:srgbClr val="999999"/>
                </a:solidFill>
                <a:latin typeface="Courier New"/>
                <a:ea typeface="Courier New"/>
                <a:cs typeface="Courier New"/>
                <a:sym typeface="Courier New"/>
              </a:rPr>
              <a:t>// Compiler error!</a:t>
            </a:r>
            <a:endParaRPr b="1" sz="1200">
              <a:solidFill>
                <a:srgbClr val="999999"/>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65" name="Google Shape;265;p33"/>
          <p:cNvSpPr txBox="1"/>
          <p:nvPr>
            <p:ph idx="1" type="body"/>
          </p:nvPr>
        </p:nvSpPr>
        <p:spPr>
          <a:xfrm>
            <a:off x="45720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ReadonlyArray</a:t>
            </a:r>
            <a:endParaRPr b="1"/>
          </a:p>
          <a:p>
            <a:pPr indent="0" lvl="0" marL="0" rtl="0" algn="l">
              <a:spcBef>
                <a:spcPts val="0"/>
              </a:spcBef>
              <a:spcAft>
                <a:spcPts val="0"/>
              </a:spcAft>
              <a:buNone/>
            </a:pPr>
            <a:r>
              <a:rPr lang="en"/>
              <a:t>The generic, built-in type ReadonlyArray allows errors to be thrown when using an array function that mutates the original array.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const</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values</a:t>
            </a:r>
            <a:r>
              <a:rPr b="1" lang="en" sz="1200">
                <a:latin typeface="Courier New"/>
                <a:ea typeface="Courier New"/>
                <a:cs typeface="Courier New"/>
                <a:sym typeface="Courier New"/>
              </a:rPr>
              <a:t>: </a:t>
            </a:r>
            <a:r>
              <a:rPr b="1" lang="en" sz="1200">
                <a:solidFill>
                  <a:srgbClr val="FF9900"/>
                </a:solidFill>
                <a:latin typeface="Courier New"/>
                <a:ea typeface="Courier New"/>
                <a:cs typeface="Courier New"/>
                <a:sym typeface="Courier New"/>
              </a:rPr>
              <a:t>ReadonlyArray</a:t>
            </a:r>
            <a:r>
              <a:rPr b="1" lang="en" sz="1200">
                <a:latin typeface="Courier New"/>
                <a:ea typeface="Courier New"/>
                <a:cs typeface="Courier New"/>
                <a:sym typeface="Courier New"/>
              </a:rPr>
              <a:t>&lt;</a:t>
            </a:r>
            <a:r>
              <a:rPr b="1" lang="en" sz="1200">
                <a:solidFill>
                  <a:srgbClr val="00FF00"/>
                </a:solidFill>
                <a:latin typeface="Courier New"/>
                <a:ea typeface="Courier New"/>
                <a:cs typeface="Courier New"/>
                <a:sym typeface="Courier New"/>
              </a:rPr>
              <a:t>number</a:t>
            </a:r>
            <a:r>
              <a:rPr b="1" lang="en" sz="1200">
                <a:latin typeface="Courier New"/>
                <a:ea typeface="Courier New"/>
                <a:cs typeface="Courier New"/>
                <a:sym typeface="Courier New"/>
              </a:rPr>
              <a:t>&gt; =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a:t>
            </a:r>
            <a:r>
              <a:rPr b="1" lang="en" sz="1200">
                <a:solidFill>
                  <a:srgbClr val="FFFF00"/>
                </a:solidFill>
                <a:latin typeface="Courier New"/>
                <a:ea typeface="Courier New"/>
                <a:cs typeface="Courier New"/>
                <a:sym typeface="Courier New"/>
              </a:rPr>
              <a:t>1</a:t>
            </a:r>
            <a:r>
              <a:rPr b="1" lang="en" sz="1200">
                <a:latin typeface="Courier New"/>
                <a:ea typeface="Courier New"/>
                <a:cs typeface="Courier New"/>
                <a:sym typeface="Courier New"/>
              </a:rPr>
              <a:t>, </a:t>
            </a:r>
            <a:r>
              <a:rPr b="1" lang="en" sz="1200">
                <a:solidFill>
                  <a:srgbClr val="FFFF00"/>
                </a:solidFill>
                <a:latin typeface="Courier New"/>
                <a:ea typeface="Courier New"/>
                <a:cs typeface="Courier New"/>
                <a:sym typeface="Courier New"/>
              </a:rPr>
              <a:t>2</a:t>
            </a:r>
            <a:r>
              <a:rPr b="1" lang="en" sz="1200">
                <a:latin typeface="Courier New"/>
                <a:ea typeface="Courier New"/>
                <a:cs typeface="Courier New"/>
                <a:sym typeface="Courier New"/>
              </a:rPr>
              <a:t>, </a:t>
            </a:r>
            <a:r>
              <a:rPr b="1" lang="en" sz="1200">
                <a:solidFill>
                  <a:srgbClr val="FFFF00"/>
                </a:solidFill>
                <a:latin typeface="Courier New"/>
                <a:ea typeface="Courier New"/>
                <a:cs typeface="Courier New"/>
                <a:sym typeface="Courier New"/>
              </a:rPr>
              <a:t>3</a:t>
            </a:r>
            <a:r>
              <a:rPr b="1" lang="en" sz="1200">
                <a:latin typeface="Courier New"/>
                <a:ea typeface="Courier New"/>
                <a:cs typeface="Courier New"/>
                <a:sym typeface="Courier New"/>
              </a:rPr>
              <a:t>, </a:t>
            </a:r>
            <a:r>
              <a:rPr b="1" lang="en" sz="1200">
                <a:solidFill>
                  <a:srgbClr val="FFFF00"/>
                </a:solidFill>
                <a:latin typeface="Courier New"/>
                <a:ea typeface="Courier New"/>
                <a:cs typeface="Courier New"/>
                <a:sym typeface="Courier New"/>
              </a:rPr>
              <a:t>4</a:t>
            </a:r>
            <a:r>
              <a:rPr b="1" lang="en" sz="1200">
                <a:latin typeface="Courier New"/>
                <a:ea typeface="Courier New"/>
                <a:cs typeface="Courier New"/>
                <a:sym typeface="Courier New"/>
              </a:rPr>
              <a:t>, </a:t>
            </a:r>
            <a:r>
              <a:rPr b="1" lang="en" sz="1200">
                <a:solidFill>
                  <a:srgbClr val="FFFF00"/>
                </a:solidFill>
                <a:latin typeface="Courier New"/>
                <a:ea typeface="Courier New"/>
                <a:cs typeface="Courier New"/>
                <a:sym typeface="Courier New"/>
              </a:rPr>
              <a:t>5</a:t>
            </a:r>
            <a:r>
              <a:rPr b="1" lang="en" sz="1200">
                <a:latin typeface="Courier New"/>
                <a:ea typeface="Courier New"/>
                <a:cs typeface="Courier New"/>
                <a:sym typeface="Courier New"/>
              </a:rPr>
              <a:t>];</a:t>
            </a:r>
            <a:endParaRPr/>
          </a:p>
          <a:p>
            <a:pPr indent="0" lvl="0" marL="0" rtl="0" algn="l">
              <a:spcBef>
                <a:spcPts val="0"/>
              </a:spcBef>
              <a:spcAft>
                <a:spcPts val="0"/>
              </a:spcAft>
              <a:buNone/>
            </a:pPr>
            <a:r>
              <a:rPr b="1" lang="en" sz="1200">
                <a:solidFill>
                  <a:srgbClr val="4A86E8"/>
                </a:solidFill>
                <a:latin typeface="Courier New"/>
                <a:ea typeface="Courier New"/>
                <a:cs typeface="Courier New"/>
                <a:sym typeface="Courier New"/>
              </a:rPr>
              <a:t>values</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push</a:t>
            </a:r>
            <a:r>
              <a:rPr b="1" lang="en" sz="1200">
                <a:latin typeface="Courier New"/>
                <a:ea typeface="Courier New"/>
                <a:cs typeface="Courier New"/>
                <a:sym typeface="Courier New"/>
              </a:rPr>
              <a:t>(</a:t>
            </a:r>
            <a:r>
              <a:rPr b="1" lang="en" sz="1200">
                <a:solidFill>
                  <a:srgbClr val="FFFF00"/>
                </a:solidFill>
                <a:latin typeface="Courier New"/>
                <a:ea typeface="Courier New"/>
                <a:cs typeface="Courier New"/>
                <a:sym typeface="Courier New"/>
              </a:rPr>
              <a:t>6</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999999"/>
                </a:solidFill>
                <a:latin typeface="Courier New"/>
                <a:ea typeface="Courier New"/>
                <a:cs typeface="Courier New"/>
                <a:sym typeface="Courier New"/>
              </a:rPr>
              <a:t>// Compile error! This mutates the array</a:t>
            </a:r>
            <a:endParaRPr b="1" sz="12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4A86E8"/>
                </a:solidFill>
                <a:latin typeface="Courier New"/>
                <a:ea typeface="Courier New"/>
                <a:cs typeface="Courier New"/>
                <a:sym typeface="Courier New"/>
              </a:rPr>
              <a:t>values</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filter</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x</a:t>
            </a:r>
            <a:r>
              <a:rPr b="1" lang="en" sz="1200">
                <a:latin typeface="Courier New"/>
                <a:ea typeface="Courier New"/>
                <a:cs typeface="Courier New"/>
                <a:sym typeface="Courier New"/>
              </a:rPr>
              <a:t> =&gt; </a:t>
            </a:r>
            <a:r>
              <a:rPr b="1" lang="en" sz="1200">
                <a:solidFill>
                  <a:srgbClr val="4A86E8"/>
                </a:solidFill>
                <a:latin typeface="Courier New"/>
                <a:ea typeface="Courier New"/>
                <a:cs typeface="Courier New"/>
                <a:sym typeface="Courier New"/>
              </a:rPr>
              <a:t>x</a:t>
            </a:r>
            <a:r>
              <a:rPr b="1" lang="en" sz="1200">
                <a:latin typeface="Courier New"/>
                <a:ea typeface="Courier New"/>
                <a:cs typeface="Courier New"/>
                <a:sym typeface="Courier New"/>
              </a:rPr>
              <a:t> &gt; </a:t>
            </a:r>
            <a:r>
              <a:rPr b="1" lang="en" sz="1200">
                <a:solidFill>
                  <a:srgbClr val="FFFF00"/>
                </a:solidFill>
                <a:latin typeface="Courier New"/>
                <a:ea typeface="Courier New"/>
                <a:cs typeface="Courier New"/>
                <a:sym typeface="Courier New"/>
              </a:rPr>
              <a:t>4</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999999"/>
                </a:solidFill>
                <a:latin typeface="Courier New"/>
                <a:ea typeface="Courier New"/>
                <a:cs typeface="Courier New"/>
                <a:sym typeface="Courier New"/>
              </a:rPr>
              <a:t>// Compiles! filter returns a new array</a:t>
            </a:r>
            <a:endParaRPr b="1" sz="1200">
              <a:solidFill>
                <a:srgbClr val="999999"/>
              </a:solidFill>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
              <a:t>Handy if you want to keep an immutable array!</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Built-In Generics ...</a:t>
            </a:r>
            <a:endParaRPr/>
          </a:p>
        </p:txBody>
      </p:sp>
      <p:sp>
        <p:nvSpPr>
          <p:cNvPr id="271" name="Google Shape;271;p34"/>
          <p:cNvSpPr txBox="1"/>
          <p:nvPr>
            <p:ph idx="1" type="body"/>
          </p:nvPr>
        </p:nvSpPr>
        <p:spPr>
          <a:xfrm>
            <a:off x="3117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ReturnType</a:t>
            </a:r>
            <a:endParaRPr b="1"/>
          </a:p>
          <a:p>
            <a:pPr indent="0" lvl="0" marL="0" rtl="0" algn="l">
              <a:spcBef>
                <a:spcPts val="0"/>
              </a:spcBef>
              <a:spcAft>
                <a:spcPts val="0"/>
              </a:spcAft>
              <a:buNone/>
            </a:pPr>
            <a:r>
              <a:rPr lang="en"/>
              <a:t>This built-in type gets you the return type of any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type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Point</a:t>
            </a:r>
            <a:r>
              <a:rPr b="1" lang="en" sz="1000">
                <a:latin typeface="Courier New"/>
                <a:ea typeface="Courier New"/>
                <a:cs typeface="Courier New"/>
                <a:sym typeface="Courier New"/>
              </a:rPr>
              <a:t> = { </a:t>
            </a:r>
            <a:r>
              <a:rPr b="1" lang="en" sz="1000">
                <a:solidFill>
                  <a:srgbClr val="4A86E8"/>
                </a:solidFill>
                <a:latin typeface="Courier New"/>
                <a:ea typeface="Courier New"/>
                <a:cs typeface="Courier New"/>
                <a:sym typeface="Courier New"/>
              </a:rPr>
              <a:t>x</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number</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y</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number</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function</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generateSquare</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bottomLeft</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Point</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topRight</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Point</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return</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bottomLeft</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bottomRight</a:t>
            </a:r>
            <a:r>
              <a:rPr b="1" lang="en" sz="1000">
                <a:latin typeface="Courier New"/>
                <a:ea typeface="Courier New"/>
                <a:cs typeface="Courier New"/>
                <a:sym typeface="Courier New"/>
              </a:rPr>
              <a:t>: { </a:t>
            </a:r>
            <a:r>
              <a:rPr b="1" lang="en" sz="1000">
                <a:solidFill>
                  <a:srgbClr val="4A86E8"/>
                </a:solidFill>
                <a:latin typeface="Courier New"/>
                <a:ea typeface="Courier New"/>
                <a:cs typeface="Courier New"/>
                <a:sym typeface="Courier New"/>
              </a:rPr>
              <a:t>x</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topRight</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x</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y</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bottomLeft</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y</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topLeft</a:t>
            </a:r>
            <a:r>
              <a:rPr b="1" lang="en" sz="1000">
                <a:latin typeface="Courier New"/>
                <a:ea typeface="Courier New"/>
                <a:cs typeface="Courier New"/>
                <a:sym typeface="Courier New"/>
              </a:rPr>
              <a:t>: { </a:t>
            </a:r>
            <a:r>
              <a:rPr b="1" lang="en" sz="1000">
                <a:solidFill>
                  <a:srgbClr val="4A86E8"/>
                </a:solidFill>
                <a:latin typeface="Courier New"/>
                <a:ea typeface="Courier New"/>
                <a:cs typeface="Courier New"/>
                <a:sym typeface="Courier New"/>
              </a:rPr>
              <a:t>x</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bottomLeft</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x</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y</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topRight</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y</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topRight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272" name="Google Shape;272;p34"/>
          <p:cNvSpPr txBox="1"/>
          <p:nvPr>
            <p:ph idx="1" type="body"/>
          </p:nvPr>
        </p:nvSpPr>
        <p:spPr>
          <a:xfrm>
            <a:off x="45720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Here's the magic! This return type can now</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be used throughout the code</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type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Square</a:t>
            </a:r>
            <a:r>
              <a:rPr b="1" lang="en" sz="1000">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ReturnType</a:t>
            </a:r>
            <a:r>
              <a:rPr b="1" lang="en" sz="1000">
                <a:latin typeface="Courier New"/>
                <a:ea typeface="Courier New"/>
                <a:cs typeface="Courier New"/>
                <a:sym typeface="Courier New"/>
              </a:rPr>
              <a:t>&lt;</a:t>
            </a:r>
            <a:r>
              <a:rPr b="1" lang="en" sz="1000">
                <a:solidFill>
                  <a:srgbClr val="8E7CC3"/>
                </a:solidFill>
                <a:latin typeface="Courier New"/>
                <a:ea typeface="Courier New"/>
                <a:cs typeface="Courier New"/>
                <a:sym typeface="Courier New"/>
              </a:rPr>
              <a:t>typeof</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generateSquare</a:t>
            </a:r>
            <a:r>
              <a:rPr b="1" lang="en" sz="1000">
                <a:latin typeface="Courier New"/>
                <a:ea typeface="Courier New"/>
                <a:cs typeface="Courier New"/>
                <a:sym typeface="Courier New"/>
              </a:rPr>
              <a:t>&gt;; </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function</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areaOfSquare</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square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Square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number</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return</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result</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Built-In Generics ...</a:t>
            </a:r>
            <a:endParaRPr/>
          </a:p>
        </p:txBody>
      </p:sp>
      <p:sp>
        <p:nvSpPr>
          <p:cNvPr id="278" name="Google Shape;278;p35"/>
          <p:cNvSpPr txBox="1"/>
          <p:nvPr>
            <p:ph idx="1" type="body"/>
          </p:nvPr>
        </p:nvSpPr>
        <p:spPr>
          <a:xfrm>
            <a:off x="3117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ReturnType</a:t>
            </a:r>
            <a:endParaRPr b="1"/>
          </a:p>
          <a:p>
            <a:pPr indent="0" lvl="0" marL="0" rtl="0" algn="l">
              <a:spcBef>
                <a:spcPts val="0"/>
              </a:spcBef>
              <a:spcAft>
                <a:spcPts val="0"/>
              </a:spcAft>
              <a:buNone/>
            </a:pPr>
            <a:r>
              <a:rPr lang="en"/>
              <a:t>… functions can also be accessed from within classes.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class</a:t>
            </a:r>
            <a:r>
              <a:rPr b="1" lang="en" sz="1000">
                <a:solidFill>
                  <a:srgbClr val="FFFFFF"/>
                </a:solidFill>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Square</a:t>
            </a:r>
            <a:r>
              <a:rPr b="1" lang="en" sz="1000">
                <a:solidFill>
                  <a:srgbClr val="FFFFFF"/>
                </a:solidFill>
                <a:latin typeface="Courier New"/>
                <a:ea typeface="Courier New"/>
                <a:cs typeface="Courier New"/>
                <a:sym typeface="Courier New"/>
              </a:rPr>
              <a:t>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FFFF"/>
                </a:solidFill>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generate</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bottomLeft</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topRight</a:t>
            </a:r>
            <a:r>
              <a:rPr b="1" lang="en" sz="1000">
                <a:latin typeface="Courier New"/>
                <a:ea typeface="Courier New"/>
                <a:cs typeface="Courier New"/>
                <a:sym typeface="Courier New"/>
              </a:rPr>
              <a:t>)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FFFF"/>
                </a:solidFill>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return</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      </a:t>
            </a:r>
            <a:r>
              <a:rPr b="1" lang="en" sz="900">
                <a:solidFill>
                  <a:srgbClr val="4A86E8"/>
                </a:solidFill>
                <a:latin typeface="Courier New"/>
                <a:ea typeface="Courier New"/>
                <a:cs typeface="Courier New"/>
                <a:sym typeface="Courier New"/>
              </a:rPr>
              <a:t>bottomLeft</a:t>
            </a:r>
            <a:r>
              <a:rPr b="1" lang="en" sz="900">
                <a:latin typeface="Courier New"/>
                <a:ea typeface="Courier New"/>
                <a:cs typeface="Courier New"/>
                <a:sym typeface="Courier New"/>
              </a:rPr>
              <a:t>,</a:t>
            </a:r>
            <a:endParaRPr b="1" sz="900">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      </a:t>
            </a:r>
            <a:r>
              <a:rPr b="1" lang="en" sz="900">
                <a:solidFill>
                  <a:srgbClr val="4A86E8"/>
                </a:solidFill>
                <a:latin typeface="Courier New"/>
                <a:ea typeface="Courier New"/>
                <a:cs typeface="Courier New"/>
                <a:sym typeface="Courier New"/>
              </a:rPr>
              <a:t>bottomRight</a:t>
            </a:r>
            <a:r>
              <a:rPr b="1" lang="en" sz="900">
                <a:latin typeface="Courier New"/>
                <a:ea typeface="Courier New"/>
                <a:cs typeface="Courier New"/>
                <a:sym typeface="Courier New"/>
              </a:rPr>
              <a:t>: { </a:t>
            </a:r>
            <a:r>
              <a:rPr b="1" lang="en" sz="900">
                <a:solidFill>
                  <a:srgbClr val="4A86E8"/>
                </a:solidFill>
                <a:latin typeface="Courier New"/>
                <a:ea typeface="Courier New"/>
                <a:cs typeface="Courier New"/>
                <a:sym typeface="Courier New"/>
              </a:rPr>
              <a:t>x</a:t>
            </a:r>
            <a:r>
              <a:rPr b="1" lang="en" sz="900">
                <a:latin typeface="Courier New"/>
                <a:ea typeface="Courier New"/>
                <a:cs typeface="Courier New"/>
                <a:sym typeface="Courier New"/>
              </a:rPr>
              <a:t>: </a:t>
            </a:r>
            <a:r>
              <a:rPr b="1" lang="en" sz="900">
                <a:solidFill>
                  <a:srgbClr val="4A86E8"/>
                </a:solidFill>
                <a:latin typeface="Courier New"/>
                <a:ea typeface="Courier New"/>
                <a:cs typeface="Courier New"/>
                <a:sym typeface="Courier New"/>
              </a:rPr>
              <a:t>topRight</a:t>
            </a:r>
            <a:r>
              <a:rPr b="1" lang="en" sz="900">
                <a:latin typeface="Courier New"/>
                <a:ea typeface="Courier New"/>
                <a:cs typeface="Courier New"/>
                <a:sym typeface="Courier New"/>
              </a:rPr>
              <a:t>.</a:t>
            </a:r>
            <a:r>
              <a:rPr b="1" lang="en" sz="900">
                <a:solidFill>
                  <a:srgbClr val="4A86E8"/>
                </a:solidFill>
                <a:latin typeface="Courier New"/>
                <a:ea typeface="Courier New"/>
                <a:cs typeface="Courier New"/>
                <a:sym typeface="Courier New"/>
              </a:rPr>
              <a:t>x</a:t>
            </a:r>
            <a:r>
              <a:rPr b="1" lang="en" sz="900">
                <a:latin typeface="Courier New"/>
                <a:ea typeface="Courier New"/>
                <a:cs typeface="Courier New"/>
                <a:sym typeface="Courier New"/>
              </a:rPr>
              <a:t>, </a:t>
            </a:r>
            <a:r>
              <a:rPr b="1" lang="en" sz="900">
                <a:solidFill>
                  <a:srgbClr val="4A86E8"/>
                </a:solidFill>
                <a:latin typeface="Courier New"/>
                <a:ea typeface="Courier New"/>
                <a:cs typeface="Courier New"/>
                <a:sym typeface="Courier New"/>
              </a:rPr>
              <a:t>y</a:t>
            </a:r>
            <a:r>
              <a:rPr b="1" lang="en" sz="900">
                <a:latin typeface="Courier New"/>
                <a:ea typeface="Courier New"/>
                <a:cs typeface="Courier New"/>
                <a:sym typeface="Courier New"/>
              </a:rPr>
              <a:t>: </a:t>
            </a:r>
            <a:r>
              <a:rPr b="1" lang="en" sz="900">
                <a:solidFill>
                  <a:srgbClr val="4A86E8"/>
                </a:solidFill>
                <a:latin typeface="Courier New"/>
                <a:ea typeface="Courier New"/>
                <a:cs typeface="Courier New"/>
                <a:sym typeface="Courier New"/>
              </a:rPr>
              <a:t>bottomLeft</a:t>
            </a:r>
            <a:r>
              <a:rPr b="1" lang="en" sz="900">
                <a:latin typeface="Courier New"/>
                <a:ea typeface="Courier New"/>
                <a:cs typeface="Courier New"/>
                <a:sym typeface="Courier New"/>
              </a:rPr>
              <a:t>.</a:t>
            </a:r>
            <a:r>
              <a:rPr b="1" lang="en" sz="900">
                <a:solidFill>
                  <a:srgbClr val="4A86E8"/>
                </a:solidFill>
                <a:latin typeface="Courier New"/>
                <a:ea typeface="Courier New"/>
                <a:cs typeface="Courier New"/>
                <a:sym typeface="Courier New"/>
              </a:rPr>
              <a:t>y</a:t>
            </a:r>
            <a:r>
              <a:rPr b="1" lang="en" sz="900">
                <a:latin typeface="Courier New"/>
                <a:ea typeface="Courier New"/>
                <a:cs typeface="Courier New"/>
                <a:sym typeface="Courier New"/>
              </a:rPr>
              <a:t> },</a:t>
            </a:r>
            <a:endParaRPr b="1" sz="900">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      </a:t>
            </a:r>
            <a:r>
              <a:rPr b="1" lang="en" sz="900">
                <a:solidFill>
                  <a:srgbClr val="4A86E8"/>
                </a:solidFill>
                <a:latin typeface="Courier New"/>
                <a:ea typeface="Courier New"/>
                <a:cs typeface="Courier New"/>
                <a:sym typeface="Courier New"/>
              </a:rPr>
              <a:t>topLeft</a:t>
            </a:r>
            <a:r>
              <a:rPr b="1" lang="en" sz="900">
                <a:latin typeface="Courier New"/>
                <a:ea typeface="Courier New"/>
                <a:cs typeface="Courier New"/>
                <a:sym typeface="Courier New"/>
              </a:rPr>
              <a:t>: { </a:t>
            </a:r>
            <a:r>
              <a:rPr b="1" lang="en" sz="900">
                <a:solidFill>
                  <a:srgbClr val="4A86E8"/>
                </a:solidFill>
                <a:latin typeface="Courier New"/>
                <a:ea typeface="Courier New"/>
                <a:cs typeface="Courier New"/>
                <a:sym typeface="Courier New"/>
              </a:rPr>
              <a:t>x</a:t>
            </a:r>
            <a:r>
              <a:rPr b="1" lang="en" sz="900">
                <a:latin typeface="Courier New"/>
                <a:ea typeface="Courier New"/>
                <a:cs typeface="Courier New"/>
                <a:sym typeface="Courier New"/>
              </a:rPr>
              <a:t>: </a:t>
            </a:r>
            <a:r>
              <a:rPr b="1" lang="en" sz="900">
                <a:solidFill>
                  <a:srgbClr val="4A86E8"/>
                </a:solidFill>
                <a:latin typeface="Courier New"/>
                <a:ea typeface="Courier New"/>
                <a:cs typeface="Courier New"/>
                <a:sym typeface="Courier New"/>
              </a:rPr>
              <a:t>bottomLeft</a:t>
            </a:r>
            <a:r>
              <a:rPr b="1" lang="en" sz="900">
                <a:latin typeface="Courier New"/>
                <a:ea typeface="Courier New"/>
                <a:cs typeface="Courier New"/>
                <a:sym typeface="Courier New"/>
              </a:rPr>
              <a:t>.</a:t>
            </a:r>
            <a:r>
              <a:rPr b="1" lang="en" sz="900">
                <a:solidFill>
                  <a:srgbClr val="4A86E8"/>
                </a:solidFill>
                <a:latin typeface="Courier New"/>
                <a:ea typeface="Courier New"/>
                <a:cs typeface="Courier New"/>
                <a:sym typeface="Courier New"/>
              </a:rPr>
              <a:t>x</a:t>
            </a:r>
            <a:r>
              <a:rPr b="1" lang="en" sz="900">
                <a:latin typeface="Courier New"/>
                <a:ea typeface="Courier New"/>
                <a:cs typeface="Courier New"/>
                <a:sym typeface="Courier New"/>
              </a:rPr>
              <a:t>, </a:t>
            </a:r>
            <a:r>
              <a:rPr b="1" lang="en" sz="900">
                <a:solidFill>
                  <a:srgbClr val="4A86E8"/>
                </a:solidFill>
                <a:latin typeface="Courier New"/>
                <a:ea typeface="Courier New"/>
                <a:cs typeface="Courier New"/>
                <a:sym typeface="Courier New"/>
              </a:rPr>
              <a:t>y</a:t>
            </a:r>
            <a:r>
              <a:rPr b="1" lang="en" sz="900">
                <a:latin typeface="Courier New"/>
                <a:ea typeface="Courier New"/>
                <a:cs typeface="Courier New"/>
                <a:sym typeface="Courier New"/>
              </a:rPr>
              <a:t>: </a:t>
            </a:r>
            <a:r>
              <a:rPr b="1" lang="en" sz="900">
                <a:solidFill>
                  <a:srgbClr val="4A86E8"/>
                </a:solidFill>
                <a:latin typeface="Courier New"/>
                <a:ea typeface="Courier New"/>
                <a:cs typeface="Courier New"/>
                <a:sym typeface="Courier New"/>
              </a:rPr>
              <a:t>topRight</a:t>
            </a:r>
            <a:r>
              <a:rPr b="1" lang="en" sz="900">
                <a:latin typeface="Courier New"/>
                <a:ea typeface="Courier New"/>
                <a:cs typeface="Courier New"/>
                <a:sym typeface="Courier New"/>
              </a:rPr>
              <a:t>.</a:t>
            </a:r>
            <a:r>
              <a:rPr b="1" lang="en" sz="900">
                <a:solidFill>
                  <a:srgbClr val="4A86E8"/>
                </a:solidFill>
                <a:latin typeface="Courier New"/>
                <a:ea typeface="Courier New"/>
                <a:cs typeface="Courier New"/>
                <a:sym typeface="Courier New"/>
              </a:rPr>
              <a:t>y</a:t>
            </a:r>
            <a:r>
              <a:rPr b="1" lang="en" sz="900">
                <a:latin typeface="Courier New"/>
                <a:ea typeface="Courier New"/>
                <a:cs typeface="Courier New"/>
                <a:sym typeface="Courier New"/>
              </a:rPr>
              <a:t> },</a:t>
            </a:r>
            <a:endParaRPr b="1" sz="900">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      </a:t>
            </a:r>
            <a:r>
              <a:rPr b="1" lang="en" sz="900">
                <a:solidFill>
                  <a:srgbClr val="4A86E8"/>
                </a:solidFill>
                <a:latin typeface="Courier New"/>
                <a:ea typeface="Courier New"/>
                <a:cs typeface="Courier New"/>
                <a:sym typeface="Courier New"/>
              </a:rPr>
              <a:t>topRight</a:t>
            </a:r>
            <a:endParaRPr b="1" sz="9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FFFF"/>
                </a:solidFill>
                <a:latin typeface="Courier New"/>
                <a:ea typeface="Courier New"/>
                <a:cs typeface="Courier New"/>
                <a:sym typeface="Courier New"/>
              </a:rPr>
              <a:t>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FFFF"/>
                </a:solidFill>
                <a:latin typeface="Courier New"/>
                <a:ea typeface="Courier New"/>
                <a:cs typeface="Courier New"/>
                <a:sym typeface="Courier New"/>
              </a:rPr>
              <a:t>}</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279" name="Google Shape;279;p35"/>
          <p:cNvSpPr txBox="1"/>
          <p:nvPr>
            <p:ph idx="1" type="body"/>
          </p:nvPr>
        </p:nvSpPr>
        <p:spPr>
          <a:xfrm>
            <a:off x="45720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Here's the magic! This return type can now</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be used throughout the code</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type</a:t>
            </a:r>
            <a:r>
              <a:rPr b="1" lang="en" sz="1000">
                <a:solidFill>
                  <a:srgbClr val="FFFFFF"/>
                </a:solidFill>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TSquare</a:t>
            </a:r>
            <a:r>
              <a:rPr b="1" lang="en" sz="1000">
                <a:solidFill>
                  <a:srgbClr val="FFFFFF"/>
                </a:solidFill>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ReturnType</a:t>
            </a:r>
            <a:r>
              <a:rPr b="1" lang="en" sz="1000">
                <a:solidFill>
                  <a:srgbClr val="FFFFFF"/>
                </a:solidFill>
                <a:latin typeface="Courier New"/>
                <a:ea typeface="Courier New"/>
                <a:cs typeface="Courier New"/>
                <a:sym typeface="Courier New"/>
              </a:rPr>
              <a:t>&lt;</a:t>
            </a:r>
            <a:r>
              <a:rPr b="1" lang="en" sz="1000">
                <a:solidFill>
                  <a:srgbClr val="00FF00"/>
                </a:solidFill>
                <a:latin typeface="Courier New"/>
                <a:ea typeface="Courier New"/>
                <a:cs typeface="Courier New"/>
                <a:sym typeface="Courier New"/>
              </a:rPr>
              <a:t>Square</a:t>
            </a:r>
            <a:r>
              <a:rPr b="1" lang="en" sz="1000">
                <a:solidFill>
                  <a:srgbClr val="FFFFFF"/>
                </a:solidFill>
                <a:latin typeface="Courier New"/>
                <a:ea typeface="Courier New"/>
                <a:cs typeface="Courier New"/>
                <a:sym typeface="Courier New"/>
              </a:rPr>
              <a:t>['</a:t>
            </a:r>
            <a:r>
              <a:rPr b="1" lang="en" sz="1000">
                <a:solidFill>
                  <a:srgbClr val="E06666"/>
                </a:solidFill>
                <a:latin typeface="Courier New"/>
                <a:ea typeface="Courier New"/>
                <a:cs typeface="Courier New"/>
                <a:sym typeface="Courier New"/>
              </a:rPr>
              <a:t>generate</a:t>
            </a:r>
            <a:r>
              <a:rPr b="1" lang="en" sz="1000">
                <a:solidFill>
                  <a:srgbClr val="FFFFFF"/>
                </a:solidFill>
                <a:latin typeface="Courier New"/>
                <a:ea typeface="Courier New"/>
                <a:cs typeface="Courier New"/>
                <a:sym typeface="Courier New"/>
              </a:rPr>
              <a:t>']&gt;;</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declare</a:t>
            </a:r>
            <a:r>
              <a:rPr b="1" lang="en" sz="1000">
                <a:solidFill>
                  <a:srgbClr val="FFFFFF"/>
                </a:solidFill>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let</a:t>
            </a:r>
            <a:r>
              <a:rPr b="1" lang="en" sz="1000">
                <a:solidFill>
                  <a:srgbClr val="FFFFFF"/>
                </a:solidFill>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result</a:t>
            </a:r>
            <a:r>
              <a:rPr b="1" lang="en" sz="1000">
                <a:solidFill>
                  <a:srgbClr val="FFFFFF"/>
                </a:solidFill>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TSquare</a:t>
            </a:r>
            <a:r>
              <a:rPr b="1" lang="en" sz="1000">
                <a:solidFill>
                  <a:srgbClr val="FFFFFF"/>
                </a:solidFill>
                <a:latin typeface="Courier New"/>
                <a:ea typeface="Courier New"/>
                <a:cs typeface="Courier New"/>
                <a:sym typeface="Courier New"/>
              </a:rPr>
              <a:t>;</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Built-In Generics ...</a:t>
            </a:r>
            <a:endParaRPr/>
          </a:p>
        </p:txBody>
      </p:sp>
      <p:sp>
        <p:nvSpPr>
          <p:cNvPr id="285" name="Google Shape;285;p36"/>
          <p:cNvSpPr txBox="1"/>
          <p:nvPr>
            <p:ph idx="1" type="body"/>
          </p:nvPr>
        </p:nvSpPr>
        <p:spPr>
          <a:xfrm>
            <a:off x="311700" y="1093925"/>
            <a:ext cx="50937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Partial</a:t>
            </a:r>
            <a:endParaRPr b="1"/>
          </a:p>
          <a:p>
            <a:pPr indent="0" lvl="0" marL="0" rtl="0" algn="l">
              <a:spcBef>
                <a:spcPts val="0"/>
              </a:spcBef>
              <a:spcAft>
                <a:spcPts val="0"/>
              </a:spcAft>
              <a:buNone/>
            </a:pPr>
            <a:r>
              <a:rPr lang="en"/>
              <a:t>Partial&lt;T&gt; takes all properties from one type, and makes them </a:t>
            </a:r>
            <a:r>
              <a:rPr b="1" lang="en"/>
              <a:t>optional</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const</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defaultOptions</a:t>
            </a:r>
            <a:r>
              <a:rPr b="1" lang="en" sz="1000">
                <a:latin typeface="Courier New"/>
                <a:ea typeface="Courier New"/>
                <a:cs typeface="Courier New"/>
                <a:sym typeface="Courier New"/>
              </a:rPr>
              <a:t> =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directory</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incremental</a:t>
            </a: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true</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filePattern</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function</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start</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options</a:t>
            </a: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Partial</a:t>
            </a:r>
            <a:r>
              <a:rPr b="1" lang="en" sz="1000">
                <a:latin typeface="Courier New"/>
                <a:ea typeface="Courier New"/>
                <a:cs typeface="Courier New"/>
                <a:sym typeface="Courier New"/>
              </a:rPr>
              <a:t>&lt;</a:t>
            </a:r>
            <a:r>
              <a:rPr b="1" lang="en" sz="1000">
                <a:solidFill>
                  <a:srgbClr val="FF9900"/>
                </a:solidFill>
                <a:latin typeface="Courier New"/>
                <a:ea typeface="Courier New"/>
                <a:cs typeface="Courier New"/>
                <a:sym typeface="Courier New"/>
              </a:rPr>
              <a:t>typeof</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defaultOptions</a:t>
            </a:r>
            <a:r>
              <a:rPr b="1" lang="en" sz="1000">
                <a:latin typeface="Courier New"/>
                <a:ea typeface="Courier New"/>
                <a:cs typeface="Courier New"/>
                <a:sym typeface="Courier New"/>
              </a:rPr>
              <a:t>&gt;)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const</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allOptions</a:t>
            </a:r>
            <a:r>
              <a:rPr b="1" lang="en" sz="1000">
                <a:latin typeface="Courier New"/>
                <a:ea typeface="Courier New"/>
                <a:cs typeface="Courier New"/>
                <a:sym typeface="Courier New"/>
              </a:rPr>
              <a:t> = </a:t>
            </a:r>
            <a:r>
              <a:rPr b="1" lang="en" sz="1000">
                <a:solidFill>
                  <a:srgbClr val="8E7CC3"/>
                </a:solidFill>
                <a:latin typeface="Courier New"/>
                <a:ea typeface="Courier New"/>
                <a:cs typeface="Courier New"/>
                <a:sym typeface="Courier New"/>
              </a:rPr>
              <a:t>Object</a:t>
            </a:r>
            <a:r>
              <a:rPr b="1" lang="en" sz="1000">
                <a:latin typeface="Courier New"/>
                <a:ea typeface="Courier New"/>
                <a:cs typeface="Courier New"/>
                <a:sym typeface="Courier New"/>
              </a:rPr>
              <a:t>.</a:t>
            </a:r>
            <a:r>
              <a:rPr b="1" lang="en" sz="1000">
                <a:solidFill>
                  <a:srgbClr val="8E7CC3"/>
                </a:solidFill>
                <a:latin typeface="Courier New"/>
                <a:ea typeface="Courier New"/>
                <a:cs typeface="Courier New"/>
                <a:sym typeface="Courier New"/>
              </a:rPr>
              <a:t>assign</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defaultOptions</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options</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console</a:t>
            </a:r>
            <a:r>
              <a:rPr b="1" lang="en" sz="1000">
                <a:latin typeface="Courier New"/>
                <a:ea typeface="Courier New"/>
                <a:cs typeface="Courier New"/>
                <a:sym typeface="Courier New"/>
              </a:rPr>
              <a:t>.</a:t>
            </a:r>
            <a:r>
              <a:rPr b="1" lang="en" sz="1000">
                <a:solidFill>
                  <a:srgbClr val="8E7CC3"/>
                </a:solidFill>
                <a:latin typeface="Courier New"/>
                <a:ea typeface="Courier New"/>
                <a:cs typeface="Courier New"/>
                <a:sym typeface="Courier New"/>
              </a:rPr>
              <a:t>log</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allOptions</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86" name="Google Shape;286;p36"/>
          <p:cNvSpPr txBox="1"/>
          <p:nvPr>
            <p:ph idx="1" type="body"/>
          </p:nvPr>
        </p:nvSpPr>
        <p:spPr>
          <a:xfrm>
            <a:off x="5405400" y="1093925"/>
            <a:ext cx="34269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4A86E8"/>
                </a:solidFill>
                <a:latin typeface="Courier New"/>
                <a:ea typeface="Courier New"/>
                <a:cs typeface="Courier New"/>
                <a:sym typeface="Courier New"/>
              </a:rPr>
              <a:t>start</a:t>
            </a:r>
            <a:r>
              <a:rPr b="1" lang="en" sz="1000">
                <a:solidFill>
                  <a:srgbClr val="FFFFFF"/>
                </a:solidFill>
                <a:latin typeface="Courier New"/>
                <a:ea typeface="Courier New"/>
                <a:cs typeface="Courier New"/>
                <a:sym typeface="Courier New"/>
              </a:rPr>
              <a:t>({</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FFFF"/>
                </a:solidFill>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incremental</a:t>
            </a:r>
            <a:r>
              <a:rPr b="1" lang="en" sz="1000">
                <a:solidFill>
                  <a:srgbClr val="FFFFFF"/>
                </a:solidFill>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false</a:t>
            </a:r>
            <a:r>
              <a:rPr b="1" lang="en" sz="1000">
                <a:solidFill>
                  <a:srgbClr val="FFFFFF"/>
                </a:solidFill>
                <a:latin typeface="Courier New"/>
                <a:ea typeface="Courier New"/>
                <a:cs typeface="Courier New"/>
                <a:sym typeface="Courier New"/>
              </a:rPr>
              <a:t> </a:t>
            </a:r>
            <a:r>
              <a:rPr b="1" lang="en" sz="1000">
                <a:solidFill>
                  <a:srgbClr val="999999"/>
                </a:solidFill>
                <a:latin typeface="Courier New"/>
                <a:ea typeface="Courier New"/>
                <a:cs typeface="Courier New"/>
                <a:sym typeface="Courier New"/>
              </a:rPr>
              <a:t>// Type checks!</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FFFF"/>
                </a:solidFill>
                <a:latin typeface="Courier New"/>
                <a:ea typeface="Courier New"/>
                <a:cs typeface="Courier New"/>
                <a:sym typeface="Courier New"/>
              </a:rPr>
              <a:t>});</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4A86E8"/>
                </a:solidFill>
                <a:latin typeface="Courier New"/>
                <a:ea typeface="Courier New"/>
                <a:cs typeface="Courier New"/>
                <a:sym typeface="Courier New"/>
              </a:rPr>
              <a:t>start</a:t>
            </a:r>
            <a:r>
              <a:rPr b="1" lang="en" sz="1000">
                <a:solidFill>
                  <a:srgbClr val="FFFFFF"/>
                </a:solidFill>
                <a:latin typeface="Courier New"/>
                <a:ea typeface="Courier New"/>
                <a:cs typeface="Courier New"/>
                <a:sym typeface="Courier New"/>
              </a:rPr>
              <a:t>({</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 Error! This property has</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 nothing to do with options</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FFFF"/>
                </a:solidFill>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flatten</a:t>
            </a:r>
            <a:r>
              <a:rPr b="1" lang="en" sz="1000">
                <a:solidFill>
                  <a:srgbClr val="FFFFFF"/>
                </a:solidFill>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true</a:t>
            </a:r>
            <a:endParaRPr b="1" sz="1000">
              <a:solidFill>
                <a:srgbClr val="FF9900"/>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FFFF"/>
                </a:solidFill>
                <a:latin typeface="Courier New"/>
                <a:ea typeface="Courier New"/>
                <a:cs typeface="Courier New"/>
                <a:sym typeface="Courier New"/>
              </a:rPr>
              <a:t>});</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Built-In Generics ...</a:t>
            </a:r>
            <a:endParaRPr/>
          </a:p>
        </p:txBody>
      </p:sp>
      <p:sp>
        <p:nvSpPr>
          <p:cNvPr id="292" name="Google Shape;292;p37"/>
          <p:cNvSpPr txBox="1"/>
          <p:nvPr>
            <p:ph idx="1" type="body"/>
          </p:nvPr>
        </p:nvSpPr>
        <p:spPr>
          <a:xfrm>
            <a:off x="311700" y="1093925"/>
            <a:ext cx="50937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Required</a:t>
            </a:r>
            <a:endParaRPr b="1"/>
          </a:p>
          <a:p>
            <a:pPr indent="0" lvl="0" marL="0" rtl="0" algn="l">
              <a:spcBef>
                <a:spcPts val="0"/>
              </a:spcBef>
              <a:spcAft>
                <a:spcPts val="0"/>
              </a:spcAft>
              <a:buNone/>
            </a:pPr>
            <a:r>
              <a:rPr lang="en"/>
              <a:t>Required&lt;T&gt; is the opposite to Partial&lt;T&gt;. Where Partial&lt;T&gt; makes every property optional, required makes </a:t>
            </a:r>
            <a:r>
              <a:rPr b="1" lang="en"/>
              <a:t>ever property</a:t>
            </a:r>
            <a:r>
              <a:rPr lang="en"/>
              <a:t> necessary.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type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Container</a:t>
            </a:r>
            <a:r>
              <a:rPr b="1" lang="en" sz="1000">
                <a:latin typeface="Courier New"/>
                <a:ea typeface="Courier New"/>
                <a:cs typeface="Courier New"/>
                <a:sym typeface="Courier New"/>
              </a:rPr>
              <a:t> =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width</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number</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height</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number</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children</a:t>
            </a:r>
            <a:r>
              <a:rPr b="1" lang="en" sz="1000">
                <a:solidFill>
                  <a:srgbClr val="FF9900"/>
                </a:solidFill>
                <a:latin typeface="Courier New"/>
                <a:ea typeface="Courier New"/>
                <a:cs typeface="Courier New"/>
                <a:sym typeface="Courier New"/>
              </a:rPr>
              <a:t>?</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Container</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function</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getChildrenArea</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parent</a:t>
            </a: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Required</a:t>
            </a:r>
            <a:r>
              <a:rPr b="1" lang="en" sz="1000">
                <a:latin typeface="Courier New"/>
                <a:ea typeface="Courier New"/>
                <a:cs typeface="Courier New"/>
                <a:sym typeface="Courier New"/>
              </a:rPr>
              <a:t>&lt;</a:t>
            </a:r>
            <a:r>
              <a:rPr b="1" lang="en" sz="1000">
                <a:solidFill>
                  <a:srgbClr val="00FF00"/>
                </a:solidFill>
                <a:latin typeface="Courier New"/>
                <a:ea typeface="Courier New"/>
                <a:cs typeface="Courier New"/>
                <a:sym typeface="Courier New"/>
              </a:rPr>
              <a:t>Container</a:t>
            </a:r>
            <a:r>
              <a:rPr b="1" lang="en" sz="1000">
                <a:latin typeface="Courier New"/>
                <a:ea typeface="Courier New"/>
                <a:cs typeface="Courier New"/>
                <a:sym typeface="Courier New"/>
              </a:rPr>
              <a:t>&gt;)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let</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sum</a:t>
            </a:r>
            <a:r>
              <a:rPr b="1" lang="en" sz="1000">
                <a:latin typeface="Courier New"/>
                <a:ea typeface="Courier New"/>
                <a:cs typeface="Courier New"/>
                <a:sym typeface="Courier New"/>
              </a:rPr>
              <a:t> = </a:t>
            </a:r>
            <a:r>
              <a:rPr b="1" lang="en" sz="1000">
                <a:solidFill>
                  <a:srgbClr val="FFFF00"/>
                </a:solidFill>
                <a:latin typeface="Courier New"/>
                <a:ea typeface="Courier New"/>
                <a:cs typeface="Courier New"/>
                <a:sym typeface="Courier New"/>
              </a:rPr>
              <a:t>0</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for</a:t>
            </a: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let</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child</a:t>
            </a: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of</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parent</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children</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sum</a:t>
            </a:r>
            <a:r>
              <a:rPr b="1" lang="en" sz="1000">
                <a:latin typeface="Courier New"/>
                <a:ea typeface="Courier New"/>
                <a:cs typeface="Courier New"/>
                <a:sym typeface="Courier New"/>
              </a:rPr>
              <a:t> = </a:t>
            </a:r>
            <a:r>
              <a:rPr b="1" lang="en" sz="1000">
                <a:solidFill>
                  <a:srgbClr val="4A86E8"/>
                </a:solidFill>
                <a:latin typeface="Courier New"/>
                <a:ea typeface="Courier New"/>
                <a:cs typeface="Courier New"/>
                <a:sym typeface="Courier New"/>
              </a:rPr>
              <a:t>sum</a:t>
            </a:r>
            <a:r>
              <a:rPr b="1" lang="en" sz="1000">
                <a:latin typeface="Courier New"/>
                <a:ea typeface="Courier New"/>
                <a:cs typeface="Courier New"/>
                <a:sym typeface="Courier New"/>
              </a:rPr>
              <a:t> + (</a:t>
            </a:r>
            <a:r>
              <a:rPr b="1" lang="en" sz="1000">
                <a:solidFill>
                  <a:srgbClr val="4A86E8"/>
                </a:solidFill>
                <a:latin typeface="Courier New"/>
                <a:ea typeface="Courier New"/>
                <a:cs typeface="Courier New"/>
                <a:sym typeface="Courier New"/>
              </a:rPr>
              <a:t>child</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width</a:t>
            </a:r>
            <a:r>
              <a:rPr b="1" lang="en" sz="1000">
                <a:latin typeface="Courier New"/>
                <a:ea typeface="Courier New"/>
                <a:cs typeface="Courier New"/>
                <a:sym typeface="Courier New"/>
              </a:rPr>
              <a:t> * </a:t>
            </a:r>
            <a:r>
              <a:rPr b="1" lang="en" sz="1000">
                <a:solidFill>
                  <a:srgbClr val="4A86E8"/>
                </a:solidFill>
                <a:latin typeface="Courier New"/>
                <a:ea typeface="Courier New"/>
                <a:cs typeface="Courier New"/>
                <a:sym typeface="Courier New"/>
              </a:rPr>
              <a:t>child</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height</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return</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sum</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a:p>
        </p:txBody>
      </p:sp>
      <p:sp>
        <p:nvSpPr>
          <p:cNvPr id="293" name="Google Shape;293;p37"/>
          <p:cNvSpPr txBox="1"/>
          <p:nvPr>
            <p:ph idx="1" type="body"/>
          </p:nvPr>
        </p:nvSpPr>
        <p:spPr>
          <a:xfrm>
            <a:off x="5405400" y="1093925"/>
            <a:ext cx="34269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const</a:t>
            </a:r>
            <a:r>
              <a:rPr b="1" lang="en" sz="1000">
                <a:solidFill>
                  <a:srgbClr val="FFFFFF"/>
                </a:solidFill>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mainContainer</a:t>
            </a:r>
            <a:r>
              <a:rPr b="1" lang="en" sz="1000">
                <a:solidFill>
                  <a:srgbClr val="FFFFFF"/>
                </a:solidFill>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Container</a:t>
            </a:r>
            <a:r>
              <a:rPr b="1" lang="en" sz="1000">
                <a:solidFill>
                  <a:srgbClr val="FFFFFF"/>
                </a:solidFill>
                <a:latin typeface="Courier New"/>
                <a:ea typeface="Courier New"/>
                <a:cs typeface="Courier New"/>
                <a:sym typeface="Courier New"/>
              </a:rPr>
              <a:t> =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FFFF"/>
                </a:solidFill>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width</a:t>
            </a:r>
            <a:r>
              <a:rPr b="1" lang="en" sz="1000">
                <a:solidFill>
                  <a:srgbClr val="FFFFFF"/>
                </a:solidFill>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200</a:t>
            </a:r>
            <a:r>
              <a:rPr b="1" lang="en" sz="1000">
                <a:solidFill>
                  <a:srgbClr val="FFFFFF"/>
                </a:solidFill>
                <a:latin typeface="Courier New"/>
                <a:ea typeface="Courier New"/>
                <a:cs typeface="Courier New"/>
                <a:sym typeface="Courier New"/>
              </a:rPr>
              <a:t>,</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FFFF"/>
                </a:solidFill>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height</a:t>
            </a:r>
            <a:r>
              <a:rPr b="1" lang="en" sz="1000">
                <a:solidFill>
                  <a:srgbClr val="FFFFFF"/>
                </a:solidFill>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100</a:t>
            </a:r>
            <a:endParaRPr b="1" sz="1000">
              <a:solidFill>
                <a:srgbClr val="FFFF00"/>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FFFF"/>
                </a:solidFill>
                <a:latin typeface="Courier New"/>
                <a:ea typeface="Courier New"/>
                <a:cs typeface="Courier New"/>
                <a:sym typeface="Courier New"/>
              </a:rPr>
              <a:t>}</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Error: Needs children</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4A86E8"/>
                </a:solidFill>
                <a:latin typeface="Courier New"/>
                <a:ea typeface="Courier New"/>
                <a:cs typeface="Courier New"/>
                <a:sym typeface="Courier New"/>
              </a:rPr>
              <a:t>getChildrenArea</a:t>
            </a:r>
            <a:r>
              <a:rPr b="1" lang="en" sz="1000">
                <a:solidFill>
                  <a:srgbClr val="FFFFFF"/>
                </a:solidFill>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mainContainer</a:t>
            </a:r>
            <a:r>
              <a:rPr b="1" lang="en" sz="1000">
                <a:solidFill>
                  <a:srgbClr val="FFFFFF"/>
                </a:solidFill>
                <a:latin typeface="Courier New"/>
                <a:ea typeface="Courier New"/>
                <a:cs typeface="Courier New"/>
                <a:sym typeface="Courier New"/>
              </a:rPr>
              <a:t>);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8"/>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Built-In Generics ...</a:t>
            </a:r>
            <a:endParaRPr/>
          </a:p>
        </p:txBody>
      </p:sp>
      <p:sp>
        <p:nvSpPr>
          <p:cNvPr id="299" name="Google Shape;299;p38"/>
          <p:cNvSpPr txBox="1"/>
          <p:nvPr>
            <p:ph idx="1" type="body"/>
          </p:nvPr>
        </p:nvSpPr>
        <p:spPr>
          <a:xfrm>
            <a:off x="3117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NonNullable</a:t>
            </a:r>
            <a:endParaRPr b="1"/>
          </a:p>
          <a:p>
            <a:pPr indent="0" lvl="0" marL="0" rtl="0" algn="l">
              <a:spcBef>
                <a:spcPts val="0"/>
              </a:spcBef>
              <a:spcAft>
                <a:spcPts val="0"/>
              </a:spcAft>
              <a:buNone/>
            </a:pPr>
            <a:r>
              <a:rPr lang="en"/>
              <a:t>NonNullable&lt;T&gt; helps ensure null or undefined are not passed functions. This complements the strictNullChecks compiler flag, so make sure it is activated.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function</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print</a:t>
            </a:r>
            <a:r>
              <a:rPr b="1" lang="en" sz="1200">
                <a:latin typeface="Courier New"/>
                <a:ea typeface="Courier New"/>
                <a:cs typeface="Courier New"/>
                <a:sym typeface="Courier New"/>
              </a:rPr>
              <a:t>&lt;</a:t>
            </a:r>
            <a:r>
              <a:rPr b="1" lang="en" sz="1200">
                <a:solidFill>
                  <a:srgbClr val="00FF00"/>
                </a:solidFill>
                <a:latin typeface="Courier New"/>
                <a:ea typeface="Courier New"/>
                <a:cs typeface="Courier New"/>
                <a:sym typeface="Courier New"/>
              </a:rPr>
              <a:t>T</a:t>
            </a:r>
            <a:r>
              <a:rPr b="1" lang="en" sz="1200">
                <a:latin typeface="Courier New"/>
                <a:ea typeface="Courier New"/>
                <a:cs typeface="Courier New"/>
                <a:sym typeface="Courier New"/>
              </a:rPr>
              <a:t>&gt;(</a:t>
            </a:r>
            <a:r>
              <a:rPr b="1" lang="en" sz="1200">
                <a:solidFill>
                  <a:srgbClr val="4A86E8"/>
                </a:solidFill>
                <a:latin typeface="Courier New"/>
                <a:ea typeface="Courier New"/>
                <a:cs typeface="Courier New"/>
                <a:sym typeface="Courier New"/>
              </a:rPr>
              <a:t>x</a:t>
            </a:r>
            <a:r>
              <a:rPr b="1" lang="en" sz="1200">
                <a:latin typeface="Courier New"/>
                <a:ea typeface="Courier New"/>
                <a:cs typeface="Courier New"/>
                <a:sym typeface="Courier New"/>
              </a:rPr>
              <a:t>: </a:t>
            </a:r>
            <a:r>
              <a:rPr b="1" lang="en" sz="1200">
                <a:solidFill>
                  <a:srgbClr val="FF9900"/>
                </a:solidFill>
                <a:latin typeface="Courier New"/>
                <a:ea typeface="Courier New"/>
                <a:cs typeface="Courier New"/>
                <a:sym typeface="Courier New"/>
              </a:rPr>
              <a:t>NonNullable</a:t>
            </a:r>
            <a:r>
              <a:rPr b="1" lang="en" sz="1200">
                <a:latin typeface="Courier New"/>
                <a:ea typeface="Courier New"/>
                <a:cs typeface="Courier New"/>
                <a:sym typeface="Courier New"/>
              </a:rPr>
              <a:t>&lt;</a:t>
            </a:r>
            <a:r>
              <a:rPr b="1" lang="en" sz="1200">
                <a:solidFill>
                  <a:srgbClr val="00FF00"/>
                </a:solidFill>
                <a:latin typeface="Courier New"/>
                <a:ea typeface="Courier New"/>
                <a:cs typeface="Courier New"/>
                <a:sym typeface="Courier New"/>
              </a:rPr>
              <a:t>T</a:t>
            </a:r>
            <a:r>
              <a:rPr b="1" lang="en" sz="1200">
                <a:latin typeface="Courier New"/>
                <a:ea typeface="Courier New"/>
                <a:cs typeface="Courier New"/>
                <a:sym typeface="Courier New"/>
              </a:rPr>
              <a:t>&gt;)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a:t>
            </a:r>
            <a:r>
              <a:rPr b="1" lang="en" sz="1200">
                <a:solidFill>
                  <a:srgbClr val="8E7CC3"/>
                </a:solidFill>
                <a:latin typeface="Courier New"/>
                <a:ea typeface="Courier New"/>
                <a:cs typeface="Courier New"/>
                <a:sym typeface="Courier New"/>
              </a:rPr>
              <a:t>console</a:t>
            </a:r>
            <a:r>
              <a:rPr b="1" lang="en" sz="1200">
                <a:latin typeface="Courier New"/>
                <a:ea typeface="Courier New"/>
                <a:cs typeface="Courier New"/>
                <a:sym typeface="Courier New"/>
              </a:rPr>
              <a:t>.</a:t>
            </a:r>
            <a:r>
              <a:rPr b="1" lang="en" sz="1200">
                <a:solidFill>
                  <a:srgbClr val="8E7CC3"/>
                </a:solidFill>
                <a:latin typeface="Courier New"/>
                <a:ea typeface="Courier New"/>
                <a:cs typeface="Courier New"/>
                <a:sym typeface="Courier New"/>
              </a:rPr>
              <a:t>log</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x</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toString</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4A86E8"/>
                </a:solidFill>
                <a:latin typeface="Courier New"/>
                <a:ea typeface="Courier New"/>
                <a:cs typeface="Courier New"/>
                <a:sym typeface="Courier New"/>
              </a:rPr>
              <a:t>print</a:t>
            </a:r>
            <a:r>
              <a:rPr b="1" lang="en" sz="1200">
                <a:latin typeface="Courier New"/>
                <a:ea typeface="Courier New"/>
                <a:cs typeface="Courier New"/>
                <a:sym typeface="Courier New"/>
              </a:rPr>
              <a:t>('</a:t>
            </a:r>
            <a:r>
              <a:rPr b="1" lang="en" sz="1200">
                <a:solidFill>
                  <a:srgbClr val="FFFF00"/>
                </a:solidFill>
                <a:latin typeface="Courier New"/>
                <a:ea typeface="Courier New"/>
                <a:cs typeface="Courier New"/>
                <a:sym typeface="Courier New"/>
              </a:rPr>
              <a:t>Hello</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4A86E8"/>
                </a:solidFill>
                <a:latin typeface="Courier New"/>
                <a:ea typeface="Courier New"/>
                <a:cs typeface="Courier New"/>
                <a:sym typeface="Courier New"/>
              </a:rPr>
              <a:t>print</a:t>
            </a:r>
            <a:r>
              <a:rPr b="1" lang="en" sz="1200">
                <a:latin typeface="Courier New"/>
                <a:ea typeface="Courier New"/>
                <a:cs typeface="Courier New"/>
                <a:sym typeface="Courier New"/>
              </a:rPr>
              <a:t>(</a:t>
            </a:r>
            <a:r>
              <a:rPr b="1" lang="en" sz="1200">
                <a:solidFill>
                  <a:srgbClr val="FFFF00"/>
                </a:solidFill>
                <a:latin typeface="Courier New"/>
                <a:ea typeface="Courier New"/>
                <a:cs typeface="Courier New"/>
                <a:sym typeface="Courier New"/>
              </a:rPr>
              <a:t>2</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4A86E8"/>
                </a:solidFill>
                <a:latin typeface="Courier New"/>
                <a:ea typeface="Courier New"/>
                <a:cs typeface="Courier New"/>
                <a:sym typeface="Courier New"/>
              </a:rPr>
              <a:t>print</a:t>
            </a:r>
            <a:r>
              <a:rPr b="1" lang="en" sz="1200">
                <a:latin typeface="Courier New"/>
                <a:ea typeface="Courier New"/>
                <a:cs typeface="Courier New"/>
                <a:sym typeface="Courier New"/>
              </a:rPr>
              <a:t>(</a:t>
            </a:r>
            <a:r>
              <a:rPr b="1" lang="en" sz="1200">
                <a:solidFill>
                  <a:srgbClr val="FF9900"/>
                </a:solidFill>
                <a:latin typeface="Courier New"/>
                <a:ea typeface="Courier New"/>
                <a:cs typeface="Courier New"/>
                <a:sym typeface="Courier New"/>
              </a:rPr>
              <a:t>null</a:t>
            </a:r>
            <a:r>
              <a:rPr b="1" lang="en" sz="1200">
                <a:latin typeface="Courier New"/>
                <a:ea typeface="Courier New"/>
                <a:cs typeface="Courier New"/>
                <a:sym typeface="Courier New"/>
              </a:rPr>
              <a:t>);</a:t>
            </a:r>
            <a:r>
              <a:rPr b="1" lang="en" sz="1200">
                <a:solidFill>
                  <a:srgbClr val="999999"/>
                </a:solidFill>
                <a:latin typeface="Courier New"/>
                <a:ea typeface="Courier New"/>
                <a:cs typeface="Courier New"/>
                <a:sym typeface="Courier New"/>
              </a:rPr>
              <a:t> // Error</a:t>
            </a:r>
            <a:endParaRPr b="1" sz="12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4A86E8"/>
                </a:solidFill>
                <a:latin typeface="Courier New"/>
                <a:ea typeface="Courier New"/>
                <a:cs typeface="Courier New"/>
                <a:sym typeface="Courier New"/>
              </a:rPr>
              <a:t>print</a:t>
            </a:r>
            <a:r>
              <a:rPr b="1" lang="en" sz="1200">
                <a:latin typeface="Courier New"/>
                <a:ea typeface="Courier New"/>
                <a:cs typeface="Courier New"/>
                <a:sym typeface="Courier New"/>
              </a:rPr>
              <a:t>(</a:t>
            </a:r>
            <a:r>
              <a:rPr b="1" lang="en" sz="1200">
                <a:solidFill>
                  <a:srgbClr val="FF9900"/>
                </a:solidFill>
                <a:latin typeface="Courier New"/>
                <a:ea typeface="Courier New"/>
                <a:cs typeface="Courier New"/>
                <a:sym typeface="Courier New"/>
              </a:rPr>
              <a:t>undefined</a:t>
            </a:r>
            <a:r>
              <a:rPr b="1" lang="en" sz="1200">
                <a:latin typeface="Courier New"/>
                <a:ea typeface="Courier New"/>
                <a:cs typeface="Courier New"/>
                <a:sym typeface="Courier New"/>
              </a:rPr>
              <a:t>);</a:t>
            </a:r>
            <a:r>
              <a:rPr b="1" lang="en" sz="1200">
                <a:solidFill>
                  <a:srgbClr val="999999"/>
                </a:solidFill>
                <a:latin typeface="Courier New"/>
                <a:ea typeface="Courier New"/>
                <a:cs typeface="Courier New"/>
                <a:sym typeface="Courier New"/>
              </a:rPr>
              <a:t> // Error</a:t>
            </a:r>
            <a:endParaRPr b="1" sz="1200">
              <a:solidFill>
                <a:srgbClr val="999999"/>
              </a:solidFill>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300" name="Google Shape;300;p38"/>
          <p:cNvSpPr txBox="1"/>
          <p:nvPr>
            <p:ph idx="1" type="body"/>
          </p:nvPr>
        </p:nvSpPr>
        <p:spPr>
          <a:xfrm>
            <a:off x="45720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Pick</a:t>
            </a:r>
            <a:endParaRPr b="1"/>
          </a:p>
          <a:p>
            <a:pPr indent="0" lvl="0" marL="0" rtl="0" algn="l">
              <a:spcBef>
                <a:spcPts val="0"/>
              </a:spcBef>
              <a:spcAft>
                <a:spcPts val="0"/>
              </a:spcAft>
              <a:buNone/>
            </a:pPr>
            <a:r>
              <a:rPr lang="en"/>
              <a:t>With Pick&lt;T, K extends keyof T&gt; a new type can be created from an existing object, by only using a selected list of properties.</a:t>
            </a:r>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The pick function is generic as well. It has two</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 </a:t>
            </a:r>
            <a:r>
              <a:rPr b="1" lang="en" sz="1000">
                <a:solidFill>
                  <a:srgbClr val="999999"/>
                </a:solidFill>
                <a:latin typeface="Courier New"/>
                <a:ea typeface="Courier New"/>
                <a:cs typeface="Courier New"/>
                <a:sym typeface="Courier New"/>
              </a:rPr>
              <a:t>generic types:</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 - T ... the type of the object to pick props from</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 - K ... a subset of all keys in T</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 Our method signature takes an object of type T,</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 the other parameters are collected in an array of</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 type K.</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 The return type is a subset of keys of T. */</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declare</a:t>
            </a: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function</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pick</a:t>
            </a:r>
            <a:r>
              <a:rPr b="1" lang="en" sz="1000">
                <a:latin typeface="Courier New"/>
                <a:ea typeface="Courier New"/>
                <a:cs typeface="Courier New"/>
                <a:sym typeface="Courier New"/>
              </a:rPr>
              <a:t>&lt;</a:t>
            </a:r>
            <a:r>
              <a:rPr b="1" lang="en" sz="1000">
                <a:solidFill>
                  <a:srgbClr val="00FF00"/>
                </a:solidFill>
                <a:latin typeface="Courier New"/>
                <a:ea typeface="Courier New"/>
                <a:cs typeface="Courier New"/>
                <a:sym typeface="Courier New"/>
              </a:rPr>
              <a:t>T</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K</a:t>
            </a: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extends keyof</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T</a:t>
            </a:r>
            <a:r>
              <a:rPr b="1" lang="en" sz="1000">
                <a:latin typeface="Courier New"/>
                <a:ea typeface="Courier New"/>
                <a:cs typeface="Courier New"/>
                <a:sym typeface="Courier New"/>
              </a:rPr>
              <a:t>&gt;(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obj</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T</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propsToPick</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K</a:t>
            </a: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Pick</a:t>
            </a:r>
            <a:r>
              <a:rPr b="1" lang="en" sz="1000">
                <a:latin typeface="Courier New"/>
                <a:ea typeface="Courier New"/>
                <a:cs typeface="Courier New"/>
                <a:sym typeface="Courier New"/>
              </a:rPr>
              <a:t>&lt;</a:t>
            </a:r>
            <a:r>
              <a:rPr b="1" lang="en" sz="1000">
                <a:solidFill>
                  <a:srgbClr val="00FF00"/>
                </a:solidFill>
                <a:latin typeface="Courier New"/>
                <a:ea typeface="Courier New"/>
                <a:cs typeface="Courier New"/>
                <a:sym typeface="Courier New"/>
              </a:rPr>
              <a:t>T</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K</a:t>
            </a:r>
            <a:r>
              <a:rPr b="1" lang="en" sz="1000">
                <a:latin typeface="Courier New"/>
                <a:ea typeface="Courier New"/>
                <a:cs typeface="Courier New"/>
                <a:sym typeface="Courier New"/>
              </a:rPr>
              <a:t>&gt;;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const</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point3D</a:t>
            </a:r>
            <a:r>
              <a:rPr b="1" lang="en" sz="1000">
                <a:latin typeface="Courier New"/>
                <a:ea typeface="Courier New"/>
                <a:cs typeface="Courier New"/>
                <a:sym typeface="Courier New"/>
              </a:rPr>
              <a:t> = { </a:t>
            </a:r>
            <a:r>
              <a:rPr b="1" lang="en" sz="1000">
                <a:solidFill>
                  <a:srgbClr val="4A86E8"/>
                </a:solidFill>
                <a:latin typeface="Courier New"/>
                <a:ea typeface="Courier New"/>
                <a:cs typeface="Courier New"/>
                <a:sym typeface="Courier New"/>
              </a:rPr>
              <a:t>x</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2</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y</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0</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z</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4</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returns a type { x: number, y: number }</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const</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point2D</a:t>
            </a:r>
            <a:r>
              <a:rPr b="1" lang="en" sz="1000">
                <a:latin typeface="Courier New"/>
                <a:ea typeface="Courier New"/>
                <a:cs typeface="Courier New"/>
                <a:sym typeface="Courier New"/>
              </a:rPr>
              <a:t> = </a:t>
            </a:r>
            <a:r>
              <a:rPr b="1" lang="en" sz="1000">
                <a:solidFill>
                  <a:srgbClr val="4A86E8"/>
                </a:solidFill>
                <a:latin typeface="Courier New"/>
                <a:ea typeface="Courier New"/>
                <a:cs typeface="Courier New"/>
                <a:sym typeface="Courier New"/>
              </a:rPr>
              <a:t>pick</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point3D</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x</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y</a:t>
            </a:r>
            <a:r>
              <a:rPr b="1" lang="en" sz="1000">
                <a:latin typeface="Courier New"/>
                <a:ea typeface="Courier New"/>
                <a:cs typeface="Courier New"/>
                <a:sym typeface="Courier New"/>
              </a:rPr>
              <a:t>');</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9"/>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Built-In Generics ...</a:t>
            </a:r>
            <a:endParaRPr/>
          </a:p>
        </p:txBody>
      </p:sp>
      <p:sp>
        <p:nvSpPr>
          <p:cNvPr id="306" name="Google Shape;306;p39"/>
          <p:cNvSpPr txBox="1"/>
          <p:nvPr>
            <p:ph idx="1" type="body"/>
          </p:nvPr>
        </p:nvSpPr>
        <p:spPr>
          <a:xfrm>
            <a:off x="311700" y="1093925"/>
            <a:ext cx="85206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Record</a:t>
            </a:r>
            <a:endParaRPr b="1"/>
          </a:p>
          <a:p>
            <a:pPr indent="0" lvl="0" marL="0" rtl="0" algn="l">
              <a:spcBef>
                <a:spcPts val="0"/>
              </a:spcBef>
              <a:spcAft>
                <a:spcPts val="0"/>
              </a:spcAft>
              <a:buNone/>
            </a:pPr>
            <a:r>
              <a:rPr lang="en"/>
              <a:t>Record&lt;K, T&gt; allows every key K should be of type T.</a:t>
            </a:r>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type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Person</a:t>
            </a:r>
            <a:r>
              <a:rPr b="1" lang="en" sz="1000">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Record</a:t>
            </a:r>
            <a:r>
              <a:rPr b="1" lang="en" sz="1000">
                <a:latin typeface="Courier New"/>
                <a:ea typeface="Courier New"/>
                <a:cs typeface="Courier New"/>
                <a:sym typeface="Courier New"/>
              </a:rPr>
              <a:t>&lt;'</a:t>
            </a:r>
            <a:r>
              <a:rPr b="1" lang="en" sz="1000">
                <a:solidFill>
                  <a:srgbClr val="FFFF00"/>
                </a:solidFill>
                <a:latin typeface="Courier New"/>
                <a:ea typeface="Courier New"/>
                <a:cs typeface="Courier New"/>
                <a:sym typeface="Courier New"/>
              </a:rPr>
              <a:t>firstName</a:t>
            </a:r>
            <a:r>
              <a:rPr b="1" lang="en" sz="1000">
                <a:latin typeface="Courier New"/>
                <a:ea typeface="Courier New"/>
                <a:cs typeface="Courier New"/>
                <a:sym typeface="Courier New"/>
              </a:rPr>
              <a:t>' | '</a:t>
            </a:r>
            <a:r>
              <a:rPr b="1" lang="en" sz="1000">
                <a:solidFill>
                  <a:srgbClr val="FFFF00"/>
                </a:solidFill>
                <a:latin typeface="Courier New"/>
                <a:ea typeface="Courier New"/>
                <a:cs typeface="Courier New"/>
                <a:sym typeface="Courier New"/>
              </a:rPr>
              <a:t>lastName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string</a:t>
            </a:r>
            <a:r>
              <a:rPr b="1" lang="en" sz="1000">
                <a:latin typeface="Courier New"/>
                <a:ea typeface="Courier New"/>
                <a:cs typeface="Courier New"/>
                <a:sym typeface="Courier New"/>
              </a:rPr>
              <a:t>&gt;</a:t>
            </a:r>
            <a:endParaRPr b="1"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a:t>which is the same as </a:t>
            </a:r>
            <a:r>
              <a:rPr b="1" lang="en"/>
              <a:t>{ firstName: string, lastName: string }</a:t>
            </a:r>
            <a:r>
              <a:rPr lang="en"/>
              <a:t>. Or, something like ...</a:t>
            </a:r>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type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MetaInfo</a:t>
            </a:r>
            <a:r>
              <a:rPr b="1" lang="en" sz="1000">
                <a:latin typeface="Courier New"/>
                <a:ea typeface="Courier New"/>
                <a:cs typeface="Courier New"/>
                <a:sym typeface="Courier New"/>
              </a:rPr>
              <a:t> = { </a:t>
            </a:r>
            <a:r>
              <a:rPr b="1" lang="en" sz="1000">
                <a:solidFill>
                  <a:srgbClr val="4A86E8"/>
                </a:solidFill>
                <a:latin typeface="Courier New"/>
                <a:ea typeface="Courier New"/>
                <a:cs typeface="Courier New"/>
                <a:sym typeface="Courier New"/>
              </a:rPr>
              <a:t>title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string</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url</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string</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type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Episodes</a:t>
            </a:r>
            <a:r>
              <a:rPr b="1" lang="en" sz="1000">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Record</a:t>
            </a:r>
            <a:r>
              <a:rPr b="1" lang="en" sz="1000">
                <a:latin typeface="Courier New"/>
                <a:ea typeface="Courier New"/>
                <a:cs typeface="Courier New"/>
                <a:sym typeface="Courier New"/>
              </a:rPr>
              <a:t>&lt;</a:t>
            </a:r>
            <a:r>
              <a:rPr b="1" lang="en" sz="1000">
                <a:solidFill>
                  <a:srgbClr val="00FF00"/>
                </a:solidFill>
                <a:latin typeface="Courier New"/>
                <a:ea typeface="Courier New"/>
                <a:cs typeface="Courier New"/>
                <a:sym typeface="Courier New"/>
              </a:rPr>
              <a:t>string</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MetaInfo</a:t>
            </a:r>
            <a:r>
              <a:rPr b="1" lang="en" sz="1000">
                <a:latin typeface="Courier New"/>
                <a:ea typeface="Courier New"/>
                <a:cs typeface="Courier New"/>
                <a:sym typeface="Courier New"/>
              </a:rPr>
              <a:t>&gt;</a:t>
            </a:r>
            <a:endParaRPr b="1"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317500" lvl="0" marL="457200" rtl="0" algn="l">
              <a:spcBef>
                <a:spcPts val="0"/>
              </a:spcBef>
              <a:spcAft>
                <a:spcPts val="0"/>
              </a:spcAft>
              <a:buSzPts val="1400"/>
              <a:buChar char="●"/>
            </a:pPr>
            <a:r>
              <a:rPr lang="en"/>
              <a:t>Which allows an object with any key possible, but values of type MetaInfo. This is very much alike to </a:t>
            </a:r>
            <a:r>
              <a:rPr b="1" lang="en"/>
              <a:t>{ [k: string]: MetaInfo }</a:t>
            </a:r>
            <a:r>
              <a:rPr lang="en"/>
              <a:t>.</a:t>
            </a:r>
            <a:endParaRPr/>
          </a:p>
          <a:p>
            <a:pPr indent="-317500" lvl="0" marL="457200" rtl="0" algn="l">
              <a:spcBef>
                <a:spcPts val="0"/>
              </a:spcBef>
              <a:spcAft>
                <a:spcPts val="0"/>
              </a:spcAft>
              <a:buSzPts val="1400"/>
              <a:buChar char="●"/>
            </a:pPr>
            <a:r>
              <a:rPr lang="en"/>
              <a:t>Record helps when you deal with other generic types.</a:t>
            </a:r>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0"/>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Built-In Generics ...</a:t>
            </a:r>
            <a:endParaRPr/>
          </a:p>
        </p:txBody>
      </p:sp>
      <p:sp>
        <p:nvSpPr>
          <p:cNvPr id="312" name="Google Shape;312;p40"/>
          <p:cNvSpPr txBox="1"/>
          <p:nvPr>
            <p:ph idx="1" type="body"/>
          </p:nvPr>
        </p:nvSpPr>
        <p:spPr>
          <a:xfrm>
            <a:off x="311700" y="1093925"/>
            <a:ext cx="85206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Record</a:t>
            </a:r>
            <a:endParaRPr b="1"/>
          </a:p>
          <a:p>
            <a:pPr indent="0" lvl="0" marL="0" rtl="0" algn="l">
              <a:spcBef>
                <a:spcPts val="0"/>
              </a:spcBef>
              <a:spcAft>
                <a:spcPts val="0"/>
              </a:spcAft>
              <a:buNone/>
            </a:pPr>
            <a:r>
              <a:rPr lang="en"/>
              <a:t>Record&lt;K, T&gt; allows every key K should be of type T.</a:t>
            </a:r>
            <a:endParaRPr/>
          </a:p>
          <a:p>
            <a:pPr indent="0" lvl="0" marL="0" rtl="0" algn="l">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The implementation is somewhere else. It converts all values to strings.</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declare function</a:t>
            </a:r>
            <a:r>
              <a:rPr b="1" lang="en" sz="1000">
                <a:solidFill>
                  <a:srgbClr val="FFFFFF"/>
                </a:solidFill>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allToString</a:t>
            </a:r>
            <a:r>
              <a:rPr b="1" lang="en" sz="1000">
                <a:solidFill>
                  <a:srgbClr val="FFFFFF"/>
                </a:solidFill>
                <a:latin typeface="Courier New"/>
                <a:ea typeface="Courier New"/>
                <a:cs typeface="Courier New"/>
                <a:sym typeface="Courier New"/>
              </a:rPr>
              <a:t>&lt;</a:t>
            </a:r>
            <a:r>
              <a:rPr b="1" lang="en" sz="1000">
                <a:solidFill>
                  <a:srgbClr val="00FF00"/>
                </a:solidFill>
                <a:latin typeface="Courier New"/>
                <a:ea typeface="Courier New"/>
                <a:cs typeface="Courier New"/>
                <a:sym typeface="Courier New"/>
              </a:rPr>
              <a:t>T</a:t>
            </a:r>
            <a:r>
              <a:rPr b="1" lang="en" sz="1000">
                <a:solidFill>
                  <a:srgbClr val="FFFFFF"/>
                </a:solidFill>
                <a:latin typeface="Courier New"/>
                <a:ea typeface="Courier New"/>
                <a:cs typeface="Courier New"/>
                <a:sym typeface="Courier New"/>
              </a:rPr>
              <a:t>&gt;(</a:t>
            </a:r>
            <a:r>
              <a:rPr b="1" lang="en" sz="1000">
                <a:solidFill>
                  <a:srgbClr val="4A86E8"/>
                </a:solidFill>
                <a:latin typeface="Courier New"/>
                <a:ea typeface="Courier New"/>
                <a:cs typeface="Courier New"/>
                <a:sym typeface="Courier New"/>
              </a:rPr>
              <a:t>obj</a:t>
            </a:r>
            <a:r>
              <a:rPr b="1" lang="en" sz="1000">
                <a:solidFill>
                  <a:srgbClr val="FFFFFF"/>
                </a:solidFill>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T</a:t>
            </a:r>
            <a:r>
              <a:rPr b="1" lang="en" sz="1000">
                <a:solidFill>
                  <a:srgbClr val="FFFFFF"/>
                </a:solidFill>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Record</a:t>
            </a:r>
            <a:r>
              <a:rPr b="1" lang="en" sz="1000">
                <a:solidFill>
                  <a:srgbClr val="FFFFFF"/>
                </a:solidFill>
                <a:latin typeface="Courier New"/>
                <a:ea typeface="Courier New"/>
                <a:cs typeface="Courier New"/>
                <a:sym typeface="Courier New"/>
              </a:rPr>
              <a:t>&lt;</a:t>
            </a:r>
            <a:r>
              <a:rPr b="1" lang="en" sz="1000">
                <a:solidFill>
                  <a:srgbClr val="FF9900"/>
                </a:solidFill>
                <a:latin typeface="Courier New"/>
                <a:ea typeface="Courier New"/>
                <a:cs typeface="Courier New"/>
                <a:sym typeface="Courier New"/>
              </a:rPr>
              <a:t>keyof</a:t>
            </a:r>
            <a:r>
              <a:rPr b="1" lang="en" sz="1000">
                <a:solidFill>
                  <a:srgbClr val="FFFFFF"/>
                </a:solidFill>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T</a:t>
            </a:r>
            <a:r>
              <a:rPr b="1" lang="en" sz="1000">
                <a:solidFill>
                  <a:srgbClr val="FFFFFF"/>
                </a:solidFill>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string</a:t>
            </a:r>
            <a:r>
              <a:rPr b="1" lang="en" sz="1000">
                <a:solidFill>
                  <a:srgbClr val="FFFFFF"/>
                </a:solidFill>
                <a:latin typeface="Courier New"/>
                <a:ea typeface="Courier New"/>
                <a:cs typeface="Courier New"/>
                <a:sym typeface="Courier New"/>
              </a:rPr>
              <a:t>&gt;;</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const</a:t>
            </a:r>
            <a:r>
              <a:rPr b="1" lang="en" sz="1000">
                <a:solidFill>
                  <a:srgbClr val="FFFFFF"/>
                </a:solidFill>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person</a:t>
            </a:r>
            <a:r>
              <a:rPr b="1" lang="en" sz="1000">
                <a:solidFill>
                  <a:srgbClr val="FFFFFF"/>
                </a:solidFill>
                <a:latin typeface="Courier New"/>
                <a:ea typeface="Courier New"/>
                <a:cs typeface="Courier New"/>
                <a:sym typeface="Courier New"/>
              </a:rPr>
              <a:t> =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FFFF"/>
                </a:solidFill>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firstName</a:t>
            </a:r>
            <a:r>
              <a:rPr b="1" lang="en" sz="1000">
                <a:solidFill>
                  <a:srgbClr val="FFFFFF"/>
                </a:solidFill>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Bob</a:t>
            </a:r>
            <a:r>
              <a:rPr b="1" lang="en" sz="1000">
                <a:solidFill>
                  <a:srgbClr val="FFFFFF"/>
                </a:solidFill>
                <a:latin typeface="Courier New"/>
                <a:ea typeface="Courier New"/>
                <a:cs typeface="Courier New"/>
                <a:sym typeface="Courier New"/>
              </a:rPr>
              <a:t>',</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FFFF"/>
                </a:solidFill>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lastName</a:t>
            </a:r>
            <a:r>
              <a:rPr b="1" lang="en" sz="1000">
                <a:solidFill>
                  <a:srgbClr val="FFFFFF"/>
                </a:solidFill>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Fornal</a:t>
            </a:r>
            <a:r>
              <a:rPr b="1" lang="en" sz="1000">
                <a:solidFill>
                  <a:srgbClr val="FFFFFF"/>
                </a:solidFill>
                <a:latin typeface="Courier New"/>
                <a:ea typeface="Courier New"/>
                <a:cs typeface="Courier New"/>
                <a:sym typeface="Courier New"/>
              </a:rPr>
              <a:t>',</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FFFF"/>
                </a:solidFill>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age</a:t>
            </a:r>
            <a:r>
              <a:rPr b="1" lang="en" sz="1000">
                <a:solidFill>
                  <a:srgbClr val="FFFFFF"/>
                </a:solidFill>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Number</a:t>
            </a:r>
            <a:r>
              <a:rPr b="1" lang="en" sz="1000">
                <a:solidFill>
                  <a:srgbClr val="FFFFFF"/>
                </a:solidFill>
                <a:latin typeface="Courier New"/>
                <a:ea typeface="Courier New"/>
                <a:cs typeface="Courier New"/>
                <a:sym typeface="Courier New"/>
              </a:rPr>
              <a:t>.</a:t>
            </a:r>
            <a:r>
              <a:rPr b="1" lang="en" sz="1000">
                <a:solidFill>
                  <a:srgbClr val="8E7CC3"/>
                </a:solidFill>
                <a:latin typeface="Courier New"/>
                <a:ea typeface="Courier New"/>
                <a:cs typeface="Courier New"/>
                <a:sym typeface="Courier New"/>
              </a:rPr>
              <a:t>MAX_VALUE</a:t>
            </a:r>
            <a:endParaRPr b="1" sz="1000">
              <a:solidFill>
                <a:srgbClr val="8E7CC3"/>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FFFF"/>
                </a:solidFill>
                <a:latin typeface="Courier New"/>
                <a:ea typeface="Courier New"/>
                <a:cs typeface="Courier New"/>
                <a:sym typeface="Courier New"/>
              </a:rPr>
              <a:t>}</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all properites in strPerson are now strings</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const</a:t>
            </a:r>
            <a:r>
              <a:rPr b="1" lang="en" sz="1000">
                <a:solidFill>
                  <a:srgbClr val="FFFFFF"/>
                </a:solidFill>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strPerson</a:t>
            </a:r>
            <a:r>
              <a:rPr b="1" lang="en" sz="1000">
                <a:solidFill>
                  <a:srgbClr val="FFFFFF"/>
                </a:solidFill>
                <a:latin typeface="Courier New"/>
                <a:ea typeface="Courier New"/>
                <a:cs typeface="Courier New"/>
                <a:sym typeface="Courier New"/>
              </a:rPr>
              <a:t> = </a:t>
            </a:r>
            <a:r>
              <a:rPr b="1" lang="en" sz="1000">
                <a:solidFill>
                  <a:srgbClr val="4A86E8"/>
                </a:solidFill>
                <a:latin typeface="Courier New"/>
                <a:ea typeface="Courier New"/>
                <a:cs typeface="Courier New"/>
                <a:sym typeface="Courier New"/>
              </a:rPr>
              <a:t>allToString</a:t>
            </a:r>
            <a:r>
              <a:rPr b="1" lang="en" sz="1000">
                <a:solidFill>
                  <a:srgbClr val="FFFFFF"/>
                </a:solidFill>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person</a:t>
            </a:r>
            <a:r>
              <a:rPr b="1" lang="en" sz="1000">
                <a:solidFill>
                  <a:srgbClr val="FFFFFF"/>
                </a:solidFill>
                <a:latin typeface="Courier New"/>
                <a:ea typeface="Courier New"/>
                <a:cs typeface="Courier New"/>
                <a:sym typeface="Courier New"/>
              </a:rPr>
              <a:t>);</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FFFFFF"/>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Built-In Generics ...</a:t>
            </a:r>
            <a:endParaRPr/>
          </a:p>
        </p:txBody>
      </p:sp>
      <p:sp>
        <p:nvSpPr>
          <p:cNvPr id="318" name="Google Shape;318;p41"/>
          <p:cNvSpPr txBox="1"/>
          <p:nvPr>
            <p:ph idx="1" type="body"/>
          </p:nvPr>
        </p:nvSpPr>
        <p:spPr>
          <a:xfrm>
            <a:off x="3117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Extract</a:t>
            </a:r>
            <a:endParaRPr b="1"/>
          </a:p>
          <a:p>
            <a:pPr indent="0" lvl="0" marL="0" rtl="0" algn="l">
              <a:spcBef>
                <a:spcPts val="0"/>
              </a:spcBef>
              <a:spcAft>
                <a:spcPts val="0"/>
              </a:spcAft>
              <a:buNone/>
            </a:pPr>
            <a:r>
              <a:rPr lang="en"/>
              <a:t>Extract&lt;T, K&gt; extracts all types from T that are assignable to K. Assume two different types of shape (circles and rectangles).</a:t>
            </a:r>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const</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rect</a:t>
            </a:r>
            <a:r>
              <a:rPr b="1" lang="en" sz="1000">
                <a:latin typeface="Courier New"/>
                <a:ea typeface="Courier New"/>
                <a:cs typeface="Courier New"/>
                <a:sym typeface="Courier New"/>
              </a:rPr>
              <a:t> = {</a:t>
            </a:r>
            <a:endParaRPr b="1" sz="100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width</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200</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height</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100</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area</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return</a:t>
            </a: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width</a:t>
            </a:r>
            <a:r>
              <a:rPr b="1" lang="en" sz="1000">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height</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perimeter</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return</a:t>
            </a: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width</a:t>
            </a:r>
            <a:r>
              <a:rPr b="1" lang="en" sz="1000">
                <a:latin typeface="Courier New"/>
                <a:ea typeface="Courier New"/>
                <a:cs typeface="Courier New"/>
                <a:sym typeface="Courier New"/>
              </a:rPr>
              <a:t> * </a:t>
            </a:r>
            <a:r>
              <a:rPr b="1" lang="en" sz="1000">
                <a:solidFill>
                  <a:srgbClr val="FFFF00"/>
                </a:solidFill>
                <a:latin typeface="Courier New"/>
                <a:ea typeface="Courier New"/>
                <a:cs typeface="Courier New"/>
                <a:sym typeface="Courier New"/>
              </a:rPr>
              <a:t>2</a:t>
            </a:r>
            <a:r>
              <a:rPr b="1" lang="en" sz="1000">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height</a:t>
            </a:r>
            <a:r>
              <a:rPr b="1" lang="en" sz="1000">
                <a:latin typeface="Courier New"/>
                <a:ea typeface="Courier New"/>
                <a:cs typeface="Courier New"/>
                <a:sym typeface="Courier New"/>
              </a:rPr>
              <a:t> * </a:t>
            </a:r>
            <a:r>
              <a:rPr b="1" lang="en" sz="1000">
                <a:solidFill>
                  <a:srgbClr val="FFFF00"/>
                </a:solidFill>
                <a:latin typeface="Courier New"/>
                <a:ea typeface="Courier New"/>
                <a:cs typeface="Courier New"/>
                <a:sym typeface="Courier New"/>
              </a:rPr>
              <a:t>2</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319" name="Google Shape;319;p41"/>
          <p:cNvSpPr txBox="1"/>
          <p:nvPr>
            <p:ph idx="1" type="body"/>
          </p:nvPr>
        </p:nvSpPr>
        <p:spPr>
          <a:xfrm>
            <a:off x="45720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const</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circle</a:t>
            </a:r>
            <a:r>
              <a:rPr b="1" lang="en" sz="1000">
                <a:latin typeface="Courier New"/>
                <a:ea typeface="Courier New"/>
                <a:cs typeface="Courier New"/>
                <a:sym typeface="Courier New"/>
              </a:rPr>
              <a:t> =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r</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50</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area</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return</a:t>
            </a: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r</a:t>
            </a:r>
            <a:r>
              <a:rPr b="1" lang="en" sz="1000">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r</a:t>
            </a:r>
            <a:r>
              <a:rPr b="1" lang="en" sz="1000">
                <a:latin typeface="Courier New"/>
                <a:ea typeface="Courier New"/>
                <a:cs typeface="Courier New"/>
                <a:sym typeface="Courier New"/>
              </a:rPr>
              <a:t> * </a:t>
            </a:r>
            <a:r>
              <a:rPr b="1" lang="en" sz="1000">
                <a:solidFill>
                  <a:srgbClr val="8E7CC3"/>
                </a:solidFill>
                <a:latin typeface="Courier New"/>
                <a:ea typeface="Courier New"/>
                <a:cs typeface="Courier New"/>
                <a:sym typeface="Courier New"/>
              </a:rPr>
              <a:t>Math</a:t>
            </a:r>
            <a:r>
              <a:rPr b="1" lang="en" sz="1000">
                <a:latin typeface="Courier New"/>
                <a:ea typeface="Courier New"/>
                <a:cs typeface="Courier New"/>
                <a:sym typeface="Courier New"/>
              </a:rPr>
              <a:t>.</a:t>
            </a:r>
            <a:r>
              <a:rPr b="1" lang="en" sz="1000">
                <a:solidFill>
                  <a:srgbClr val="8E7CC3"/>
                </a:solidFill>
                <a:latin typeface="Courier New"/>
                <a:ea typeface="Courier New"/>
                <a:cs typeface="Courier New"/>
                <a:sym typeface="Courier New"/>
              </a:rPr>
              <a:t>PI</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perimeter</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return</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2</a:t>
            </a:r>
            <a:r>
              <a:rPr b="1" lang="en" sz="1000">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r</a:t>
            </a:r>
            <a:r>
              <a:rPr b="1" lang="en" sz="1000">
                <a:latin typeface="Courier New"/>
                <a:ea typeface="Courier New"/>
                <a:cs typeface="Courier New"/>
                <a:sym typeface="Courier New"/>
              </a:rPr>
              <a:t> * </a:t>
            </a:r>
            <a:r>
              <a:rPr b="1" lang="en" sz="1000">
                <a:solidFill>
                  <a:srgbClr val="8E7CC3"/>
                </a:solidFill>
                <a:latin typeface="Courier New"/>
                <a:ea typeface="Courier New"/>
                <a:cs typeface="Courier New"/>
                <a:sym typeface="Courier New"/>
              </a:rPr>
              <a:t>Math</a:t>
            </a:r>
            <a:r>
              <a:rPr b="1" lang="en" sz="1000">
                <a:latin typeface="Courier New"/>
                <a:ea typeface="Courier New"/>
                <a:cs typeface="Courier New"/>
                <a:sym typeface="Courier New"/>
              </a:rPr>
              <a:t>.</a:t>
            </a:r>
            <a:r>
              <a:rPr b="1" lang="en" sz="1000">
                <a:solidFill>
                  <a:srgbClr val="8E7CC3"/>
                </a:solidFill>
                <a:latin typeface="Courier New"/>
                <a:ea typeface="Courier New"/>
                <a:cs typeface="Courier New"/>
                <a:sym typeface="Courier New"/>
              </a:rPr>
              <a:t>PI</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Built-In Generics ...</a:t>
            </a:r>
            <a:endParaRPr/>
          </a:p>
        </p:txBody>
      </p:sp>
      <p:sp>
        <p:nvSpPr>
          <p:cNvPr id="325" name="Google Shape;325;p42"/>
          <p:cNvSpPr txBox="1"/>
          <p:nvPr>
            <p:ph idx="1" type="body"/>
          </p:nvPr>
        </p:nvSpPr>
        <p:spPr>
          <a:xfrm>
            <a:off x="3117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const</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rect</a:t>
            </a:r>
            <a:r>
              <a:rPr b="1" lang="en" sz="1000">
                <a:latin typeface="Courier New"/>
                <a:ea typeface="Courier New"/>
                <a:cs typeface="Courier New"/>
                <a:sym typeface="Courier New"/>
              </a:rPr>
              <a:t> = {</a:t>
            </a:r>
            <a:endParaRPr b="1" sz="100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width</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200</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height</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100</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area</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return</a:t>
            </a: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width</a:t>
            </a:r>
            <a:r>
              <a:rPr b="1" lang="en" sz="1000">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height</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perimeter</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return</a:t>
            </a: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width</a:t>
            </a:r>
            <a:r>
              <a:rPr b="1" lang="en" sz="1000">
                <a:latin typeface="Courier New"/>
                <a:ea typeface="Courier New"/>
                <a:cs typeface="Courier New"/>
                <a:sym typeface="Courier New"/>
              </a:rPr>
              <a:t> * </a:t>
            </a:r>
            <a:r>
              <a:rPr b="1" lang="en" sz="1000">
                <a:solidFill>
                  <a:srgbClr val="FFFF00"/>
                </a:solidFill>
                <a:latin typeface="Courier New"/>
                <a:ea typeface="Courier New"/>
                <a:cs typeface="Courier New"/>
                <a:sym typeface="Courier New"/>
              </a:rPr>
              <a:t>2</a:t>
            </a:r>
            <a:r>
              <a:rPr b="1" lang="en" sz="1000">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height</a:t>
            </a:r>
            <a:r>
              <a:rPr b="1" lang="en" sz="1000">
                <a:latin typeface="Courier New"/>
                <a:ea typeface="Courier New"/>
                <a:cs typeface="Courier New"/>
                <a:sym typeface="Courier New"/>
              </a:rPr>
              <a:t> * </a:t>
            </a:r>
            <a:r>
              <a:rPr b="1" lang="en" sz="1000">
                <a:solidFill>
                  <a:srgbClr val="FFFF00"/>
                </a:solidFill>
                <a:latin typeface="Courier New"/>
                <a:ea typeface="Courier New"/>
                <a:cs typeface="Courier New"/>
                <a:sym typeface="Courier New"/>
              </a:rPr>
              <a:t>2</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const</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circle</a:t>
            </a:r>
            <a:r>
              <a:rPr b="1" lang="en" sz="1000">
                <a:latin typeface="Courier New"/>
                <a:ea typeface="Courier New"/>
                <a:cs typeface="Courier New"/>
                <a:sym typeface="Courier New"/>
              </a:rPr>
              <a:t> =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r</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50</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area</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return</a:t>
            </a: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r</a:t>
            </a:r>
            <a:r>
              <a:rPr b="1" lang="en" sz="1000">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r</a:t>
            </a:r>
            <a:r>
              <a:rPr b="1" lang="en" sz="1000">
                <a:latin typeface="Courier New"/>
                <a:ea typeface="Courier New"/>
                <a:cs typeface="Courier New"/>
                <a:sym typeface="Courier New"/>
              </a:rPr>
              <a:t> * </a:t>
            </a:r>
            <a:r>
              <a:rPr b="1" lang="en" sz="1000">
                <a:solidFill>
                  <a:srgbClr val="8E7CC3"/>
                </a:solidFill>
                <a:latin typeface="Courier New"/>
                <a:ea typeface="Courier New"/>
                <a:cs typeface="Courier New"/>
                <a:sym typeface="Courier New"/>
              </a:rPr>
              <a:t>Math</a:t>
            </a:r>
            <a:r>
              <a:rPr b="1" lang="en" sz="1000">
                <a:latin typeface="Courier New"/>
                <a:ea typeface="Courier New"/>
                <a:cs typeface="Courier New"/>
                <a:sym typeface="Courier New"/>
              </a:rPr>
              <a:t>.</a:t>
            </a:r>
            <a:r>
              <a:rPr b="1" lang="en" sz="1000">
                <a:solidFill>
                  <a:srgbClr val="8E7CC3"/>
                </a:solidFill>
                <a:latin typeface="Courier New"/>
                <a:ea typeface="Courier New"/>
                <a:cs typeface="Courier New"/>
                <a:sym typeface="Courier New"/>
              </a:rPr>
              <a:t>PI</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perimeter</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return</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2</a:t>
            </a:r>
            <a:r>
              <a:rPr b="1" lang="en" sz="1000">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r</a:t>
            </a:r>
            <a:r>
              <a:rPr b="1" lang="en" sz="1000">
                <a:latin typeface="Courier New"/>
                <a:ea typeface="Courier New"/>
                <a:cs typeface="Courier New"/>
                <a:sym typeface="Courier New"/>
              </a:rPr>
              <a:t> * </a:t>
            </a:r>
            <a:r>
              <a:rPr b="1" lang="en" sz="1000">
                <a:solidFill>
                  <a:srgbClr val="8E7CC3"/>
                </a:solidFill>
                <a:latin typeface="Courier New"/>
                <a:ea typeface="Courier New"/>
                <a:cs typeface="Courier New"/>
                <a:sym typeface="Courier New"/>
              </a:rPr>
              <a:t>Math</a:t>
            </a:r>
            <a:r>
              <a:rPr b="1" lang="en" sz="1000">
                <a:latin typeface="Courier New"/>
                <a:ea typeface="Courier New"/>
                <a:cs typeface="Courier New"/>
                <a:sym typeface="Courier New"/>
              </a:rPr>
              <a:t>.</a:t>
            </a:r>
            <a:r>
              <a:rPr b="1" lang="en" sz="1000">
                <a:solidFill>
                  <a:srgbClr val="8E7CC3"/>
                </a:solidFill>
                <a:latin typeface="Courier New"/>
                <a:ea typeface="Courier New"/>
                <a:cs typeface="Courier New"/>
                <a:sym typeface="Courier New"/>
              </a:rPr>
              <a:t>PI</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p:txBody>
      </p:sp>
      <p:sp>
        <p:nvSpPr>
          <p:cNvPr id="326" name="Google Shape;326;p42"/>
          <p:cNvSpPr txBox="1"/>
          <p:nvPr>
            <p:ph idx="1" type="body"/>
          </p:nvPr>
        </p:nvSpPr>
        <p:spPr>
          <a:xfrm>
            <a:off x="45720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Their types are</a:t>
            </a:r>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type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Rect</a:t>
            </a:r>
            <a:r>
              <a:rPr b="1" lang="en" sz="1000">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typeof</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rect</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type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Circle</a:t>
            </a:r>
            <a:r>
              <a:rPr b="1" lang="en" sz="1000">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typeof</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circle</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a:t>Both have the same methods for area and perimeter. These objects might change over time. We still want to make sure that we only access methods that are available in both of them.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3200"/>
              <a:buFont typeface="Century Gothic"/>
              <a:buNone/>
            </a:pPr>
            <a:r>
              <a:rPr lang="en"/>
              <a:t>Several Things ...</a:t>
            </a:r>
            <a:endParaRPr/>
          </a:p>
        </p:txBody>
      </p:sp>
      <p:sp>
        <p:nvSpPr>
          <p:cNvPr id="159" name="Google Shape;159;p16"/>
          <p:cNvSpPr txBox="1"/>
          <p:nvPr>
            <p:ph idx="1" type="body"/>
          </p:nvPr>
        </p:nvSpPr>
        <p:spPr>
          <a:xfrm>
            <a:off x="311700" y="1093925"/>
            <a:ext cx="85206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TypeScript provides several things that we can and should use today (improving on JavaScript):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Function Overloading</a:t>
            </a:r>
            <a:endParaRPr/>
          </a:p>
          <a:p>
            <a:pPr indent="-317500" lvl="0" marL="457200" rtl="0" algn="l">
              <a:spcBef>
                <a:spcPts val="0"/>
              </a:spcBef>
              <a:spcAft>
                <a:spcPts val="0"/>
              </a:spcAft>
              <a:buSzPts val="1400"/>
              <a:buChar char="●"/>
            </a:pPr>
            <a:r>
              <a:rPr lang="en"/>
              <a:t>Breaking Referential Transparency</a:t>
            </a:r>
            <a:endParaRPr/>
          </a:p>
          <a:p>
            <a:pPr indent="-317500" lvl="0" marL="457200" rtl="0" algn="l">
              <a:spcBef>
                <a:spcPts val="0"/>
              </a:spcBef>
              <a:spcAft>
                <a:spcPts val="0"/>
              </a:spcAft>
              <a:buSzPts val="1400"/>
              <a:buChar char="●"/>
            </a:pPr>
            <a:r>
              <a:rPr lang="en"/>
              <a:t>Type Predicates</a:t>
            </a:r>
            <a:endParaRPr/>
          </a:p>
          <a:p>
            <a:pPr indent="-317500" lvl="0" marL="457200" rtl="0" algn="l">
              <a:spcBef>
                <a:spcPts val="0"/>
              </a:spcBef>
              <a:spcAft>
                <a:spcPts val="0"/>
              </a:spcAft>
              <a:buSzPts val="1400"/>
              <a:buChar char="●"/>
            </a:pPr>
            <a:r>
              <a:rPr lang="en"/>
              <a:t>Type Inference</a:t>
            </a:r>
            <a:endParaRPr/>
          </a:p>
          <a:p>
            <a:pPr indent="-317500" lvl="0" marL="457200" rtl="0" algn="l">
              <a:spcBef>
                <a:spcPts val="0"/>
              </a:spcBef>
              <a:spcAft>
                <a:spcPts val="0"/>
              </a:spcAft>
              <a:buSzPts val="1400"/>
              <a:buChar char="●"/>
            </a:pPr>
            <a:r>
              <a:rPr lang="en"/>
              <a:t>Built-In Generics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800"/>
              <a:t>https://github.com/bob-fornal/typescript-you-can-use-today</a:t>
            </a:r>
            <a:endParaRPr b="1" sz="1800"/>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3"/>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Built-In Generics ...</a:t>
            </a:r>
            <a:endParaRPr/>
          </a:p>
        </p:txBody>
      </p:sp>
      <p:sp>
        <p:nvSpPr>
          <p:cNvPr id="332" name="Google Shape;332;p43"/>
          <p:cNvSpPr txBox="1"/>
          <p:nvPr>
            <p:ph idx="1" type="body"/>
          </p:nvPr>
        </p:nvSpPr>
        <p:spPr>
          <a:xfrm>
            <a:off x="3117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const</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rect</a:t>
            </a:r>
            <a:r>
              <a:rPr b="1" lang="en" sz="1000">
                <a:latin typeface="Courier New"/>
                <a:ea typeface="Courier New"/>
                <a:cs typeface="Courier New"/>
                <a:sym typeface="Courier New"/>
              </a:rPr>
              <a:t> = {</a:t>
            </a:r>
            <a:endParaRPr b="1" sz="100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width</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200</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height</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100</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area</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return</a:t>
            </a: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width</a:t>
            </a:r>
            <a:r>
              <a:rPr b="1" lang="en" sz="1000">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height</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perimeter</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return</a:t>
            </a: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width</a:t>
            </a:r>
            <a:r>
              <a:rPr b="1" lang="en" sz="1000">
                <a:latin typeface="Courier New"/>
                <a:ea typeface="Courier New"/>
                <a:cs typeface="Courier New"/>
                <a:sym typeface="Courier New"/>
              </a:rPr>
              <a:t> * </a:t>
            </a:r>
            <a:r>
              <a:rPr b="1" lang="en" sz="1000">
                <a:solidFill>
                  <a:srgbClr val="FFFF00"/>
                </a:solidFill>
                <a:latin typeface="Courier New"/>
                <a:ea typeface="Courier New"/>
                <a:cs typeface="Courier New"/>
                <a:sym typeface="Courier New"/>
              </a:rPr>
              <a:t>2</a:t>
            </a:r>
            <a:r>
              <a:rPr b="1" lang="en" sz="1000">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height</a:t>
            </a:r>
            <a:r>
              <a:rPr b="1" lang="en" sz="1000">
                <a:latin typeface="Courier New"/>
                <a:ea typeface="Courier New"/>
                <a:cs typeface="Courier New"/>
                <a:sym typeface="Courier New"/>
              </a:rPr>
              <a:t> * </a:t>
            </a:r>
            <a:r>
              <a:rPr b="1" lang="en" sz="1000">
                <a:solidFill>
                  <a:srgbClr val="FFFF00"/>
                </a:solidFill>
                <a:latin typeface="Courier New"/>
                <a:ea typeface="Courier New"/>
                <a:cs typeface="Courier New"/>
                <a:sym typeface="Courier New"/>
              </a:rPr>
              <a:t>2</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const</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circle</a:t>
            </a:r>
            <a:r>
              <a:rPr b="1" lang="en" sz="1000">
                <a:latin typeface="Courier New"/>
                <a:ea typeface="Courier New"/>
                <a:cs typeface="Courier New"/>
                <a:sym typeface="Courier New"/>
              </a:rPr>
              <a:t> =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r</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50</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area</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return</a:t>
            </a: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r</a:t>
            </a:r>
            <a:r>
              <a:rPr b="1" lang="en" sz="1000">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r</a:t>
            </a:r>
            <a:r>
              <a:rPr b="1" lang="en" sz="1000">
                <a:latin typeface="Courier New"/>
                <a:ea typeface="Courier New"/>
                <a:cs typeface="Courier New"/>
                <a:sym typeface="Courier New"/>
              </a:rPr>
              <a:t> * </a:t>
            </a:r>
            <a:r>
              <a:rPr b="1" lang="en" sz="1000">
                <a:solidFill>
                  <a:srgbClr val="8E7CC3"/>
                </a:solidFill>
                <a:latin typeface="Courier New"/>
                <a:ea typeface="Courier New"/>
                <a:cs typeface="Courier New"/>
                <a:sym typeface="Courier New"/>
              </a:rPr>
              <a:t>Math</a:t>
            </a:r>
            <a:r>
              <a:rPr b="1" lang="en" sz="1000">
                <a:latin typeface="Courier New"/>
                <a:ea typeface="Courier New"/>
                <a:cs typeface="Courier New"/>
                <a:sym typeface="Courier New"/>
              </a:rPr>
              <a:t>.</a:t>
            </a:r>
            <a:r>
              <a:rPr b="1" lang="en" sz="1000">
                <a:solidFill>
                  <a:srgbClr val="8E7CC3"/>
                </a:solidFill>
                <a:latin typeface="Courier New"/>
                <a:ea typeface="Courier New"/>
                <a:cs typeface="Courier New"/>
                <a:sym typeface="Courier New"/>
              </a:rPr>
              <a:t>PI</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perimeter</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return</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2</a:t>
            </a:r>
            <a:r>
              <a:rPr b="1" lang="en" sz="1000">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r</a:t>
            </a:r>
            <a:r>
              <a:rPr b="1" lang="en" sz="1000">
                <a:latin typeface="Courier New"/>
                <a:ea typeface="Courier New"/>
                <a:cs typeface="Courier New"/>
                <a:sym typeface="Courier New"/>
              </a:rPr>
              <a:t> * </a:t>
            </a:r>
            <a:r>
              <a:rPr b="1" lang="en" sz="1000">
                <a:solidFill>
                  <a:srgbClr val="8E7CC3"/>
                </a:solidFill>
                <a:latin typeface="Courier New"/>
                <a:ea typeface="Courier New"/>
                <a:cs typeface="Courier New"/>
                <a:sym typeface="Courier New"/>
              </a:rPr>
              <a:t>Math</a:t>
            </a:r>
            <a:r>
              <a:rPr b="1" lang="en" sz="1000">
                <a:latin typeface="Courier New"/>
                <a:ea typeface="Courier New"/>
                <a:cs typeface="Courier New"/>
                <a:sym typeface="Courier New"/>
              </a:rPr>
              <a:t>.</a:t>
            </a:r>
            <a:r>
              <a:rPr b="1" lang="en" sz="1000">
                <a:solidFill>
                  <a:srgbClr val="8E7CC3"/>
                </a:solidFill>
                <a:latin typeface="Courier New"/>
                <a:ea typeface="Courier New"/>
                <a:cs typeface="Courier New"/>
                <a:sym typeface="Courier New"/>
              </a:rPr>
              <a:t>PI</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p:txBody>
      </p:sp>
      <p:sp>
        <p:nvSpPr>
          <p:cNvPr id="333" name="Google Shape;333;p43"/>
          <p:cNvSpPr txBox="1"/>
          <p:nvPr>
            <p:ph idx="1" type="body"/>
          </p:nvPr>
        </p:nvSpPr>
        <p:spPr>
          <a:xfrm>
            <a:off x="45720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Extract</a:t>
            </a:r>
            <a:r>
              <a:rPr lang="en"/>
              <a:t> get the keys of the functions ...</a:t>
            </a:r>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extracts: 'area' | 'perimeter'</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type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ShapeFunctionProps</a:t>
            </a:r>
            <a:r>
              <a:rPr b="1" lang="en" sz="1000">
                <a:latin typeface="Courier New"/>
                <a:ea typeface="Courier New"/>
                <a:cs typeface="Courier New"/>
                <a:sym typeface="Courier New"/>
              </a:rPr>
              <a:t> =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Extract</a:t>
            </a:r>
            <a:r>
              <a:rPr b="1" lang="en" sz="1000">
                <a:latin typeface="Courier New"/>
                <a:ea typeface="Courier New"/>
                <a:cs typeface="Courier New"/>
                <a:sym typeface="Courier New"/>
              </a:rPr>
              <a:t>&lt;</a:t>
            </a:r>
            <a:r>
              <a:rPr b="1" lang="en" sz="1000">
                <a:solidFill>
                  <a:srgbClr val="FF9900"/>
                </a:solidFill>
                <a:latin typeface="Courier New"/>
                <a:ea typeface="Courier New"/>
                <a:cs typeface="Courier New"/>
                <a:sym typeface="Courier New"/>
              </a:rPr>
              <a:t>keyof</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Rect</a:t>
            </a: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keyof</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Circle</a:t>
            </a:r>
            <a:r>
              <a:rPr b="1" lang="en" sz="1000">
                <a:latin typeface="Courier New"/>
                <a:ea typeface="Courier New"/>
                <a:cs typeface="Courier New"/>
                <a:sym typeface="Courier New"/>
              </a:rPr>
              <a:t>&gt;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lang="en"/>
              <a:t>To create a type that has access to all the functions again, use the Record type from earlier ...</a:t>
            </a:r>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type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ShapeFunctions</a:t>
            </a:r>
            <a:r>
              <a:rPr b="1" lang="en" sz="1000">
                <a:latin typeface="Courier New"/>
                <a:ea typeface="Courier New"/>
                <a:cs typeface="Courier New"/>
                <a:sym typeface="Courier New"/>
              </a:rPr>
              <a:t> =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Record</a:t>
            </a:r>
            <a:r>
              <a:rPr b="1" lang="en" sz="1000">
                <a:latin typeface="Courier New"/>
                <a:ea typeface="Courier New"/>
                <a:cs typeface="Courier New"/>
                <a:sym typeface="Courier New"/>
              </a:rPr>
              <a:t>&lt;</a:t>
            </a:r>
            <a:r>
              <a:rPr b="1" lang="en" sz="1000">
                <a:solidFill>
                  <a:srgbClr val="00FF00"/>
                </a:solidFill>
                <a:latin typeface="Courier New"/>
                <a:ea typeface="Courier New"/>
                <a:cs typeface="Courier New"/>
                <a:sym typeface="Courier New"/>
              </a:rPr>
              <a:t>ShapeFunctionProps</a:t>
            </a:r>
            <a:r>
              <a:rPr b="1" lang="en" sz="1000">
                <a:latin typeface="Courier New"/>
                <a:ea typeface="Courier New"/>
                <a:cs typeface="Courier New"/>
                <a:sym typeface="Courier New"/>
              </a:rPr>
              <a:t>, () =&gt; </a:t>
            </a:r>
            <a:r>
              <a:rPr b="1" lang="en" sz="1000">
                <a:solidFill>
                  <a:srgbClr val="00FF00"/>
                </a:solidFill>
                <a:latin typeface="Courier New"/>
                <a:ea typeface="Courier New"/>
                <a:cs typeface="Courier New"/>
                <a:sym typeface="Courier New"/>
              </a:rPr>
              <a:t>number</a:t>
            </a:r>
            <a:r>
              <a:rPr b="1" lang="en" sz="1000">
                <a:latin typeface="Courier New"/>
                <a:ea typeface="Courier New"/>
                <a:cs typeface="Courier New"/>
                <a:sym typeface="Courier New"/>
              </a:rPr>
              <a:t>&gt;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4"/>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Built-In Generics ...</a:t>
            </a:r>
            <a:endParaRPr/>
          </a:p>
        </p:txBody>
      </p:sp>
      <p:sp>
        <p:nvSpPr>
          <p:cNvPr id="339" name="Google Shape;339;p44"/>
          <p:cNvSpPr txBox="1"/>
          <p:nvPr>
            <p:ph idx="1" type="body"/>
          </p:nvPr>
        </p:nvSpPr>
        <p:spPr>
          <a:xfrm>
            <a:off x="3117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const</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rect</a:t>
            </a:r>
            <a:r>
              <a:rPr b="1" lang="en" sz="1000">
                <a:latin typeface="Courier New"/>
                <a:ea typeface="Courier New"/>
                <a:cs typeface="Courier New"/>
                <a:sym typeface="Courier New"/>
              </a:rPr>
              <a:t> = {</a:t>
            </a:r>
            <a:endParaRPr b="1" sz="100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width</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200</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height</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100</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area</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return</a:t>
            </a: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width</a:t>
            </a:r>
            <a:r>
              <a:rPr b="1" lang="en" sz="1000">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height</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perimeter</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return</a:t>
            </a: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width</a:t>
            </a:r>
            <a:r>
              <a:rPr b="1" lang="en" sz="1000">
                <a:latin typeface="Courier New"/>
                <a:ea typeface="Courier New"/>
                <a:cs typeface="Courier New"/>
                <a:sym typeface="Courier New"/>
              </a:rPr>
              <a:t> * </a:t>
            </a:r>
            <a:r>
              <a:rPr b="1" lang="en" sz="1000">
                <a:solidFill>
                  <a:srgbClr val="FFFF00"/>
                </a:solidFill>
                <a:latin typeface="Courier New"/>
                <a:ea typeface="Courier New"/>
                <a:cs typeface="Courier New"/>
                <a:sym typeface="Courier New"/>
              </a:rPr>
              <a:t>2</a:t>
            </a:r>
            <a:r>
              <a:rPr b="1" lang="en" sz="1000">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height</a:t>
            </a:r>
            <a:r>
              <a:rPr b="1" lang="en" sz="1000">
                <a:latin typeface="Courier New"/>
                <a:ea typeface="Courier New"/>
                <a:cs typeface="Courier New"/>
                <a:sym typeface="Courier New"/>
              </a:rPr>
              <a:t> * </a:t>
            </a:r>
            <a:r>
              <a:rPr b="1" lang="en" sz="1000">
                <a:solidFill>
                  <a:srgbClr val="FFFF00"/>
                </a:solidFill>
                <a:latin typeface="Courier New"/>
                <a:ea typeface="Courier New"/>
                <a:cs typeface="Courier New"/>
                <a:sym typeface="Courier New"/>
              </a:rPr>
              <a:t>2</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const</a:t>
            </a: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circle</a:t>
            </a:r>
            <a:r>
              <a:rPr b="1" lang="en" sz="1000">
                <a:latin typeface="Courier New"/>
                <a:ea typeface="Courier New"/>
                <a:cs typeface="Courier New"/>
                <a:sym typeface="Courier New"/>
              </a:rPr>
              <a:t> =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r</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50</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area</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return</a:t>
            </a: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r</a:t>
            </a:r>
            <a:r>
              <a:rPr b="1" lang="en" sz="1000">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r</a:t>
            </a:r>
            <a:r>
              <a:rPr b="1" lang="en" sz="1000">
                <a:latin typeface="Courier New"/>
                <a:ea typeface="Courier New"/>
                <a:cs typeface="Courier New"/>
                <a:sym typeface="Courier New"/>
              </a:rPr>
              <a:t> * </a:t>
            </a:r>
            <a:r>
              <a:rPr b="1" lang="en" sz="1000">
                <a:solidFill>
                  <a:srgbClr val="8E7CC3"/>
                </a:solidFill>
                <a:latin typeface="Courier New"/>
                <a:ea typeface="Courier New"/>
                <a:cs typeface="Courier New"/>
                <a:sym typeface="Courier New"/>
              </a:rPr>
              <a:t>Math</a:t>
            </a:r>
            <a:r>
              <a:rPr b="1" lang="en" sz="1000">
                <a:latin typeface="Courier New"/>
                <a:ea typeface="Courier New"/>
                <a:cs typeface="Courier New"/>
                <a:sym typeface="Courier New"/>
              </a:rPr>
              <a:t>.</a:t>
            </a:r>
            <a:r>
              <a:rPr b="1" lang="en" sz="1000">
                <a:solidFill>
                  <a:srgbClr val="8E7CC3"/>
                </a:solidFill>
                <a:latin typeface="Courier New"/>
                <a:ea typeface="Courier New"/>
                <a:cs typeface="Courier New"/>
                <a:sym typeface="Courier New"/>
              </a:rPr>
              <a:t>PI</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perimeter</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8E7CC3"/>
                </a:solidFill>
                <a:latin typeface="Courier New"/>
                <a:ea typeface="Courier New"/>
                <a:cs typeface="Courier New"/>
                <a:sym typeface="Courier New"/>
              </a:rPr>
              <a:t>return</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2</a:t>
            </a:r>
            <a:r>
              <a:rPr b="1" lang="en" sz="1000">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this</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r</a:t>
            </a:r>
            <a:r>
              <a:rPr b="1" lang="en" sz="1000">
                <a:latin typeface="Courier New"/>
                <a:ea typeface="Courier New"/>
                <a:cs typeface="Courier New"/>
                <a:sym typeface="Courier New"/>
              </a:rPr>
              <a:t> * </a:t>
            </a:r>
            <a:r>
              <a:rPr b="1" lang="en" sz="1000">
                <a:solidFill>
                  <a:srgbClr val="8E7CC3"/>
                </a:solidFill>
                <a:latin typeface="Courier New"/>
                <a:ea typeface="Courier New"/>
                <a:cs typeface="Courier New"/>
                <a:sym typeface="Courier New"/>
              </a:rPr>
              <a:t>Math</a:t>
            </a:r>
            <a:r>
              <a:rPr b="1" lang="en" sz="1000">
                <a:latin typeface="Courier New"/>
                <a:ea typeface="Courier New"/>
                <a:cs typeface="Courier New"/>
                <a:sym typeface="Courier New"/>
              </a:rPr>
              <a:t>.</a:t>
            </a:r>
            <a:r>
              <a:rPr b="1" lang="en" sz="1000">
                <a:solidFill>
                  <a:srgbClr val="8E7CC3"/>
                </a:solidFill>
                <a:latin typeface="Courier New"/>
                <a:ea typeface="Courier New"/>
                <a:cs typeface="Courier New"/>
                <a:sym typeface="Courier New"/>
              </a:rPr>
              <a:t>PI</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p:txBody>
      </p:sp>
      <p:sp>
        <p:nvSpPr>
          <p:cNvPr id="340" name="Google Shape;340;p44"/>
          <p:cNvSpPr txBox="1"/>
          <p:nvPr>
            <p:ph idx="1" type="body"/>
          </p:nvPr>
        </p:nvSpPr>
        <p:spPr>
          <a:xfrm>
            <a:off x="45720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there is an extra type safety in functions that may apply to all of the objects ...</a:t>
            </a:r>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declare function</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extensiveMath</a:t>
            </a:r>
            <a:r>
              <a:rPr b="1" lang="en" sz="1000">
                <a:latin typeface="Courier New"/>
                <a:ea typeface="Courier New"/>
                <a:cs typeface="Courier New"/>
                <a:sym typeface="Courier New"/>
              </a:rPr>
              <a:t>&lt;</a:t>
            </a:r>
            <a:r>
              <a:rPr b="1" lang="en" sz="1000">
                <a:solidFill>
                  <a:srgbClr val="00FF00"/>
                </a:solidFill>
                <a:latin typeface="Courier New"/>
                <a:ea typeface="Courier New"/>
                <a:cs typeface="Courier New"/>
                <a:sym typeface="Courier New"/>
              </a:rPr>
              <a:t>T</a:t>
            </a:r>
            <a:r>
              <a:rPr b="1" lang="en" sz="1000">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extends</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ShapeFunctions</a:t>
            </a:r>
            <a:r>
              <a:rPr b="1" lang="en" sz="1000">
                <a:latin typeface="Courier New"/>
                <a:ea typeface="Courier New"/>
                <a:cs typeface="Courier New"/>
                <a:sym typeface="Courier New"/>
              </a:rPr>
              <a:t>&gt;(</a:t>
            </a:r>
            <a:r>
              <a:rPr b="1" lang="en" sz="1000">
                <a:solidFill>
                  <a:srgbClr val="4A86E8"/>
                </a:solidFill>
                <a:latin typeface="Courier New"/>
                <a:ea typeface="Courier New"/>
                <a:cs typeface="Courier New"/>
                <a:sym typeface="Courier New"/>
              </a:rPr>
              <a:t>obj</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T</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4A86E8"/>
                </a:solidFill>
                <a:latin typeface="Courier New"/>
                <a:ea typeface="Courier New"/>
                <a:cs typeface="Courier New"/>
                <a:sym typeface="Courier New"/>
              </a:rPr>
              <a:t>extensiveMath</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rect</a:t>
            </a:r>
            <a:r>
              <a:rPr b="1" lang="en" sz="1000">
                <a:latin typeface="Courier New"/>
                <a:ea typeface="Courier New"/>
                <a:cs typeface="Courier New"/>
                <a:sym typeface="Courier New"/>
              </a:rPr>
              <a:t>);   </a:t>
            </a:r>
            <a:r>
              <a:rPr b="1" lang="en" sz="1000">
                <a:solidFill>
                  <a:srgbClr val="999999"/>
                </a:solidFill>
                <a:latin typeface="Courier New"/>
                <a:ea typeface="Courier New"/>
                <a:cs typeface="Courier New"/>
                <a:sym typeface="Courier New"/>
              </a:rPr>
              <a:t>// Compiles</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4A86E8"/>
                </a:solidFill>
                <a:latin typeface="Courier New"/>
                <a:ea typeface="Courier New"/>
                <a:cs typeface="Courier New"/>
                <a:sym typeface="Courier New"/>
              </a:rPr>
              <a:t>extensiveMath</a:t>
            </a:r>
            <a:r>
              <a:rPr b="1" lang="en" sz="1000">
                <a:latin typeface="Courier New"/>
                <a:ea typeface="Courier New"/>
                <a:cs typeface="Courier New"/>
                <a:sym typeface="Courier New"/>
              </a:rPr>
              <a:t>(</a:t>
            </a:r>
            <a:r>
              <a:rPr b="1" lang="en" sz="1000">
                <a:solidFill>
                  <a:srgbClr val="4A86E8"/>
                </a:solidFill>
                <a:latin typeface="Courier New"/>
                <a:ea typeface="Courier New"/>
                <a:cs typeface="Courier New"/>
                <a:sym typeface="Courier New"/>
              </a:rPr>
              <a:t>circle</a:t>
            </a:r>
            <a:r>
              <a:rPr b="1" lang="en" sz="1000">
                <a:latin typeface="Courier New"/>
                <a:ea typeface="Courier New"/>
                <a:cs typeface="Courier New"/>
                <a:sym typeface="Courier New"/>
              </a:rPr>
              <a:t>); </a:t>
            </a:r>
            <a:r>
              <a:rPr b="1" lang="en" sz="1000">
                <a:solidFill>
                  <a:srgbClr val="999999"/>
                </a:solidFill>
                <a:latin typeface="Courier New"/>
                <a:ea typeface="Courier New"/>
                <a:cs typeface="Courier New"/>
                <a:sym typeface="Courier New"/>
              </a:rPr>
              <a:t>// Compiles</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Built-In Generics ...</a:t>
            </a:r>
            <a:endParaRPr/>
          </a:p>
        </p:txBody>
      </p:sp>
      <p:sp>
        <p:nvSpPr>
          <p:cNvPr id="346" name="Google Shape;346;p45"/>
          <p:cNvSpPr txBox="1"/>
          <p:nvPr>
            <p:ph idx="1" type="body"/>
          </p:nvPr>
        </p:nvSpPr>
        <p:spPr>
          <a:xfrm>
            <a:off x="3117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Exclude</a:t>
            </a:r>
            <a:endParaRPr b="1">
              <a:solidFill>
                <a:srgbClr val="FFFFFF"/>
              </a:solidFill>
            </a:endParaRPr>
          </a:p>
          <a:p>
            <a:pPr indent="0" lvl="0" marL="0" rtl="0" algn="l">
              <a:spcBef>
                <a:spcPts val="0"/>
              </a:spcBef>
              <a:spcAft>
                <a:spcPts val="0"/>
              </a:spcAft>
              <a:buNone/>
            </a:pPr>
            <a:r>
              <a:rPr lang="en">
                <a:solidFill>
                  <a:srgbClr val="FFFFFF"/>
                </a:solidFill>
              </a:rPr>
              <a:t>Exclude&lt;T, K&gt; excludes all types from T that are assignable to K.</a:t>
            </a:r>
            <a:endParaRPr>
              <a:solidFill>
                <a:srgbClr val="FFFFFF"/>
              </a:solidFill>
            </a:endParaRPr>
          </a:p>
          <a:p>
            <a:pPr indent="0" lvl="0" marL="0" rtl="0" algn="l">
              <a:spcBef>
                <a:spcPts val="0"/>
              </a:spcBef>
              <a:spcAft>
                <a:spcPts val="0"/>
              </a:spcAft>
              <a:buNone/>
            </a:pPr>
            <a:r>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type</a:t>
            </a:r>
            <a:r>
              <a:rPr b="1" lang="en" sz="1000">
                <a:solidFill>
                  <a:srgbClr val="FFFFFF"/>
                </a:solidFill>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Rect</a:t>
            </a:r>
            <a:r>
              <a:rPr b="1" lang="en" sz="1000">
                <a:solidFill>
                  <a:srgbClr val="FFFFFF"/>
                </a:solidFill>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typeof</a:t>
            </a:r>
            <a:r>
              <a:rPr b="1" lang="en" sz="1000">
                <a:solidFill>
                  <a:srgbClr val="FFFFFF"/>
                </a:solidFill>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rect</a:t>
            </a:r>
            <a:r>
              <a:rPr b="1" lang="en" sz="1000">
                <a:solidFill>
                  <a:srgbClr val="FFFFFF"/>
                </a:solidFill>
                <a:latin typeface="Courier New"/>
                <a:ea typeface="Courier New"/>
                <a:cs typeface="Courier New"/>
                <a:sym typeface="Courier New"/>
              </a:rPr>
              <a:t>;</a:t>
            </a:r>
            <a:r>
              <a:rPr b="1" lang="en" sz="1000">
                <a:solidFill>
                  <a:srgbClr val="999999"/>
                </a:solidFill>
                <a:latin typeface="Courier New"/>
                <a:ea typeface="Courier New"/>
                <a:cs typeface="Courier New"/>
                <a:sym typeface="Courier New"/>
              </a:rPr>
              <a:t>     // from earlier</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type</a:t>
            </a:r>
            <a:r>
              <a:rPr b="1" lang="en" sz="1000">
                <a:solidFill>
                  <a:srgbClr val="FFFFFF"/>
                </a:solidFill>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Circle</a:t>
            </a:r>
            <a:r>
              <a:rPr b="1" lang="en" sz="1000">
                <a:solidFill>
                  <a:srgbClr val="FFFFFF"/>
                </a:solidFill>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typeof</a:t>
            </a:r>
            <a:r>
              <a:rPr b="1" lang="en" sz="1000">
                <a:solidFill>
                  <a:srgbClr val="FFFFFF"/>
                </a:solidFill>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circle</a:t>
            </a:r>
            <a:r>
              <a:rPr b="1" lang="en" sz="1000">
                <a:solidFill>
                  <a:srgbClr val="FFFFFF"/>
                </a:solidFill>
                <a:latin typeface="Courier New"/>
                <a:ea typeface="Courier New"/>
                <a:cs typeface="Courier New"/>
                <a:sym typeface="Courier New"/>
              </a:rPr>
              <a:t>;</a:t>
            </a:r>
            <a:r>
              <a:rPr b="1" lang="en" sz="1000">
                <a:solidFill>
                  <a:srgbClr val="999999"/>
                </a:solidFill>
                <a:latin typeface="Courier New"/>
                <a:ea typeface="Courier New"/>
                <a:cs typeface="Courier New"/>
                <a:sym typeface="Courier New"/>
              </a:rPr>
              <a:t> // from earlier</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only has 'width' | 'height';</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type</a:t>
            </a:r>
            <a:r>
              <a:rPr b="1" lang="en" sz="1000">
                <a:solidFill>
                  <a:srgbClr val="FFFFFF"/>
                </a:solidFill>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RectOnlyProperties</a:t>
            </a:r>
            <a:r>
              <a:rPr b="1" lang="en" sz="1000">
                <a:solidFill>
                  <a:srgbClr val="FFFFFF"/>
                </a:solidFill>
                <a:latin typeface="Courier New"/>
                <a:ea typeface="Courier New"/>
                <a:cs typeface="Courier New"/>
                <a:sym typeface="Courier New"/>
              </a:rPr>
              <a:t>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FFFF"/>
                </a:solidFill>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Exclude</a:t>
            </a:r>
            <a:r>
              <a:rPr b="1" lang="en" sz="1000">
                <a:solidFill>
                  <a:srgbClr val="FFFFFF"/>
                </a:solidFill>
                <a:latin typeface="Courier New"/>
                <a:ea typeface="Courier New"/>
                <a:cs typeface="Courier New"/>
                <a:sym typeface="Courier New"/>
              </a:rPr>
              <a:t>&lt;</a:t>
            </a:r>
            <a:r>
              <a:rPr b="1" lang="en" sz="1000">
                <a:solidFill>
                  <a:srgbClr val="FF9900"/>
                </a:solidFill>
                <a:latin typeface="Courier New"/>
                <a:ea typeface="Courier New"/>
                <a:cs typeface="Courier New"/>
                <a:sym typeface="Courier New"/>
              </a:rPr>
              <a:t>keyof</a:t>
            </a:r>
            <a:r>
              <a:rPr b="1" lang="en" sz="1000">
                <a:solidFill>
                  <a:srgbClr val="FFFFFF"/>
                </a:solidFill>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Rect</a:t>
            </a:r>
            <a:r>
              <a:rPr b="1" lang="en" sz="1000">
                <a:solidFill>
                  <a:srgbClr val="FFFFFF"/>
                </a:solidFill>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keyof</a:t>
            </a:r>
            <a:r>
              <a:rPr b="1" lang="en" sz="1000">
                <a:solidFill>
                  <a:srgbClr val="FFFFFF"/>
                </a:solidFill>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Circle</a:t>
            </a:r>
            <a:r>
              <a:rPr b="1" lang="en" sz="1000">
                <a:solidFill>
                  <a:srgbClr val="FFFFFF"/>
                </a:solidFill>
                <a:latin typeface="Courier New"/>
                <a:ea typeface="Courier New"/>
                <a:cs typeface="Courier New"/>
                <a:sym typeface="Courier New"/>
              </a:rPr>
              <a:t>&gt;;</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Object of type { width: number, height: number }</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type</a:t>
            </a:r>
            <a:r>
              <a:rPr b="1" lang="en" sz="1000">
                <a:solidFill>
                  <a:srgbClr val="FFFFFF"/>
                </a:solidFill>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RectOnly</a:t>
            </a:r>
            <a:r>
              <a:rPr b="1" lang="en" sz="1000">
                <a:solidFill>
                  <a:srgbClr val="FFFFFF"/>
                </a:solidFill>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Pick</a:t>
            </a:r>
            <a:r>
              <a:rPr b="1" lang="en" sz="1000">
                <a:solidFill>
                  <a:srgbClr val="FFFFFF"/>
                </a:solidFill>
                <a:latin typeface="Courier New"/>
                <a:ea typeface="Courier New"/>
                <a:cs typeface="Courier New"/>
                <a:sym typeface="Courier New"/>
              </a:rPr>
              <a:t>&lt;</a:t>
            </a:r>
            <a:r>
              <a:rPr b="1" lang="en" sz="1000">
                <a:solidFill>
                  <a:srgbClr val="00FF00"/>
                </a:solidFill>
                <a:latin typeface="Courier New"/>
                <a:ea typeface="Courier New"/>
                <a:cs typeface="Courier New"/>
                <a:sym typeface="Courier New"/>
              </a:rPr>
              <a:t>Rect</a:t>
            </a:r>
            <a:r>
              <a:rPr b="1" lang="en" sz="1000">
                <a:solidFill>
                  <a:srgbClr val="FFFFFF"/>
                </a:solidFill>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RectOnlyProperties</a:t>
            </a:r>
            <a:r>
              <a:rPr b="1" lang="en" sz="1000">
                <a:solidFill>
                  <a:srgbClr val="FFFFFF"/>
                </a:solidFill>
                <a:latin typeface="Courier New"/>
                <a:ea typeface="Courier New"/>
                <a:cs typeface="Courier New"/>
                <a:sym typeface="Courier New"/>
              </a:rPr>
              <a:t>&gt;;</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declare function</a:t>
            </a:r>
            <a:r>
              <a:rPr b="1" lang="en" sz="1000">
                <a:solidFill>
                  <a:srgbClr val="FFFFFF"/>
                </a:solidFill>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area</a:t>
            </a:r>
            <a:r>
              <a:rPr b="1" lang="en" sz="1000">
                <a:solidFill>
                  <a:srgbClr val="FFFFFF"/>
                </a:solidFill>
                <a:latin typeface="Courier New"/>
                <a:ea typeface="Courier New"/>
                <a:cs typeface="Courier New"/>
                <a:sym typeface="Courier New"/>
              </a:rPr>
              <a:t>&lt;</a:t>
            </a:r>
            <a:r>
              <a:rPr b="1" lang="en" sz="1000">
                <a:solidFill>
                  <a:srgbClr val="00FF00"/>
                </a:solidFill>
                <a:latin typeface="Courier New"/>
                <a:ea typeface="Courier New"/>
                <a:cs typeface="Courier New"/>
                <a:sym typeface="Courier New"/>
              </a:rPr>
              <a:t>T</a:t>
            </a:r>
            <a:r>
              <a:rPr b="1" lang="en" sz="1000">
                <a:solidFill>
                  <a:srgbClr val="FFFFFF"/>
                </a:solidFill>
                <a:latin typeface="Courier New"/>
                <a:ea typeface="Courier New"/>
                <a:cs typeface="Courier New"/>
                <a:sym typeface="Courier New"/>
              </a:rPr>
              <a:t> </a:t>
            </a:r>
            <a:r>
              <a:rPr b="1" lang="en" sz="1000">
                <a:solidFill>
                  <a:srgbClr val="FF9900"/>
                </a:solidFill>
                <a:latin typeface="Courier New"/>
                <a:ea typeface="Courier New"/>
                <a:cs typeface="Courier New"/>
                <a:sym typeface="Courier New"/>
              </a:rPr>
              <a:t>extends</a:t>
            </a:r>
            <a:r>
              <a:rPr b="1" lang="en" sz="1000">
                <a:solidFill>
                  <a:srgbClr val="FFFFFF"/>
                </a:solidFill>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RectOnly</a:t>
            </a:r>
            <a:r>
              <a:rPr b="1" lang="en" sz="1000">
                <a:solidFill>
                  <a:srgbClr val="FFFFFF"/>
                </a:solidFill>
                <a:latin typeface="Courier New"/>
                <a:ea typeface="Courier New"/>
                <a:cs typeface="Courier New"/>
                <a:sym typeface="Courier New"/>
              </a:rPr>
              <a:t>&gt;(</a:t>
            </a:r>
            <a:r>
              <a:rPr b="1" lang="en" sz="1000">
                <a:solidFill>
                  <a:srgbClr val="4A86E8"/>
                </a:solidFill>
                <a:latin typeface="Courier New"/>
                <a:ea typeface="Courier New"/>
                <a:cs typeface="Courier New"/>
                <a:sym typeface="Courier New"/>
              </a:rPr>
              <a:t>obj</a:t>
            </a:r>
            <a:r>
              <a:rPr b="1" lang="en" sz="1000">
                <a:solidFill>
                  <a:srgbClr val="FFFFFF"/>
                </a:solidFill>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T</a:t>
            </a:r>
            <a:r>
              <a:rPr b="1" lang="en" sz="1000">
                <a:solidFill>
                  <a:srgbClr val="FFFFFF"/>
                </a:solidFill>
                <a:latin typeface="Courier New"/>
                <a:ea typeface="Courier New"/>
                <a:cs typeface="Courier New"/>
                <a:sym typeface="Courier New"/>
              </a:rPr>
              <a:t>)</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4A86E8"/>
                </a:solidFill>
                <a:latin typeface="Courier New"/>
                <a:ea typeface="Courier New"/>
                <a:cs typeface="Courier New"/>
                <a:sym typeface="Courier New"/>
              </a:rPr>
              <a:t>area</a:t>
            </a:r>
            <a:r>
              <a:rPr b="1" lang="en" sz="1000">
                <a:solidFill>
                  <a:srgbClr val="FFFFFF"/>
                </a:solidFill>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width</a:t>
            </a:r>
            <a:r>
              <a:rPr b="1" lang="en" sz="1000">
                <a:solidFill>
                  <a:srgbClr val="FFFFFF"/>
                </a:solidFill>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100</a:t>
            </a:r>
            <a:r>
              <a:rPr b="1" lang="en" sz="1000">
                <a:solidFill>
                  <a:srgbClr val="FFFFFF"/>
                </a:solidFill>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height</a:t>
            </a:r>
            <a:r>
              <a:rPr b="1" lang="en" sz="1000">
                <a:solidFill>
                  <a:srgbClr val="FFFFFF"/>
                </a:solidFill>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100</a:t>
            </a:r>
            <a:r>
              <a:rPr b="1" lang="en" sz="1000">
                <a:solidFill>
                  <a:srgbClr val="FFFFFF"/>
                </a:solidFill>
                <a:latin typeface="Courier New"/>
                <a:ea typeface="Courier New"/>
                <a:cs typeface="Courier New"/>
                <a:sym typeface="Courier New"/>
              </a:rPr>
              <a:t> });</a:t>
            </a:r>
            <a:r>
              <a:rPr b="1" lang="en" sz="1000">
                <a:solidFill>
                  <a:srgbClr val="999999"/>
                </a:solidFill>
                <a:latin typeface="Courier New"/>
                <a:ea typeface="Courier New"/>
                <a:cs typeface="Courier New"/>
                <a:sym typeface="Courier New"/>
              </a:rPr>
              <a:t> // Compiles</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FFFFFF"/>
              </a:solidFill>
            </a:endParaRPr>
          </a:p>
        </p:txBody>
      </p:sp>
      <p:sp>
        <p:nvSpPr>
          <p:cNvPr id="347" name="Google Shape;347;p45"/>
          <p:cNvSpPr txBox="1"/>
          <p:nvPr>
            <p:ph idx="1" type="body"/>
          </p:nvPr>
        </p:nvSpPr>
        <p:spPr>
          <a:xfrm>
            <a:off x="4572000" y="1093925"/>
            <a:ext cx="42603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Omit</a:t>
            </a:r>
            <a:endParaRPr b="1"/>
          </a:p>
          <a:p>
            <a:pPr indent="0" lvl="0" marL="0" rtl="0" algn="l">
              <a:spcBef>
                <a:spcPts val="0"/>
              </a:spcBef>
              <a:spcAft>
                <a:spcPts val="0"/>
              </a:spcAft>
              <a:buNone/>
            </a:pPr>
            <a:r>
              <a:rPr lang="en"/>
              <a:t>Omit&lt;T, K&gt; is a shortcut for Pick&lt;T, Exclude&lt;keyof T, K&gt;&gt;, but since it was used so often, it’s been added to TypeScript.</a:t>
            </a:r>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type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Person</a:t>
            </a:r>
            <a:r>
              <a:rPr b="1" lang="en" sz="1000">
                <a:latin typeface="Courier New"/>
                <a:ea typeface="Courier New"/>
                <a:cs typeface="Courier New"/>
                <a:sym typeface="Courier New"/>
              </a:rPr>
              <a:t> =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name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string</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age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number</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location</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string</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type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Cosmopolitan</a:t>
            </a:r>
            <a:r>
              <a:rPr b="1" lang="en" sz="1000">
                <a:latin typeface="Courier New"/>
                <a:ea typeface="Courier New"/>
                <a:cs typeface="Courier New"/>
                <a:sym typeface="Courier New"/>
              </a:rPr>
              <a:t> = </a:t>
            </a:r>
            <a:r>
              <a:rPr b="1" lang="en" sz="1000">
                <a:solidFill>
                  <a:srgbClr val="FF9900"/>
                </a:solidFill>
                <a:latin typeface="Courier New"/>
                <a:ea typeface="Courier New"/>
                <a:cs typeface="Courier New"/>
                <a:sym typeface="Courier New"/>
              </a:rPr>
              <a:t>Omit</a:t>
            </a:r>
            <a:r>
              <a:rPr b="1" lang="en" sz="1000">
                <a:latin typeface="Courier New"/>
                <a:ea typeface="Courier New"/>
                <a:cs typeface="Courier New"/>
                <a:sym typeface="Courier New"/>
              </a:rPr>
              <a:t>&lt;</a:t>
            </a:r>
            <a:r>
              <a:rPr b="1" lang="en" sz="1000">
                <a:solidFill>
                  <a:srgbClr val="00FF00"/>
                </a:solidFill>
                <a:latin typeface="Courier New"/>
                <a:ea typeface="Courier New"/>
                <a:cs typeface="Courier New"/>
                <a:sym typeface="Courier New"/>
              </a:rPr>
              <a:t>Person</a:t>
            </a:r>
            <a:r>
              <a:rPr b="1" lang="en" sz="1000">
                <a:latin typeface="Courier New"/>
                <a:ea typeface="Courier New"/>
                <a:cs typeface="Courier New"/>
                <a:sym typeface="Courier New"/>
              </a:rPr>
              <a:t>, '</a:t>
            </a:r>
            <a:r>
              <a:rPr b="1" lang="en" sz="1000">
                <a:solidFill>
                  <a:srgbClr val="FFFF00"/>
                </a:solidFill>
                <a:latin typeface="Courier New"/>
                <a:ea typeface="Courier New"/>
                <a:cs typeface="Courier New"/>
                <a:sym typeface="Courier New"/>
              </a:rPr>
              <a:t>location</a:t>
            </a:r>
            <a:r>
              <a:rPr b="1" lang="en" sz="1000">
                <a:latin typeface="Courier New"/>
                <a:ea typeface="Courier New"/>
                <a:cs typeface="Courier New"/>
                <a:sym typeface="Courier New"/>
              </a:rPr>
              <a:t>'&gt;;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999999"/>
                </a:solidFill>
                <a:latin typeface="Courier New"/>
                <a:ea typeface="Courier New"/>
                <a:cs typeface="Courier New"/>
                <a:sym typeface="Courier New"/>
              </a:rPr>
              <a:t>// equivalent to</a:t>
            </a:r>
            <a:endParaRPr b="1" sz="10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9900"/>
                </a:solidFill>
                <a:latin typeface="Courier New"/>
                <a:ea typeface="Courier New"/>
                <a:cs typeface="Courier New"/>
                <a:sym typeface="Courier New"/>
              </a:rPr>
              <a:t>type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Cosmopolitan</a:t>
            </a:r>
            <a:r>
              <a:rPr b="1" lang="en" sz="1000">
                <a:latin typeface="Courier New"/>
                <a:ea typeface="Courier New"/>
                <a:cs typeface="Courier New"/>
                <a:sym typeface="Courier New"/>
              </a:rPr>
              <a:t> =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name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string</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4A86E8"/>
                </a:solidFill>
                <a:latin typeface="Courier New"/>
                <a:ea typeface="Courier New"/>
                <a:cs typeface="Courier New"/>
                <a:sym typeface="Courier New"/>
              </a:rPr>
              <a:t>age</a:t>
            </a:r>
            <a:r>
              <a:rPr b="1" lang="en" sz="1000">
                <a:latin typeface="Courier New"/>
                <a:ea typeface="Courier New"/>
                <a:cs typeface="Courier New"/>
                <a:sym typeface="Courier New"/>
              </a:rPr>
              <a:t>: </a:t>
            </a:r>
            <a:r>
              <a:rPr b="1" lang="en" sz="1000">
                <a:solidFill>
                  <a:srgbClr val="00FF00"/>
                </a:solidFill>
                <a:latin typeface="Courier New"/>
                <a:ea typeface="Courier New"/>
                <a:cs typeface="Courier New"/>
                <a:sym typeface="Courier New"/>
              </a:rPr>
              <a:t>number</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6"/>
          <p:cNvSpPr txBox="1"/>
          <p:nvPr>
            <p:ph type="title"/>
          </p:nvPr>
        </p:nvSpPr>
        <p:spPr>
          <a:xfrm>
            <a:off x="311700" y="82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a:t>
            </a:r>
            <a:r>
              <a:rPr lang="en"/>
              <a:t> ...</a:t>
            </a:r>
            <a:endParaRPr/>
          </a:p>
        </p:txBody>
      </p:sp>
      <p:sp>
        <p:nvSpPr>
          <p:cNvPr id="353" name="Google Shape;353;p4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354" name="Google Shape;354;p4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Bob Fornal</a:t>
            </a:r>
            <a:endParaRPr sz="24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Twitter @rfornal</a:t>
            </a:r>
            <a:endParaRPr b="1" sz="1200"/>
          </a:p>
          <a:p>
            <a:pPr indent="0" lvl="0" marL="0" rtl="0" algn="l">
              <a:spcBef>
                <a:spcPts val="0"/>
              </a:spcBef>
              <a:spcAft>
                <a:spcPts val="0"/>
              </a:spcAft>
              <a:buNone/>
            </a:pPr>
            <a:r>
              <a:rPr b="1" lang="en" sz="1200"/>
              <a:t>Blog dev.to/rfornal</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Email bob.fornal@leadingedje.com</a:t>
            </a:r>
            <a:endParaRPr b="1" sz="1200"/>
          </a:p>
          <a:p>
            <a:pPr indent="0" lvl="0" marL="0" rtl="0" algn="l">
              <a:spcBef>
                <a:spcPts val="0"/>
              </a:spcBef>
              <a:spcAft>
                <a:spcPts val="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Overloading ...</a:t>
            </a:r>
            <a:endParaRPr/>
          </a:p>
        </p:txBody>
      </p:sp>
      <p:sp>
        <p:nvSpPr>
          <p:cNvPr id="165" name="Google Shape;165;p17"/>
          <p:cNvSpPr txBox="1"/>
          <p:nvPr>
            <p:ph idx="1" type="body"/>
          </p:nvPr>
        </p:nvSpPr>
        <p:spPr>
          <a:xfrm>
            <a:off x="311700" y="1093925"/>
            <a:ext cx="85206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TypeScript provides the concept of function overloading.</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Multiple functions with the same name but different parameter types and return type.</a:t>
            </a:r>
            <a:endParaRPr/>
          </a:p>
          <a:p>
            <a:pPr indent="-317500" lvl="0" marL="457200" rtl="0" algn="l">
              <a:spcBef>
                <a:spcPts val="0"/>
              </a:spcBef>
              <a:spcAft>
                <a:spcPts val="0"/>
              </a:spcAft>
              <a:buSzPts val="1400"/>
              <a:buChar char="●"/>
            </a:pPr>
            <a:r>
              <a:rPr lang="en"/>
              <a:t>However, the number of parameters should be the same.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Overloading</a:t>
            </a:r>
            <a:endParaRPr/>
          </a:p>
        </p:txBody>
      </p:sp>
      <p:sp>
        <p:nvSpPr>
          <p:cNvPr id="171" name="Google Shape;171;p18"/>
          <p:cNvSpPr txBox="1"/>
          <p:nvPr>
            <p:ph idx="1" type="body"/>
          </p:nvPr>
        </p:nvSpPr>
        <p:spPr>
          <a:xfrm>
            <a:off x="311700" y="1093925"/>
            <a:ext cx="85206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function</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add</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a</a:t>
            </a:r>
            <a:r>
              <a:rPr b="1" lang="en" sz="1200">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string</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b</a:t>
            </a:r>
            <a:r>
              <a:rPr b="1" lang="en" sz="1200">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string</a:t>
            </a:r>
            <a:r>
              <a:rPr b="1" lang="en" sz="1200">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string</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f</a:t>
            </a:r>
            <a:r>
              <a:rPr b="1" lang="en" sz="1200">
                <a:solidFill>
                  <a:srgbClr val="FF9900"/>
                </a:solidFill>
                <a:latin typeface="Courier New"/>
                <a:ea typeface="Courier New"/>
                <a:cs typeface="Courier New"/>
                <a:sym typeface="Courier New"/>
              </a:rPr>
              <a:t>unction</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add</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a</a:t>
            </a:r>
            <a:r>
              <a:rPr b="1" lang="en" sz="1200">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number</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b</a:t>
            </a:r>
            <a:r>
              <a:rPr b="1" lang="en" sz="1200">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number</a:t>
            </a:r>
            <a:r>
              <a:rPr b="1" lang="en" sz="1200">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number</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f</a:t>
            </a:r>
            <a:r>
              <a:rPr b="1" lang="en" sz="1200">
                <a:solidFill>
                  <a:srgbClr val="FF9900"/>
                </a:solidFill>
                <a:latin typeface="Courier New"/>
                <a:ea typeface="Courier New"/>
                <a:cs typeface="Courier New"/>
                <a:sym typeface="Courier New"/>
              </a:rPr>
              <a:t>unction</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add</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a</a:t>
            </a:r>
            <a:r>
              <a:rPr b="1" lang="en" sz="1200">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any</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b</a:t>
            </a:r>
            <a:r>
              <a:rPr b="1" lang="en" sz="1200">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any</a:t>
            </a:r>
            <a:r>
              <a:rPr b="1" lang="en" sz="1200">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any</a:t>
            </a:r>
            <a:r>
              <a:rPr b="1" lang="en"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a:t>
            </a:r>
            <a:r>
              <a:rPr b="1" lang="en" sz="1200">
                <a:solidFill>
                  <a:srgbClr val="8E7CC3"/>
                </a:solidFill>
                <a:latin typeface="Courier New"/>
                <a:ea typeface="Courier New"/>
                <a:cs typeface="Courier New"/>
                <a:sym typeface="Courier New"/>
              </a:rPr>
              <a:t>return</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a</a:t>
            </a:r>
            <a:r>
              <a:rPr b="1" lang="en" sz="1200">
                <a:latin typeface="Courier New"/>
                <a:ea typeface="Courier New"/>
                <a:cs typeface="Courier New"/>
                <a:sym typeface="Courier New"/>
              </a:rPr>
              <a:t> + </a:t>
            </a:r>
            <a:r>
              <a:rPr b="1" lang="en" sz="1200">
                <a:solidFill>
                  <a:srgbClr val="4A86E8"/>
                </a:solidFill>
                <a:latin typeface="Courier New"/>
                <a:ea typeface="Courier New"/>
                <a:cs typeface="Courier New"/>
                <a:sym typeface="Courier New"/>
              </a:rPr>
              <a:t>b</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4A86E8"/>
                </a:solidFill>
                <a:latin typeface="Courier New"/>
                <a:ea typeface="Courier New"/>
                <a:cs typeface="Courier New"/>
                <a:sym typeface="Courier New"/>
              </a:rPr>
              <a:t>add</a:t>
            </a:r>
            <a:r>
              <a:rPr b="1" lang="en" sz="1200">
                <a:latin typeface="Courier New"/>
                <a:ea typeface="Courier New"/>
                <a:cs typeface="Courier New"/>
                <a:sym typeface="Courier New"/>
              </a:rPr>
              <a:t>(“</a:t>
            </a:r>
            <a:r>
              <a:rPr b="1" lang="en" sz="1200">
                <a:solidFill>
                  <a:srgbClr val="FFFF00"/>
                </a:solidFill>
                <a:latin typeface="Courier New"/>
                <a:ea typeface="Courier New"/>
                <a:cs typeface="Courier New"/>
                <a:sym typeface="Courier New"/>
              </a:rPr>
              <a:t>Hello</a:t>
            </a:r>
            <a:r>
              <a:rPr b="1" lang="en" sz="1200">
                <a:latin typeface="Courier New"/>
                <a:ea typeface="Courier New"/>
                <a:cs typeface="Courier New"/>
                <a:sym typeface="Courier New"/>
              </a:rPr>
              <a:t> “, “</a:t>
            </a:r>
            <a:r>
              <a:rPr b="1" lang="en" sz="1200">
                <a:solidFill>
                  <a:srgbClr val="FFFF00"/>
                </a:solidFill>
                <a:latin typeface="Courier New"/>
                <a:ea typeface="Courier New"/>
                <a:cs typeface="Courier New"/>
                <a:sym typeface="Courier New"/>
              </a:rPr>
              <a:t>Steve</a:t>
            </a:r>
            <a:r>
              <a:rPr b="1" lang="en" sz="1200">
                <a:latin typeface="Courier New"/>
                <a:ea typeface="Courier New"/>
                <a:cs typeface="Courier New"/>
                <a:sym typeface="Courier New"/>
              </a:rPr>
              <a:t>”); </a:t>
            </a:r>
            <a:r>
              <a:rPr b="1" lang="en" sz="1200">
                <a:solidFill>
                  <a:srgbClr val="999999"/>
                </a:solidFill>
                <a:latin typeface="Courier New"/>
                <a:ea typeface="Courier New"/>
                <a:cs typeface="Courier New"/>
                <a:sym typeface="Courier New"/>
              </a:rPr>
              <a:t>// returns “Hello Steve”</a:t>
            </a:r>
            <a:endParaRPr b="1" sz="12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4A86E8"/>
                </a:solidFill>
                <a:latin typeface="Courier New"/>
                <a:ea typeface="Courier New"/>
                <a:cs typeface="Courier New"/>
                <a:sym typeface="Courier New"/>
              </a:rPr>
              <a:t>add</a:t>
            </a:r>
            <a:r>
              <a:rPr b="1" lang="en" sz="1200">
                <a:latin typeface="Courier New"/>
                <a:ea typeface="Courier New"/>
                <a:cs typeface="Courier New"/>
                <a:sym typeface="Courier New"/>
              </a:rPr>
              <a:t>(</a:t>
            </a:r>
            <a:r>
              <a:rPr b="1" lang="en" sz="1200">
                <a:solidFill>
                  <a:srgbClr val="FFFF00"/>
                </a:solidFill>
                <a:latin typeface="Courier New"/>
                <a:ea typeface="Courier New"/>
                <a:cs typeface="Courier New"/>
                <a:sym typeface="Courier New"/>
              </a:rPr>
              <a:t>10</a:t>
            </a:r>
            <a:r>
              <a:rPr b="1" lang="en" sz="1200">
                <a:latin typeface="Courier New"/>
                <a:ea typeface="Courier New"/>
                <a:cs typeface="Courier New"/>
                <a:sym typeface="Courier New"/>
              </a:rPr>
              <a:t>, </a:t>
            </a:r>
            <a:r>
              <a:rPr b="1" lang="en" sz="1200">
                <a:solidFill>
                  <a:srgbClr val="FFFF00"/>
                </a:solidFill>
                <a:latin typeface="Courier New"/>
                <a:ea typeface="Courier New"/>
                <a:cs typeface="Courier New"/>
                <a:sym typeface="Courier New"/>
              </a:rPr>
              <a:t>20</a:t>
            </a:r>
            <a:r>
              <a:rPr b="1" lang="en" sz="1200">
                <a:latin typeface="Courier New"/>
                <a:ea typeface="Courier New"/>
                <a:cs typeface="Courier New"/>
                <a:sym typeface="Courier New"/>
              </a:rPr>
              <a:t>); </a:t>
            </a:r>
            <a:r>
              <a:rPr b="1" lang="en" sz="1200">
                <a:solidFill>
                  <a:srgbClr val="999999"/>
                </a:solidFill>
                <a:latin typeface="Courier New"/>
                <a:ea typeface="Courier New"/>
                <a:cs typeface="Courier New"/>
                <a:sym typeface="Courier New"/>
              </a:rPr>
              <a:t>// returns 30</a:t>
            </a:r>
            <a:endParaRPr b="1" sz="1200">
              <a:solidFill>
                <a:srgbClr val="999999"/>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Overloading</a:t>
            </a:r>
            <a:endParaRPr/>
          </a:p>
        </p:txBody>
      </p:sp>
      <p:sp>
        <p:nvSpPr>
          <p:cNvPr id="177" name="Google Shape;177;p19"/>
          <p:cNvSpPr txBox="1"/>
          <p:nvPr>
            <p:ph idx="1" type="body"/>
          </p:nvPr>
        </p:nvSpPr>
        <p:spPr>
          <a:xfrm>
            <a:off x="311700" y="1093925"/>
            <a:ext cx="85206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function</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display</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a</a:t>
            </a:r>
            <a:r>
              <a:rPr b="1" lang="en" sz="1200">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string</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b</a:t>
            </a:r>
            <a:r>
              <a:rPr b="1" lang="en" sz="1200">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string</a:t>
            </a:r>
            <a:r>
              <a:rPr b="1" lang="en" sz="1200">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void</a:t>
            </a:r>
            <a:r>
              <a:rPr b="1" lang="en"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B7B7B7"/>
                </a:solidFill>
                <a:latin typeface="Courier New"/>
                <a:ea typeface="Courier New"/>
                <a:cs typeface="Courier New"/>
                <a:sym typeface="Courier New"/>
              </a:rPr>
              <a:t>  </a:t>
            </a:r>
            <a:r>
              <a:rPr b="1" lang="en" sz="1200">
                <a:solidFill>
                  <a:srgbClr val="999999"/>
                </a:solidFill>
                <a:latin typeface="Courier New"/>
                <a:ea typeface="Courier New"/>
                <a:cs typeface="Courier New"/>
                <a:sym typeface="Courier New"/>
              </a:rPr>
              <a:t>// Compiler Error: Duplicate function implementation</a:t>
            </a:r>
            <a:endParaRPr b="1" sz="12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a:t>
            </a:r>
            <a:r>
              <a:rPr b="1" lang="en" sz="1200">
                <a:solidFill>
                  <a:srgbClr val="8E7CC3"/>
                </a:solidFill>
                <a:latin typeface="Courier New"/>
                <a:ea typeface="Courier New"/>
                <a:cs typeface="Courier New"/>
                <a:sym typeface="Courier New"/>
              </a:rPr>
              <a:t>console</a:t>
            </a:r>
            <a:r>
              <a:rPr b="1" lang="en" sz="1200">
                <a:latin typeface="Courier New"/>
                <a:ea typeface="Courier New"/>
                <a:cs typeface="Courier New"/>
                <a:sym typeface="Courier New"/>
              </a:rPr>
              <a:t>.</a:t>
            </a:r>
            <a:r>
              <a:rPr b="1" lang="en" sz="1200">
                <a:solidFill>
                  <a:srgbClr val="8E7CC3"/>
                </a:solidFill>
                <a:latin typeface="Courier New"/>
                <a:ea typeface="Courier New"/>
                <a:cs typeface="Courier New"/>
                <a:sym typeface="Courier New"/>
              </a:rPr>
              <a:t>log</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a</a:t>
            </a:r>
            <a:r>
              <a:rPr b="1" lang="en" sz="1200">
                <a:latin typeface="Courier New"/>
                <a:ea typeface="Courier New"/>
                <a:cs typeface="Courier New"/>
                <a:sym typeface="Courier New"/>
              </a:rPr>
              <a:t> + </a:t>
            </a:r>
            <a:r>
              <a:rPr b="1" lang="en" sz="1200">
                <a:solidFill>
                  <a:srgbClr val="4A86E8"/>
                </a:solidFill>
                <a:latin typeface="Courier New"/>
                <a:ea typeface="Courier New"/>
                <a:cs typeface="Courier New"/>
                <a:sym typeface="Courier New"/>
              </a:rPr>
              <a:t>b</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function</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display</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a</a:t>
            </a:r>
            <a:r>
              <a:rPr b="1" lang="en" sz="1200">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number</a:t>
            </a:r>
            <a:r>
              <a:rPr b="1" lang="en" sz="1200">
                <a:latin typeface="Courier New"/>
                <a:ea typeface="Courier New"/>
                <a:cs typeface="Courier New"/>
                <a:sym typeface="Courier New"/>
              </a:rPr>
              <a:t>): </a:t>
            </a:r>
            <a:r>
              <a:rPr b="1" lang="en" sz="1200">
                <a:solidFill>
                  <a:srgbClr val="00FF00"/>
                </a:solidFill>
                <a:latin typeface="Courier New"/>
                <a:ea typeface="Courier New"/>
                <a:cs typeface="Courier New"/>
                <a:sym typeface="Courier New"/>
              </a:rPr>
              <a:t>void</a:t>
            </a:r>
            <a:r>
              <a:rPr b="1" lang="en"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a:t>
            </a:r>
            <a:r>
              <a:rPr b="1" lang="en" sz="1200">
                <a:solidFill>
                  <a:srgbClr val="999999"/>
                </a:solidFill>
                <a:latin typeface="Courier New"/>
                <a:ea typeface="Courier New"/>
                <a:cs typeface="Courier New"/>
                <a:sym typeface="Courier New"/>
              </a:rPr>
              <a:t>// Compiler Error: Duplicate function implementation</a:t>
            </a:r>
            <a:endParaRPr b="1" sz="12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a:t>
            </a:r>
            <a:r>
              <a:rPr b="1" lang="en" sz="1200">
                <a:solidFill>
                  <a:srgbClr val="8E7CC3"/>
                </a:solidFill>
                <a:latin typeface="Courier New"/>
                <a:ea typeface="Courier New"/>
                <a:cs typeface="Courier New"/>
                <a:sym typeface="Courier New"/>
              </a:rPr>
              <a:t>console</a:t>
            </a:r>
            <a:r>
              <a:rPr b="1" lang="en" sz="1200">
                <a:latin typeface="Courier New"/>
                <a:ea typeface="Courier New"/>
                <a:cs typeface="Courier New"/>
                <a:sym typeface="Courier New"/>
              </a:rPr>
              <a:t>.</a:t>
            </a:r>
            <a:r>
              <a:rPr b="1" lang="en" sz="1200">
                <a:solidFill>
                  <a:srgbClr val="8E7CC3"/>
                </a:solidFill>
                <a:latin typeface="Courier New"/>
                <a:ea typeface="Courier New"/>
                <a:cs typeface="Courier New"/>
                <a:sym typeface="Courier New"/>
              </a:rPr>
              <a:t>log</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a</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Breaking Referential Transparency</a:t>
            </a:r>
            <a:r>
              <a:rPr lang="en"/>
              <a:t> ...</a:t>
            </a:r>
            <a:endParaRPr/>
          </a:p>
        </p:txBody>
      </p:sp>
      <p:sp>
        <p:nvSpPr>
          <p:cNvPr id="183" name="Google Shape;183;p20"/>
          <p:cNvSpPr txBox="1"/>
          <p:nvPr>
            <p:ph idx="1" type="body"/>
          </p:nvPr>
        </p:nvSpPr>
        <p:spPr>
          <a:xfrm>
            <a:off x="311700" y="1093925"/>
            <a:ext cx="85206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eferential Transparency (the Substitution Principle)</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Refers to the idea that an expression can be replaced with its value without changing behavior.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(JavaScript)</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function</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purchase</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product</a:t>
            </a:r>
            <a:r>
              <a:rPr b="1" lang="en" sz="1200">
                <a:latin typeface="Courier New"/>
                <a:ea typeface="Courier New"/>
                <a:cs typeface="Courier New"/>
                <a:sym typeface="Courier New"/>
              </a:rPr>
              <a:t>) { </a:t>
            </a:r>
            <a:r>
              <a:rPr b="1" lang="en" sz="1200">
                <a:solidFill>
                  <a:srgbClr val="999999"/>
                </a:solidFill>
                <a:latin typeface="Courier New"/>
                <a:ea typeface="Courier New"/>
                <a:cs typeface="Courier New"/>
                <a:sym typeface="Courier New"/>
              </a:rPr>
              <a:t>/* ... */</a:t>
            </a:r>
            <a:r>
              <a:rPr b="1" lang="en"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999999"/>
                </a:solidFill>
                <a:latin typeface="Courier New"/>
                <a:ea typeface="Courier New"/>
                <a:cs typeface="Courier New"/>
                <a:sym typeface="Courier New"/>
              </a:rPr>
              <a:t>// Inline Form</a:t>
            </a:r>
            <a:endParaRPr b="1" sz="12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4A86E8"/>
                </a:solidFill>
                <a:latin typeface="Courier New"/>
                <a:ea typeface="Courier New"/>
                <a:cs typeface="Courier New"/>
                <a:sym typeface="Courier New"/>
              </a:rPr>
              <a:t>purchase</a:t>
            </a:r>
            <a:r>
              <a:rPr b="1" lang="en" sz="1200">
                <a:latin typeface="Courier New"/>
                <a:ea typeface="Courier New"/>
                <a:cs typeface="Courier New"/>
                <a:sym typeface="Courier New"/>
              </a:rPr>
              <a:t>('</a:t>
            </a:r>
            <a:r>
              <a:rPr b="1" lang="en" sz="1200">
                <a:solidFill>
                  <a:srgbClr val="FFFF00"/>
                </a:solidFill>
                <a:latin typeface="Courier New"/>
                <a:ea typeface="Courier New"/>
                <a:cs typeface="Courier New"/>
                <a:sym typeface="Courier New"/>
              </a:rPr>
              <a:t>Macbook Air</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999999"/>
                </a:solidFill>
                <a:latin typeface="Courier New"/>
                <a:ea typeface="Courier New"/>
                <a:cs typeface="Courier New"/>
                <a:sym typeface="Courier New"/>
              </a:rPr>
              <a:t>// Reference Form</a:t>
            </a:r>
            <a:endParaRPr b="1" sz="12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const</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product</a:t>
            </a:r>
            <a:r>
              <a:rPr b="1" lang="en" sz="1200">
                <a:latin typeface="Courier New"/>
                <a:ea typeface="Courier New"/>
                <a:cs typeface="Courier New"/>
                <a:sym typeface="Courier New"/>
              </a:rPr>
              <a:t> = '</a:t>
            </a:r>
            <a:r>
              <a:rPr b="1" lang="en" sz="1200">
                <a:solidFill>
                  <a:srgbClr val="FFFF00"/>
                </a:solidFill>
                <a:latin typeface="Courier New"/>
                <a:ea typeface="Courier New"/>
                <a:cs typeface="Courier New"/>
                <a:sym typeface="Courier New"/>
              </a:rPr>
              <a:t>Macbook Air</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4A86E8"/>
                </a:solidFill>
                <a:latin typeface="Courier New"/>
                <a:ea typeface="Courier New"/>
                <a:cs typeface="Courier New"/>
                <a:sym typeface="Courier New"/>
              </a:rPr>
              <a:t>purchase</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product</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Breaking Referential Transparency ...</a:t>
            </a:r>
            <a:endParaRPr/>
          </a:p>
        </p:txBody>
      </p:sp>
      <p:sp>
        <p:nvSpPr>
          <p:cNvPr id="189" name="Google Shape;189;p21"/>
          <p:cNvSpPr txBox="1"/>
          <p:nvPr>
            <p:ph idx="1" type="body"/>
          </p:nvPr>
        </p:nvSpPr>
        <p:spPr>
          <a:xfrm>
            <a:off x="311700" y="1093925"/>
            <a:ext cx="85206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(TypeScript) … </a:t>
            </a:r>
            <a:r>
              <a:rPr b="1" lang="en" u="sng">
                <a:solidFill>
                  <a:schemeClr val="hlink"/>
                </a:solidFill>
                <a:hlinkClick r:id="rId3"/>
              </a:rPr>
              <a:t>TypeScript Playground Link</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function</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panTo</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where</a:t>
            </a:r>
            <a:r>
              <a:rPr b="1" lang="en" sz="1200">
                <a:solidFill>
                  <a:srgbClr val="FFFFFF"/>
                </a:solidFill>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number</a:t>
            </a:r>
            <a:r>
              <a:rPr b="1" lang="en" sz="1200">
                <a:solidFill>
                  <a:srgbClr val="FFFFFF"/>
                </a:solidFill>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number</a:t>
            </a:r>
            <a:r>
              <a:rPr b="1" lang="en" sz="1200">
                <a:solidFill>
                  <a:srgbClr val="FFFFFF"/>
                </a:solidFill>
                <a:latin typeface="Courier New"/>
                <a:ea typeface="Courier New"/>
                <a:cs typeface="Courier New"/>
                <a:sym typeface="Courier New"/>
              </a:rPr>
              <a:t>]</a:t>
            </a:r>
            <a:r>
              <a:rPr b="1" lang="en" sz="1200">
                <a:latin typeface="Courier New"/>
                <a:ea typeface="Courier New"/>
                <a:cs typeface="Courier New"/>
                <a:sym typeface="Courier New"/>
              </a:rPr>
              <a:t>) { </a:t>
            </a:r>
            <a:r>
              <a:rPr b="1" lang="en" sz="1200">
                <a:solidFill>
                  <a:srgbClr val="999999"/>
                </a:solidFill>
                <a:latin typeface="Courier New"/>
                <a:ea typeface="Courier New"/>
                <a:cs typeface="Courier New"/>
                <a:sym typeface="Courier New"/>
              </a:rPr>
              <a:t>/* ... */</a:t>
            </a:r>
            <a:r>
              <a:rPr b="1" lang="en"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999999"/>
                </a:solidFill>
                <a:latin typeface="Courier New"/>
                <a:ea typeface="Courier New"/>
                <a:cs typeface="Courier New"/>
                <a:sym typeface="Courier New"/>
              </a:rPr>
              <a:t>// Inline Form</a:t>
            </a:r>
            <a:endParaRPr b="1" sz="12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4A86E8"/>
                </a:solidFill>
                <a:latin typeface="Courier New"/>
                <a:ea typeface="Courier New"/>
                <a:cs typeface="Courier New"/>
                <a:sym typeface="Courier New"/>
              </a:rPr>
              <a:t>panTo</a:t>
            </a:r>
            <a:r>
              <a:rPr b="1" lang="en" sz="1200">
                <a:latin typeface="Courier New"/>
                <a:ea typeface="Courier New"/>
                <a:cs typeface="Courier New"/>
                <a:sym typeface="Courier New"/>
              </a:rPr>
              <a:t>([</a:t>
            </a:r>
            <a:r>
              <a:rPr b="1" lang="en" sz="1200">
                <a:solidFill>
                  <a:srgbClr val="FFFF00"/>
                </a:solidFill>
                <a:latin typeface="Courier New"/>
                <a:ea typeface="Courier New"/>
                <a:cs typeface="Courier New"/>
                <a:sym typeface="Courier New"/>
              </a:rPr>
              <a:t>10</a:t>
            </a:r>
            <a:r>
              <a:rPr b="1" lang="en" sz="1200">
                <a:latin typeface="Courier New"/>
                <a:ea typeface="Courier New"/>
                <a:cs typeface="Courier New"/>
                <a:sym typeface="Courier New"/>
              </a:rPr>
              <a:t>, </a:t>
            </a:r>
            <a:r>
              <a:rPr b="1" lang="en" sz="1200">
                <a:solidFill>
                  <a:srgbClr val="FFFF00"/>
                </a:solidFill>
                <a:latin typeface="Courier New"/>
                <a:ea typeface="Courier New"/>
                <a:cs typeface="Courier New"/>
                <a:sym typeface="Courier New"/>
              </a:rPr>
              <a:t>10</a:t>
            </a:r>
            <a:r>
              <a:rPr b="1" lang="en" sz="1200">
                <a:latin typeface="Courier New"/>
                <a:ea typeface="Courier New"/>
                <a:cs typeface="Courier New"/>
                <a:sym typeface="Courier New"/>
              </a:rPr>
              <a:t>]</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999999"/>
                </a:solidFill>
                <a:latin typeface="Courier New"/>
                <a:ea typeface="Courier New"/>
                <a:cs typeface="Courier New"/>
                <a:sym typeface="Courier New"/>
              </a:rPr>
              <a:t>// Reference Form</a:t>
            </a:r>
            <a:endParaRPr b="1" sz="12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FF9900"/>
                </a:solidFill>
                <a:latin typeface="Courier New"/>
                <a:ea typeface="Courier New"/>
                <a:cs typeface="Courier New"/>
                <a:sym typeface="Courier New"/>
              </a:rPr>
              <a:t>const</a:t>
            </a:r>
            <a:r>
              <a:rPr b="1" lang="en" sz="1200">
                <a:latin typeface="Courier New"/>
                <a:ea typeface="Courier New"/>
                <a:cs typeface="Courier New"/>
                <a:sym typeface="Courier New"/>
              </a:rPr>
              <a:t> </a:t>
            </a:r>
            <a:r>
              <a:rPr b="1" lang="en" sz="1200">
                <a:solidFill>
                  <a:srgbClr val="4A86E8"/>
                </a:solidFill>
                <a:latin typeface="Courier New"/>
                <a:ea typeface="Courier New"/>
                <a:cs typeface="Courier New"/>
                <a:sym typeface="Courier New"/>
              </a:rPr>
              <a:t>loc</a:t>
            </a:r>
            <a:r>
              <a:rPr b="1" lang="en" sz="1200">
                <a:latin typeface="Courier New"/>
                <a:ea typeface="Courier New"/>
                <a:cs typeface="Courier New"/>
                <a:sym typeface="Courier New"/>
              </a:rPr>
              <a:t> = </a:t>
            </a:r>
            <a:r>
              <a:rPr b="1" lang="en" sz="1200">
                <a:latin typeface="Courier New"/>
                <a:ea typeface="Courier New"/>
                <a:cs typeface="Courier New"/>
                <a:sym typeface="Courier New"/>
              </a:rPr>
              <a:t>[</a:t>
            </a:r>
            <a:r>
              <a:rPr b="1" lang="en" sz="1200">
                <a:solidFill>
                  <a:srgbClr val="FFFF00"/>
                </a:solidFill>
                <a:latin typeface="Courier New"/>
                <a:ea typeface="Courier New"/>
                <a:cs typeface="Courier New"/>
                <a:sym typeface="Courier New"/>
              </a:rPr>
              <a:t>10</a:t>
            </a:r>
            <a:r>
              <a:rPr b="1" lang="en" sz="1200">
                <a:latin typeface="Courier New"/>
                <a:ea typeface="Courier New"/>
                <a:cs typeface="Courier New"/>
                <a:sym typeface="Courier New"/>
              </a:rPr>
              <a:t>, </a:t>
            </a:r>
            <a:r>
              <a:rPr b="1" lang="en" sz="1200">
                <a:solidFill>
                  <a:srgbClr val="FFFF00"/>
                </a:solidFill>
                <a:latin typeface="Courier New"/>
                <a:ea typeface="Courier New"/>
                <a:cs typeface="Courier New"/>
                <a:sym typeface="Courier New"/>
              </a:rPr>
              <a:t>10</a:t>
            </a:r>
            <a:r>
              <a:rPr b="1" lang="en" sz="1200">
                <a:latin typeface="Courier New"/>
                <a:ea typeface="Courier New"/>
                <a:cs typeface="Courier New"/>
                <a:sym typeface="Courier New"/>
              </a:rPr>
              <a:t>]</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999999"/>
                </a:solidFill>
                <a:latin typeface="Courier New"/>
                <a:ea typeface="Courier New"/>
                <a:cs typeface="Courier New"/>
                <a:sym typeface="Courier New"/>
              </a:rPr>
              <a:t>// Argument of type ‘Number[]’ is not assignable to parameter of type ‘[number, number]’.</a:t>
            </a:r>
            <a:endParaRPr b="1" sz="1200">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4A86E8"/>
                </a:solidFill>
                <a:latin typeface="Courier New"/>
                <a:ea typeface="Courier New"/>
                <a:cs typeface="Courier New"/>
                <a:sym typeface="Courier New"/>
              </a:rPr>
              <a:t>panTo</a:t>
            </a:r>
            <a:r>
              <a:rPr b="1" lang="en" sz="1200">
                <a:latin typeface="Courier New"/>
                <a:ea typeface="Courier New"/>
                <a:cs typeface="Courier New"/>
                <a:sym typeface="Courier New"/>
              </a:rPr>
              <a:t>(</a:t>
            </a:r>
            <a:r>
              <a:rPr b="1" lang="en" sz="1200">
                <a:solidFill>
                  <a:srgbClr val="4A86E8"/>
                </a:solidFill>
                <a:latin typeface="Courier New"/>
                <a:ea typeface="Courier New"/>
                <a:cs typeface="Courier New"/>
                <a:sym typeface="Courier New"/>
              </a:rPr>
              <a:t>loc</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Breaking Referential Transparency ...</a:t>
            </a:r>
            <a:endParaRPr/>
          </a:p>
        </p:txBody>
      </p:sp>
      <p:sp>
        <p:nvSpPr>
          <p:cNvPr id="195" name="Google Shape;195;p22"/>
          <p:cNvSpPr txBox="1"/>
          <p:nvPr>
            <p:ph idx="1" type="body"/>
          </p:nvPr>
        </p:nvSpPr>
        <p:spPr>
          <a:xfrm>
            <a:off x="311700" y="1093925"/>
            <a:ext cx="85206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constant is factored out and a confusing TypeScript error crops up, it may be a type inference and referential transparency issue.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solution is usually to find or create a type that can be used in the assignment.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Sometimes this is easy and sometimes it is not.</a:t>
            </a:r>
            <a:endParaRPr sz="12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DJE Dark">
  <a:themeElements>
    <a:clrScheme name="Simple Dark">
      <a:dk1>
        <a:srgbClr val="FFFFFF"/>
      </a:dk1>
      <a:lt1>
        <a:srgbClr val="212121"/>
      </a:lt1>
      <a:dk2>
        <a:srgbClr val="303030"/>
      </a:dk2>
      <a:lt2>
        <a:srgbClr val="CAF278"/>
      </a:lt2>
      <a:accent1>
        <a:srgbClr val="94C600"/>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