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778f4f1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778f4f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Quota and Limits … https://www.html5rocks.com/en/tutorials/offline/quota-research/</a:t>
            </a:r>
            <a:endParaRPr/>
          </a:p>
        </p:txBody>
      </p:sp>
      <p:sp>
        <p:nvSpPr>
          <p:cNvPr id="322" name="Google Shape;322;g5778f4f1a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130e3a135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130e3a1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5130e3a135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30e3a135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130e3a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5130e3a135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130e3a135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130e3a1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130e3a135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74e95ca3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74e95ca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574e95ca36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130e3a135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130e3a13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5130e3a135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170bc4c64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170bc4c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5170bc4c64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170bc4c64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170bc4c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5170bc4c64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74e95ca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74e95c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574e95ca3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170bc4c6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170bc4c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5170bc4c64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170bc4c64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170bc4c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5170bc4c64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170bc4c64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170bc4c6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5170bc4c64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170bc4c6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170bc4c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170bc4c64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170bc4c64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170bc4c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5170bc4c64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170bc4c64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170bc4c6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5170bc4c64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170bc4c64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170bc4c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5170bc4c64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170bc4c64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170bc4c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5170bc4c64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170bc4c64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170bc4c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5170bc4c64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170bc4c64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170bc4c6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5170bc4c64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170bc4c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5170bc4c6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130e3a13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130e3a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130e3a1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30e3a13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130e3a1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130e3a135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130e3a135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130e3a1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5130e3a135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130e3a135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130e3a1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5130e3a135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130e3a135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130e3a1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5130e3a135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a0c4162d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a0c416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5a0c4162d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9" name="Google Shape;59;p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oogle Shape;60;p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8" name="Google Shape;68;p2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72" name="Google Shape;72;p2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5" name="Google Shape;75;p2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1"/>
          <p:cNvSpPr txBox="1"/>
          <p:nvPr>
            <p:ph idx="1" type="body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9pPr>
          </a:lstStyle>
          <a:p/>
        </p:txBody>
      </p:sp>
      <p:sp>
        <p:nvSpPr>
          <p:cNvPr id="244" name="Google Shape;244;p1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9pPr>
          </a:lstStyle>
          <a:p/>
        </p:txBody>
      </p:sp>
      <p:sp>
        <p:nvSpPr>
          <p:cNvPr id="250" name="Google Shape;250;p12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2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9pPr>
          </a:lstStyle>
          <a:p/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2" type="body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26" name="Google Shape;126;p6"/>
          <p:cNvSpPr txBox="1"/>
          <p:nvPr>
            <p:ph idx="2" type="body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○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○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9pPr>
          </a:lstStyle>
          <a:p/>
        </p:txBody>
      </p:sp>
      <p:sp>
        <p:nvSpPr>
          <p:cNvPr id="127" name="Google Shape;127;p6"/>
          <p:cNvSpPr txBox="1"/>
          <p:nvPr>
            <p:ph idx="3" type="body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28" name="Google Shape;128;p6"/>
          <p:cNvSpPr txBox="1"/>
          <p:nvPr>
            <p:ph idx="4" type="body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○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○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9pPr>
          </a:lstStyle>
          <a:p/>
        </p:txBody>
      </p:sp>
      <p:sp>
        <p:nvSpPr>
          <p:cNvPr id="129" name="Google Shape;129;p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9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3" name="Google Shape;143;p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4" name="Google Shape;144;p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5" name="Google Shape;145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6" name="Google Shape;146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7" name="Google Shape;147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48" name="Google Shape;148;p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49" name="Google Shape;149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0" name="Google Shape;150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1" name="Google Shape;151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2" name="Google Shape;152;p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3" name="Google Shape;153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6" name="Google Shape;156;p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59" name="Google Shape;159;p9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1" name="Google Shape;181;p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9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○"/>
              <a:defRPr sz="2400"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○"/>
              <a:defRPr sz="2200"/>
            </a:lvl2pPr>
            <a:lvl3pPr indent="-325119" lvl="2" marL="1371600" algn="l">
              <a:spcBef>
                <a:spcPts val="400"/>
              </a:spcBef>
              <a:spcAft>
                <a:spcPts val="0"/>
              </a:spcAft>
              <a:buSzPts val="1520"/>
              <a:buChar char="○"/>
              <a:defRPr sz="2000"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○"/>
              <a:defRPr sz="18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○"/>
              <a:defRPr sz="1600"/>
            </a:lvl5pPr>
            <a:lvl6pPr indent="-325120" lvl="5" marL="2743200" algn="l">
              <a:spcBef>
                <a:spcPts val="400"/>
              </a:spcBef>
              <a:spcAft>
                <a:spcPts val="0"/>
              </a:spcAft>
              <a:buSzPts val="1520"/>
              <a:buChar char="○"/>
              <a:defRPr sz="2000"/>
            </a:lvl6pPr>
            <a:lvl7pPr indent="-325120" lvl="6" marL="3200400" algn="l">
              <a:spcBef>
                <a:spcPts val="400"/>
              </a:spcBef>
              <a:spcAft>
                <a:spcPts val="0"/>
              </a:spcAft>
              <a:buSzPts val="1520"/>
              <a:buChar char="○"/>
              <a:defRPr sz="2000"/>
            </a:lvl7pPr>
            <a:lvl8pPr indent="-325120" lvl="7" marL="3657600" algn="l">
              <a:spcBef>
                <a:spcPts val="400"/>
              </a:spcBef>
              <a:spcAft>
                <a:spcPts val="0"/>
              </a:spcAft>
              <a:buSzPts val="1520"/>
              <a:buChar char="○"/>
              <a:defRPr sz="2000"/>
            </a:lvl8pPr>
            <a:lvl9pPr indent="-325120" lvl="8" marL="4114800" algn="l">
              <a:spcBef>
                <a:spcPts val="400"/>
              </a:spcBef>
              <a:spcAft>
                <a:spcPts val="0"/>
              </a:spcAft>
              <a:buSzPts val="1520"/>
              <a:buChar char="○"/>
              <a:defRPr sz="2000"/>
            </a:lvl9pPr>
          </a:lstStyle>
          <a:p/>
        </p:txBody>
      </p:sp>
      <p:sp>
        <p:nvSpPr>
          <p:cNvPr id="187" name="Google Shape;187;p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9"/>
          <p:cNvSpPr txBox="1"/>
          <p:nvPr>
            <p:ph idx="2" type="body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3" name="Google Shape;193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4" name="Google Shape;194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5" name="Google Shape;19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6" name="Google Shape;19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7" name="Google Shape;19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8" name="Google Shape;198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99" name="Google Shape;199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0" name="Google Shape;200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1" name="Google Shape;201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2" name="Google Shape;202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3" name="Google Shape;203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4" name="Google Shape;204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5" name="Google Shape;205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6" name="Google Shape;206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7" name="Google Shape;207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8" name="Google Shape;208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9" name="Google Shape;209;p10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1" name="Google Shape;231;p10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E1E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0"/>
          <p:cNvSpPr txBox="1"/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0"/>
          <p:cNvSpPr/>
          <p:nvPr>
            <p:ph idx="2" type="pic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  <p:sp>
        <p:nvSpPr>
          <p:cNvPr id="238" name="Google Shape;238;p10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0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" name="Google Shape;20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" name="Google Shape;23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" name="Google Shape;24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1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"/>
          <p:cNvSpPr txBox="1"/>
          <p:nvPr/>
        </p:nvSpPr>
        <p:spPr>
          <a:xfrm>
            <a:off x="457200" y="647700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29942" y="0"/>
            <a:ext cx="3295650" cy="57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akearchibald.github.io/isserviceworkerready/" TargetMode="External"/><Relationship Id="rId4" Type="http://schemas.openxmlformats.org/officeDocument/2006/relationships/hyperlink" Target="https://whatwebcando.today" TargetMode="External"/><Relationship Id="rId9" Type="http://schemas.openxmlformats.org/officeDocument/2006/relationships/hyperlink" Target="https://www.pwabuilder.com/" TargetMode="External"/><Relationship Id="rId5" Type="http://schemas.openxmlformats.org/officeDocument/2006/relationships/hyperlink" Target="https://pwa.rocks/" TargetMode="External"/><Relationship Id="rId6" Type="http://schemas.openxmlformats.org/officeDocument/2006/relationships/hyperlink" Target="https://developers.google.com/web/" TargetMode="External"/><Relationship Id="rId7" Type="http://schemas.openxmlformats.org/officeDocument/2006/relationships/hyperlink" Target="https://hacks.mozilla.org" TargetMode="External"/><Relationship Id="rId8" Type="http://schemas.openxmlformats.org/officeDocument/2006/relationships/hyperlink" Target="https://developers.googleblog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71868">
            <a:off x="2549523" y="1400274"/>
            <a:ext cx="2227000" cy="4520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13"/>
          <p:cNvGrpSpPr/>
          <p:nvPr/>
        </p:nvGrpSpPr>
        <p:grpSpPr>
          <a:xfrm>
            <a:off x="4560019" y="1752600"/>
            <a:ext cx="2710800" cy="4410000"/>
            <a:chOff x="4560019" y="1752600"/>
            <a:chExt cx="2710800" cy="4410000"/>
          </a:xfrm>
        </p:grpSpPr>
        <p:sp>
          <p:nvSpPr>
            <p:cNvPr id="260" name="Google Shape;260;p13"/>
            <p:cNvSpPr/>
            <p:nvPr/>
          </p:nvSpPr>
          <p:spPr>
            <a:xfrm>
              <a:off x="4569619" y="2308625"/>
              <a:ext cx="2701200" cy="37548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13"/>
            <p:cNvCxnSpPr/>
            <p:nvPr/>
          </p:nvCxnSpPr>
          <p:spPr>
            <a:xfrm flipH="1">
              <a:off x="4560019" y="1752600"/>
              <a:ext cx="9600" cy="4410000"/>
            </a:xfrm>
            <a:prstGeom prst="straightConnector1">
              <a:avLst/>
            </a:prstGeom>
            <a:noFill/>
            <a:ln cap="flat" cmpd="sng" w="19050">
              <a:solidFill>
                <a:srgbClr val="74A50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" name="Google Shape;262;p13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Offline-First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with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Progressive Web Applications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838200"/>
            <a:ext cx="32956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>
            <p:ph type="ctrTitle"/>
          </p:nvPr>
        </p:nvSpPr>
        <p:spPr>
          <a:xfrm>
            <a:off x="4733365" y="4384876"/>
            <a:ext cx="33135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Bob Fornal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Caching is HARD</a:t>
            </a:r>
            <a:endParaRPr/>
          </a:p>
        </p:txBody>
      </p:sp>
      <p:sp>
        <p:nvSpPr>
          <p:cNvPr id="325" name="Google Shape;325;p22"/>
          <p:cNvSpPr txBox="1"/>
          <p:nvPr>
            <p:ph idx="1" type="body"/>
          </p:nvPr>
        </p:nvSpPr>
        <p:spPr>
          <a:xfrm>
            <a:off x="1043500" y="2323650"/>
            <a:ext cx="6777300" cy="37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Having two tabs open can be an issue (uses single cache instance).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 application works offline.  ALWAYS. Even on localhost ...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Purple Pattern (</a:t>
            </a:r>
            <a:r>
              <a:rPr b="1" lang="en-US">
                <a:solidFill>
                  <a:srgbClr val="9900FF"/>
                </a:solidFill>
              </a:rPr>
              <a:t>PRPL</a:t>
            </a:r>
            <a:r>
              <a:rPr lang="en-US"/>
              <a:t>)</a:t>
            </a:r>
            <a:endParaRPr/>
          </a:p>
        </p:txBody>
      </p:sp>
      <p:sp>
        <p:nvSpPr>
          <p:cNvPr id="332" name="Google Shape;332;p23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PUSH</a:t>
            </a:r>
            <a:r>
              <a:rPr lang="en-US" sz="1800"/>
              <a:t> critical resources for the initial route.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RENDER</a:t>
            </a:r>
            <a:r>
              <a:rPr lang="en-US" sz="1800"/>
              <a:t> initial route and get interactive ASAP.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PRE-CACHE</a:t>
            </a:r>
            <a:r>
              <a:rPr lang="en-US" sz="1800"/>
              <a:t> remaining routes using Service Worker.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LAZY-LOADING</a:t>
            </a:r>
            <a:r>
              <a:rPr lang="en-US" sz="1800"/>
              <a:t> and instantiate remaining routes on-demand.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App Manifest</a:t>
            </a:r>
            <a:endParaRPr/>
          </a:p>
        </p:txBody>
      </p:sp>
      <p:sp>
        <p:nvSpPr>
          <p:cNvPr id="339" name="Google Shape;339;p24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JSON file that tells the browser about the application and how it should behave when “installed” on the user’s device or desktop.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4572001" y="1027675"/>
            <a:ext cx="38571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Event-Based Activities</a:t>
            </a:r>
            <a:endParaRPr/>
          </a:p>
        </p:txBody>
      </p:sp>
      <p:pic>
        <p:nvPicPr>
          <p:cNvPr id="346" name="Google Shape;3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25" y="414025"/>
            <a:ext cx="4081076" cy="60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806" y="2697371"/>
            <a:ext cx="392179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Event-Based Activities</a:t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Install</a:t>
            </a:r>
            <a:r>
              <a:rPr lang="en-US" sz="1800"/>
              <a:t> triggered as soon as the worker executes; it's only called once per service worker.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Activate</a:t>
            </a:r>
            <a:r>
              <a:rPr lang="en-US" sz="1800"/>
              <a:t> once the service worker is ready to control clients and handle functional events.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Fetch</a:t>
            </a:r>
            <a:r>
              <a:rPr lang="en-US" sz="1800"/>
              <a:t> an action that contains information about the request and resulting response, which allows us to provide a response back to the page.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Extendable</a:t>
            </a:r>
            <a:r>
              <a:rPr lang="en-US" sz="1800"/>
              <a:t> ensures that any functional events (like fetch) are not dispatched until it upgrades database schemas, and deletes outdated cache entries,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Message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Sync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Lighthouse Audits</a:t>
            </a:r>
            <a:endParaRPr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Chrome Developer Tools</a:t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Progressive Web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12 audits with assistance ...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Offline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Sensing Online versus Offline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let online = navigator.onLine;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window.addEventListener(‘online’, () =&gt; { this.set(‘online’, true });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window.addEventListener(‘offline’, () =&gt; { this.set(‘online’, false });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Offline</a:t>
            </a:r>
            <a:r>
              <a:rPr lang="en-US" sz="1800"/>
              <a:t> (continued)</a:t>
            </a:r>
            <a:endParaRPr sz="1800"/>
          </a:p>
        </p:txBody>
      </p:sp>
      <p:sp>
        <p:nvSpPr>
          <p:cNvPr id="375" name="Google Shape;375;p29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Sensing Network Speed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if (‘connection’ in navigator)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this.updateSpeedIcon(navigator.connection); // ***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navigator.connection.addEventListener(‘change’, (event) =&gt;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this.updateSpeedIcon(event.target);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});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***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type: ‘wifi’ || ‘cellular’ || ‘bluetooth || …,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downLinkMax: ‘10’, // Mbps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rtt: ‘250’, // Round Trip Time in ms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effectiveType: ‘slow-2g’ || ‘2g’ || ‘3g’ || ‘4g’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Sensors</a:t>
            </a:r>
            <a:endParaRPr/>
          </a:p>
        </p:txBody>
      </p:sp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Geosensors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Google Maps Integration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Gyro Sensors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Photo Capture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Audio &amp; Video Capture (vanilla controls)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Camera Discovery &amp; Detection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Network Health, Status, and Speed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Battery Sensing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Vibration API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Local Notifications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Strategies for Offline UX</a:t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Static Content / Assets (to boot and be responsive)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Application User Data (JSON)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Each framework has its own preferred tooling.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Local Cache</a:t>
            </a:r>
            <a:r>
              <a:rPr lang="en-US" sz="1800"/>
              <a:t>: to store assets …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Fetching Proxy</a:t>
            </a:r>
            <a:r>
              <a:rPr lang="en-US" sz="1800"/>
              <a:t>: so remote requests look in local cache first …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Update Mechanism</a:t>
            </a:r>
            <a:r>
              <a:rPr lang="en-US" sz="1800"/>
              <a:t>: means to refresh local cache with new remote content ...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1043490" y="1027664"/>
            <a:ext cx="7024744" cy="651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 sz="3200"/>
              <a:t>PWA: US License Plate Game</a:t>
            </a:r>
            <a:endParaRPr sz="3200"/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1043492" y="1828800"/>
            <a:ext cx="6777317" cy="400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Code: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http://bit.ly/uslpg-code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Site: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http://bit.ly/uslpg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Handset Integration</a:t>
            </a:r>
            <a:endParaRPr/>
          </a:p>
        </p:txBody>
      </p: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Battery Status API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readBatteryStatus()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if (‘getBattery’ in navigator)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navigator.getBattery()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.then((batteryMgr) =&gt;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  this.set(‘batterylevel’, batteryMgr.level);  ***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});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***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batteryMrg.onlevelchange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batteryMrg.onchargingchange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batteryMrg.onchargingtimechange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batteryMrg.ondischargingtimechange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Handset Integration</a:t>
            </a:r>
            <a:r>
              <a:rPr lang="en-US" sz="1800"/>
              <a:t> (continued)</a:t>
            </a:r>
            <a:endParaRPr sz="1800"/>
          </a:p>
        </p:txBody>
      </p:sp>
      <p:sp>
        <p:nvSpPr>
          <p:cNvPr id="403" name="Google Shape;403;p33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Vibration API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navigator.vibrate(200); // ms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navigator.vibrate([100, 50, 200, 50]); // on-off-</a:t>
            </a:r>
            <a:r>
              <a:rPr lang="en-US" sz="1200"/>
              <a:t>on-off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Local Notifications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(persistent notifications)</a:t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PUSH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Local Notifications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Your Location ...</a:t>
            </a:r>
            <a:endParaRPr/>
          </a:p>
        </p:txBody>
      </p:sp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Minimal Geolocation API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navigator.geolocation.getCurrentPosition(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successCallback,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errorCallback,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[options]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function successCallback(posn) { … 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function errorCallback(err) { ... 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posn = { accuracy, altitude, altitudeAccuracy, latitude, longitude, heading, speed };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navigator.geolocation.watchPosition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navigator.geolocation.clearWatch(watchId)</a:t>
            </a:r>
            <a:endParaRPr sz="1200"/>
          </a:p>
        </p:txBody>
      </p:sp>
      <p:sp>
        <p:nvSpPr>
          <p:cNvPr id="411" name="Google Shape;411;p34"/>
          <p:cNvSpPr/>
          <p:nvPr/>
        </p:nvSpPr>
        <p:spPr>
          <a:xfrm>
            <a:off x="4898575" y="2900350"/>
            <a:ext cx="1542300" cy="684000"/>
          </a:xfrm>
          <a:prstGeom prst="wedgeRoundRectCallout">
            <a:avLst>
              <a:gd fmla="val -85849" name="adj1"/>
              <a:gd fmla="val -3440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via HTML5.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Geolocation ...</a:t>
            </a:r>
            <a:endParaRPr/>
          </a:p>
        </p:txBody>
      </p:sp>
      <p:sp>
        <p:nvSpPr>
          <p:cNvPr id="418" name="Google Shape;418;p35"/>
          <p:cNvSpPr txBox="1"/>
          <p:nvPr>
            <p:ph idx="1" type="body"/>
          </p:nvPr>
        </p:nvSpPr>
        <p:spPr>
          <a:xfrm>
            <a:off x="1043496" y="2323650"/>
            <a:ext cx="3234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Configuring Geo Options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positionOptions =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enableHighAccuracy: false,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timeout: Infinity,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maximumAge: 0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};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9" name="Google Shape;419;p35"/>
          <p:cNvSpPr txBox="1"/>
          <p:nvPr>
            <p:ph idx="1" type="body"/>
          </p:nvPr>
        </p:nvSpPr>
        <p:spPr>
          <a:xfrm>
            <a:off x="4326276" y="2323650"/>
            <a:ext cx="38376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Error Handling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(err) =&gt;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switch (error.code)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case 0: // unknown error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console.log({ err });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break;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case 1: // no permissions set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...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case 2: // no signal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...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case 3: // timeout on gps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...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};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Device Orientation </a:t>
            </a:r>
            <a:r>
              <a:rPr lang="en-US" sz="1800"/>
              <a:t>(Compass)</a:t>
            </a:r>
            <a:endParaRPr sz="1800"/>
          </a:p>
        </p:txBody>
      </p:sp>
      <p:sp>
        <p:nvSpPr>
          <p:cNvPr id="426" name="Google Shape;426;p36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startCompass()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if (window.deviceOrientationEvent)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window.addEventListener(‘deviceorientation’, (event) =&gt;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let orientation = `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  Alpha: ${ event.alpha 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  Beta: ${ event.beta 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  Gamma: ${ event.gamma }`;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this.set(‘deviceOrientation’, orientation);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let direction = ‘’;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let deg = event.alpha;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if (deg &lt; 15)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  direction = ‘North’;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} ...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});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 Capture</a:t>
            </a:r>
            <a:endParaRPr/>
          </a:p>
        </p:txBody>
      </p:sp>
      <p:sp>
        <p:nvSpPr>
          <p:cNvPr id="433" name="Google Shape;433;p37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Reuse Basic Browser Controls or Hand-roll from Media API.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&lt;input type=”file” accept=”image/*” capture /&gt; … accept=”audio/*” or “video/*”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capture=”user” or ”environment”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function uploadPhoto(event)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var files = Array.from(event.target.files);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if (files &amp;&amp; files.length)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var file = files[0];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var selfieURL = URL.createObjectURL(file);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this.$.photo.src=selfieURL;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}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 Capture</a:t>
            </a:r>
            <a:r>
              <a:rPr lang="en-US" sz="1800"/>
              <a:t> (continued)</a:t>
            </a:r>
            <a:endParaRPr sz="1800"/>
          </a:p>
        </p:txBody>
      </p:sp>
      <p:sp>
        <p:nvSpPr>
          <p:cNvPr id="440" name="Google Shape;440;p38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let constraints =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video: true,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audio: false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};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navigator.mediaDevices.getUserMedia(constraints)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.then((stream) =&gt;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photoPreview.srcObject = stream;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});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 Selection</a:t>
            </a:r>
            <a:endParaRPr/>
          </a:p>
        </p:txBody>
      </p:sp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navigator.mediaDevices.enumerateDevices()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.then((devices) =&gt;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devices.forEach((device) =&gt;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console.log(`${ device.kind }: ${ device.label }` +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  ` id=${ device.deviceId }` +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    ` groupId=${ device.groupId }`);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));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});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let constraints =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video: {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  deviceId: selectedCamera.deviceId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},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  audio: false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};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Staying Current</a:t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https://jakearchibald.github.io/isserviceworkerready/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https://whatwebcando.today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https://pwa.rocks/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https://developers.google.com/web/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https://hacks.mozilla.org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https://developers.googleblog.com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https://www.pwabuilder.com/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(pluralsight)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1043490" y="1027664"/>
            <a:ext cx="7024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 sz="3200"/>
              <a:t>Overview</a:t>
            </a:r>
            <a:endParaRPr sz="3200"/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1043492" y="1828800"/>
            <a:ext cx="67773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How did we get here?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Thinking Offline-First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What are PWAs and TWAs?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What is a Service Worker?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Purple Pattern?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Web App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Event-Based Activities (including push)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Lighthouse Audits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Batteries Included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DEMOS ...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did we get here?</a:t>
            </a:r>
            <a:endParaRPr/>
          </a:p>
        </p:txBody>
      </p:sp>
      <p:sp>
        <p:nvSpPr>
          <p:cNvPr id="283" name="Google Shape;283;p16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5468" lvl="0" marL="457200" rtl="0" algn="l">
              <a:spcBef>
                <a:spcPts val="36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Native Applications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(specific code-bases)</a:t>
            </a:r>
            <a:endParaRPr sz="1200"/>
          </a:p>
          <a:p>
            <a:pPr indent="-315468" lvl="0" marL="457200" rtl="0" algn="l">
              <a:spcBef>
                <a:spcPts val="36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Hybrid Applications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(write =&gt; test =&gt; build xCode)</a:t>
            </a:r>
            <a:endParaRPr sz="1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(write =&gt; test =&gt; build Android Studio)</a:t>
            </a:r>
            <a:endParaRPr sz="1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(UX not seamless</a:t>
            </a:r>
            <a:endParaRPr sz="1200"/>
          </a:p>
          <a:p>
            <a:pPr indent="-315468" lvl="0" marL="457200" rtl="0" algn="l">
              <a:spcBef>
                <a:spcPts val="36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Cross-Platform Native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(Xamarin / React Native)</a:t>
            </a:r>
            <a:endParaRPr sz="1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(Need xCode and Android Studio)</a:t>
            </a:r>
            <a:endParaRPr sz="1200"/>
          </a:p>
          <a:p>
            <a:pPr indent="-315468" lvl="0" marL="457200" rtl="0" algn="l">
              <a:spcBef>
                <a:spcPts val="36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Mobile Web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(not mobile application)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Thinking Offline-First</a:t>
            </a:r>
            <a:endParaRPr/>
          </a:p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Use a “cache-first strategy.”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BASE EXPERIENCE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STATIC ASSETS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OFFLINE PAGES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BACKGROUND SYNC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PUSH NOTIFICATION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Batteries Included</a:t>
            </a:r>
            <a:endParaRPr/>
          </a:p>
        </p:txBody>
      </p:sp>
      <p:sp>
        <p:nvSpPr>
          <p:cNvPr id="297" name="Google Shape;297;p18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5468" lvl="0" marL="457200" rtl="0" algn="l">
              <a:spcBef>
                <a:spcPts val="360"/>
              </a:spcBef>
              <a:spcAft>
                <a:spcPts val="0"/>
              </a:spcAft>
              <a:buSzPts val="1368"/>
              <a:buChar char="○"/>
            </a:pPr>
            <a:r>
              <a:rPr lang="en-US"/>
              <a:t>React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Char char="○"/>
            </a:pPr>
            <a:r>
              <a:rPr lang="en-US"/>
              <a:t>Preact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Char char="○"/>
            </a:pPr>
            <a:r>
              <a:rPr lang="en-US"/>
              <a:t>Polymer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Char char="○"/>
            </a:pPr>
            <a:r>
              <a:rPr lang="en-US"/>
              <a:t>Vue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Char char="○"/>
            </a:pPr>
            <a:r>
              <a:rPr lang="en-US"/>
              <a:t>Angular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PWAs and TWAs?</a:t>
            </a:r>
            <a:endParaRPr/>
          </a:p>
        </p:txBody>
      </p:sp>
      <p:sp>
        <p:nvSpPr>
          <p:cNvPr id="304" name="Google Shape;304;p19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An application that runs without (or with limited) Internet.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Progressive Web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Trusted Web Activities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Principles: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/>
              <a:t>Reliable:</a:t>
            </a:r>
            <a:r>
              <a:rPr lang="en-US" sz="1800"/>
              <a:t> load instantly, never show Chrome dinosaur.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/>
              <a:t>Fast:</a:t>
            </a:r>
            <a:r>
              <a:rPr lang="en-US" sz="1800"/>
              <a:t> no janky animations or scroll.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/>
              <a:t>Engaging:</a:t>
            </a:r>
            <a:r>
              <a:rPr lang="en-US" sz="1800"/>
              <a:t> natural with immersive UX.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Service Worker</a:t>
            </a:r>
            <a:endParaRPr/>
          </a:p>
        </p:txBody>
      </p:sp>
      <p:sp>
        <p:nvSpPr>
          <p:cNvPr id="311" name="Google Shape;311;p20"/>
          <p:cNvSpPr txBox="1"/>
          <p:nvPr>
            <p:ph idx="1" type="body"/>
          </p:nvPr>
        </p:nvSpPr>
        <p:spPr>
          <a:xfrm>
            <a:off x="1043500" y="2323650"/>
            <a:ext cx="6777300" cy="37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“Man in the Middle”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Scripts that intercept </a:t>
            </a:r>
            <a:r>
              <a:rPr lang="en-US" sz="1800" u="sng"/>
              <a:t>network</a:t>
            </a:r>
            <a:r>
              <a:rPr lang="en-US" sz="1800"/>
              <a:t> requests so developers can treat the network as an </a:t>
            </a:r>
            <a:r>
              <a:rPr lang="en-US" sz="1800" u="sng"/>
              <a:t>enhancement</a:t>
            </a:r>
            <a:r>
              <a:rPr lang="en-US" sz="1800"/>
              <a:t> and provide </a:t>
            </a:r>
            <a:r>
              <a:rPr lang="en-US" sz="1800" u="sng"/>
              <a:t>offline</a:t>
            </a:r>
            <a:r>
              <a:rPr lang="en-US" sz="1800"/>
              <a:t> experiences for users of web applications.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They have </a:t>
            </a:r>
            <a:r>
              <a:rPr lang="en-US" sz="1800" u="sng"/>
              <a:t>both</a:t>
            </a:r>
            <a:r>
              <a:rPr lang="en-US" sz="1800"/>
              <a:t> costs and benefits/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If used recklessly, can make page-loading slower.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Optimize navigation requests to minimize costs.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Manage cache content.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Always respect the user.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Only Under-Scope ...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a</a:t>
            </a:r>
            <a:r>
              <a:rPr lang="en-US"/>
              <a:t> Service Worker</a:t>
            </a:r>
            <a:endParaRPr/>
          </a:p>
        </p:txBody>
      </p:sp>
      <p:sp>
        <p:nvSpPr>
          <p:cNvPr id="318" name="Google Shape;318;p21"/>
          <p:cNvSpPr txBox="1"/>
          <p:nvPr>
            <p:ph idx="1" type="body"/>
          </p:nvPr>
        </p:nvSpPr>
        <p:spPr>
          <a:xfrm>
            <a:off x="1043500" y="2323650"/>
            <a:ext cx="6777300" cy="37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The browser tries to </a:t>
            </a:r>
            <a:r>
              <a:rPr b="1" lang="en-US" sz="1400"/>
              <a:t>reload</a:t>
            </a:r>
            <a:r>
              <a:rPr lang="en-US" sz="1400"/>
              <a:t> the Service Worker in the background.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If there is even a single byte </a:t>
            </a:r>
            <a:r>
              <a:rPr b="1" lang="en-US" sz="1400"/>
              <a:t>difference</a:t>
            </a:r>
            <a:r>
              <a:rPr lang="en-US" sz="1400"/>
              <a:t> in the Service Worker file, the browser will assume that there is a change and a new Service Worker has to be started.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The new Service Worker will be </a:t>
            </a:r>
            <a:r>
              <a:rPr b="1" lang="en-US" sz="1400"/>
              <a:t>started</a:t>
            </a:r>
            <a:r>
              <a:rPr lang="en-US" sz="1400"/>
              <a:t>. The old Service Worker is </a:t>
            </a:r>
            <a:r>
              <a:rPr b="1" lang="en-US" sz="1400"/>
              <a:t>still in control</a:t>
            </a:r>
            <a:r>
              <a:rPr lang="en-US" sz="1400"/>
              <a:t> which means that the new Service Worker will enter a waiting state.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Once the currently opened pages of your web app are closed, the old Service Worker will be killed by the browser and the newly-installed Service Worker will </a:t>
            </a:r>
            <a:r>
              <a:rPr b="1" lang="en-US" sz="1400"/>
              <a:t>take full control</a:t>
            </a:r>
            <a:r>
              <a:rPr lang="en-US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This avoids the problem of having two versions of a web app running simultaneously.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ustin">
  <a:themeElements>
    <a:clrScheme name="Custom 3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F7F7F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