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65" r:id="rId5"/>
    <p:sldId id="271" r:id="rId6"/>
    <p:sldId id="262" r:id="rId7"/>
    <p:sldId id="270" r:id="rId8"/>
    <p:sldId id="286" r:id="rId9"/>
    <p:sldId id="285" r:id="rId10"/>
    <p:sldId id="283" r:id="rId11"/>
    <p:sldId id="284" r:id="rId12"/>
    <p:sldId id="297" r:id="rId13"/>
    <p:sldId id="321" r:id="rId14"/>
    <p:sldId id="350" r:id="rId15"/>
    <p:sldId id="352" r:id="rId16"/>
    <p:sldId id="360" r:id="rId17"/>
    <p:sldId id="361" r:id="rId18"/>
    <p:sldId id="358" r:id="rId19"/>
    <p:sldId id="357" r:id="rId20"/>
    <p:sldId id="363" r:id="rId21"/>
    <p:sldId id="362" r:id="rId22"/>
    <p:sldId id="364" r:id="rId23"/>
    <p:sldId id="365" r:id="rId24"/>
    <p:sldId id="366" r:id="rId25"/>
    <p:sldId id="367" r:id="rId26"/>
    <p:sldId id="368" r:id="rId27"/>
    <p:sldId id="369" r:id="rId28"/>
    <p:sldId id="351" r:id="rId29"/>
    <p:sldId id="375" r:id="rId30"/>
    <p:sldId id="373" r:id="rId31"/>
    <p:sldId id="258" r:id="rId32"/>
    <p:sldId id="261" r:id="rId33"/>
    <p:sldId id="338" r:id="rId34"/>
    <p:sldId id="260" r:id="rId35"/>
    <p:sldId id="340" r:id="rId36"/>
    <p:sldId id="376" r:id="rId37"/>
    <p:sldId id="378" r:id="rId38"/>
    <p:sldId id="379" r:id="rId39"/>
    <p:sldId id="381" r:id="rId40"/>
    <p:sldId id="382" r:id="rId41"/>
    <p:sldId id="380" r:id="rId42"/>
    <p:sldId id="341" r:id="rId43"/>
    <p:sldId id="342" r:id="rId44"/>
    <p:sldId id="348" r:id="rId45"/>
    <p:sldId id="349" r:id="rId46"/>
    <p:sldId id="264" r:id="rId47"/>
    <p:sldId id="310" r:id="rId48"/>
    <p:sldId id="311" r:id="rId49"/>
    <p:sldId id="319" r:id="rId50"/>
    <p:sldId id="320" r:id="rId5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73"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2" autoAdjust="0"/>
    <p:restoredTop sz="94660"/>
  </p:normalViewPr>
  <p:slideViewPr>
    <p:cSldViewPr snapToGrid="0" showGuides="1">
      <p:cViewPr varScale="1">
        <p:scale>
          <a:sx n="72" d="100"/>
          <a:sy n="72" d="100"/>
        </p:scale>
        <p:origin x="996" y="52"/>
      </p:cViewPr>
      <p:guideLst>
        <p:guide orient="horz" pos="1673"/>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3200" b="1">
                <a:latin typeface="Times New Roman" panose="02020603050405020304" pitchFamily="18" charset="0"/>
                <a:cs typeface="Times New Roman" panose="02020603050405020304" pitchFamily="18" charset="0"/>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sz="2400">
                <a:latin typeface="Times New Roman" panose="02020603050405020304" pitchFamily="18" charset="0"/>
                <a:cs typeface="Times New Roman" panose="02020603050405020304" pitchFamily="18" charset="0"/>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matchingName="Title slide">
  <p:cSld name="TITLE">
    <p:spTree>
      <p:nvGrpSpPr>
        <p:cNvPr id="1" name="Shape 9"/>
        <p:cNvGrpSpPr/>
        <p:nvPr/>
      </p:nvGrpSpPr>
      <p:grpSpPr>
        <a:xfrm>
          <a:off x="0" y="0"/>
          <a:ext cx="0" cy="0"/>
          <a:chOff x="0" y="0"/>
          <a:chExt cx="0" cy="0"/>
        </a:xfrm>
      </p:grpSpPr>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atin typeface="Times New Roman" panose="02020603050405020304" pitchFamily="18" charset="0"/>
                <a:cs typeface="Times New Roman" panose="02020603050405020304" pitchFamily="18"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fld>
            <a:endParaRPr lang="en-GB"/>
          </a:p>
        </p:txBody>
      </p:sp>
      <p:sp>
        <p:nvSpPr>
          <p:cNvPr id="5"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3200" b="1">
                <a:latin typeface="Times New Roman" panose="02020603050405020304" pitchFamily="18" charset="0"/>
                <a:cs typeface="Times New Roman" panose="02020603050405020304" pitchFamily="18" charset="0"/>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6"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sz="2400">
                <a:latin typeface="Times New Roman" panose="02020603050405020304" pitchFamily="18" charset="0"/>
                <a:cs typeface="Times New Roman" panose="02020603050405020304" pitchFamily="18" charset="0"/>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matchingName="Section header">
  <p:cSld name="SECTION_HEADER">
    <p:spTree>
      <p:nvGrpSpPr>
        <p:cNvPr id="1" name="Shape 13"/>
        <p:cNvGrpSpPr/>
        <p:nvPr/>
      </p:nvGrpSpPr>
      <p:grpSpPr>
        <a:xfrm>
          <a:off x="0" y="0"/>
          <a:ext cx="0" cy="0"/>
          <a:chOff x="0" y="0"/>
          <a:chExt cx="0" cy="0"/>
        </a:xfrm>
      </p:grpSpPr>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
        <p:nvSpPr>
          <p:cNvPr id="4"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3200" b="1">
                <a:latin typeface="Times New Roman" panose="02020603050405020304" pitchFamily="18" charset="0"/>
                <a:cs typeface="Times New Roman" panose="02020603050405020304" pitchFamily="18" charset="0"/>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5"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sz="2400">
                <a:latin typeface="Times New Roman" panose="02020603050405020304" pitchFamily="18" charset="0"/>
                <a:cs typeface="Times New Roman" panose="02020603050405020304" pitchFamily="18" charset="0"/>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3200" b="1"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2000" b="0"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jpeg"/><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https://journalofbigdata.springeropen.com/articles/10.1186/s40537-019-0268-2"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0" y="335280"/>
            <a:ext cx="9144000" cy="1231265"/>
          </a:xfrm>
          <a:prstGeom prst="rect">
            <a:avLst/>
          </a:prstGeom>
        </p:spPr>
        <p:txBody>
          <a:bodyPr spcFirstLastPara="1" wrap="square" lIns="91425" tIns="91425" rIns="91425" bIns="91425" anchor="b" anchorCtr="0">
            <a:noAutofit/>
          </a:bodyPr>
          <a:lstStyle/>
          <a:p>
            <a:pPr lvl="0" algn="ctr"/>
            <a:br>
              <a:rPr lang="en-GB" sz="2400" b="1" dirty="0">
                <a:latin typeface="Times New Roman" panose="02020603050405020304" pitchFamily="18" charset="0"/>
                <a:cs typeface="Times New Roman" panose="02020603050405020304" pitchFamily="18" charset="0"/>
              </a:rPr>
            </a:br>
            <a:br>
              <a:rPr lang="en-GB" sz="2400" b="1" dirty="0">
                <a:latin typeface="Times New Roman" panose="02020603050405020304" pitchFamily="18" charset="0"/>
                <a:cs typeface="Times New Roman" panose="02020603050405020304" pitchFamily="18" charset="0"/>
              </a:rPr>
            </a:br>
            <a:br>
              <a:rPr lang="en-GB"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Gokaraju Rangaraju Institute of Engineering and Technology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(Autonomous)</a:t>
            </a:r>
            <a:br>
              <a:rPr lang="en-GB" sz="2400" b="1" dirty="0">
                <a:latin typeface="Times New Roman" panose="02020603050405020304" pitchFamily="18" charset="0"/>
                <a:cs typeface="Times New Roman" panose="02020603050405020304" pitchFamily="18" charset="0"/>
              </a:rPr>
            </a:br>
            <a:r>
              <a:rPr lang="en-GB" sz="2000" b="1" dirty="0">
                <a:latin typeface="Times New Roman" panose="02020603050405020304" pitchFamily="18" charset="0"/>
                <a:cs typeface="Times New Roman" panose="02020603050405020304" pitchFamily="18" charset="0"/>
              </a:rPr>
              <a:t>Department of Artificial Intelligence and Machine Learning Engineering</a:t>
            </a:r>
            <a:endParaRPr sz="2000" b="1" dirty="0">
              <a:latin typeface="Times New Roman" panose="02020603050405020304" pitchFamily="18" charset="0"/>
              <a:cs typeface="Times New Roman" panose="02020603050405020304" pitchFamily="18" charset="0"/>
            </a:endParaRPr>
          </a:p>
        </p:txBody>
      </p:sp>
      <p:sp>
        <p:nvSpPr>
          <p:cNvPr id="55" name="Google Shape;55;p13"/>
          <p:cNvSpPr txBox="1">
            <a:spLocks noGrp="1"/>
          </p:cNvSpPr>
          <p:nvPr>
            <p:ph type="subTitle" idx="4294967295"/>
          </p:nvPr>
        </p:nvSpPr>
        <p:spPr>
          <a:xfrm>
            <a:off x="311700" y="2315186"/>
            <a:ext cx="8520600" cy="1138226"/>
          </a:xfrm>
          <a:prstGeom prst="rect">
            <a:avLst/>
          </a:prstGeom>
        </p:spPr>
        <p:txBody>
          <a:bodyPr spcFirstLastPara="1" wrap="square" lIns="91425" tIns="91425" rIns="91425" bIns="91425" anchor="t" anchorCtr="0">
            <a:normAutofit lnSpcReduction="20000"/>
          </a:bodyPr>
          <a:lstStyle/>
          <a:p>
            <a:pPr marL="0" lvl="0" indent="0" algn="ctr" rtl="0">
              <a:spcBef>
                <a:spcPts val="0"/>
              </a:spcBef>
              <a:spcAft>
                <a:spcPts val="0"/>
              </a:spcAft>
              <a:buNone/>
            </a:pPr>
            <a:r>
              <a:rPr lang="en-US" sz="3200" b="1" dirty="0">
                <a:solidFill>
                  <a:schemeClr val="tx1"/>
                </a:solidFill>
                <a:latin typeface="Times New Roman" panose="02020603050405020304" pitchFamily="18" charset="0"/>
                <a:cs typeface="Times New Roman" panose="02020603050405020304" pitchFamily="18" charset="0"/>
              </a:rPr>
              <a:t>  Cardiovascular disease predictions using retinal Images</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4" name="Google Shape;55;p13"/>
          <p:cNvSpPr txBox="1"/>
          <p:nvPr/>
        </p:nvSpPr>
        <p:spPr>
          <a:xfrm>
            <a:off x="303530" y="3402330"/>
            <a:ext cx="4260215" cy="145542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indent="0" algn="l"/>
            <a:r>
              <a:rPr lang="en-IN" sz="1600" b="1" dirty="0">
                <a:solidFill>
                  <a:schemeClr val="tx1"/>
                </a:solidFill>
                <a:latin typeface="Times New Roman" panose="02020603050405020304" pitchFamily="18" charset="0"/>
                <a:cs typeface="Times New Roman" panose="02020603050405020304" pitchFamily="18" charset="0"/>
              </a:rPr>
              <a:t>Under the Guidance of:</a:t>
            </a:r>
            <a:endParaRPr lang="en-IN" sz="1600" b="1" dirty="0">
              <a:solidFill>
                <a:schemeClr val="tx1"/>
              </a:solidFill>
              <a:latin typeface="Times New Roman" panose="02020603050405020304" pitchFamily="18" charset="0"/>
              <a:cs typeface="Times New Roman" panose="02020603050405020304" pitchFamily="18" charset="0"/>
            </a:endParaRPr>
          </a:p>
          <a:p>
            <a:pPr marL="0" indent="0" algn="l"/>
            <a:r>
              <a:rPr lang="en-US" sz="1600" b="1" dirty="0">
                <a:solidFill>
                  <a:schemeClr val="tx1"/>
                </a:solidFill>
                <a:latin typeface="Times New Roman" panose="02020603050405020304" pitchFamily="18" charset="0"/>
                <a:cs typeface="Times New Roman" panose="02020603050405020304" pitchFamily="18" charset="0"/>
                <a:sym typeface="+mn-ea"/>
              </a:rPr>
              <a:t>Dr.R.P.Ram Kumar</a:t>
            </a:r>
            <a:endParaRPr lang="en-US" sz="1600" b="1" dirty="0">
              <a:solidFill>
                <a:schemeClr val="tx1"/>
              </a:solidFill>
              <a:latin typeface="Times New Roman" panose="02020603050405020304" pitchFamily="18" charset="0"/>
              <a:cs typeface="Times New Roman" panose="02020603050405020304" pitchFamily="18" charset="0"/>
            </a:endParaRPr>
          </a:p>
          <a:p>
            <a:pPr marL="0" indent="0" algn="l"/>
            <a:r>
              <a:rPr lang="en-US" sz="1600" b="1" dirty="0">
                <a:solidFill>
                  <a:schemeClr val="tx1"/>
                </a:solidFill>
                <a:latin typeface="Times New Roman" panose="02020603050405020304" pitchFamily="18" charset="0"/>
                <a:cs typeface="Times New Roman" panose="02020603050405020304" pitchFamily="18" charset="0"/>
                <a:sym typeface="+mn-ea"/>
              </a:rPr>
              <a:t>Professor, </a:t>
            </a:r>
            <a:endParaRPr lang="en-US" sz="1600" b="1" dirty="0">
              <a:solidFill>
                <a:schemeClr val="tx1"/>
              </a:solidFill>
              <a:latin typeface="Times New Roman" panose="02020603050405020304" pitchFamily="18" charset="0"/>
              <a:cs typeface="Times New Roman" panose="02020603050405020304" pitchFamily="18" charset="0"/>
            </a:endParaRPr>
          </a:p>
          <a:p>
            <a:pPr marL="0" indent="0" algn="l"/>
            <a:r>
              <a:rPr lang="en-US" sz="1600" b="1" dirty="0">
                <a:solidFill>
                  <a:schemeClr val="tx1"/>
                </a:solidFill>
                <a:latin typeface="Times New Roman" panose="02020603050405020304" pitchFamily="18" charset="0"/>
                <a:cs typeface="Times New Roman" panose="02020603050405020304" pitchFamily="18" charset="0"/>
                <a:sym typeface="+mn-ea"/>
              </a:rPr>
              <a:t>Department of CSE (AI &amp; ML)</a:t>
            </a:r>
            <a:endParaRPr lang="en-IN" sz="1600" b="1" dirty="0">
              <a:solidFill>
                <a:schemeClr val="tx1"/>
              </a:solidFill>
              <a:latin typeface="Times New Roman" panose="02020603050405020304" pitchFamily="18" charset="0"/>
              <a:cs typeface="Times New Roman" panose="02020603050405020304" pitchFamily="18" charset="0"/>
            </a:endParaRPr>
          </a:p>
        </p:txBody>
      </p:sp>
      <p:sp>
        <p:nvSpPr>
          <p:cNvPr id="5" name="Google Shape;55;p13"/>
          <p:cNvSpPr txBox="1"/>
          <p:nvPr/>
        </p:nvSpPr>
        <p:spPr>
          <a:xfrm>
            <a:off x="4714240" y="3402330"/>
            <a:ext cx="4260215" cy="145605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indent="0" algn="l"/>
            <a:r>
              <a:rPr lang="en-IN" sz="1600" b="1" dirty="0">
                <a:solidFill>
                  <a:schemeClr val="tx1"/>
                </a:solidFill>
                <a:latin typeface="Times New Roman" panose="02020603050405020304" pitchFamily="18" charset="0"/>
                <a:cs typeface="Times New Roman" panose="02020603050405020304" pitchFamily="18" charset="0"/>
              </a:rPr>
              <a:t>Presented by:</a:t>
            </a:r>
            <a:endParaRPr lang="en-IN" sz="1600" b="1" dirty="0">
              <a:solidFill>
                <a:schemeClr val="tx1"/>
              </a:solidFill>
              <a:latin typeface="Times New Roman" panose="02020603050405020304" pitchFamily="18" charset="0"/>
              <a:cs typeface="Times New Roman" panose="02020603050405020304" pitchFamily="18" charset="0"/>
            </a:endParaRPr>
          </a:p>
          <a:p>
            <a:pPr marL="0" indent="0" algn="l"/>
            <a:r>
              <a:rPr lang="en-IN" sz="1600" b="1" dirty="0">
                <a:solidFill>
                  <a:schemeClr val="tx1"/>
                </a:solidFill>
                <a:latin typeface="Times New Roman" panose="02020603050405020304" pitchFamily="18" charset="0"/>
                <a:cs typeface="Times New Roman" panose="02020603050405020304" pitchFamily="18" charset="0"/>
                <a:sym typeface="+mn-ea"/>
              </a:rPr>
              <a:t>1. </a:t>
            </a:r>
            <a:r>
              <a:rPr lang="en-US" altLang="en-IN" sz="1600" b="1" dirty="0">
                <a:solidFill>
                  <a:schemeClr val="tx1"/>
                </a:solidFill>
                <a:latin typeface="Times New Roman" panose="02020603050405020304" pitchFamily="18" charset="0"/>
                <a:cs typeface="Times New Roman" panose="02020603050405020304" pitchFamily="18" charset="0"/>
                <a:sym typeface="+mn-ea"/>
              </a:rPr>
              <a:t>Pishangal Venkata Ramana</a:t>
            </a:r>
            <a:r>
              <a:rPr lang="en-IN" sz="1600" b="1" dirty="0">
                <a:solidFill>
                  <a:schemeClr val="tx1"/>
                </a:solidFill>
                <a:latin typeface="Times New Roman" panose="02020603050405020304" pitchFamily="18" charset="0"/>
                <a:cs typeface="Times New Roman" panose="02020603050405020304" pitchFamily="18" charset="0"/>
                <a:sym typeface="+mn-ea"/>
              </a:rPr>
              <a:t> (2</a:t>
            </a:r>
            <a:r>
              <a:rPr lang="en-US" altLang="en-IN" sz="1600" b="1" dirty="0">
                <a:solidFill>
                  <a:schemeClr val="tx1"/>
                </a:solidFill>
                <a:latin typeface="Times New Roman" panose="02020603050405020304" pitchFamily="18" charset="0"/>
                <a:cs typeface="Times New Roman" panose="02020603050405020304" pitchFamily="18" charset="0"/>
                <a:sym typeface="+mn-ea"/>
              </a:rPr>
              <a:t>1241A6652</a:t>
            </a:r>
            <a:r>
              <a:rPr lang="en-IN" sz="1600" b="1" dirty="0">
                <a:solidFill>
                  <a:schemeClr val="tx1"/>
                </a:solidFill>
                <a:latin typeface="Times New Roman" panose="02020603050405020304" pitchFamily="18" charset="0"/>
                <a:cs typeface="Times New Roman" panose="02020603050405020304" pitchFamily="18" charset="0"/>
                <a:sym typeface="+mn-ea"/>
              </a:rPr>
              <a:t>)</a:t>
            </a:r>
            <a:endParaRPr lang="en-IN" sz="1600" b="1" dirty="0">
              <a:solidFill>
                <a:schemeClr val="tx1"/>
              </a:solidFill>
              <a:latin typeface="Times New Roman" panose="02020603050405020304" pitchFamily="18" charset="0"/>
              <a:cs typeface="Times New Roman" panose="02020603050405020304" pitchFamily="18" charset="0"/>
            </a:endParaRPr>
          </a:p>
          <a:p>
            <a:pPr marL="0" indent="0" algn="l"/>
            <a:r>
              <a:rPr lang="en-US" sz="1600" b="1" dirty="0">
                <a:solidFill>
                  <a:schemeClr val="tx1"/>
                </a:solidFill>
                <a:latin typeface="Times New Roman" panose="02020603050405020304" pitchFamily="18" charset="0"/>
                <a:cs typeface="Times New Roman" panose="02020603050405020304" pitchFamily="18" charset="0"/>
                <a:sym typeface="+mn-ea"/>
              </a:rPr>
              <a:t>2. Moram Vikram Adithya</a:t>
            </a:r>
            <a:r>
              <a:rPr lang="en-IN" sz="1600" b="1" dirty="0">
                <a:solidFill>
                  <a:schemeClr val="tx1"/>
                </a:solidFill>
                <a:latin typeface="Times New Roman" panose="02020603050405020304" pitchFamily="18" charset="0"/>
                <a:cs typeface="Times New Roman" panose="02020603050405020304" pitchFamily="18" charset="0"/>
                <a:sym typeface="+mn-ea"/>
              </a:rPr>
              <a:t> (2</a:t>
            </a:r>
            <a:r>
              <a:rPr lang="en-US" altLang="en-IN" sz="1600" b="1" dirty="0">
                <a:solidFill>
                  <a:schemeClr val="tx1"/>
                </a:solidFill>
                <a:latin typeface="Times New Roman" panose="02020603050405020304" pitchFamily="18" charset="0"/>
                <a:cs typeface="Times New Roman" panose="02020603050405020304" pitchFamily="18" charset="0"/>
                <a:sym typeface="+mn-ea"/>
              </a:rPr>
              <a:t>1241A6647</a:t>
            </a:r>
            <a:r>
              <a:rPr lang="en-IN" sz="1600" b="1" dirty="0">
                <a:solidFill>
                  <a:schemeClr val="tx1"/>
                </a:solidFill>
                <a:latin typeface="Times New Roman" panose="02020603050405020304" pitchFamily="18" charset="0"/>
                <a:cs typeface="Times New Roman" panose="02020603050405020304" pitchFamily="18" charset="0"/>
                <a:sym typeface="+mn-ea"/>
              </a:rPr>
              <a:t>)</a:t>
            </a:r>
            <a:endParaRPr lang="en-IN" sz="1600" b="1" dirty="0">
              <a:solidFill>
                <a:schemeClr val="tx1"/>
              </a:solidFill>
              <a:latin typeface="Times New Roman" panose="02020603050405020304" pitchFamily="18" charset="0"/>
              <a:cs typeface="Times New Roman" panose="02020603050405020304" pitchFamily="18" charset="0"/>
            </a:endParaRPr>
          </a:p>
          <a:p>
            <a:pPr marL="0" indent="0" algn="l"/>
            <a:r>
              <a:rPr lang="en-US" sz="1600" b="1" dirty="0">
                <a:solidFill>
                  <a:schemeClr val="tx1"/>
                </a:solidFill>
                <a:latin typeface="Times New Roman" panose="02020603050405020304" pitchFamily="18" charset="0"/>
                <a:cs typeface="Times New Roman" panose="02020603050405020304" pitchFamily="18" charset="0"/>
                <a:sym typeface="+mn-ea"/>
              </a:rPr>
              <a:t>3.Tappatla Sujit Goud </a:t>
            </a:r>
            <a:r>
              <a:rPr lang="en-IN" sz="1600" b="1" dirty="0">
                <a:solidFill>
                  <a:schemeClr val="tx1"/>
                </a:solidFill>
                <a:latin typeface="Times New Roman" panose="02020603050405020304" pitchFamily="18" charset="0"/>
                <a:cs typeface="Times New Roman" panose="02020603050405020304" pitchFamily="18" charset="0"/>
                <a:sym typeface="+mn-ea"/>
              </a:rPr>
              <a:t>(2</a:t>
            </a:r>
            <a:r>
              <a:rPr lang="en-US" altLang="en-IN" sz="1600" b="1" dirty="0">
                <a:solidFill>
                  <a:schemeClr val="tx1"/>
                </a:solidFill>
                <a:latin typeface="Times New Roman" panose="02020603050405020304" pitchFamily="18" charset="0"/>
                <a:cs typeface="Times New Roman" panose="02020603050405020304" pitchFamily="18" charset="0"/>
                <a:sym typeface="+mn-ea"/>
              </a:rPr>
              <a:t>1241A6660</a:t>
            </a:r>
            <a:r>
              <a:rPr lang="en-IN" sz="1600" b="1" dirty="0">
                <a:solidFill>
                  <a:schemeClr val="tx1"/>
                </a:solidFill>
                <a:latin typeface="Times New Roman" panose="02020603050405020304" pitchFamily="18" charset="0"/>
                <a:cs typeface="Times New Roman" panose="02020603050405020304" pitchFamily="18" charset="0"/>
                <a:sym typeface="+mn-ea"/>
              </a:rPr>
              <a:t>)</a:t>
            </a:r>
            <a:endParaRPr lang="en-IN" sz="1600" b="1" dirty="0">
              <a:solidFill>
                <a:schemeClr val="tx1"/>
              </a:solidFill>
              <a:latin typeface="Times New Roman" panose="02020603050405020304" pitchFamily="18" charset="0"/>
              <a:cs typeface="Times New Roman" panose="02020603050405020304" pitchFamily="18" charset="0"/>
            </a:endParaRPr>
          </a:p>
          <a:p>
            <a:pPr marL="0" indent="0" algn="l"/>
            <a:endParaRPr lang="en-IN" sz="1600" b="1" dirty="0">
              <a:solidFill>
                <a:schemeClr val="tx1"/>
              </a:solidFill>
              <a:latin typeface="Times New Roman" panose="02020603050405020304" pitchFamily="18" charset="0"/>
              <a:cs typeface="Times New Roman" panose="02020603050405020304" pitchFamily="18" charset="0"/>
            </a:endParaRPr>
          </a:p>
        </p:txBody>
      </p:sp>
      <p:pic>
        <p:nvPicPr>
          <p:cNvPr id="6" name="Picture 5" descr="Untitled-1 copy"/>
          <p:cNvPicPr>
            <a:picLocks noChangeAspect="1" noChangeArrowheads="1"/>
          </p:cNvPicPr>
          <p:nvPr/>
        </p:nvPicPr>
        <p:blipFill>
          <a:blip r:embed="rId1" cstate="print">
            <a:extLst>
              <a:ext uri="{28A0092B-C50C-407E-A947-70E740481C1C}">
                <a14:useLocalDpi xmlns:a14="http://schemas.microsoft.com/office/drawing/2010/main" val="0"/>
              </a:ext>
            </a:extLst>
          </a:blip>
          <a:srcRect l="25562" t="23018" r="26994" b="21857"/>
          <a:stretch>
            <a:fillRect/>
          </a:stretch>
        </p:blipFill>
        <p:spPr>
          <a:xfrm>
            <a:off x="4064000" y="1646600"/>
            <a:ext cx="877847" cy="8030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5;p13"/>
          <p:cNvSpPr txBox="1"/>
          <p:nvPr/>
        </p:nvSpPr>
        <p:spPr>
          <a:xfrm>
            <a:off x="0" y="-10679"/>
            <a:ext cx="9144000" cy="7926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IN" sz="3200" b="1" dirty="0">
                <a:latin typeface="Times New Roman" panose="02020603050405020304" pitchFamily="18" charset="0"/>
                <a:cs typeface="Times New Roman" panose="02020603050405020304" pitchFamily="18" charset="0"/>
              </a:rPr>
              <a:t>Existing Approaches (Literature Survey) </a:t>
            </a:r>
            <a:endParaRPr lang="en-IN" sz="3200" b="1"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nvGraphicFramePr>
        <p:xfrm>
          <a:off x="248575" y="781921"/>
          <a:ext cx="8540316" cy="3994266"/>
        </p:xfrm>
        <a:graphic>
          <a:graphicData uri="http://schemas.openxmlformats.org/drawingml/2006/table">
            <a:tbl>
              <a:tblPr firstRow="1" firstCol="1" bandRow="1">
                <a:tableStyleId>{5C22544A-7EE6-4342-B048-85BDC9FD1C3A}</a:tableStyleId>
              </a:tblPr>
              <a:tblGrid>
                <a:gridCol w="470516"/>
                <a:gridCol w="1878598"/>
                <a:gridCol w="1274659"/>
                <a:gridCol w="1732410"/>
                <a:gridCol w="1746495"/>
                <a:gridCol w="1437638"/>
              </a:tblGrid>
              <a:tr h="479778">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Ref. No.</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Methodology</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Dataset Name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Advantage</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Drawbacks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Results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1757244">
                <a:tc>
                  <a:txBody>
                    <a:bodyPr/>
                    <a:lstStyle/>
                    <a:p>
                      <a:pPr marL="0" marR="0" lvl="0" indent="0" algn="ctr">
                        <a:lnSpc>
                          <a:spcPct val="107000"/>
                        </a:lnSpc>
                        <a:spcBef>
                          <a:spcPts val="0"/>
                        </a:spcBef>
                        <a:spcAft>
                          <a:spcPts val="0"/>
                        </a:spcAft>
                        <a:buFont typeface="+mj-lt"/>
                        <a:buNone/>
                      </a:pPr>
                      <a:r>
                        <a:rPr lang="en-US" altLang="en-IN" sz="1200" dirty="0">
                          <a:effectLst/>
                          <a:latin typeface="Times New Roman" panose="02020603050405020304" pitchFamily="18" charset="0"/>
                          <a:cs typeface="Times New Roman" panose="02020603050405020304" pitchFamily="18" charset="0"/>
                        </a:rPr>
                        <a:t>13</a:t>
                      </a:r>
                      <a:r>
                        <a:rPr lang="en-IN" sz="1200" dirty="0">
                          <a:effectLst/>
                          <a:latin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altLang="en-IN" sz="1100" dirty="0">
                          <a:effectLst/>
                          <a:latin typeface="Times New Roman" panose="02020603050405020304" pitchFamily="18" charset="0"/>
                          <a:ea typeface="Calibri" panose="020F0502020204030204" pitchFamily="34" charset="0"/>
                          <a:cs typeface="Times New Roman" panose="02020603050405020304" pitchFamily="18" charset="0"/>
                        </a:rPr>
                        <a:t>KNN, Logistic Regression, and Random Forest are applied to predict heart disease</a:t>
                      </a:r>
                      <a:endParaRPr lang="en-US" alt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Heart Disease dataset from UCI repository.</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Achieved high accuracy (88.52%) with KNN.</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Cost-efficient and faster compared to previous methods.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Random Forest showed lower accuracy compared to KNN and Logistic Regression.</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The model’s performance might improve with more extensive data.</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KNN and Logistic Regression outperformed Random Forest, achieving an overall accuracy of 87.5%, with KNN yielding the highest at 88.52%</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1757244">
                <a:tc>
                  <a:txBody>
                    <a:bodyPr/>
                    <a:lstStyle/>
                    <a:p>
                      <a:pPr marL="0" marR="0" lvl="0" indent="0" algn="ctr">
                        <a:lnSpc>
                          <a:spcPct val="107000"/>
                        </a:lnSpc>
                        <a:spcBef>
                          <a:spcPts val="0"/>
                        </a:spcBef>
                        <a:spcAft>
                          <a:spcPts val="0"/>
                        </a:spcAft>
                        <a:buFont typeface="+mj-lt"/>
                        <a:buNone/>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14.</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altLang="en-IN" sz="1100" dirty="0">
                          <a:effectLst/>
                          <a:latin typeface="Times New Roman" panose="02020603050405020304" pitchFamily="18" charset="0"/>
                          <a:ea typeface="Calibri" panose="020F0502020204030204" pitchFamily="34" charset="0"/>
                          <a:cs typeface="Times New Roman" panose="02020603050405020304" pitchFamily="18" charset="0"/>
                        </a:rPr>
                        <a:t>The paper uses machine learning algorithms including Naive Bayes, k-Nearest Neighbor (KNN), Decision Tree, Artificial Neural Network (ANN), and Random Forest for heart disease prediction.</a:t>
                      </a:r>
                      <a:endParaRPr lang="en-US" alt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UCI Machine Learning Repository.</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Naive Bayes achieved the highest accuracy (88%).</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Decision Tree had the lowest accuracy (78%).</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Naive Bayes performed best with 88% accuracy​</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5;p13"/>
          <p:cNvSpPr txBox="1"/>
          <p:nvPr/>
        </p:nvSpPr>
        <p:spPr>
          <a:xfrm>
            <a:off x="0" y="-10679"/>
            <a:ext cx="9144000" cy="7926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IN" sz="3200" b="1" dirty="0">
                <a:latin typeface="Times New Roman" panose="02020603050405020304" pitchFamily="18" charset="0"/>
                <a:cs typeface="Times New Roman" panose="02020603050405020304" pitchFamily="18" charset="0"/>
              </a:rPr>
              <a:t>Existing Approaches (Literature Survey) </a:t>
            </a:r>
            <a:endParaRPr lang="en-IN" sz="3200" b="1"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custDataLst>
              <p:tags r:id="rId1"/>
            </p:custDataLst>
          </p:nvPr>
        </p:nvGraphicFramePr>
        <p:xfrm>
          <a:off x="248285" y="770890"/>
          <a:ext cx="8540115" cy="3693795"/>
        </p:xfrm>
        <a:graphic>
          <a:graphicData uri="http://schemas.openxmlformats.org/drawingml/2006/table">
            <a:tbl>
              <a:tblPr firstRow="1" firstCol="1" bandRow="1">
                <a:tableStyleId>{5C22544A-7EE6-4342-B048-85BDC9FD1C3A}</a:tableStyleId>
              </a:tblPr>
              <a:tblGrid>
                <a:gridCol w="470535"/>
                <a:gridCol w="1878330"/>
                <a:gridCol w="1275080"/>
                <a:gridCol w="1732280"/>
                <a:gridCol w="1746250"/>
                <a:gridCol w="1437640"/>
              </a:tblGrid>
              <a:tr h="650875">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Ref. No.</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Methodology</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Dataset Name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Advantage</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Drawbacks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Results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1522095">
                <a:tc>
                  <a:txBody>
                    <a:bodyPr/>
                    <a:lstStyle/>
                    <a:p>
                      <a:pPr marL="0" marR="0" lvl="0" indent="0" algn="ctr">
                        <a:lnSpc>
                          <a:spcPct val="107000"/>
                        </a:lnSpc>
                        <a:spcBef>
                          <a:spcPts val="0"/>
                        </a:spcBef>
                        <a:spcAft>
                          <a:spcPts val="0"/>
                        </a:spcAft>
                        <a:buFont typeface="+mj-lt"/>
                        <a:buNone/>
                      </a:pPr>
                      <a:r>
                        <a:rPr lang="en-US" altLang="en-IN" sz="1200" dirty="0">
                          <a:effectLst/>
                          <a:latin typeface="Times New Roman" panose="02020603050405020304" pitchFamily="18" charset="0"/>
                          <a:cs typeface="Times New Roman" panose="02020603050405020304" pitchFamily="18" charset="0"/>
                        </a:rPr>
                        <a:t>15</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altLang="en-IN" sz="1100" dirty="0">
                          <a:effectLst/>
                          <a:latin typeface="Times New Roman" panose="02020603050405020304" pitchFamily="18" charset="0"/>
                          <a:ea typeface="Calibri" panose="020F0502020204030204" pitchFamily="34" charset="0"/>
                          <a:cs typeface="Times New Roman" panose="02020603050405020304" pitchFamily="18" charset="0"/>
                        </a:rPr>
                        <a:t>Uses machine learning and data mining techniques for cardiovascular disease prediction, including Random Forest, Decision Tree, and others.</a:t>
                      </a:r>
                      <a:endParaRPr lang="en-US" alt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US" alt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UCI Machine Learning Repository for Heart Disease.</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High accuracy (up to 98%) using Random Forest</a:t>
                      </a:r>
                      <a:r>
                        <a:rPr lang="en-US" altLang="en-IN" sz="1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robust predictive model for clinical decision support.</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Limited generalization to other datasets.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Random Forest achieved the best results with 98% accuracy.</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1785" y="74930"/>
            <a:ext cx="8520430" cy="586740"/>
          </a:xfrm>
        </p:spPr>
        <p:txBody>
          <a:bodyPr/>
          <a:p>
            <a:r>
              <a:rPr lang="en-GB">
                <a:solidFill>
                  <a:srgbClr val="000000"/>
                </a:solidFill>
                <a:latin typeface="Times New Roman" panose="02020603050405020304"/>
                <a:ea typeface="Times New Roman" panose="02020603050405020304"/>
                <a:cs typeface="Times New Roman" panose="02020603050405020304"/>
                <a:sym typeface="Times New Roman" panose="02020603050405020304"/>
              </a:rPr>
              <a:t>Existing Approaches (Literature Survey) </a:t>
            </a:r>
            <a:endParaRPr lang="en-US"/>
          </a:p>
        </p:txBody>
      </p:sp>
      <p:sp>
        <p:nvSpPr>
          <p:cNvPr id="3" name="Text Placeholder 2"/>
          <p:cNvSpPr>
            <a:spLocks noGrp="1"/>
          </p:cNvSpPr>
          <p:nvPr>
            <p:ph type="body" idx="1"/>
          </p:nvPr>
        </p:nvSpPr>
        <p:spPr>
          <a:xfrm>
            <a:off x="311785" y="744220"/>
            <a:ext cx="8520430" cy="3824605"/>
          </a:xfrm>
        </p:spPr>
        <p:txBody>
          <a:bodyPr>
            <a:noAutofit/>
          </a:bodyPr>
          <a:p>
            <a:pPr marL="114300" indent="0" algn="just">
              <a:buNone/>
            </a:pPr>
            <a:r>
              <a:rPr lang="en-US" altLang="en-US" sz="1500">
                <a:solidFill>
                  <a:schemeClr val="tx1">
                    <a:lumMod val="95000"/>
                    <a:lumOff val="5000"/>
                  </a:schemeClr>
                </a:solidFill>
              </a:rPr>
              <a:t>Colkesen, I Kavzoglu, T Sefercik, U.G Altuntas, O.Y Nazar, M Ozturk, M.Y Sayg</a:t>
            </a:r>
            <a:r>
              <a:rPr lang="" altLang="en-US" sz="1500">
                <a:solidFill>
                  <a:schemeClr val="tx1">
                    <a:lumMod val="95000"/>
                    <a:lumOff val="5000"/>
                  </a:schemeClr>
                </a:solidFill>
              </a:rPr>
              <a:t>ı</a:t>
            </a:r>
            <a:r>
              <a:rPr lang="en-US" altLang="en-US" sz="1500">
                <a:solidFill>
                  <a:schemeClr val="tx1">
                    <a:lumMod val="95000"/>
                    <a:lumOff val="5000"/>
                  </a:schemeClr>
                </a:solidFill>
              </a:rPr>
              <a:t>, M.(2023). Internet of Things is a Revolutionary Approach for Future Technology Enhancement: A Review .[1] the dataset's is taken from Retinal Fundas Images which contain images of a retina. [2]  This study applied deep learning techniques to automatically detect retinal diseases using fundus images. Using CNN. [3] Non-invasive and convenient for large-scale CVD screening using retinal images. [4] High computational demand for training the deep learning model. [5] Reti Who model strong predictive accuracy with an R2 score of 0.503. </a:t>
            </a:r>
            <a:endParaRPr lang="en-US" altLang="en-US" sz="1500">
              <a:solidFill>
                <a:schemeClr val="tx1">
                  <a:lumMod val="95000"/>
                  <a:lumOff val="5000"/>
                </a:schemeClr>
              </a:solidFill>
            </a:endParaRPr>
          </a:p>
          <a:p>
            <a:pPr marL="114300" indent="0" algn="just">
              <a:buNone/>
            </a:pPr>
            <a:endParaRPr lang="en-US" altLang="en-US" sz="1500">
              <a:solidFill>
                <a:schemeClr val="tx1">
                  <a:lumMod val="95000"/>
                  <a:lumOff val="5000"/>
                </a:schemeClr>
              </a:solidFill>
            </a:endParaRPr>
          </a:p>
          <a:p>
            <a:pPr marL="114300" indent="0" algn="just">
              <a:buNone/>
            </a:pPr>
            <a:r>
              <a:rPr lang="en-US" altLang="en-US" sz="1500">
                <a:solidFill>
                  <a:schemeClr val="tx1">
                    <a:lumMod val="95000"/>
                    <a:lumOff val="5000"/>
                  </a:schemeClr>
                </a:solidFill>
              </a:rPr>
              <a:t>I Nurhabib, K B Seminar and Sudradjat.[2] An Active Learning Machine Technique Based Prediction of Cardiovascular Heart Disease , [1]A Kaggle dataset with 70,000 instances of cardiovascular disease. , [1]A Kaggle dataset with 70,000 instances of cardiovascular disease.  [2] The study applied several machine learning models (Random Forest, Decision Tree, Multilayer Perceptron, XGBoost) with k-modes clustering. [3] Models showed high prediction accuracy, with MLP achieving the highest at 87.28%. [4] The study didn't generalize to other populations and lacked testing on a held-out dataset. [5] MLP outperformed with the best cross-validation accuracy (87.28%)​</a:t>
            </a:r>
            <a:endParaRPr lang="en-US" altLang="en-US" sz="1500">
              <a:solidFill>
                <a:schemeClr val="tx1">
                  <a:lumMod val="95000"/>
                  <a:lumOff val="5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1785" y="163195"/>
            <a:ext cx="8520430" cy="632460"/>
          </a:xfrm>
        </p:spPr>
        <p:txBody>
          <a:bodyPr/>
          <a:p>
            <a:r>
              <a:rPr lang="en-GB">
                <a:solidFill>
                  <a:srgbClr val="000000"/>
                </a:solidFill>
                <a:latin typeface="Times New Roman" panose="02020603050405020304"/>
                <a:ea typeface="Times New Roman" panose="02020603050405020304"/>
                <a:cs typeface="Times New Roman" panose="02020603050405020304"/>
                <a:sym typeface="Times New Roman" panose="02020603050405020304"/>
              </a:rPr>
              <a:t>Existing Approaches (Literature Survey) </a:t>
            </a:r>
            <a:endParaRPr lang="en-US"/>
          </a:p>
        </p:txBody>
      </p:sp>
      <p:sp>
        <p:nvSpPr>
          <p:cNvPr id="3" name="Text Placeholder 2"/>
          <p:cNvSpPr>
            <a:spLocks noGrp="1"/>
          </p:cNvSpPr>
          <p:nvPr>
            <p:ph type="body" idx="1"/>
          </p:nvPr>
        </p:nvSpPr>
        <p:spPr>
          <a:xfrm>
            <a:off x="311785" y="847725"/>
            <a:ext cx="8520430" cy="3721100"/>
          </a:xfrm>
        </p:spPr>
        <p:txBody>
          <a:bodyPr>
            <a:noAutofit/>
          </a:bodyPr>
          <a:p>
            <a:pPr marL="114300" indent="0" algn="just">
              <a:buNone/>
            </a:pPr>
            <a:r>
              <a:rPr lang="en-US" altLang="en-US" sz="1500">
                <a:solidFill>
                  <a:schemeClr val="tx1">
                    <a:lumMod val="95000"/>
                    <a:lumOff val="5000"/>
                  </a:schemeClr>
                </a:solidFill>
              </a:rPr>
              <a:t>Deema Moharram ,Xuguang Yuan and Dan Li .[3] “Prediction of cardiovascular disease risk based on major contributing features” , [1] It uses UCI's Heart Disease dataset for training and testing [2] The study employs Learning Vector Quantization (LVQ) and compares its performance with traditional classifiers such as Decision Tree (DT), Support Vector Machine (SVM), and Random Forest (RF). [3] LVQ showed superior accuracy (98.78%) compared to other models.[5] Faster R-CNN,Retina-net are two Stage Framework which leads to  having  complex process compared to YOLO-v5</a:t>
            </a:r>
            <a:endParaRPr lang="en-US" altLang="en-US" sz="1500">
              <a:solidFill>
                <a:schemeClr val="tx1">
                  <a:lumMod val="95000"/>
                  <a:lumOff val="5000"/>
                </a:schemeClr>
              </a:solidFill>
            </a:endParaRPr>
          </a:p>
          <a:p>
            <a:pPr marL="114300" indent="0" algn="just">
              <a:buNone/>
            </a:pPr>
            <a:endParaRPr lang="en-US" altLang="en-US" sz="1500">
              <a:solidFill>
                <a:schemeClr val="tx1">
                  <a:lumMod val="95000"/>
                  <a:lumOff val="5000"/>
                </a:schemeClr>
              </a:solidFill>
            </a:endParaRPr>
          </a:p>
          <a:p>
            <a:pPr marL="114300" indent="0" algn="just">
              <a:buNone/>
            </a:pPr>
            <a:r>
              <a:rPr lang="en-US" altLang="en-US" sz="1500">
                <a:solidFill>
                  <a:schemeClr val="tx1">
                    <a:lumMod val="95000"/>
                    <a:lumOff val="5000"/>
                  </a:schemeClr>
                </a:solidFill>
              </a:rPr>
              <a:t>Adel Ammar, Anis Koubaa,and Bilel Benjdira [4] Recognition of Cardiovascular Diseases through Retinal Images Using Optic Cup to Optic Disc Ratio . its objective is to detect and count palm trees .it compares between several YOLO and CNN models and it selects the more accurate and more optimal solution for the given problem. The models given for the comparision are YOLOv3,YOLOv4,EfficientDet-D5,Faster R-CNN . Among the tested models, YOLOv4 and EfficientDet-D5 achieved the best trade-off between accuracy Up to 94% mean average precision (mAP): This metric measures how well the model identifies palm trees. A higher mAP indicates better</a:t>
            </a:r>
            <a:r>
              <a:rPr lang="" altLang="en-US" sz="1500">
                <a:solidFill>
                  <a:schemeClr val="tx1">
                    <a:lumMod val="95000"/>
                    <a:lumOff val="5000"/>
                  </a:schemeClr>
                </a:solidFill>
              </a:rPr>
              <a:t> </a:t>
            </a:r>
            <a:r>
              <a:rPr lang="en-US" altLang="en-US" sz="1500">
                <a:solidFill>
                  <a:schemeClr val="tx1">
                    <a:lumMod val="95000"/>
                    <a:lumOff val="5000"/>
                  </a:schemeClr>
                </a:solidFill>
              </a:rPr>
              <a:t>accuracy.YOLOv4 uses CSPDarknet53 (Cross Stage Partial </a:t>
            </a:r>
            <a:endParaRPr lang="en-US" altLang="en-US" sz="1500">
              <a:solidFill>
                <a:schemeClr val="tx1">
                  <a:lumMod val="95000"/>
                  <a:lumOff val="5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1785" y="163195"/>
            <a:ext cx="8520430" cy="632460"/>
          </a:xfrm>
        </p:spPr>
        <p:txBody>
          <a:bodyPr/>
          <a:p>
            <a:r>
              <a:rPr lang="en-GB">
                <a:solidFill>
                  <a:srgbClr val="000000"/>
                </a:solidFill>
                <a:latin typeface="Times New Roman" panose="02020603050405020304"/>
                <a:ea typeface="Times New Roman" panose="02020603050405020304"/>
                <a:cs typeface="Times New Roman" panose="02020603050405020304"/>
                <a:sym typeface="Times New Roman" panose="02020603050405020304"/>
              </a:rPr>
              <a:t>Existing Approaches (Literature Survey) </a:t>
            </a:r>
            <a:endParaRPr lang="en-US"/>
          </a:p>
        </p:txBody>
      </p:sp>
      <p:sp>
        <p:nvSpPr>
          <p:cNvPr id="3" name="Text Placeholder 2"/>
          <p:cNvSpPr>
            <a:spLocks noGrp="1"/>
          </p:cNvSpPr>
          <p:nvPr>
            <p:ph type="body" idx="1"/>
          </p:nvPr>
        </p:nvSpPr>
        <p:spPr>
          <a:xfrm>
            <a:off x="311785" y="847725"/>
            <a:ext cx="8520430" cy="3721100"/>
          </a:xfrm>
        </p:spPr>
        <p:txBody>
          <a:bodyPr>
            <a:noAutofit/>
          </a:bodyPr>
          <a:p>
            <a:pPr marL="114300" indent="0" algn="just">
              <a:buNone/>
            </a:pPr>
            <a:r>
              <a:rPr lang="en-US" altLang="en-US" sz="1600">
                <a:solidFill>
                  <a:schemeClr val="tx1">
                    <a:lumMod val="95000"/>
                    <a:lumOff val="5000"/>
                  </a:schemeClr>
                </a:solidFill>
                <a:sym typeface="+mn-ea"/>
              </a:rPr>
              <a:t>Dark-net), which reduces computational complexity while maintaining a deep network. </a:t>
            </a:r>
            <a:r>
              <a:rPr lang="en-US" altLang="en-US" sz="1600">
                <a:solidFill>
                  <a:schemeClr val="tx1">
                    <a:lumMod val="95000"/>
                    <a:lumOff val="5000"/>
                  </a:schemeClr>
                </a:solidFill>
                <a:sym typeface="+mn-ea"/>
              </a:rPr>
              <a:t>This provides a </a:t>
            </a:r>
            <a:r>
              <a:rPr lang="en-US" altLang="en-US" sz="1600">
                <a:solidFill>
                  <a:schemeClr val="tx1">
                    <a:lumMod val="95000"/>
                    <a:lumOff val="5000"/>
                  </a:schemeClr>
                </a:solidFill>
                <a:sym typeface="+mn-ea"/>
              </a:rPr>
              <a:t>This provides a more efficient feature </a:t>
            </a:r>
            <a:r>
              <a:rPr lang="en-US" altLang="en-US" sz="1600">
                <a:solidFill>
                  <a:schemeClr val="tx1">
                    <a:lumMod val="95000"/>
                    <a:lumOff val="5000"/>
                  </a:schemeClr>
                </a:solidFill>
              </a:rPr>
              <a:t>extraction process , resulting in faster and more accurate object detection . MADAN(multi-stage attention domain adaption network ) which has slower interface and requires high computational resources compared to YOLO</a:t>
            </a:r>
            <a:endParaRPr lang="en-US" altLang="en-US" sz="1600">
              <a:solidFill>
                <a:schemeClr val="tx1">
                  <a:lumMod val="95000"/>
                  <a:lumOff val="5000"/>
                </a:schemeClr>
              </a:solidFill>
            </a:endParaRPr>
          </a:p>
          <a:p>
            <a:pPr marL="114300" indent="0" algn="just">
              <a:buNone/>
            </a:pPr>
            <a:endParaRPr lang="en-US" altLang="en-US" sz="1600">
              <a:solidFill>
                <a:schemeClr val="tx1">
                  <a:lumMod val="95000"/>
                  <a:lumOff val="5000"/>
                </a:schemeClr>
              </a:solidFill>
            </a:endParaRPr>
          </a:p>
          <a:p>
            <a:pPr marL="114300" indent="0" algn="just">
              <a:buNone/>
            </a:pPr>
            <a:r>
              <a:rPr lang="en-US" altLang="en-US" sz="1600">
                <a:solidFill>
                  <a:schemeClr val="tx1">
                    <a:lumMod val="95000"/>
                    <a:lumOff val="5000"/>
                  </a:schemeClr>
                </a:solidFill>
              </a:rPr>
              <a:t>Thani Jintasuttisak, Eran Edirisinghe, Ali Elbattay . [5]can deep learning on retinal images augment known risk factors for cardiovascular disease prediction in diabetes? A prospective cohort study from the national screening programme in Scotland , the main objective of this research paper is Detection and Counting of Date Palm Trees and comparing with YOLOv3,YOLO-vs(m), YOLO-V4, SSD300 and giving a conclusion that which is better , same like the previous research paper after deploying the model ,testing and training the greatest accuracy is achieved by YOLO-V5m (medium depth) YOLO-vs(m) is used to identify better for medium size objects where its accuracy is calculated by mean average precision of 92.34%.Before all YOLO models and R-CNN models they </a:t>
            </a:r>
            <a:endParaRPr lang="en-US" altLang="en-US" sz="1600">
              <a:solidFill>
                <a:schemeClr val="tx1">
                  <a:lumMod val="95000"/>
                  <a:lumOff val="5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1785" y="163195"/>
            <a:ext cx="8520430" cy="632460"/>
          </a:xfrm>
        </p:spPr>
        <p:txBody>
          <a:bodyPr/>
          <a:p>
            <a:r>
              <a:rPr lang="en-GB">
                <a:solidFill>
                  <a:srgbClr val="000000"/>
                </a:solidFill>
                <a:latin typeface="Times New Roman" panose="02020603050405020304"/>
                <a:ea typeface="Times New Roman" panose="02020603050405020304"/>
                <a:cs typeface="Times New Roman" panose="02020603050405020304"/>
                <a:sym typeface="Times New Roman" panose="02020603050405020304"/>
              </a:rPr>
              <a:t>Existing Approaches (Literature Survey) </a:t>
            </a:r>
            <a:endParaRPr lang="en-US"/>
          </a:p>
        </p:txBody>
      </p:sp>
      <p:sp>
        <p:nvSpPr>
          <p:cNvPr id="3" name="Text Placeholder 2"/>
          <p:cNvSpPr>
            <a:spLocks noGrp="1"/>
          </p:cNvSpPr>
          <p:nvPr>
            <p:ph type="body" idx="1"/>
          </p:nvPr>
        </p:nvSpPr>
        <p:spPr>
          <a:xfrm>
            <a:off x="311785" y="847725"/>
            <a:ext cx="8520430" cy="3721100"/>
          </a:xfrm>
        </p:spPr>
        <p:txBody>
          <a:bodyPr>
            <a:noAutofit/>
          </a:bodyPr>
          <a:p>
            <a:pPr marL="114300" indent="0" algn="just">
              <a:buNone/>
            </a:pPr>
            <a:r>
              <a:rPr lang="en-US" altLang="en-US" sz="1600">
                <a:solidFill>
                  <a:schemeClr val="tx1">
                    <a:lumMod val="95000"/>
                    <a:lumOff val="5000"/>
                  </a:schemeClr>
                </a:solidFill>
                <a:sym typeface="+mn-ea"/>
              </a:rPr>
              <a:t>used LeNet CNN model but it is only known for image classification but not object detection. and accuracy is very less.</a:t>
            </a:r>
            <a:endParaRPr lang="en-US" altLang="en-US" sz="1600">
              <a:solidFill>
                <a:schemeClr val="tx1">
                  <a:lumMod val="95000"/>
                  <a:lumOff val="5000"/>
                </a:schemeClr>
              </a:solidFill>
              <a:sym typeface="+mn-ea"/>
            </a:endParaRPr>
          </a:p>
          <a:p>
            <a:pPr marL="114300" indent="0" algn="just">
              <a:buNone/>
            </a:pPr>
            <a:endParaRPr lang="en-US" altLang="en-US" sz="1600">
              <a:solidFill>
                <a:schemeClr val="tx1">
                  <a:lumMod val="95000"/>
                  <a:lumOff val="5000"/>
                </a:schemeClr>
              </a:solidFill>
              <a:sym typeface="+mn-ea"/>
            </a:endParaRPr>
          </a:p>
          <a:p>
            <a:pPr marL="114300" indent="0" algn="just">
              <a:buNone/>
            </a:pPr>
            <a:r>
              <a:rPr lang="en-US" altLang="en-US" sz="1600">
                <a:solidFill>
                  <a:schemeClr val="tx1">
                    <a:lumMod val="95000"/>
                    <a:lumOff val="5000"/>
                  </a:schemeClr>
                </a:solidFill>
              </a:rPr>
              <a:t>Lucas Santos Santana,Gabriel Araújo e Silva Ferraz,Gabriel Henrique Ribeiro dos Santos,Nicole Lopes Bento and Rafael de Oliveira Faria [6]Recognition of Cardiovascular Diseases through Retinal Images Using Optic Cup to Optic Disc Ratio , the main objective of the research paper is to Compare Detections and Counting of Coffee tree with respect to age of coffee ie., 3-months,6-months and 12 months.  the models used in this project are YOLO -V3, CNN and Open-CV. When the plant age is 6 months better accuracy is achieved and the accuracy is 93.8 %. by this experiment we can identify when to properly use YOLO-V3 based on the height . Before Using CNN with RGB images they have used CNN with RPA images which have high acquisition cost compared to RGB</a:t>
            </a:r>
            <a:endParaRPr lang="en-US" altLang="en-US" sz="1600">
              <a:solidFill>
                <a:schemeClr val="tx1">
                  <a:lumMod val="95000"/>
                  <a:lumOff val="5000"/>
                </a:schemeClr>
              </a:solidFill>
            </a:endParaRPr>
          </a:p>
          <a:p>
            <a:pPr marL="114300" indent="0" algn="just">
              <a:buNone/>
            </a:pPr>
            <a:endParaRPr lang="en-US" altLang="en-US" sz="1600">
              <a:solidFill>
                <a:schemeClr val="tx1">
                  <a:lumMod val="95000"/>
                  <a:lumOff val="5000"/>
                </a:schemeClr>
              </a:solidFill>
            </a:endParaRPr>
          </a:p>
          <a:p>
            <a:pPr marL="114300" indent="0" algn="just">
              <a:buNone/>
            </a:pPr>
            <a:endParaRPr lang="en-US" altLang="en-US" sz="1600">
              <a:solidFill>
                <a:schemeClr val="tx1">
                  <a:lumMod val="95000"/>
                  <a:lumOff val="5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1785" y="163195"/>
            <a:ext cx="8520430" cy="632460"/>
          </a:xfrm>
        </p:spPr>
        <p:txBody>
          <a:bodyPr/>
          <a:p>
            <a:r>
              <a:rPr lang="en-GB">
                <a:solidFill>
                  <a:srgbClr val="000000"/>
                </a:solidFill>
                <a:latin typeface="Times New Roman" panose="02020603050405020304"/>
                <a:ea typeface="Times New Roman" panose="02020603050405020304"/>
                <a:cs typeface="Times New Roman" panose="02020603050405020304"/>
                <a:sym typeface="Times New Roman" panose="02020603050405020304"/>
              </a:rPr>
              <a:t>Existing Approaches (Literature Survey) </a:t>
            </a:r>
            <a:endParaRPr lang="en-US"/>
          </a:p>
        </p:txBody>
      </p:sp>
      <p:sp>
        <p:nvSpPr>
          <p:cNvPr id="3" name="Text Placeholder 2"/>
          <p:cNvSpPr>
            <a:spLocks noGrp="1"/>
          </p:cNvSpPr>
          <p:nvPr>
            <p:ph type="body" idx="1"/>
          </p:nvPr>
        </p:nvSpPr>
        <p:spPr>
          <a:xfrm>
            <a:off x="311785" y="847725"/>
            <a:ext cx="8520430" cy="3721100"/>
          </a:xfrm>
        </p:spPr>
        <p:txBody>
          <a:bodyPr>
            <a:noAutofit/>
          </a:bodyPr>
          <a:p>
            <a:pPr marL="114300" indent="0" algn="just">
              <a:buNone/>
            </a:pPr>
            <a:r>
              <a:rPr lang="en-US" altLang="en-US" sz="1600">
                <a:solidFill>
                  <a:schemeClr val="tx1">
                    <a:lumMod val="95000"/>
                    <a:lumOff val="5000"/>
                  </a:schemeClr>
                </a:solidFill>
                <a:sym typeface="+mn-ea"/>
              </a:rPr>
              <a:t>Mukhes Sri Muna, Andri Prima Nugroho, Muhdan Syarovy, Ardan Wiratmoko, Suwardi, Lilik Sutiarso .[7] An Overview of Deep-Learning-Based Methods for Cardiovascular Risk Assessment with Retinal Images, the main objective of the project is to To Detect and Calculate number of Palm Oil Trees present.the model used in this research paper is YOLO-v3 which is </a:t>
            </a:r>
            <a:r>
              <a:rPr lang="en-US" altLang="en-US" sz="1600">
                <a:solidFill>
                  <a:schemeClr val="tx1">
                    <a:lumMod val="95000"/>
                    <a:lumOff val="5000"/>
                  </a:schemeClr>
                </a:solidFill>
              </a:rPr>
              <a:t>object detection model perfectly used to detect and count number of trees. The validation test for MAPE results is 0.057627 or 5.76%. YOLO v3 architecture  has advantages in detection speed while maintaining a specific Mean Average Precision (mAP), is relatively easy to modify, and has a faster computation time. Before using YOLO-v3 model they used Faster R-CNN,Masked CNN compared to YOLO model these models are complicated and time consuming.</a:t>
            </a:r>
            <a:endParaRPr lang="en-US" altLang="en-US" sz="1600">
              <a:solidFill>
                <a:schemeClr val="tx1">
                  <a:lumMod val="95000"/>
                  <a:lumOff val="5000"/>
                </a:schemeClr>
              </a:solidFill>
            </a:endParaRPr>
          </a:p>
          <a:p>
            <a:pPr marL="114300" indent="0" algn="just">
              <a:buNone/>
            </a:pPr>
            <a:endParaRPr lang="en-US" altLang="en-US" sz="1600">
              <a:solidFill>
                <a:schemeClr val="tx1">
                  <a:lumMod val="95000"/>
                  <a:lumOff val="5000"/>
                </a:schemeClr>
              </a:solidFill>
            </a:endParaRPr>
          </a:p>
          <a:p>
            <a:pPr marL="114300" indent="0" algn="just">
              <a:buNone/>
            </a:pPr>
            <a:r>
              <a:rPr lang="en-US" altLang="en-US" sz="1600">
                <a:solidFill>
                  <a:schemeClr val="tx1">
                    <a:lumMod val="95000"/>
                    <a:lumOff val="5000"/>
                  </a:schemeClr>
                </a:solidFill>
              </a:rPr>
              <a:t>Ling Yao, Tang Liu, Jun Qin , Ning Lu , Chenghu Zhou [8] “Image Analytics for Tree Enumeration and Diversion of Forest Land”  To use  Contrast Limited Adaptive Histogram Equalization (CLAHE). It categorizes trees based on their crown size and environmental conditions). marked R-</a:t>
            </a:r>
            <a:endParaRPr lang="en-US" altLang="en-US" sz="1600">
              <a:solidFill>
                <a:schemeClr val="tx1">
                  <a:lumMod val="95000"/>
                  <a:lumOff val="5000"/>
                </a:schemeClr>
              </a:solidFill>
            </a:endParaRPr>
          </a:p>
          <a:p>
            <a:pPr marL="114300" indent="0">
              <a:buNone/>
            </a:pPr>
            <a:endParaRPr lang="en-US" altLang="en-US" sz="1600">
              <a:solidFill>
                <a:schemeClr val="tx1">
                  <a:lumMod val="95000"/>
                  <a:lumOff val="5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1785" y="163195"/>
            <a:ext cx="8520430" cy="632460"/>
          </a:xfrm>
        </p:spPr>
        <p:txBody>
          <a:bodyPr/>
          <a:p>
            <a:r>
              <a:rPr lang="en-GB">
                <a:solidFill>
                  <a:srgbClr val="000000"/>
                </a:solidFill>
                <a:latin typeface="Times New Roman" panose="02020603050405020304"/>
                <a:ea typeface="Times New Roman" panose="02020603050405020304"/>
                <a:cs typeface="Times New Roman" panose="02020603050405020304"/>
                <a:sym typeface="Times New Roman" panose="02020603050405020304"/>
              </a:rPr>
              <a:t>Existing Approaches (Literature Survey) </a:t>
            </a:r>
            <a:endParaRPr lang="en-US"/>
          </a:p>
        </p:txBody>
      </p:sp>
      <p:sp>
        <p:nvSpPr>
          <p:cNvPr id="3" name="Text Placeholder 2"/>
          <p:cNvSpPr>
            <a:spLocks noGrp="1"/>
          </p:cNvSpPr>
          <p:nvPr>
            <p:ph type="body" idx="1"/>
          </p:nvPr>
        </p:nvSpPr>
        <p:spPr>
          <a:xfrm>
            <a:off x="311785" y="847725"/>
            <a:ext cx="8520430" cy="3721100"/>
          </a:xfrm>
        </p:spPr>
        <p:txBody>
          <a:bodyPr>
            <a:noAutofit/>
          </a:bodyPr>
          <a:p>
            <a:pPr marL="114300" indent="0" algn="just">
              <a:buNone/>
            </a:pPr>
            <a:r>
              <a:rPr lang="en-US" altLang="en-US" sz="1600">
                <a:solidFill>
                  <a:schemeClr val="tx1">
                    <a:lumMod val="95000"/>
                    <a:lumOff val="5000"/>
                  </a:schemeClr>
                </a:solidFill>
                <a:sym typeface="+mn-ea"/>
              </a:rPr>
              <a:t>CNN </a:t>
            </a:r>
            <a:r>
              <a:rPr lang="en-US" altLang="en-US" sz="1600">
                <a:solidFill>
                  <a:schemeClr val="tx1">
                    <a:lumMod val="95000"/>
                    <a:lumOff val="5000"/>
                  </a:schemeClr>
                </a:solidFill>
              </a:rPr>
              <a:t> is used for this approach with compared to CNN R-CNN performs better accuracy in terms of f1-score approach.It Has High Accuracy in counting Number of Trees Compared to Other one at their time.They used Basic CNN method to count number of trees it has low accuracy compared to Masked R-CNN algorithm.</a:t>
            </a:r>
            <a:endParaRPr lang="en-US" altLang="en-US" sz="1600">
              <a:solidFill>
                <a:schemeClr val="tx1">
                  <a:lumMod val="95000"/>
                  <a:lumOff val="5000"/>
                </a:schemeClr>
              </a:solidFill>
            </a:endParaRPr>
          </a:p>
          <a:p>
            <a:pPr marL="114300" indent="0" algn="just">
              <a:buNone/>
            </a:pPr>
            <a:endParaRPr lang="en-US" altLang="en-US" sz="1600">
              <a:solidFill>
                <a:schemeClr val="tx1">
                  <a:lumMod val="95000"/>
                  <a:lumOff val="5000"/>
                </a:schemeClr>
              </a:solidFill>
            </a:endParaRPr>
          </a:p>
          <a:p>
            <a:pPr marL="114300" indent="0" algn="just">
              <a:buNone/>
            </a:pPr>
            <a:r>
              <a:rPr lang="en-US" altLang="en-US" sz="1600">
                <a:solidFill>
                  <a:schemeClr val="tx1">
                    <a:lumMod val="95000"/>
                    <a:lumOff val="5000"/>
                  </a:schemeClr>
                </a:solidFill>
              </a:rPr>
              <a:t>Samir Khan, Prasun Kumar Gupta [9] "Cardiovascular Disease Diagnosis from DXA Scan and Retinal Images Using Deep Learning" The main objective of the reserch paper  is to develop a speed , robust and accurate method for counting trees in forests using high spatial-resolution satellite imagery. This is achieved through the application of deep neural networks (DNNs) to automate the process, improving the efficiency. A deep neural network architecture suitable for object detection is selected ie.,  DNN (deep neural network).the Encoder-Decoder Network achieved an average MAE of 47.34, an average RMSE of 83.17, and an average R2 of 0.933, surpassing the second-best approach by 14.6% for MAE and 13.9% for RMSE. The advantages of this model are model can </a:t>
            </a:r>
            <a:endParaRPr lang="en-US" altLang="en-US" sz="1600">
              <a:solidFill>
                <a:schemeClr val="tx1">
                  <a:lumMod val="95000"/>
                  <a:lumOff val="5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1785" y="163195"/>
            <a:ext cx="8520430" cy="632460"/>
          </a:xfrm>
        </p:spPr>
        <p:txBody>
          <a:bodyPr/>
          <a:p>
            <a:r>
              <a:rPr lang="en-GB">
                <a:solidFill>
                  <a:srgbClr val="000000"/>
                </a:solidFill>
                <a:latin typeface="Times New Roman" panose="02020603050405020304"/>
                <a:ea typeface="Times New Roman" panose="02020603050405020304"/>
                <a:cs typeface="Times New Roman" panose="02020603050405020304"/>
                <a:sym typeface="Times New Roman" panose="02020603050405020304"/>
              </a:rPr>
              <a:t>Existing Approaches (Literature Survey) </a:t>
            </a:r>
            <a:endParaRPr lang="en-US"/>
          </a:p>
        </p:txBody>
      </p:sp>
      <p:sp>
        <p:nvSpPr>
          <p:cNvPr id="3" name="Text Placeholder 2"/>
          <p:cNvSpPr>
            <a:spLocks noGrp="1"/>
          </p:cNvSpPr>
          <p:nvPr>
            <p:ph type="body" idx="1"/>
          </p:nvPr>
        </p:nvSpPr>
        <p:spPr>
          <a:xfrm>
            <a:off x="311785" y="847725"/>
            <a:ext cx="8520430" cy="3721100"/>
          </a:xfrm>
        </p:spPr>
        <p:txBody>
          <a:bodyPr>
            <a:noAutofit/>
          </a:bodyPr>
          <a:p>
            <a:pPr marL="114300" indent="0" algn="just">
              <a:buNone/>
            </a:pPr>
            <a:r>
              <a:rPr lang="en-US" altLang="en-US" sz="1600">
                <a:solidFill>
                  <a:schemeClr val="tx1">
                    <a:lumMod val="95000"/>
                    <a:lumOff val="5000"/>
                  </a:schemeClr>
                </a:solidFill>
                <a:sym typeface="+mn-ea"/>
              </a:rPr>
              <a:t>process large areas of forest efficiently, making it suitable for </a:t>
            </a:r>
            <a:r>
              <a:rPr lang="en-US" altLang="en-US" sz="1600">
                <a:solidFill>
                  <a:schemeClr val="tx1">
                    <a:lumMod val="95000"/>
                    <a:lumOff val="5000"/>
                  </a:schemeClr>
                </a:solidFill>
              </a:rPr>
              <a:t>large-scale monitoring projects (scalability). High accuracy in detecting and counting trees, with the ability to distinguish between different species and densities. While the current algorithm performs well with less than 50% overlap, further improvements could be made to handle even lower overlap scenarios more effectively.</a:t>
            </a:r>
            <a:endParaRPr lang="en-US" altLang="en-US" sz="1600">
              <a:solidFill>
                <a:schemeClr val="tx1">
                  <a:lumMod val="95000"/>
                  <a:lumOff val="5000"/>
                </a:schemeClr>
              </a:solidFill>
            </a:endParaRPr>
          </a:p>
          <a:p>
            <a:pPr marL="114300" indent="0" algn="just">
              <a:buNone/>
            </a:pPr>
            <a:endParaRPr lang="en-US" altLang="en-US" sz="1600">
              <a:solidFill>
                <a:schemeClr val="tx1">
                  <a:lumMod val="95000"/>
                  <a:lumOff val="5000"/>
                </a:schemeClr>
              </a:solidFill>
            </a:endParaRPr>
          </a:p>
          <a:p>
            <a:pPr marL="114300" indent="0" algn="just">
              <a:buNone/>
            </a:pPr>
            <a:r>
              <a:rPr lang="en-US" altLang="en-US" sz="1600">
                <a:solidFill>
                  <a:schemeClr val="tx1">
                    <a:lumMod val="95000"/>
                    <a:lumOff val="5000"/>
                  </a:schemeClr>
                </a:solidFill>
              </a:rPr>
              <a:t>Devidas Dukale, Sumit Agale, Swaroop Kalunge, Pushpak Nikam . [10] Application of Image Analytics for Tree Enumeration and Diversion of Forest Land. The main objective of this study is to compare the effectiveness of various tree counting algorithms in different vegetative regions, specifically dense and sparse forests. Models like YOLOv3,Faster R-CNN, and Retina-net Used to detect object in comparison. Which model gives better accuracy and better speed is taken into account this is possible when a particular datasets is undergone all tests of the above models after every model has undergone the highest accuracy is achieved by YOLOv3, which shows improved </a:t>
            </a:r>
            <a:endParaRPr lang="en-US" altLang="en-US" sz="1600">
              <a:solidFill>
                <a:schemeClr val="tx1">
                  <a:lumMod val="95000"/>
                  <a:lumOff val="5000"/>
                </a:schemeClr>
              </a:solidFill>
            </a:endParaRPr>
          </a:p>
          <a:p>
            <a:pPr marL="114300" indent="0" algn="just">
              <a:buNone/>
            </a:pPr>
            <a:endParaRPr lang="en-US" altLang="en-US" sz="1600">
              <a:solidFill>
                <a:schemeClr val="tx1">
                  <a:lumMod val="95000"/>
                  <a:lumOff val="5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1785" y="163195"/>
            <a:ext cx="8520430" cy="632460"/>
          </a:xfrm>
        </p:spPr>
        <p:txBody>
          <a:bodyPr/>
          <a:p>
            <a:r>
              <a:rPr lang="en-GB">
                <a:solidFill>
                  <a:srgbClr val="000000"/>
                </a:solidFill>
                <a:latin typeface="Times New Roman" panose="02020603050405020304"/>
                <a:ea typeface="Times New Roman" panose="02020603050405020304"/>
                <a:cs typeface="Times New Roman" panose="02020603050405020304"/>
                <a:sym typeface="Times New Roman" panose="02020603050405020304"/>
              </a:rPr>
              <a:t>Existing Approaches (Literature Survey) </a:t>
            </a:r>
            <a:endParaRPr lang="en-US"/>
          </a:p>
        </p:txBody>
      </p:sp>
      <p:sp>
        <p:nvSpPr>
          <p:cNvPr id="3" name="Text Placeholder 2"/>
          <p:cNvSpPr>
            <a:spLocks noGrp="1"/>
          </p:cNvSpPr>
          <p:nvPr>
            <p:ph type="body" idx="1"/>
          </p:nvPr>
        </p:nvSpPr>
        <p:spPr>
          <a:xfrm>
            <a:off x="311785" y="847725"/>
            <a:ext cx="8520430" cy="3721100"/>
          </a:xfrm>
        </p:spPr>
        <p:txBody>
          <a:bodyPr>
            <a:noAutofit/>
          </a:bodyPr>
          <a:p>
            <a:pPr marL="114300" indent="0" algn="just">
              <a:buNone/>
            </a:pPr>
            <a:r>
              <a:rPr lang="en-US" altLang="en-US" sz="1600">
                <a:solidFill>
                  <a:schemeClr val="tx1">
                    <a:lumMod val="95000"/>
                    <a:lumOff val="5000"/>
                  </a:schemeClr>
                </a:solidFill>
                <a:sym typeface="+mn-ea"/>
              </a:rPr>
              <a:t>precision and recall in both dense and sparse regions. </a:t>
            </a:r>
            <a:r>
              <a:rPr lang="en-US" altLang="en-US" sz="1600">
                <a:solidFill>
                  <a:schemeClr val="tx1">
                    <a:lumMod val="95000"/>
                    <a:lumOff val="5000"/>
                  </a:schemeClr>
                </a:solidFill>
              </a:rPr>
              <a:t>Typically, F1-scores is 0.8. Advantages of the model : High accuracy and ability to handle complex scenes. Automated feature extraction reduces the need for manual intervention. It is Scalable for large-scale applications. Further development should be enhancing the adaptability of the algorithm in diverse real-time environments and varying weather conditions.</a:t>
            </a:r>
            <a:endParaRPr lang="en-US" altLang="en-US" sz="1600">
              <a:solidFill>
                <a:schemeClr val="tx1">
                  <a:lumMod val="95000"/>
                  <a:lumOff val="5000"/>
                </a:schemeClr>
              </a:solidFill>
            </a:endParaRPr>
          </a:p>
          <a:p>
            <a:pPr marL="114300" indent="0" algn="just">
              <a:buNone/>
            </a:pPr>
            <a:endParaRPr lang="en-US" altLang="en-US" sz="1600">
              <a:solidFill>
                <a:schemeClr val="tx1">
                  <a:lumMod val="95000"/>
                  <a:lumOff val="5000"/>
                </a:schemeClr>
              </a:solidFill>
            </a:endParaRPr>
          </a:p>
          <a:p>
            <a:pPr marL="114300" indent="0" algn="just">
              <a:buNone/>
            </a:pPr>
            <a:r>
              <a:rPr lang="en-US" altLang="en-US" sz="1600">
                <a:solidFill>
                  <a:schemeClr val="tx1">
                    <a:lumMod val="95000"/>
                    <a:lumOff val="5000"/>
                  </a:schemeClr>
                </a:solidFill>
              </a:rPr>
              <a:t>Lei Li, Tianfang Zhang, Zhongyu Jiang, Cheng-Yen Yang, Jenq-Neng Hwang, Stefan Oehmcke, Dimitri Pierre Johannes Gominski, Fabian Gieseke, Christian Igel .[11]  Tree Counting by Bridging 3D Point Clouds with Imagery. The main objective of the project is Comparing a Deep Learning approach to count trees using 3D airborne Li DAR data and 2D imagery data . The Model undergone in this project is   Faster R- CNN. These are the accuracy results after execution MAE (Mean Absolute Error): 7.193,RMSE (Root Mean  Square Error) :10.461 , (R-squared): 0.9317 . this accuracy is acheived when block number is four different number of blocks are taken.This method </a:t>
            </a:r>
            <a:endParaRPr lang="en-US" altLang="en-US" sz="1600">
              <a:solidFill>
                <a:schemeClr val="tx1">
                  <a:lumMod val="95000"/>
                  <a:lumOff val="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5;p13"/>
          <p:cNvSpPr txBox="1"/>
          <p:nvPr/>
        </p:nvSpPr>
        <p:spPr>
          <a:xfrm>
            <a:off x="0" y="-10679"/>
            <a:ext cx="9144000" cy="7926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IN" sz="3600" b="1" dirty="0">
                <a:latin typeface="Times New Roman" panose="02020603050405020304" pitchFamily="18" charset="0"/>
                <a:cs typeface="Times New Roman" panose="02020603050405020304" pitchFamily="18" charset="0"/>
              </a:rPr>
              <a:t>Abstract</a:t>
            </a:r>
            <a:endParaRPr lang="en-IN" sz="3600" b="1" dirty="0">
              <a:latin typeface="Times New Roman" panose="02020603050405020304" pitchFamily="18" charset="0"/>
              <a:cs typeface="Times New Roman" panose="02020603050405020304" pitchFamily="18" charset="0"/>
            </a:endParaRPr>
          </a:p>
        </p:txBody>
      </p:sp>
      <p:sp>
        <p:nvSpPr>
          <p:cNvPr id="4" name="Text Box 3"/>
          <p:cNvSpPr txBox="1"/>
          <p:nvPr/>
        </p:nvSpPr>
        <p:spPr>
          <a:xfrm>
            <a:off x="321945" y="723265"/>
            <a:ext cx="8534400" cy="4079240"/>
          </a:xfrm>
          <a:prstGeom prst="rect">
            <a:avLst/>
          </a:prstGeom>
          <a:noFill/>
        </p:spPr>
        <p:txBody>
          <a:bodyPr wrap="square" rtlCol="0">
            <a:noAutofit/>
          </a:bodyPr>
          <a:p>
            <a:pPr marL="0" lvl="1" algn="just"/>
            <a:r>
              <a:rPr lang="en-IN" sz="1600" dirty="0">
                <a:solidFill>
                  <a:schemeClr val="tx1"/>
                </a:solidFill>
                <a:latin typeface="Times New Roman" panose="02020603050405020304" pitchFamily="18" charset="0"/>
                <a:cs typeface="Times New Roman" panose="02020603050405020304" pitchFamily="18" charset="0"/>
                <a:sym typeface="+mn-ea"/>
              </a:rPr>
              <a:t>Cardiovascular disease (CVD) is a general term for conditions affecting the heart or blood vessels. </a:t>
            </a:r>
            <a:r>
              <a:rPr lang="en-US" sz="1600" spc="-5" dirty="0">
                <a:latin typeface="Times New Roman" panose="02020603050405020304" pitchFamily="18" charset="0"/>
                <a:ea typeface="Calibri" panose="020F0502020204030204" pitchFamily="34" charset="0"/>
                <a:cs typeface="Times New Roman" panose="02020603050405020304" pitchFamily="18" charset="0"/>
                <a:sym typeface="+mn-ea"/>
              </a:rPr>
              <a:t>It</a:t>
            </a:r>
            <a:r>
              <a:rPr sz="1600" spc="-5" dirty="0">
                <a:latin typeface="Times New Roman" panose="02020603050405020304" pitchFamily="18" charset="0"/>
                <a:ea typeface="Calibri" panose="020F0502020204030204" pitchFamily="34" charset="0"/>
                <a:cs typeface="Times New Roman" panose="02020603050405020304" pitchFamily="18" charset="0"/>
                <a:sym typeface="+mn-ea"/>
              </a:rPr>
              <a:t> is </a:t>
            </a:r>
            <a:r>
              <a:rPr sz="1600" dirty="0">
                <a:latin typeface="Times New Roman" panose="02020603050405020304" pitchFamily="18" charset="0"/>
                <a:ea typeface="Calibri" panose="020F0502020204030204" pitchFamily="34" charset="0"/>
                <a:cs typeface="Times New Roman" panose="02020603050405020304" pitchFamily="18" charset="0"/>
                <a:sym typeface="+mn-ea"/>
              </a:rPr>
              <a:t>one of the </a:t>
            </a:r>
            <a:r>
              <a:rPr sz="1600" spc="-10" dirty="0">
                <a:latin typeface="Times New Roman" panose="02020603050405020304" pitchFamily="18" charset="0"/>
                <a:ea typeface="Calibri" panose="020F0502020204030204" pitchFamily="34" charset="0"/>
                <a:cs typeface="Times New Roman" panose="02020603050405020304" pitchFamily="18" charset="0"/>
                <a:sym typeface="+mn-ea"/>
              </a:rPr>
              <a:t>most </a:t>
            </a:r>
            <a:r>
              <a:rPr sz="1600" spc="-25" dirty="0">
                <a:latin typeface="Times New Roman" panose="02020603050405020304" pitchFamily="18" charset="0"/>
                <a:ea typeface="Calibri" panose="020F0502020204030204" pitchFamily="34" charset="0"/>
                <a:cs typeface="Times New Roman" panose="02020603050405020304" pitchFamily="18" charset="0"/>
                <a:sym typeface="+mn-ea"/>
              </a:rPr>
              <a:t>fatal  </a:t>
            </a:r>
            <a:r>
              <a:rPr sz="1600" spc="-5" dirty="0">
                <a:latin typeface="Times New Roman" panose="02020603050405020304" pitchFamily="18" charset="0"/>
                <a:ea typeface="Calibri" panose="020F0502020204030204" pitchFamily="34" charset="0"/>
                <a:cs typeface="Times New Roman" panose="02020603050405020304" pitchFamily="18" charset="0"/>
                <a:sym typeface="+mn-ea"/>
              </a:rPr>
              <a:t>conditions in </a:t>
            </a:r>
            <a:r>
              <a:rPr sz="1600" dirty="0">
                <a:latin typeface="Times New Roman" panose="02020603050405020304" pitchFamily="18" charset="0"/>
                <a:ea typeface="Calibri" panose="020F0502020204030204" pitchFamily="34" charset="0"/>
                <a:cs typeface="Times New Roman" panose="02020603050405020304" pitchFamily="18" charset="0"/>
                <a:sym typeface="+mn-ea"/>
              </a:rPr>
              <a:t>the </a:t>
            </a:r>
            <a:r>
              <a:rPr sz="1600" spc="-10" dirty="0">
                <a:latin typeface="Times New Roman" panose="02020603050405020304" pitchFamily="18" charset="0"/>
                <a:ea typeface="Calibri" panose="020F0502020204030204" pitchFamily="34" charset="0"/>
                <a:cs typeface="Times New Roman" panose="02020603050405020304" pitchFamily="18" charset="0"/>
                <a:sym typeface="+mn-ea"/>
              </a:rPr>
              <a:t>present</a:t>
            </a:r>
            <a:r>
              <a:rPr sz="1600" spc="15" dirty="0">
                <a:latin typeface="Times New Roman" panose="02020603050405020304" pitchFamily="18" charset="0"/>
                <a:ea typeface="Calibri" panose="020F0502020204030204" pitchFamily="34" charset="0"/>
                <a:cs typeface="Times New Roman" panose="02020603050405020304" pitchFamily="18" charset="0"/>
                <a:sym typeface="+mn-ea"/>
              </a:rPr>
              <a:t> </a:t>
            </a:r>
            <a:r>
              <a:rPr sz="1600" spc="-10" dirty="0">
                <a:latin typeface="Times New Roman" panose="02020603050405020304" pitchFamily="18" charset="0"/>
                <a:ea typeface="Calibri" panose="020F0502020204030204" pitchFamily="34" charset="0"/>
                <a:cs typeface="Times New Roman" panose="02020603050405020304" pitchFamily="18" charset="0"/>
                <a:sym typeface="+mn-ea"/>
              </a:rPr>
              <a:t>world</a:t>
            </a:r>
            <a:r>
              <a:rPr lang="en-US" sz="1600" spc="-10" dirty="0">
                <a:latin typeface="Times New Roman" panose="02020603050405020304" pitchFamily="18" charset="0"/>
                <a:ea typeface="Calibri" panose="020F0502020204030204" pitchFamily="34" charset="0"/>
                <a:cs typeface="Times New Roman" panose="02020603050405020304" pitchFamily="18" charset="0"/>
                <a:sym typeface="+mn-ea"/>
              </a:rPr>
              <a:t>.</a:t>
            </a:r>
            <a:r>
              <a:rPr lang="en-US" altLang="en-IN" sz="1600" dirty="0">
                <a:solidFill>
                  <a:schemeClr val="tx1"/>
                </a:solidFill>
                <a:latin typeface="Times New Roman" panose="02020603050405020304" pitchFamily="18" charset="0"/>
                <a:cs typeface="Times New Roman" panose="02020603050405020304" pitchFamily="18" charset="0"/>
                <a:sym typeface="+mn-ea"/>
              </a:rPr>
              <a:t> R</a:t>
            </a:r>
            <a:r>
              <a:rPr lang="en-IN" sz="1600" dirty="0">
                <a:solidFill>
                  <a:schemeClr val="tx1"/>
                </a:solidFill>
                <a:latin typeface="Times New Roman" panose="02020603050405020304" pitchFamily="18" charset="0"/>
                <a:cs typeface="Times New Roman" panose="02020603050405020304" pitchFamily="18" charset="0"/>
                <a:sym typeface="+mn-ea"/>
              </a:rPr>
              <a:t>esearch</a:t>
            </a:r>
            <a:r>
              <a:rPr lang="en-US" altLang="en-IN" sz="1600" dirty="0">
                <a:solidFill>
                  <a:schemeClr val="tx1"/>
                </a:solidFill>
                <a:latin typeface="Times New Roman" panose="02020603050405020304" pitchFamily="18" charset="0"/>
                <a:cs typeface="Times New Roman" panose="02020603050405020304" pitchFamily="18" charset="0"/>
                <a:sym typeface="+mn-ea"/>
              </a:rPr>
              <a:t>es</a:t>
            </a:r>
            <a:r>
              <a:rPr lang="en-IN" sz="1600" dirty="0">
                <a:solidFill>
                  <a:schemeClr val="tx1"/>
                </a:solidFill>
                <a:latin typeface="Times New Roman" panose="02020603050405020304" pitchFamily="18" charset="0"/>
                <a:cs typeface="Times New Roman" panose="02020603050405020304" pitchFamily="18" charset="0"/>
                <a:sym typeface="+mn-ea"/>
              </a:rPr>
              <a:t> </a:t>
            </a:r>
            <a:r>
              <a:rPr lang="en-US" altLang="en-IN" sz="1600" dirty="0">
                <a:solidFill>
                  <a:schemeClr val="tx1"/>
                </a:solidFill>
                <a:latin typeface="Times New Roman" panose="02020603050405020304" pitchFamily="18" charset="0"/>
                <a:cs typeface="Times New Roman" panose="02020603050405020304" pitchFamily="18" charset="0"/>
                <a:sym typeface="+mn-ea"/>
              </a:rPr>
              <a:t>suggests</a:t>
            </a:r>
            <a:r>
              <a:rPr lang="en-IN" sz="1600" dirty="0">
                <a:solidFill>
                  <a:schemeClr val="tx1"/>
                </a:solidFill>
                <a:latin typeface="Times New Roman" panose="02020603050405020304" pitchFamily="18" charset="0"/>
                <a:cs typeface="Times New Roman" panose="02020603050405020304" pitchFamily="18" charset="0"/>
                <a:sym typeface="+mn-ea"/>
              </a:rPr>
              <a:t> that blood vessels</a:t>
            </a:r>
            <a:r>
              <a:rPr lang="en-US" altLang="en-IN" sz="1600" dirty="0">
                <a:solidFill>
                  <a:schemeClr val="tx1"/>
                </a:solidFill>
                <a:latin typeface="Times New Roman" panose="02020603050405020304" pitchFamily="18" charset="0"/>
                <a:cs typeface="Times New Roman" panose="02020603050405020304" pitchFamily="18" charset="0"/>
                <a:sym typeface="+mn-ea"/>
              </a:rPr>
              <a:t> present </a:t>
            </a:r>
            <a:r>
              <a:rPr lang="en-IN" sz="1600" dirty="0">
                <a:solidFill>
                  <a:schemeClr val="tx1"/>
                </a:solidFill>
                <a:latin typeface="Times New Roman" panose="02020603050405020304" pitchFamily="18" charset="0"/>
                <a:cs typeface="Times New Roman" panose="02020603050405020304" pitchFamily="18" charset="0"/>
                <a:sym typeface="+mn-ea"/>
              </a:rPr>
              <a:t> in retinal  can offer</a:t>
            </a:r>
            <a:r>
              <a:rPr lang="en-US" altLang="en-IN" sz="1600" dirty="0">
                <a:solidFill>
                  <a:schemeClr val="tx1"/>
                </a:solidFill>
                <a:latin typeface="Times New Roman" panose="02020603050405020304" pitchFamily="18" charset="0"/>
                <a:cs typeface="Times New Roman" panose="02020603050405020304" pitchFamily="18" charset="0"/>
                <a:sym typeface="+mn-ea"/>
              </a:rPr>
              <a:t> a valuable</a:t>
            </a:r>
            <a:r>
              <a:rPr lang="en-IN" sz="1600" dirty="0">
                <a:solidFill>
                  <a:schemeClr val="tx1"/>
                </a:solidFill>
                <a:latin typeface="Times New Roman" panose="02020603050405020304" pitchFamily="18" charset="0"/>
                <a:cs typeface="Times New Roman" panose="02020603050405020304" pitchFamily="18" charset="0"/>
                <a:sym typeface="+mn-ea"/>
              </a:rPr>
              <a:t> insights into cardiovascular health, making this a promising avenue for early diagnosis. The primary objective of the project is to develop a deep learning model that can accurately predict cardiovasular risks based on retinal images . The methodology involves preprocessing of retinal images</a:t>
            </a:r>
            <a:r>
              <a:rPr lang="en-US" altLang="en-IN" sz="1600" dirty="0">
                <a:solidFill>
                  <a:schemeClr val="tx1"/>
                </a:solidFill>
                <a:latin typeface="Times New Roman" panose="02020603050405020304" pitchFamily="18" charset="0"/>
                <a:cs typeface="Times New Roman" panose="02020603050405020304" pitchFamily="18" charset="0"/>
                <a:sym typeface="+mn-ea"/>
              </a:rPr>
              <a:t> using Contrast Limited Adaptive Histogram Equalization (CLAHE) and Normalization</a:t>
            </a:r>
            <a:r>
              <a:rPr lang="en-IN" sz="1600" dirty="0">
                <a:solidFill>
                  <a:schemeClr val="tx1"/>
                </a:solidFill>
                <a:latin typeface="Times New Roman" panose="02020603050405020304" pitchFamily="18" charset="0"/>
                <a:cs typeface="Times New Roman" panose="02020603050405020304" pitchFamily="18" charset="0"/>
                <a:sym typeface="+mn-ea"/>
              </a:rPr>
              <a:t> followed by feature extraction using Region-based Convolutional Neural Networks (RCNN)  </a:t>
            </a:r>
            <a:r>
              <a:rPr lang="en-US" altLang="en-IN" sz="1600" dirty="0">
                <a:solidFill>
                  <a:schemeClr val="tx1"/>
                </a:solidFill>
                <a:latin typeface="Times New Roman" panose="02020603050405020304" pitchFamily="18" charset="0"/>
                <a:cs typeface="Times New Roman" panose="02020603050405020304" pitchFamily="18" charset="0"/>
                <a:sym typeface="+mn-ea"/>
              </a:rPr>
              <a:t>and KNN this is followed by</a:t>
            </a:r>
            <a:r>
              <a:rPr lang="en-IN" sz="1600" dirty="0">
                <a:solidFill>
                  <a:schemeClr val="tx1"/>
                </a:solidFill>
                <a:latin typeface="Times New Roman" panose="02020603050405020304" pitchFamily="18" charset="0"/>
                <a:cs typeface="Times New Roman" panose="02020603050405020304" pitchFamily="18" charset="0"/>
                <a:sym typeface="+mn-ea"/>
              </a:rPr>
              <a:t>  feature c</a:t>
            </a:r>
            <a:r>
              <a:rPr lang="en-US" altLang="en-IN" sz="1600" dirty="0">
                <a:solidFill>
                  <a:schemeClr val="tx1"/>
                </a:solidFill>
                <a:latin typeface="Times New Roman" panose="02020603050405020304" pitchFamily="18" charset="0"/>
                <a:cs typeface="Times New Roman" panose="02020603050405020304" pitchFamily="18" charset="0"/>
                <a:sym typeface="+mn-ea"/>
              </a:rPr>
              <a:t>lassification</a:t>
            </a:r>
            <a:r>
              <a:rPr lang="en-IN" sz="1600" dirty="0">
                <a:solidFill>
                  <a:schemeClr val="tx1"/>
                </a:solidFill>
                <a:latin typeface="Times New Roman" panose="02020603050405020304" pitchFamily="18" charset="0"/>
                <a:cs typeface="Times New Roman" panose="02020603050405020304" pitchFamily="18" charset="0"/>
                <a:sym typeface="+mn-ea"/>
              </a:rPr>
              <a:t> </a:t>
            </a:r>
            <a:r>
              <a:rPr lang="en-US" altLang="en-IN" sz="1600" dirty="0">
                <a:solidFill>
                  <a:schemeClr val="tx1"/>
                </a:solidFill>
                <a:latin typeface="Times New Roman" panose="02020603050405020304" pitchFamily="18" charset="0"/>
                <a:cs typeface="Times New Roman" panose="02020603050405020304" pitchFamily="18" charset="0"/>
                <a:sym typeface="+mn-ea"/>
              </a:rPr>
              <a:t>using Convolutional Neural Network (</a:t>
            </a:r>
            <a:r>
              <a:rPr lang="en-IN" sz="1600" dirty="0">
                <a:solidFill>
                  <a:schemeClr val="tx1"/>
                </a:solidFill>
                <a:latin typeface="Times New Roman" panose="02020603050405020304" pitchFamily="18" charset="0"/>
                <a:cs typeface="Times New Roman" panose="02020603050405020304" pitchFamily="18" charset="0"/>
                <a:sym typeface="+mn-ea"/>
              </a:rPr>
              <a:t>CNN</a:t>
            </a:r>
            <a:r>
              <a:rPr lang="en-US" altLang="en-IN" sz="1600" dirty="0">
                <a:solidFill>
                  <a:schemeClr val="tx1"/>
                </a:solidFill>
                <a:latin typeface="Times New Roman" panose="02020603050405020304" pitchFamily="18" charset="0"/>
                <a:cs typeface="Times New Roman" panose="02020603050405020304" pitchFamily="18" charset="0"/>
                <a:sym typeface="+mn-ea"/>
              </a:rPr>
              <a:t>)</a:t>
            </a:r>
            <a:r>
              <a:rPr lang="en-IN" sz="1600" dirty="0">
                <a:solidFill>
                  <a:schemeClr val="tx1"/>
                </a:solidFill>
                <a:latin typeface="Times New Roman" panose="02020603050405020304" pitchFamily="18" charset="0"/>
                <a:cs typeface="Times New Roman" panose="02020603050405020304" pitchFamily="18" charset="0"/>
                <a:sym typeface="+mn-ea"/>
              </a:rPr>
              <a:t> with </a:t>
            </a:r>
            <a:r>
              <a:rPr lang="en-US" altLang="en-IN" sz="1600" dirty="0">
                <a:solidFill>
                  <a:schemeClr val="tx1"/>
                </a:solidFill>
                <a:latin typeface="Times New Roman" panose="02020603050405020304" pitchFamily="18" charset="0"/>
                <a:cs typeface="Times New Roman" panose="02020603050405020304" pitchFamily="18" charset="0"/>
                <a:sym typeface="+mn-ea"/>
              </a:rPr>
              <a:t>LSTM</a:t>
            </a:r>
            <a:r>
              <a:rPr lang="en-IN" sz="1600" dirty="0">
                <a:solidFill>
                  <a:schemeClr val="tx1"/>
                </a:solidFill>
                <a:latin typeface="Times New Roman" panose="02020603050405020304" pitchFamily="18" charset="0"/>
                <a:cs typeface="Times New Roman" panose="02020603050405020304" pitchFamily="18" charset="0"/>
                <a:sym typeface="+mn-ea"/>
              </a:rPr>
              <a:t>.  The uniqueness of this approach is </a:t>
            </a:r>
            <a:r>
              <a:rPr lang="en-US" altLang="en-IN" sz="1600" dirty="0">
                <a:solidFill>
                  <a:schemeClr val="tx1"/>
                </a:solidFill>
                <a:latin typeface="Times New Roman" panose="02020603050405020304" pitchFamily="18" charset="0"/>
                <a:cs typeface="Times New Roman" panose="02020603050405020304" pitchFamily="18" charset="0"/>
                <a:sym typeface="+mn-ea"/>
              </a:rPr>
              <a:t>by using retinal images it will be cost efficient to predict cardiovascular diseases and by using RCNN and KNN with  CNN and LSTM the accuracy is improved and acheived around 94%. </a:t>
            </a:r>
            <a:endParaRPr lang="en-US"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1785" y="163195"/>
            <a:ext cx="8520430" cy="632460"/>
          </a:xfrm>
        </p:spPr>
        <p:txBody>
          <a:bodyPr/>
          <a:p>
            <a:r>
              <a:rPr lang="en-GB">
                <a:solidFill>
                  <a:srgbClr val="000000"/>
                </a:solidFill>
                <a:latin typeface="Times New Roman" panose="02020603050405020304"/>
                <a:ea typeface="Times New Roman" panose="02020603050405020304"/>
                <a:cs typeface="Times New Roman" panose="02020603050405020304"/>
                <a:sym typeface="Times New Roman" panose="02020603050405020304"/>
              </a:rPr>
              <a:t>Existing Approaches (Literature Survey) </a:t>
            </a:r>
            <a:endParaRPr lang="en-US"/>
          </a:p>
        </p:txBody>
      </p:sp>
      <p:sp>
        <p:nvSpPr>
          <p:cNvPr id="3" name="Text Placeholder 2"/>
          <p:cNvSpPr>
            <a:spLocks noGrp="1"/>
          </p:cNvSpPr>
          <p:nvPr>
            <p:ph type="body" idx="1"/>
          </p:nvPr>
        </p:nvSpPr>
        <p:spPr>
          <a:xfrm>
            <a:off x="311785" y="847725"/>
            <a:ext cx="8520430" cy="3721100"/>
          </a:xfrm>
        </p:spPr>
        <p:txBody>
          <a:bodyPr>
            <a:noAutofit/>
          </a:bodyPr>
          <a:p>
            <a:pPr marL="114300" indent="0" algn="just">
              <a:buNone/>
            </a:pPr>
            <a:r>
              <a:rPr lang="en-US" altLang="en-US" sz="1600">
                <a:solidFill>
                  <a:schemeClr val="tx1">
                    <a:lumMod val="95000"/>
                    <a:lumOff val="5000"/>
                  </a:schemeClr>
                </a:solidFill>
                <a:sym typeface="+mn-ea"/>
              </a:rPr>
              <a:t>CNN </a:t>
            </a:r>
            <a:r>
              <a:rPr lang="en-US" altLang="en-US" sz="1600">
                <a:solidFill>
                  <a:schemeClr val="tx1">
                    <a:lumMod val="95000"/>
                    <a:lumOff val="5000"/>
                  </a:schemeClr>
                </a:solidFill>
              </a:rPr>
              <a:t> is used for this approach with compared to CNN R-CNN performs better accuracy in terms of f1-score approach.It Has High Accuracy in counting Number of Trees Compared to Other one at their time.They used Basic CNN method to count number of trees it has low accuracy compared to Masked R-CNN algorithm.</a:t>
            </a:r>
            <a:endParaRPr lang="en-US" altLang="en-US" sz="1600">
              <a:solidFill>
                <a:schemeClr val="tx1">
                  <a:lumMod val="95000"/>
                  <a:lumOff val="5000"/>
                </a:schemeClr>
              </a:solidFill>
            </a:endParaRPr>
          </a:p>
          <a:p>
            <a:pPr marL="114300" indent="0" algn="just">
              <a:buNone/>
            </a:pPr>
            <a:endParaRPr lang="en-US" altLang="en-US" sz="1600">
              <a:solidFill>
                <a:schemeClr val="tx1">
                  <a:lumMod val="95000"/>
                  <a:lumOff val="5000"/>
                </a:schemeClr>
              </a:solidFill>
            </a:endParaRPr>
          </a:p>
          <a:p>
            <a:pPr marL="114300" indent="0" algn="just">
              <a:buNone/>
            </a:pPr>
            <a:r>
              <a:rPr lang="en-US" altLang="en-US" sz="1600">
                <a:solidFill>
                  <a:schemeClr val="tx1">
                    <a:lumMod val="95000"/>
                    <a:lumOff val="5000"/>
                  </a:schemeClr>
                </a:solidFill>
              </a:rPr>
              <a:t>Samir Khan, Prasun Kumar Gupta [9] "Cardiovascular Disease Diagnosis from DXA Scan and Retinal Images Using Deep Learning" The main objective of the reserch paper  is to develop a speed , robust and accurate method for counting trees in forests using high spatial-resolution satellite imagery. This is achieved through the application of deep neural networks (DNNs) to automate the process, improving the efficiency. A deep neural network architecture suitable for object detection is selected ie.,  DNN (deep neural network).the Encoder-Decoder Network achieved an average MAE of 47.34, an average RMSE of 83.17, and an average R2 of 0.933, surpassing the second-best approach by 14.6% for MAE and 13.9% for RMSE. The advantages of this model are model can </a:t>
            </a:r>
            <a:endParaRPr lang="en-US" altLang="en-US" sz="1600">
              <a:solidFill>
                <a:schemeClr val="tx1">
                  <a:lumMod val="95000"/>
                  <a:lumOff val="5000"/>
                </a:schemeClr>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1785" y="163195"/>
            <a:ext cx="8520430" cy="632460"/>
          </a:xfrm>
        </p:spPr>
        <p:txBody>
          <a:bodyPr/>
          <a:p>
            <a:r>
              <a:rPr lang="en-GB">
                <a:solidFill>
                  <a:srgbClr val="000000"/>
                </a:solidFill>
                <a:latin typeface="Times New Roman" panose="02020603050405020304"/>
                <a:ea typeface="Times New Roman" panose="02020603050405020304"/>
                <a:cs typeface="Times New Roman" panose="02020603050405020304"/>
                <a:sym typeface="Times New Roman" panose="02020603050405020304"/>
              </a:rPr>
              <a:t>Existing Approaches (Literature Survey) </a:t>
            </a:r>
            <a:endParaRPr lang="en-US"/>
          </a:p>
        </p:txBody>
      </p:sp>
      <p:sp>
        <p:nvSpPr>
          <p:cNvPr id="3" name="Text Placeholder 2"/>
          <p:cNvSpPr>
            <a:spLocks noGrp="1"/>
          </p:cNvSpPr>
          <p:nvPr>
            <p:ph type="body" idx="1"/>
          </p:nvPr>
        </p:nvSpPr>
        <p:spPr>
          <a:xfrm>
            <a:off x="311785" y="847725"/>
            <a:ext cx="8520430" cy="3721100"/>
          </a:xfrm>
        </p:spPr>
        <p:txBody>
          <a:bodyPr>
            <a:noAutofit/>
          </a:bodyPr>
          <a:p>
            <a:pPr marL="114300" indent="0" algn="just">
              <a:buNone/>
            </a:pPr>
            <a:r>
              <a:rPr lang="en-US" altLang="en-US" sz="1600">
                <a:solidFill>
                  <a:schemeClr val="tx1">
                    <a:lumMod val="95000"/>
                    <a:lumOff val="5000"/>
                  </a:schemeClr>
                </a:solidFill>
              </a:rPr>
              <a:t>process large areas of forest efficiently, making it suitable for large-scale monitoring projects (scalability). High accuracy in detecting and counting trees, with the ability to distinguish between different species and densities. While the current algorithm performs well with less than 50% overlap, further improvements could be made to handle even lower overlap scenarios more effectively.</a:t>
            </a:r>
            <a:endParaRPr lang="en-US" altLang="en-US" sz="1600">
              <a:solidFill>
                <a:schemeClr val="tx1">
                  <a:lumMod val="95000"/>
                  <a:lumOff val="5000"/>
                </a:schemeClr>
              </a:solidFill>
            </a:endParaRPr>
          </a:p>
          <a:p>
            <a:pPr marL="114300" indent="0" algn="just">
              <a:buNone/>
            </a:pPr>
            <a:endParaRPr lang="en-US" altLang="en-US" sz="1600">
              <a:solidFill>
                <a:schemeClr val="tx1">
                  <a:lumMod val="95000"/>
                  <a:lumOff val="5000"/>
                </a:schemeClr>
              </a:solidFill>
            </a:endParaRPr>
          </a:p>
          <a:p>
            <a:pPr marL="114300" indent="0" algn="just">
              <a:buNone/>
            </a:pPr>
            <a:r>
              <a:rPr lang="en-US" altLang="en-US" sz="1600">
                <a:solidFill>
                  <a:schemeClr val="tx1">
                    <a:lumMod val="95000"/>
                    <a:lumOff val="5000"/>
                  </a:schemeClr>
                </a:solidFill>
              </a:rPr>
              <a:t>Devidas Dukale, Sumit Agale, Swaroop Kalunge, Pushpak Nikam . [10] Application of Image Analytics for Tree Enumeration and Diversion of Forest Land. The main objective of this study is to compare the effectiveness of various tree counting algorithms in different vegetative regions, specifically dense and sparse forests. Models like YOLOv3,Faster R-CNN, and Retina-net Used to detect object in comparison. Which model gives better accuracy and better speed is taken into account this is possible when a particular datasets is undergone all tests of the above models after every model has undergone the highest accuracy is achieved by </a:t>
            </a:r>
            <a:r>
              <a:rPr lang="en-US" altLang="en-US" sz="1600"/>
              <a:t>YOLOv3, which shows improved </a:t>
            </a:r>
            <a:endParaRPr lang="en-US" altLang="en-US" sz="1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1785" y="163195"/>
            <a:ext cx="8520430" cy="632460"/>
          </a:xfrm>
        </p:spPr>
        <p:txBody>
          <a:bodyPr/>
          <a:p>
            <a:r>
              <a:rPr lang="en-GB">
                <a:solidFill>
                  <a:srgbClr val="000000"/>
                </a:solidFill>
                <a:latin typeface="Times New Roman" panose="02020603050405020304"/>
                <a:ea typeface="Times New Roman" panose="02020603050405020304"/>
                <a:cs typeface="Times New Roman" panose="02020603050405020304"/>
                <a:sym typeface="Times New Roman" panose="02020603050405020304"/>
              </a:rPr>
              <a:t>Existing Approaches (Literature Survey) </a:t>
            </a:r>
            <a:endParaRPr lang="en-US"/>
          </a:p>
        </p:txBody>
      </p:sp>
      <p:sp>
        <p:nvSpPr>
          <p:cNvPr id="3" name="Text Placeholder 2"/>
          <p:cNvSpPr>
            <a:spLocks noGrp="1"/>
          </p:cNvSpPr>
          <p:nvPr>
            <p:ph type="body" idx="1"/>
          </p:nvPr>
        </p:nvSpPr>
        <p:spPr>
          <a:xfrm>
            <a:off x="311785" y="847725"/>
            <a:ext cx="8520430" cy="3721100"/>
          </a:xfrm>
        </p:spPr>
        <p:txBody>
          <a:bodyPr>
            <a:noAutofit/>
          </a:bodyPr>
          <a:p>
            <a:pPr marL="114300" indent="0" algn="just">
              <a:buNone/>
            </a:pPr>
            <a:r>
              <a:rPr lang="en-US" altLang="en-US" sz="1600">
                <a:solidFill>
                  <a:schemeClr val="tx1">
                    <a:lumMod val="95000"/>
                    <a:lumOff val="5000"/>
                  </a:schemeClr>
                </a:solidFill>
                <a:sym typeface="+mn-ea"/>
              </a:rPr>
              <a:t>precision and recall in both dense and sparse regions. </a:t>
            </a:r>
            <a:r>
              <a:rPr lang="en-US" altLang="en-US" sz="1600">
                <a:solidFill>
                  <a:schemeClr val="tx1">
                    <a:lumMod val="95000"/>
                    <a:lumOff val="5000"/>
                  </a:schemeClr>
                </a:solidFill>
              </a:rPr>
              <a:t>Typically, F1-scores is 0.8. Advantages of the model : High accuracy and ability to handle complex scenes. Automated feature extraction reduces the need for manual intervention. It is Scalable for large-scale applications. Further development should be enhancing the adaptability of the algorithm in diverse real-time environments and varying weather conditions.</a:t>
            </a:r>
            <a:endParaRPr lang="en-US" altLang="en-US" sz="1600">
              <a:solidFill>
                <a:schemeClr val="tx1">
                  <a:lumMod val="95000"/>
                  <a:lumOff val="5000"/>
                </a:schemeClr>
              </a:solidFill>
            </a:endParaRPr>
          </a:p>
          <a:p>
            <a:pPr marL="114300" indent="0" algn="just">
              <a:buNone/>
            </a:pPr>
            <a:endParaRPr lang="en-US" altLang="en-US" sz="1600">
              <a:solidFill>
                <a:schemeClr val="tx1">
                  <a:lumMod val="95000"/>
                  <a:lumOff val="5000"/>
                </a:schemeClr>
              </a:solidFill>
            </a:endParaRPr>
          </a:p>
          <a:p>
            <a:pPr marL="114300" indent="0" algn="just">
              <a:buNone/>
            </a:pPr>
            <a:r>
              <a:rPr lang="en-US" altLang="en-US" sz="1600">
                <a:solidFill>
                  <a:schemeClr val="tx1">
                    <a:lumMod val="95000"/>
                    <a:lumOff val="5000"/>
                  </a:schemeClr>
                </a:solidFill>
              </a:rPr>
              <a:t>Lei Li, Tianfang Zhang, Zhongyu Jiang, Cheng-Yen Yang, Jenq-Neng Hwang, Stefan Oehmcke, Dimitri Pierre Johannes Gominski, Fabian Gieseke, Christian Igel .[11]  Tree Counting by Bridging 3D Point Clouds with Imagery. The main objective of the project is Comparing a Deep Learning approach to count trees using 3D airborne Li DAR data and 2D imagery data . The Model undergone in this project is   Faster R- CNN. These are the accuracy results after execution MAE (Mean Absolute Error): 7.193,RMSE (Root Mean  Square Error) :10.461 , (R-squared): 0.9317 . this accuracy is acheived when block number is four different number of blocks are taken.This method </a:t>
            </a:r>
            <a:endParaRPr lang="en-US" altLang="en-US" sz="1600">
              <a:solidFill>
                <a:schemeClr val="tx1">
                  <a:lumMod val="95000"/>
                  <a:lumOff val="5000"/>
                </a:schemeClr>
              </a:solidFill>
            </a:endParaRPr>
          </a:p>
          <a:p>
            <a:pPr marL="114300" indent="0" algn="just">
              <a:buNone/>
            </a:pPr>
            <a:endParaRPr lang="en-US" altLang="en-US" sz="1600">
              <a:solidFill>
                <a:schemeClr val="tx1">
                  <a:lumMod val="95000"/>
                  <a:lumOff val="5000"/>
                </a:scheme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1785" y="163195"/>
            <a:ext cx="8520430" cy="632460"/>
          </a:xfrm>
        </p:spPr>
        <p:txBody>
          <a:bodyPr/>
          <a:p>
            <a:r>
              <a:rPr lang="en-GB">
                <a:solidFill>
                  <a:srgbClr val="000000"/>
                </a:solidFill>
                <a:latin typeface="Times New Roman" panose="02020603050405020304"/>
                <a:ea typeface="Times New Roman" panose="02020603050405020304"/>
                <a:cs typeface="Times New Roman" panose="02020603050405020304"/>
                <a:sym typeface="Times New Roman" panose="02020603050405020304"/>
              </a:rPr>
              <a:t>Existing Approaches (Literature Survey) </a:t>
            </a:r>
            <a:endParaRPr lang="en-US"/>
          </a:p>
        </p:txBody>
      </p:sp>
      <p:sp>
        <p:nvSpPr>
          <p:cNvPr id="3" name="Text Placeholder 2"/>
          <p:cNvSpPr>
            <a:spLocks noGrp="1"/>
          </p:cNvSpPr>
          <p:nvPr>
            <p:ph type="body" idx="1"/>
          </p:nvPr>
        </p:nvSpPr>
        <p:spPr>
          <a:xfrm>
            <a:off x="311785" y="847725"/>
            <a:ext cx="8520430" cy="3721100"/>
          </a:xfrm>
        </p:spPr>
        <p:txBody>
          <a:bodyPr>
            <a:noAutofit/>
          </a:bodyPr>
          <a:p>
            <a:pPr marL="114300" indent="0" algn="just">
              <a:buNone/>
            </a:pPr>
            <a:r>
              <a:rPr lang="en-US" altLang="en-US" sz="1600">
                <a:solidFill>
                  <a:schemeClr val="tx1">
                    <a:lumMod val="95000"/>
                    <a:lumOff val="5000"/>
                  </a:schemeClr>
                </a:solidFill>
                <a:sym typeface="+mn-ea"/>
              </a:rPr>
              <a:t>bypasses the need of intermediate bounding </a:t>
            </a:r>
            <a:r>
              <a:rPr lang="en-US" altLang="en-US" sz="1600">
                <a:solidFill>
                  <a:schemeClr val="tx1">
                    <a:lumMod val="95000"/>
                    <a:lumOff val="5000"/>
                  </a:schemeClr>
                </a:solidFill>
              </a:rPr>
              <a:t>box   representation .without representing bounding boxes we can directly infer tree count from point cloud data. Further modifications needed in Alignment issues Bounding Boxes Limitations and Generalization  for the reserch paper.</a:t>
            </a:r>
            <a:endParaRPr lang="en-US" altLang="en-US" sz="1600">
              <a:solidFill>
                <a:schemeClr val="tx1">
                  <a:lumMod val="95000"/>
                  <a:lumOff val="5000"/>
                </a:schemeClr>
              </a:solidFill>
            </a:endParaRPr>
          </a:p>
          <a:p>
            <a:pPr marL="114300" indent="0" algn="just">
              <a:buNone/>
            </a:pPr>
            <a:endParaRPr lang="en-US" altLang="en-US" sz="1600">
              <a:solidFill>
                <a:schemeClr val="tx1">
                  <a:lumMod val="95000"/>
                  <a:lumOff val="5000"/>
                </a:schemeClr>
              </a:solidFill>
            </a:endParaRPr>
          </a:p>
          <a:p>
            <a:pPr marL="114300" indent="0" algn="just">
              <a:buNone/>
            </a:pPr>
            <a:r>
              <a:rPr lang="en-US" altLang="en-US" sz="1600">
                <a:solidFill>
                  <a:schemeClr val="tx1">
                    <a:lumMod val="95000"/>
                    <a:lumOff val="5000"/>
                  </a:schemeClr>
                </a:solidFill>
              </a:rPr>
              <a:t>K Budnik, J Byrtek and A Kapusta .[12] Counting trees - methods of automatic analysis ofphotogrammetric data in forests of the continental region. The main objecttive of the project is evaluation and comparition of two automated tree detection methods , Faster R-CNN and Template Maping , for analysing photogramatic data . methodology used are Template matching    and Faster R-CNN. Accuracy of the project is calculated by MAE (Mean Absolute Error) and RMSE(Root Mean Square Error) the accuracy values are 11.671. Advantages are Faster R-CNN showed robustness in detecting trees under different weather conditions, making it a reliable tool for forest management. Further Modifications are validating the methods across different forest types and geographies. Omair Hassaan , Ahmad Kamal Nasir , Hubert Roth , M. Fakhir Khan Precision </a:t>
            </a:r>
            <a:endParaRPr lang="en-US" altLang="en-US" sz="1600">
              <a:solidFill>
                <a:schemeClr val="tx1">
                  <a:lumMod val="95000"/>
                  <a:lumOff val="5000"/>
                </a:schemeClr>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1785" y="163195"/>
            <a:ext cx="8520430" cy="632460"/>
          </a:xfrm>
        </p:spPr>
        <p:txBody>
          <a:bodyPr/>
          <a:p>
            <a:r>
              <a:rPr lang="en-GB">
                <a:solidFill>
                  <a:srgbClr val="000000"/>
                </a:solidFill>
                <a:latin typeface="Times New Roman" panose="02020603050405020304"/>
                <a:ea typeface="Times New Roman" panose="02020603050405020304"/>
                <a:cs typeface="Times New Roman" panose="02020603050405020304"/>
                <a:sym typeface="Times New Roman" panose="02020603050405020304"/>
              </a:rPr>
              <a:t>Existing Approaches (Literature Survey) </a:t>
            </a:r>
            <a:endParaRPr lang="en-US"/>
          </a:p>
        </p:txBody>
      </p:sp>
      <p:sp>
        <p:nvSpPr>
          <p:cNvPr id="3" name="Text Placeholder 2"/>
          <p:cNvSpPr>
            <a:spLocks noGrp="1"/>
          </p:cNvSpPr>
          <p:nvPr>
            <p:ph type="body" idx="1"/>
          </p:nvPr>
        </p:nvSpPr>
        <p:spPr>
          <a:xfrm>
            <a:off x="311785" y="847725"/>
            <a:ext cx="8520430" cy="3721100"/>
          </a:xfrm>
        </p:spPr>
        <p:txBody>
          <a:bodyPr>
            <a:noAutofit/>
          </a:bodyPr>
          <a:p>
            <a:pPr marL="114300" indent="0" algn="just">
              <a:buNone/>
            </a:pPr>
            <a:r>
              <a:rPr lang="en-US" altLang="en-US" sz="1600">
                <a:solidFill>
                  <a:schemeClr val="tx1">
                    <a:lumMod val="95000"/>
                    <a:lumOff val="5000"/>
                  </a:schemeClr>
                </a:solidFill>
                <a:sym typeface="+mn-ea"/>
              </a:rPr>
              <a:t>Forestry: [13] Trees Counting in Urban Areas Using Visible Imagery based on an Unmanned Aerial Vehicle. </a:t>
            </a:r>
            <a:r>
              <a:rPr lang="en-US" altLang="en-US" sz="1600">
                <a:solidFill>
                  <a:schemeClr val="tx1">
                    <a:lumMod val="95000"/>
                    <a:lumOff val="5000"/>
                  </a:schemeClr>
                </a:solidFill>
              </a:rPr>
              <a:t>The main objective of the project is Developing an efficient and accurate method for counting trees in urban areas using UAV imagery and Computer vision algorithm. Methodology used is Developing an efficient and accurate method for counting trees in urban areas using UAV imagery and Computer vision algorithm. Accuracy is  92% .Advantage is UAV imagery provides high resolution compare to satillite image dataset , which leeds to more accurately count trees. Further Enhancement is r scalability of the method in different environments such as dense forest area , varying geographical areas and in small Villages.</a:t>
            </a:r>
            <a:endParaRPr lang="en-US" altLang="en-US" sz="1600">
              <a:solidFill>
                <a:schemeClr val="tx1">
                  <a:lumMod val="95000"/>
                  <a:lumOff val="5000"/>
                </a:schemeClr>
              </a:solidFill>
            </a:endParaRPr>
          </a:p>
          <a:p>
            <a:pPr marL="114300" indent="0" algn="just">
              <a:buNone/>
            </a:pPr>
            <a:endParaRPr lang="en-US" altLang="en-US" sz="1600">
              <a:solidFill>
                <a:schemeClr val="tx1">
                  <a:lumMod val="95000"/>
                  <a:lumOff val="5000"/>
                </a:schemeClr>
              </a:solidFill>
            </a:endParaRPr>
          </a:p>
          <a:p>
            <a:pPr marL="114300" indent="0" algn="just">
              <a:buNone/>
            </a:pPr>
            <a:r>
              <a:rPr lang="en-US" altLang="en-US" sz="1600">
                <a:solidFill>
                  <a:schemeClr val="tx1">
                    <a:lumMod val="95000"/>
                    <a:lumOff val="5000"/>
                  </a:schemeClr>
                </a:solidFill>
              </a:rPr>
              <a:t>Masato Katoh , andFrancois A. Gougeon  [14] Improving the Precision of Tree Counting by Combining Tree Detection with Crown Delineation and Classification on Homogeneity Guided Smoothed High Resolution (50 cm) Multispectral Airborne Digital Data. Developing an efficient and accurate method for counting trees in urban areas using UAV imagery and Computer vision </a:t>
            </a:r>
            <a:endParaRPr lang="en-US" altLang="en-US" sz="1600">
              <a:solidFill>
                <a:schemeClr val="tx1">
                  <a:lumMod val="95000"/>
                  <a:lumOff val="5000"/>
                </a:schemeClr>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1785" y="163195"/>
            <a:ext cx="8520430" cy="632460"/>
          </a:xfrm>
        </p:spPr>
        <p:txBody>
          <a:bodyPr/>
          <a:p>
            <a:r>
              <a:rPr lang="en-GB">
                <a:solidFill>
                  <a:srgbClr val="000000"/>
                </a:solidFill>
                <a:latin typeface="Times New Roman" panose="02020603050405020304"/>
                <a:ea typeface="Times New Roman" panose="02020603050405020304"/>
                <a:cs typeface="Times New Roman" panose="02020603050405020304"/>
                <a:sym typeface="Times New Roman" panose="02020603050405020304"/>
              </a:rPr>
              <a:t>Existing Approaches (Literature Survey) </a:t>
            </a:r>
            <a:endParaRPr lang="en-US"/>
          </a:p>
        </p:txBody>
      </p:sp>
      <p:sp>
        <p:nvSpPr>
          <p:cNvPr id="3" name="Text Placeholder 2"/>
          <p:cNvSpPr>
            <a:spLocks noGrp="1"/>
          </p:cNvSpPr>
          <p:nvPr>
            <p:ph type="body" idx="1"/>
          </p:nvPr>
        </p:nvSpPr>
        <p:spPr>
          <a:xfrm>
            <a:off x="311785" y="847725"/>
            <a:ext cx="8520430" cy="3721100"/>
          </a:xfrm>
        </p:spPr>
        <p:txBody>
          <a:bodyPr>
            <a:noAutofit/>
          </a:bodyPr>
          <a:p>
            <a:pPr marL="114300" indent="0" algn="just">
              <a:buNone/>
            </a:pPr>
            <a:r>
              <a:rPr lang="en-US" altLang="en-US" sz="1600">
                <a:solidFill>
                  <a:schemeClr val="tx1">
                    <a:lumMod val="95000"/>
                    <a:lumOff val="5000"/>
                  </a:schemeClr>
                </a:solidFill>
                <a:sym typeface="+mn-ea"/>
              </a:rPr>
              <a:t>algorithm. </a:t>
            </a:r>
            <a:r>
              <a:rPr lang="en-US" altLang="en-US" sz="1600">
                <a:solidFill>
                  <a:schemeClr val="tx1">
                    <a:lumMod val="95000"/>
                    <a:lumOff val="5000"/>
                  </a:schemeClr>
                </a:solidFill>
              </a:rPr>
              <a:t>Using CNN . Further reserch needed in Extended the technique to larger areas and multiple scenes Adapt the method to varied topographies and different forest conditions.Automated process Suitable for Large Scale Forest Managment Compatible with commonly used GIS Software Facilitating Practical Applications.</a:t>
            </a:r>
            <a:endParaRPr lang="en-US" altLang="en-US" sz="1600">
              <a:solidFill>
                <a:schemeClr val="tx1">
                  <a:lumMod val="95000"/>
                  <a:lumOff val="5000"/>
                </a:schemeClr>
              </a:solidFill>
            </a:endParaRPr>
          </a:p>
          <a:p>
            <a:pPr marL="114300" indent="0" algn="just">
              <a:buNone/>
            </a:pPr>
            <a:endParaRPr lang="en-US" altLang="en-US" sz="1600">
              <a:solidFill>
                <a:schemeClr val="tx1">
                  <a:lumMod val="95000"/>
                  <a:lumOff val="5000"/>
                </a:schemeClr>
              </a:solidFill>
            </a:endParaRPr>
          </a:p>
          <a:p>
            <a:pPr marL="114300" indent="0" algn="just">
              <a:buNone/>
            </a:pPr>
            <a:r>
              <a:rPr lang="en-US" altLang="en-US" sz="1600">
                <a:solidFill>
                  <a:schemeClr val="tx1">
                    <a:lumMod val="95000"/>
                    <a:lumOff val="5000"/>
                  </a:schemeClr>
                </a:solidFill>
              </a:rPr>
              <a:t>Pengcheng Han,Cunbao Ma ,Jian Chen ,Lin Chen ,Shuhui ,Shibiao Xu ,Yong Zhao ,Chenhua Zhang  andTatsuya Hagino “Fast Tree Detection and Counting on UAVs for Sequential Aerial Images with Generating Orthophoto Mosaicing”  developing an efficient and accurate method for counting trees in urban areas using UAV imagery and computer vision algorithms. This method aims to aid in forest management and environmental monitoring by providing precise data on tree populations LoD algorithm. By Using computer vision and machine learning algorithms tree counting process gets automated, reducing manual effort and potential errors. further improvements could be made to handle even lower overlap scenarios more effective.</a:t>
            </a:r>
            <a:endParaRPr lang="en-US" altLang="en-US" sz="1600">
              <a:solidFill>
                <a:schemeClr val="tx1">
                  <a:lumMod val="95000"/>
                  <a:lumOff val="5000"/>
                </a:schemeClr>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1785" y="81915"/>
            <a:ext cx="8520430" cy="765810"/>
          </a:xfrm>
        </p:spPr>
        <p:txBody>
          <a:bodyPr/>
          <a:p>
            <a:r>
              <a:rPr lang="en-US" dirty="0">
                <a:sym typeface="+mn-ea"/>
              </a:rPr>
              <a:t>       Limitations of the Existing Approaches</a:t>
            </a:r>
            <a:endParaRPr lang="en-US"/>
          </a:p>
        </p:txBody>
      </p:sp>
      <p:sp>
        <p:nvSpPr>
          <p:cNvPr id="3" name="Text Placeholder 2"/>
          <p:cNvSpPr>
            <a:spLocks noGrp="1"/>
          </p:cNvSpPr>
          <p:nvPr>
            <p:ph type="body" idx="1"/>
          </p:nvPr>
        </p:nvSpPr>
        <p:spPr>
          <a:xfrm>
            <a:off x="311785" y="752475"/>
            <a:ext cx="8520430" cy="3816350"/>
          </a:xfrm>
        </p:spPr>
        <p:txBody>
          <a:bodyPr>
            <a:noAutofit/>
          </a:bodyPr>
          <a:p>
            <a:pPr marL="114300" indent="0" algn="just">
              <a:buNone/>
            </a:pPr>
            <a:r>
              <a:rPr lang="en-US" altLang="en-US" sz="1600" b="1">
                <a:solidFill>
                  <a:schemeClr val="tx1">
                    <a:lumMod val="95000"/>
                    <a:lumOff val="5000"/>
                  </a:schemeClr>
                </a:solidFill>
              </a:rPr>
              <a:t>Complexity of Retinal Features:</a:t>
            </a:r>
            <a:r>
              <a:rPr lang="en-US" altLang="en-US" sz="1600">
                <a:solidFill>
                  <a:schemeClr val="tx1">
                    <a:lumMod val="95000"/>
                    <a:lumOff val="5000"/>
                  </a:schemeClr>
                </a:solidFill>
              </a:rPr>
              <a:t> Machine learning models that rely heavily on retinal features face challenges due to the variability in image quality caused by factors such as noise, blurriness, illumination differences, and resolution inconsistencies. These quality issues can hinder the model's ability to extract accurate features, leading to reduced predictive performance. </a:t>
            </a:r>
            <a:endParaRPr lang="en-US" altLang="en-US" sz="1600">
              <a:solidFill>
                <a:schemeClr val="tx1">
                  <a:lumMod val="95000"/>
                  <a:lumOff val="5000"/>
                </a:schemeClr>
              </a:solidFill>
            </a:endParaRPr>
          </a:p>
          <a:p>
            <a:pPr marL="114300" indent="0" algn="just">
              <a:buNone/>
            </a:pPr>
            <a:endParaRPr lang="en-US" altLang="en-US" sz="1600">
              <a:solidFill>
                <a:schemeClr val="tx1">
                  <a:lumMod val="95000"/>
                  <a:lumOff val="5000"/>
                </a:schemeClr>
              </a:solidFill>
            </a:endParaRPr>
          </a:p>
          <a:p>
            <a:pPr marL="114300" indent="0" algn="just">
              <a:buNone/>
            </a:pPr>
            <a:r>
              <a:rPr lang="en-US" altLang="en-US" sz="1600" b="1">
                <a:solidFill>
                  <a:schemeClr val="tx1">
                    <a:lumMod val="95000"/>
                    <a:lumOff val="5000"/>
                  </a:schemeClr>
                </a:solidFill>
              </a:rPr>
              <a:t>Generalizability: </a:t>
            </a:r>
            <a:r>
              <a:rPr lang="en-US" altLang="en-US" sz="1600">
                <a:solidFill>
                  <a:schemeClr val="tx1">
                    <a:lumMod val="95000"/>
                    <a:lumOff val="5000"/>
                  </a:schemeClr>
                </a:solidFill>
              </a:rPr>
              <a:t>Models trained on specific datasets may struggle to maintain their performance when applied to new or diverse datasets, especially when the new data originates from different populations, imaging devices, or clinical settings. This lack of generalizability arises due to overfitting to the training data and insufficient representation of diverse demographics or imaging conditions.</a:t>
            </a:r>
            <a:endParaRPr lang="en-US" altLang="en-US" sz="1600">
              <a:solidFill>
                <a:schemeClr val="tx1">
                  <a:lumMod val="95000"/>
                  <a:lumOff val="5000"/>
                </a:schemeClr>
              </a:solidFill>
            </a:endParaRPr>
          </a:p>
          <a:p>
            <a:pPr marL="114300" indent="0" algn="just">
              <a:buNone/>
            </a:pPr>
            <a:endParaRPr lang="en-US" altLang="en-US" sz="1600">
              <a:solidFill>
                <a:schemeClr val="tx1">
                  <a:lumMod val="95000"/>
                  <a:lumOff val="5000"/>
                </a:schemeClr>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1785" y="81915"/>
            <a:ext cx="8520430" cy="765810"/>
          </a:xfrm>
        </p:spPr>
        <p:txBody>
          <a:bodyPr/>
          <a:p>
            <a:r>
              <a:rPr lang="en-US" dirty="0">
                <a:sym typeface="+mn-ea"/>
              </a:rPr>
              <a:t>       Limitations of the Existing Approaches</a:t>
            </a:r>
            <a:endParaRPr lang="en-US"/>
          </a:p>
        </p:txBody>
      </p:sp>
      <p:sp>
        <p:nvSpPr>
          <p:cNvPr id="3" name="Text Placeholder 2"/>
          <p:cNvSpPr>
            <a:spLocks noGrp="1"/>
          </p:cNvSpPr>
          <p:nvPr>
            <p:ph type="body" idx="1"/>
          </p:nvPr>
        </p:nvSpPr>
        <p:spPr>
          <a:xfrm>
            <a:off x="311785" y="752475"/>
            <a:ext cx="8520430" cy="3816350"/>
          </a:xfrm>
        </p:spPr>
        <p:txBody>
          <a:bodyPr>
            <a:noAutofit/>
          </a:bodyPr>
          <a:p>
            <a:pPr marL="114300" indent="0" algn="just">
              <a:buNone/>
            </a:pPr>
            <a:r>
              <a:rPr lang="en-US" altLang="en-US" sz="1600" b="1">
                <a:solidFill>
                  <a:schemeClr val="tx1">
                    <a:lumMod val="95000"/>
                    <a:lumOff val="5000"/>
                  </a:schemeClr>
                </a:solidFill>
                <a:sym typeface="+mn-ea"/>
              </a:rPr>
              <a:t>Feature Integration:</a:t>
            </a:r>
            <a:r>
              <a:rPr lang="en-US" altLang="en-US" sz="1600">
                <a:solidFill>
                  <a:schemeClr val="tx1">
                    <a:lumMod val="95000"/>
                    <a:lumOff val="5000"/>
                  </a:schemeClr>
                </a:solidFill>
                <a:sym typeface="+mn-ea"/>
              </a:rPr>
              <a:t> Many models focus exclusively on a single data source (e.g., retinal images) and fail to incorporate complementary physiological and demographic attributes such as blood pressure, age, BMI, or cholesterol levels. A lack of feature integration can lead to incomplete predictions, as important contributing factors to the disease may be overlooked.</a:t>
            </a:r>
            <a:endParaRPr lang="en-US" altLang="en-US" sz="1600">
              <a:solidFill>
                <a:schemeClr val="tx1">
                  <a:lumMod val="95000"/>
                  <a:lumOff val="5000"/>
                </a:schemeClr>
              </a:solidFill>
              <a:sym typeface="+mn-ea"/>
            </a:endParaRPr>
          </a:p>
          <a:p>
            <a:pPr marL="114300" indent="0" algn="just">
              <a:buNone/>
            </a:pPr>
            <a:endParaRPr lang="en-US" altLang="en-US" sz="1600">
              <a:solidFill>
                <a:schemeClr val="tx1">
                  <a:lumMod val="95000"/>
                  <a:lumOff val="5000"/>
                </a:schemeClr>
              </a:solidFill>
              <a:sym typeface="+mn-ea"/>
            </a:endParaRPr>
          </a:p>
          <a:p>
            <a:pPr marL="114300" indent="0" algn="just">
              <a:buNone/>
            </a:pPr>
            <a:r>
              <a:rPr lang="en-US" altLang="en-US" sz="1600" b="1">
                <a:solidFill>
                  <a:schemeClr val="tx1">
                    <a:lumMod val="95000"/>
                    <a:lumOff val="5000"/>
                  </a:schemeClr>
                </a:solidFill>
                <a:sym typeface="+mn-ea"/>
              </a:rPr>
              <a:t>Temporal Analysis:</a:t>
            </a:r>
            <a:r>
              <a:rPr lang="en-US" altLang="en-US" sz="1600">
                <a:solidFill>
                  <a:schemeClr val="tx1">
                    <a:lumMod val="95000"/>
                    <a:lumOff val="5000"/>
                  </a:schemeClr>
                </a:solidFill>
                <a:sym typeface="+mn-ea"/>
              </a:rPr>
              <a:t> </a:t>
            </a:r>
            <a:r>
              <a:rPr lang="en-US" altLang="en-US" sz="1600">
                <a:solidFill>
                  <a:schemeClr val="tx1">
                    <a:lumMod val="95000"/>
                    <a:lumOff val="5000"/>
                  </a:schemeClr>
                </a:solidFill>
                <a:sym typeface="+mn-ea"/>
              </a:rPr>
              <a:t>Most models provide static predictions based on a snapshot of data and do not account for changes over time. This limitation prevents the model from analyzing disease progression or recognizing patterns that emerge over a patient's medical history. Including temporal analysis, such as tracking changes in features or disease state over time, can lead to more accurate predictions and better understanding of disease trajectories.</a:t>
            </a:r>
            <a:endParaRPr lang="en-US" altLang="en-US" sz="1600">
              <a:solidFill>
                <a:schemeClr val="tx1">
                  <a:lumMod val="95000"/>
                  <a:lumOff val="5000"/>
                </a:schemeClr>
              </a:solidFill>
            </a:endParaRPr>
          </a:p>
          <a:p>
            <a:pPr marL="114300" indent="0" algn="just">
              <a:buNone/>
            </a:pPr>
            <a:endParaRPr lang="en-US" altLang="en-US" sz="1600">
              <a:solidFill>
                <a:schemeClr val="tx1">
                  <a:lumMod val="95000"/>
                  <a:lumOff val="5000"/>
                </a:schemeClr>
              </a:solidFill>
            </a:endParaRPr>
          </a:p>
          <a:p>
            <a:pPr marL="114300" indent="0" algn="just">
              <a:buNone/>
            </a:pPr>
            <a:endParaRPr lang="en-US" altLang="en-US" sz="1600">
              <a:solidFill>
                <a:schemeClr val="tx1">
                  <a:lumMod val="95000"/>
                  <a:lumOff val="5000"/>
                </a:schemeClr>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1785" y="81915"/>
            <a:ext cx="8520430" cy="765810"/>
          </a:xfrm>
        </p:spPr>
        <p:txBody>
          <a:bodyPr/>
          <a:p>
            <a:r>
              <a:rPr lang="en-US" dirty="0">
                <a:sym typeface="+mn-ea"/>
              </a:rPr>
              <a:t>       Limitations of the Existing Approaches</a:t>
            </a:r>
            <a:endParaRPr lang="en-US"/>
          </a:p>
        </p:txBody>
      </p:sp>
      <p:sp>
        <p:nvSpPr>
          <p:cNvPr id="3" name="Text Placeholder 2"/>
          <p:cNvSpPr>
            <a:spLocks noGrp="1"/>
          </p:cNvSpPr>
          <p:nvPr>
            <p:ph type="body" idx="1"/>
          </p:nvPr>
        </p:nvSpPr>
        <p:spPr>
          <a:xfrm>
            <a:off x="311785" y="752475"/>
            <a:ext cx="8520430" cy="3816350"/>
          </a:xfrm>
        </p:spPr>
        <p:txBody>
          <a:bodyPr>
            <a:normAutofit/>
          </a:bodyPr>
          <a:p>
            <a:pPr marL="114300" indent="0" algn="just">
              <a:buNone/>
            </a:pPr>
            <a:r>
              <a:rPr lang="en-US" altLang="en-US" sz="1600" b="1">
                <a:solidFill>
                  <a:schemeClr val="tx1">
                    <a:lumMod val="95000"/>
                    <a:lumOff val="5000"/>
                  </a:schemeClr>
                </a:solidFill>
                <a:sym typeface="+mn-ea"/>
              </a:rPr>
              <a:t>Data Heterogeneity:</a:t>
            </a:r>
            <a:r>
              <a:rPr lang="en-US" altLang="en-US" sz="1600">
                <a:solidFill>
                  <a:schemeClr val="tx1">
                    <a:lumMod val="95000"/>
                    <a:lumOff val="5000"/>
                  </a:schemeClr>
                </a:solidFill>
                <a:sym typeface="+mn-ea"/>
              </a:rPr>
              <a:t> </a:t>
            </a:r>
            <a:r>
              <a:rPr lang="en-US" altLang="en-US" sz="1600">
                <a:solidFill>
                  <a:schemeClr val="tx1">
                    <a:lumMod val="95000"/>
                    <a:lumOff val="5000"/>
                  </a:schemeClr>
                </a:solidFill>
              </a:rPr>
              <a:t>Data from multiple sources or modalities (e.g., different imaging devices, healthcare systems, or datasets) often exhibit significant variability in terms of format, quality, and structure. This heterogeneity can make it difficult for models to learn consistent patterns, leading to reduced prediction accuracy.</a:t>
            </a:r>
            <a:endParaRPr lang="en-US" altLang="en-US" sz="1600">
              <a:solidFill>
                <a:schemeClr val="tx1">
                  <a:lumMod val="95000"/>
                  <a:lumOff val="5000"/>
                </a:schemeClr>
              </a:solidFill>
            </a:endParaRPr>
          </a:p>
          <a:p>
            <a:pPr marL="114300" indent="0" algn="just">
              <a:buNone/>
            </a:pPr>
            <a:endParaRPr lang="en-US" altLang="en-US" sz="1600">
              <a:solidFill>
                <a:schemeClr val="tx1">
                  <a:lumMod val="95000"/>
                  <a:lumOff val="5000"/>
                </a:schemeClr>
              </a:solidFill>
            </a:endParaRPr>
          </a:p>
          <a:p>
            <a:pPr marL="114300" indent="0" algn="just">
              <a:buNone/>
            </a:pPr>
            <a:r>
              <a:rPr lang="en-US" altLang="en-US" sz="1600" b="1">
                <a:solidFill>
                  <a:schemeClr val="tx1">
                    <a:lumMod val="95000"/>
                    <a:lumOff val="5000"/>
                  </a:schemeClr>
                </a:solidFill>
                <a:sym typeface="+mn-ea"/>
              </a:rPr>
              <a:t>Complexity in Feature Integration:</a:t>
            </a:r>
            <a:r>
              <a:rPr lang="en-US" altLang="en-US" sz="1600">
                <a:solidFill>
                  <a:schemeClr val="tx1">
                    <a:lumMod val="95000"/>
                    <a:lumOff val="5000"/>
                  </a:schemeClr>
                </a:solidFill>
                <a:sym typeface="+mn-ea"/>
              </a:rPr>
              <a:t> </a:t>
            </a:r>
            <a:r>
              <a:rPr lang="en-US" altLang="en-US" sz="1600">
                <a:solidFill>
                  <a:schemeClr val="tx1">
                    <a:lumMod val="95000"/>
                    <a:lumOff val="5000"/>
                  </a:schemeClr>
                </a:solidFill>
              </a:rPr>
              <a:t>Integrating features from different datasets or data types, such as images, tabular data, or time-series information, poses significant challenges. These include differences in data dimensionality, missing values, or inconsistent feature distributions. This complexity can result in suboptimal learning and reduced model accuracy.</a:t>
            </a:r>
            <a:endParaRPr lang="en-US" altLang="en-US" sz="1600"/>
          </a:p>
          <a:p>
            <a:pPr marL="114300" indent="0" algn="just">
              <a:buNone/>
            </a:pPr>
            <a:endParaRPr lang="en-US" altLang="en-US" sz="1600">
              <a:solidFill>
                <a:schemeClr val="tx1">
                  <a:lumMod val="95000"/>
                  <a:lumOff val="5000"/>
                </a:schemeClr>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5;p13"/>
          <p:cNvSpPr txBox="1"/>
          <p:nvPr/>
        </p:nvSpPr>
        <p:spPr>
          <a:xfrm>
            <a:off x="0" y="-10679"/>
            <a:ext cx="9144000" cy="7926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IN" sz="3200" b="1" dirty="0">
                <a:latin typeface="Times New Roman" panose="02020603050405020304" pitchFamily="18" charset="0"/>
                <a:cs typeface="Times New Roman" panose="02020603050405020304" pitchFamily="18" charset="0"/>
              </a:rPr>
              <a:t>Software &amp; Hardware Requirements</a:t>
            </a:r>
            <a:endParaRPr lang="en-IN" sz="3200" b="1" dirty="0">
              <a:latin typeface="Times New Roman" panose="02020603050405020304" pitchFamily="18" charset="0"/>
              <a:cs typeface="Times New Roman" panose="02020603050405020304" pitchFamily="18" charset="0"/>
            </a:endParaRPr>
          </a:p>
        </p:txBody>
      </p:sp>
      <p:sp>
        <p:nvSpPr>
          <p:cNvPr id="4" name="Google Shape;55;p13"/>
          <p:cNvSpPr txBox="1"/>
          <p:nvPr/>
        </p:nvSpPr>
        <p:spPr>
          <a:xfrm>
            <a:off x="226380" y="781921"/>
            <a:ext cx="8691239" cy="37279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25400" indent="0" algn="l">
              <a:buFont typeface="Arial" panose="020B0604020202020204" pitchFamily="34" charset="0"/>
            </a:pPr>
            <a:r>
              <a:rPr lang="en-US" altLang="en-IN" sz="1600" b="1" dirty="0">
                <a:solidFill>
                  <a:schemeClr val="tx1"/>
                </a:solidFill>
                <a:latin typeface="Times New Roman" panose="02020603050405020304" pitchFamily="18" charset="0"/>
                <a:cs typeface="Times New Roman" panose="02020603050405020304" pitchFamily="18" charset="0"/>
              </a:rPr>
              <a:t>       </a:t>
            </a:r>
            <a:r>
              <a:rPr lang="en-IN" sz="1600" b="1" dirty="0">
                <a:solidFill>
                  <a:schemeClr val="tx1"/>
                </a:solidFill>
                <a:latin typeface="Times New Roman" panose="02020603050405020304" pitchFamily="18" charset="0"/>
                <a:cs typeface="Times New Roman" panose="02020603050405020304" pitchFamily="18" charset="0"/>
              </a:rPr>
              <a:t>Minimum Software Requirements</a:t>
            </a:r>
            <a:endParaRPr lang="en-IN" sz="1600" b="1" dirty="0">
              <a:solidFill>
                <a:schemeClr val="tx1"/>
              </a:solidFill>
              <a:latin typeface="Times New Roman" panose="02020603050405020304" pitchFamily="18" charset="0"/>
              <a:cs typeface="Times New Roman" panose="02020603050405020304" pitchFamily="18" charset="0"/>
            </a:endParaRPr>
          </a:p>
          <a:p>
            <a:pPr marL="25400" indent="0" algn="l">
              <a:buFont typeface="Arial" panose="020B0604020202020204" pitchFamily="34" charset="0"/>
            </a:pPr>
            <a:r>
              <a:rPr lang="en-US" altLang="en-IN" sz="2400" dirty="0">
                <a:solidFill>
                  <a:schemeClr val="tx1"/>
                </a:solidFill>
                <a:latin typeface="Times New Roman" panose="02020603050405020304" pitchFamily="18" charset="0"/>
                <a:cs typeface="Times New Roman" panose="02020603050405020304" pitchFamily="18" charset="0"/>
              </a:rPr>
              <a:t>      </a:t>
            </a:r>
            <a:r>
              <a:rPr lang="en-US" altLang="en-IN" sz="1600" dirty="0">
                <a:solidFill>
                  <a:schemeClr val="tx1"/>
                </a:solidFill>
                <a:latin typeface="Times New Roman" panose="02020603050405020304" pitchFamily="18" charset="0"/>
                <a:cs typeface="Times New Roman" panose="02020603050405020304" pitchFamily="18" charset="0"/>
              </a:rPr>
              <a:t>Python 3.8 and above with following libraries</a:t>
            </a:r>
            <a:endParaRPr lang="en-US" altLang="en-IN" sz="1600" dirty="0">
              <a:solidFill>
                <a:schemeClr val="tx1"/>
              </a:solidFill>
              <a:latin typeface="Times New Roman" panose="02020603050405020304" pitchFamily="18" charset="0"/>
              <a:cs typeface="Times New Roman" panose="02020603050405020304" pitchFamily="18" charset="0"/>
            </a:endParaRPr>
          </a:p>
          <a:p>
            <a:pPr marL="25400" indent="0" algn="l">
              <a:buFont typeface="Arial" panose="020B0604020202020204" pitchFamily="34" charset="0"/>
            </a:pPr>
            <a:r>
              <a:rPr lang="en-US" altLang="en-IN" sz="1600" dirty="0">
                <a:solidFill>
                  <a:schemeClr val="tx1"/>
                </a:solidFill>
                <a:latin typeface="Times New Roman" panose="02020603050405020304" pitchFamily="18" charset="0"/>
                <a:cs typeface="Times New Roman" panose="02020603050405020304" pitchFamily="18" charset="0"/>
              </a:rPr>
              <a:t>                  Numpy</a:t>
            </a:r>
            <a:endParaRPr lang="en-US" altLang="en-IN" sz="1600" dirty="0">
              <a:solidFill>
                <a:schemeClr val="tx1"/>
              </a:solidFill>
              <a:latin typeface="Times New Roman" panose="02020603050405020304" pitchFamily="18" charset="0"/>
              <a:cs typeface="Times New Roman" panose="02020603050405020304" pitchFamily="18" charset="0"/>
            </a:endParaRPr>
          </a:p>
          <a:p>
            <a:pPr marL="482600" lvl="1" indent="457200" algn="l">
              <a:buFont typeface="Arial" panose="020B0604020202020204" pitchFamily="34" charset="0"/>
            </a:pPr>
            <a:r>
              <a:rPr lang="en-US" altLang="en-IN" sz="1600" dirty="0">
                <a:solidFill>
                  <a:schemeClr val="tx1"/>
                </a:solidFill>
                <a:latin typeface="Times New Roman" panose="02020603050405020304" pitchFamily="18" charset="0"/>
                <a:cs typeface="Times New Roman" panose="02020603050405020304" pitchFamily="18" charset="0"/>
              </a:rPr>
              <a:t>Tensorflow</a:t>
            </a:r>
            <a:endParaRPr lang="en-US" altLang="en-IN" sz="1600" dirty="0">
              <a:solidFill>
                <a:schemeClr val="tx1"/>
              </a:solidFill>
              <a:latin typeface="Times New Roman" panose="02020603050405020304" pitchFamily="18" charset="0"/>
              <a:cs typeface="Times New Roman" panose="02020603050405020304" pitchFamily="18" charset="0"/>
            </a:endParaRPr>
          </a:p>
          <a:p>
            <a:pPr marL="482600" lvl="1" indent="457200" algn="l">
              <a:buFont typeface="Arial" panose="020B0604020202020204" pitchFamily="34" charset="0"/>
            </a:pPr>
            <a:r>
              <a:rPr lang="en-US" altLang="en-IN" sz="1600" dirty="0">
                <a:solidFill>
                  <a:schemeClr val="tx1"/>
                </a:solidFill>
                <a:latin typeface="Times New Roman" panose="02020603050405020304" pitchFamily="18" charset="0"/>
                <a:cs typeface="Times New Roman" panose="02020603050405020304" pitchFamily="18" charset="0"/>
              </a:rPr>
              <a:t>Pytorch</a:t>
            </a:r>
            <a:r>
              <a:rPr lang="en-IN" sz="1600" dirty="0">
                <a:solidFill>
                  <a:schemeClr val="tx1"/>
                </a:solidFill>
                <a:latin typeface="Times New Roman" panose="02020603050405020304" pitchFamily="18" charset="0"/>
                <a:cs typeface="Times New Roman" panose="02020603050405020304" pitchFamily="18" charset="0"/>
              </a:rPr>
              <a:t> </a:t>
            </a:r>
            <a:r>
              <a:rPr lang="en-US" altLang="en-IN" sz="1600" dirty="0">
                <a:solidFill>
                  <a:schemeClr val="tx1"/>
                </a:solidFill>
                <a:latin typeface="Times New Roman" panose="02020603050405020304" pitchFamily="18" charset="0"/>
                <a:cs typeface="Times New Roman" panose="02020603050405020304" pitchFamily="18" charset="0"/>
              </a:rPr>
              <a:t>   </a:t>
            </a:r>
            <a:endParaRPr lang="en-US" altLang="en-IN" sz="1600" dirty="0">
              <a:solidFill>
                <a:schemeClr val="tx1"/>
              </a:solidFill>
              <a:latin typeface="Times New Roman" panose="02020603050405020304" pitchFamily="18" charset="0"/>
              <a:cs typeface="Times New Roman" panose="02020603050405020304" pitchFamily="18" charset="0"/>
            </a:endParaRPr>
          </a:p>
          <a:p>
            <a:pPr marL="482600" lvl="1" indent="457200" algn="l">
              <a:buFont typeface="Arial" panose="020B0604020202020204" pitchFamily="34" charset="0"/>
            </a:pPr>
            <a:endParaRPr lang="en-IN" sz="1600" b="1" dirty="0">
              <a:solidFill>
                <a:schemeClr val="tx1"/>
              </a:solidFill>
              <a:latin typeface="Times New Roman" panose="02020603050405020304" pitchFamily="18" charset="0"/>
              <a:cs typeface="Times New Roman" panose="02020603050405020304" pitchFamily="18" charset="0"/>
            </a:endParaRPr>
          </a:p>
          <a:p>
            <a:pPr marL="25400" indent="0" algn="l">
              <a:buFont typeface="Arial" panose="020B0604020202020204" pitchFamily="34" charset="0"/>
            </a:pPr>
            <a:r>
              <a:rPr lang="en-US" altLang="en-IN" sz="1600" b="1" dirty="0">
                <a:solidFill>
                  <a:schemeClr val="tx1"/>
                </a:solidFill>
                <a:latin typeface="Times New Roman" panose="02020603050405020304" pitchFamily="18" charset="0"/>
                <a:cs typeface="Times New Roman" panose="02020603050405020304" pitchFamily="18" charset="0"/>
              </a:rPr>
              <a:t>        </a:t>
            </a:r>
            <a:r>
              <a:rPr lang="en-IN" sz="1600" b="1" dirty="0">
                <a:solidFill>
                  <a:schemeClr val="tx1"/>
                </a:solidFill>
                <a:latin typeface="Times New Roman" panose="02020603050405020304" pitchFamily="18" charset="0"/>
                <a:cs typeface="Times New Roman" panose="02020603050405020304" pitchFamily="18" charset="0"/>
              </a:rPr>
              <a:t>Minimum Hardware Requirements</a:t>
            </a:r>
            <a:endParaRPr lang="en-IN" sz="1600" b="1" dirty="0">
              <a:solidFill>
                <a:schemeClr val="tx1"/>
              </a:solidFill>
              <a:latin typeface="Times New Roman" panose="02020603050405020304" pitchFamily="18" charset="0"/>
              <a:cs typeface="Times New Roman" panose="02020603050405020304" pitchFamily="18" charset="0"/>
            </a:endParaRPr>
          </a:p>
          <a:p>
            <a:pPr marL="25400" indent="0" algn="l">
              <a:buFont typeface="Arial" panose="020B0604020202020204" pitchFamily="34" charset="0"/>
            </a:pPr>
            <a:r>
              <a:rPr lang="en-US" altLang="en-IN" sz="1600" b="1" dirty="0">
                <a:solidFill>
                  <a:schemeClr val="tx1"/>
                </a:solidFill>
                <a:latin typeface="Times New Roman" panose="02020603050405020304" pitchFamily="18" charset="0"/>
                <a:cs typeface="Times New Roman" panose="02020603050405020304" pitchFamily="18" charset="0"/>
              </a:rPr>
              <a:t>         </a:t>
            </a:r>
            <a:r>
              <a:rPr lang="en-US" altLang="en-IN" sz="1600" dirty="0">
                <a:solidFill>
                  <a:schemeClr val="tx1"/>
                </a:solidFill>
                <a:latin typeface="Times New Roman" panose="02020603050405020304" pitchFamily="18" charset="0"/>
                <a:cs typeface="Times New Roman" panose="02020603050405020304" pitchFamily="18" charset="0"/>
              </a:rPr>
              <a:t>These are mininum hardware requirements requried</a:t>
            </a:r>
            <a:endParaRPr lang="en-IN" sz="1600" b="1" dirty="0">
              <a:solidFill>
                <a:schemeClr val="tx1"/>
              </a:solidFill>
              <a:latin typeface="Times New Roman" panose="02020603050405020304" pitchFamily="18" charset="0"/>
              <a:cs typeface="Times New Roman" panose="02020603050405020304" pitchFamily="18" charset="0"/>
            </a:endParaRPr>
          </a:p>
          <a:p>
            <a:pPr marL="482600" lvl="1" indent="0" algn="l">
              <a:buFont typeface="Arial" panose="020B0604020202020204" pitchFamily="34" charset="0"/>
            </a:pPr>
            <a:r>
              <a:rPr lang="en-US" altLang="en-IN" sz="1600" dirty="0">
                <a:solidFill>
                  <a:schemeClr val="tx1"/>
                </a:solidFill>
                <a:latin typeface="Times New Roman" panose="02020603050405020304" pitchFamily="18" charset="0"/>
                <a:cs typeface="Times New Roman" panose="02020603050405020304" pitchFamily="18" charset="0"/>
              </a:rPr>
              <a:t>        Intel i5 and above</a:t>
            </a:r>
            <a:endParaRPr lang="en-US" altLang="en-IN" sz="1600" dirty="0">
              <a:solidFill>
                <a:schemeClr val="tx1"/>
              </a:solidFill>
              <a:latin typeface="Times New Roman" panose="02020603050405020304" pitchFamily="18" charset="0"/>
              <a:cs typeface="Times New Roman" panose="02020603050405020304" pitchFamily="18" charset="0"/>
            </a:endParaRPr>
          </a:p>
          <a:p>
            <a:pPr marL="482600" lvl="1" indent="0" algn="l">
              <a:buFont typeface="Arial" panose="020B0604020202020204" pitchFamily="34" charset="0"/>
            </a:pPr>
            <a:r>
              <a:rPr lang="en-US" altLang="en-IN" sz="1600" dirty="0">
                <a:solidFill>
                  <a:schemeClr val="tx1"/>
                </a:solidFill>
                <a:latin typeface="Times New Roman" panose="02020603050405020304" pitchFamily="18" charset="0"/>
                <a:cs typeface="Times New Roman" panose="02020603050405020304" pitchFamily="18" charset="0"/>
              </a:rPr>
              <a:t>        Nvidia rtx 2050 GPU and Above</a:t>
            </a:r>
            <a:endParaRPr lang="en-IN" sz="1600" dirty="0">
              <a:solidFill>
                <a:schemeClr val="tx1"/>
              </a:solidFill>
              <a:latin typeface="Times New Roman" panose="02020603050405020304" pitchFamily="18" charset="0"/>
              <a:cs typeface="Times New Roman" panose="02020603050405020304" pitchFamily="18" charset="0"/>
            </a:endParaRPr>
          </a:p>
          <a:p>
            <a:pPr marL="482600" lvl="1" indent="0" algn="l">
              <a:buFont typeface="Arial" panose="020B0604020202020204" pitchFamily="34" charset="0"/>
            </a:pPr>
            <a:r>
              <a:rPr lang="en-US" altLang="en-IN" sz="1600" dirty="0">
                <a:solidFill>
                  <a:schemeClr val="tx1"/>
                </a:solidFill>
                <a:latin typeface="Times New Roman" panose="02020603050405020304" pitchFamily="18" charset="0"/>
                <a:cs typeface="Times New Roman" panose="02020603050405020304" pitchFamily="18" charset="0"/>
              </a:rPr>
              <a:t>        16 GB DDR4 3200MHs RAM</a:t>
            </a:r>
            <a:endParaRPr lang="en-US" altLang="en-IN" sz="1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5;p13"/>
          <p:cNvSpPr txBox="1"/>
          <p:nvPr/>
        </p:nvSpPr>
        <p:spPr>
          <a:xfrm>
            <a:off x="0" y="-10679"/>
            <a:ext cx="9144000" cy="7926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IN" sz="3600" b="1" dirty="0">
                <a:latin typeface="Times New Roman" panose="02020603050405020304" pitchFamily="18" charset="0"/>
                <a:cs typeface="Times New Roman" panose="02020603050405020304" pitchFamily="18" charset="0"/>
              </a:rPr>
              <a:t>Objectives</a:t>
            </a:r>
            <a:endParaRPr lang="en-IN" sz="3600" b="1" dirty="0">
              <a:latin typeface="Times New Roman" panose="02020603050405020304" pitchFamily="18" charset="0"/>
              <a:cs typeface="Times New Roman" panose="02020603050405020304" pitchFamily="18" charset="0"/>
            </a:endParaRPr>
          </a:p>
        </p:txBody>
      </p:sp>
      <p:sp>
        <p:nvSpPr>
          <p:cNvPr id="4" name="Google Shape;55;p13"/>
          <p:cNvSpPr txBox="1"/>
          <p:nvPr/>
        </p:nvSpPr>
        <p:spPr>
          <a:xfrm>
            <a:off x="260985" y="708025"/>
            <a:ext cx="8656955" cy="38017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25400" indent="0" algn="just">
              <a:buFont typeface="Arial" panose="020B0604020202020204" pitchFamily="34" charset="0"/>
            </a:pPr>
            <a:r>
              <a:rPr lang="en-US" altLang="en-US" sz="1600" dirty="0">
                <a:solidFill>
                  <a:schemeClr val="tx1"/>
                </a:solidFill>
                <a:latin typeface="Times New Roman" panose="02020603050405020304" pitchFamily="18" charset="0"/>
                <a:cs typeface="Times New Roman" panose="02020603050405020304" pitchFamily="18" charset="0"/>
              </a:rPr>
              <a:t>The primary objective is to develop a deep learning model for predicting cardiovascular disease using retinal images  with attributes such as Age, Diastolic Blood Pressure, Systolic Blood Pressure, BMI Index, and Hemoglobin level. The project aims to integrate the model with a user-friendly interface that allows users to upload retinal images and receive prediction results.</a:t>
            </a:r>
            <a:endParaRPr lang="en-US" altLang="en-US" sz="1600" dirty="0">
              <a:solidFill>
                <a:schemeClr val="tx1"/>
              </a:solidFill>
              <a:latin typeface="Times New Roman" panose="02020603050405020304" pitchFamily="18" charset="0"/>
              <a:cs typeface="Times New Roman" panose="02020603050405020304" pitchFamily="18" charset="0"/>
            </a:endParaRPr>
          </a:p>
          <a:p>
            <a:pPr marL="25400" indent="0" algn="just">
              <a:buFont typeface="Arial" panose="020B0604020202020204" pitchFamily="34" charset="0"/>
            </a:pPr>
            <a:r>
              <a:rPr lang="en-US" altLang="en-US" sz="1600" dirty="0">
                <a:solidFill>
                  <a:schemeClr val="tx1"/>
                </a:solidFill>
                <a:latin typeface="Times New Roman" panose="02020603050405020304" pitchFamily="18" charset="0"/>
                <a:cs typeface="Times New Roman" panose="02020603050405020304" pitchFamily="18" charset="0"/>
              </a:rPr>
              <a:t>The performance of various models, including R-CNN (Region-Based Convolutional Neural Network), KNN (K-Nearest Neighbors), CNN (Convolutional Neural Network), Adaboost (Adaptive Boosting), and LSTM (Long Short-Term Memory), will be compared to determine which model provides the highest accuracy. </a:t>
            </a:r>
            <a:endParaRPr lang="en-US" altLang="en-US" sz="1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5;p13"/>
          <p:cNvSpPr txBox="1"/>
          <p:nvPr/>
        </p:nvSpPr>
        <p:spPr>
          <a:xfrm>
            <a:off x="262255" y="0"/>
            <a:ext cx="9144000" cy="39878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IN" sz="3200" b="1" dirty="0">
                <a:latin typeface="Times New Roman" panose="02020603050405020304" pitchFamily="18" charset="0"/>
                <a:cs typeface="Times New Roman" panose="02020603050405020304" pitchFamily="18" charset="0"/>
              </a:rPr>
              <a:t>Proposed Method: Architecture Diagram</a:t>
            </a:r>
            <a:endParaRPr lang="en-IN" sz="3200" b="1" dirty="0">
              <a:latin typeface="Times New Roman" panose="02020603050405020304" pitchFamily="18" charset="0"/>
              <a:cs typeface="Times New Roman" panose="02020603050405020304" pitchFamily="18" charset="0"/>
            </a:endParaRPr>
          </a:p>
        </p:txBody>
      </p:sp>
      <p:sp>
        <p:nvSpPr>
          <p:cNvPr id="10" name="Rectangles 9"/>
          <p:cNvSpPr/>
          <p:nvPr/>
        </p:nvSpPr>
        <p:spPr>
          <a:xfrm>
            <a:off x="319405" y="2327275"/>
            <a:ext cx="1517015" cy="746125"/>
          </a:xfrm>
          <a:prstGeom prst="rect">
            <a:avLst/>
          </a:prstGeom>
          <a:solidFill>
            <a:schemeClr val="bg1">
              <a:alpha val="83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1200">
                <a:solidFill>
                  <a:schemeClr val="tx1"/>
                </a:solidFill>
                <a:latin typeface="Times New Roman" panose="02020603050405020304" pitchFamily="18" charset="0"/>
                <a:cs typeface="Times New Roman" panose="02020603050405020304" pitchFamily="18" charset="0"/>
              </a:rPr>
              <a:t>Upload Dataset</a:t>
            </a:r>
            <a:endParaRPr lang="en-US" sz="1200">
              <a:solidFill>
                <a:schemeClr val="tx1"/>
              </a:solidFill>
              <a:latin typeface="Times New Roman" panose="02020603050405020304" pitchFamily="18" charset="0"/>
              <a:cs typeface="Times New Roman" panose="02020603050405020304" pitchFamily="18" charset="0"/>
            </a:endParaRPr>
          </a:p>
        </p:txBody>
      </p:sp>
      <p:sp>
        <p:nvSpPr>
          <p:cNvPr id="11" name="Rectangles 10"/>
          <p:cNvSpPr/>
          <p:nvPr/>
        </p:nvSpPr>
        <p:spPr>
          <a:xfrm>
            <a:off x="2378710" y="2234565"/>
            <a:ext cx="1517650" cy="838835"/>
          </a:xfrm>
          <a:prstGeom prst="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1200">
                <a:solidFill>
                  <a:schemeClr val="tx1"/>
                </a:solidFill>
                <a:latin typeface="Times New Roman" panose="02020603050405020304" pitchFamily="18" charset="0"/>
                <a:cs typeface="Times New Roman" panose="02020603050405020304" pitchFamily="18" charset="0"/>
              </a:rPr>
              <a:t>Preprocessing</a:t>
            </a:r>
            <a:endParaRPr lang="en-US" sz="1200">
              <a:solidFill>
                <a:schemeClr val="tx1"/>
              </a:solidFill>
              <a:latin typeface="Times New Roman" panose="02020603050405020304" pitchFamily="18" charset="0"/>
              <a:cs typeface="Times New Roman" panose="02020603050405020304" pitchFamily="18" charset="0"/>
            </a:endParaRPr>
          </a:p>
          <a:p>
            <a:pPr algn="ctr"/>
            <a:r>
              <a:rPr lang="en-US" sz="1200">
                <a:solidFill>
                  <a:schemeClr val="tx1"/>
                </a:solidFill>
                <a:latin typeface="Times New Roman" panose="02020603050405020304" pitchFamily="18" charset="0"/>
                <a:cs typeface="Times New Roman" panose="02020603050405020304" pitchFamily="18" charset="0"/>
              </a:rPr>
              <a:t>using  CLAHE and Normalization</a:t>
            </a:r>
            <a:endParaRPr lang="en-US" sz="1200">
              <a:solidFill>
                <a:schemeClr val="tx1"/>
              </a:solidFill>
              <a:latin typeface="Times New Roman" panose="02020603050405020304" pitchFamily="18" charset="0"/>
              <a:cs typeface="Times New Roman" panose="02020603050405020304" pitchFamily="18" charset="0"/>
            </a:endParaRPr>
          </a:p>
        </p:txBody>
      </p:sp>
      <p:sp>
        <p:nvSpPr>
          <p:cNvPr id="15" name="Rectangles 14"/>
          <p:cNvSpPr/>
          <p:nvPr/>
        </p:nvSpPr>
        <p:spPr>
          <a:xfrm>
            <a:off x="6434455" y="684530"/>
            <a:ext cx="1558290" cy="807720"/>
          </a:xfrm>
          <a:prstGeom prst="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1200">
                <a:solidFill>
                  <a:schemeClr val="tx1"/>
                </a:solidFill>
                <a:latin typeface="Times New Roman" panose="02020603050405020304" pitchFamily="18" charset="0"/>
                <a:cs typeface="Times New Roman" panose="02020603050405020304" pitchFamily="18" charset="0"/>
              </a:rPr>
              <a:t>Feature Classification using CNN &amp; LSTM</a:t>
            </a:r>
            <a:endParaRPr lang="en-US" sz="1200">
              <a:solidFill>
                <a:schemeClr val="tx1"/>
              </a:solidFill>
              <a:latin typeface="Times New Roman" panose="02020603050405020304" pitchFamily="18" charset="0"/>
              <a:cs typeface="Times New Roman" panose="02020603050405020304" pitchFamily="18" charset="0"/>
            </a:endParaRPr>
          </a:p>
        </p:txBody>
      </p:sp>
      <p:sp>
        <p:nvSpPr>
          <p:cNvPr id="23" name="Rectangles 22"/>
          <p:cNvSpPr/>
          <p:nvPr/>
        </p:nvSpPr>
        <p:spPr>
          <a:xfrm>
            <a:off x="2378075" y="781685"/>
            <a:ext cx="1517650" cy="759460"/>
          </a:xfrm>
          <a:prstGeom prst="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1200">
                <a:solidFill>
                  <a:schemeClr val="tx1"/>
                </a:solidFill>
                <a:latin typeface="Times New Roman" panose="02020603050405020304" pitchFamily="18" charset="0"/>
                <a:cs typeface="Times New Roman" panose="02020603050405020304" pitchFamily="18" charset="0"/>
              </a:rPr>
              <a:t>Feature Extraction Using RCNN and KNN </a:t>
            </a:r>
            <a:endParaRPr lang="en-US" sz="1200">
              <a:solidFill>
                <a:schemeClr val="tx1"/>
              </a:solidFill>
              <a:latin typeface="Times New Roman" panose="02020603050405020304" pitchFamily="18" charset="0"/>
              <a:cs typeface="Times New Roman" panose="02020603050405020304" pitchFamily="18" charset="0"/>
            </a:endParaRPr>
          </a:p>
        </p:txBody>
      </p:sp>
      <p:cxnSp>
        <p:nvCxnSpPr>
          <p:cNvPr id="28" name="Straight Arrow Connector 27"/>
          <p:cNvCxnSpPr>
            <a:endCxn id="11" idx="1"/>
          </p:cNvCxnSpPr>
          <p:nvPr/>
        </p:nvCxnSpPr>
        <p:spPr>
          <a:xfrm flipV="1">
            <a:off x="1821180" y="2654300"/>
            <a:ext cx="557530" cy="3175"/>
          </a:xfrm>
          <a:prstGeom prst="straightConnector1">
            <a:avLst/>
          </a:prstGeom>
          <a:ln>
            <a:solidFill>
              <a:schemeClr val="tx1">
                <a:alpha val="83000"/>
              </a:schemeClr>
            </a:solidFill>
            <a:tailEnd type="arrow"/>
          </a:ln>
        </p:spPr>
        <p:style>
          <a:lnRef idx="2">
            <a:schemeClr val="accent1"/>
          </a:lnRef>
          <a:fillRef idx="0">
            <a:srgbClr val="FFFFFF"/>
          </a:fillRef>
          <a:effectRef idx="0">
            <a:srgbClr val="FFFFFF"/>
          </a:effectRef>
          <a:fontRef idx="minor">
            <a:schemeClr val="tx1"/>
          </a:fontRef>
        </p:style>
      </p:cxnSp>
      <p:cxnSp>
        <p:nvCxnSpPr>
          <p:cNvPr id="29" name="Straight Arrow Connector 28"/>
          <p:cNvCxnSpPr>
            <a:stCxn id="11" idx="0"/>
            <a:endCxn id="23" idx="2"/>
          </p:cNvCxnSpPr>
          <p:nvPr/>
        </p:nvCxnSpPr>
        <p:spPr>
          <a:xfrm flipH="1" flipV="1">
            <a:off x="3136900" y="1541145"/>
            <a:ext cx="635" cy="69342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1" name="Straight Arrow Connector 30"/>
          <p:cNvCxnSpPr>
            <a:stCxn id="15" idx="2"/>
            <a:endCxn id="35" idx="0"/>
          </p:cNvCxnSpPr>
          <p:nvPr/>
        </p:nvCxnSpPr>
        <p:spPr>
          <a:xfrm>
            <a:off x="7213600" y="1492250"/>
            <a:ext cx="25400" cy="55943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3" name="Straight Arrow Connector 32"/>
          <p:cNvCxnSpPr/>
          <p:nvPr/>
        </p:nvCxnSpPr>
        <p:spPr>
          <a:xfrm>
            <a:off x="3898900" y="1134745"/>
            <a:ext cx="2518410" cy="57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35" name="Rectangles 34"/>
          <p:cNvSpPr/>
          <p:nvPr/>
        </p:nvSpPr>
        <p:spPr>
          <a:xfrm>
            <a:off x="6417310" y="2051685"/>
            <a:ext cx="1643380" cy="1040765"/>
          </a:xfrm>
          <a:prstGeom prst="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1200">
                <a:solidFill>
                  <a:schemeClr val="tx1"/>
                </a:solidFill>
                <a:latin typeface="Times New Roman" panose="02020603050405020304" pitchFamily="18" charset="0"/>
                <a:cs typeface="Times New Roman" panose="02020603050405020304" pitchFamily="18" charset="0"/>
              </a:rPr>
              <a:t>Pose Accuracy Analysis and Real-Time Feedback</a:t>
            </a:r>
            <a:endParaRPr lang="en-US" sz="1200">
              <a:solidFill>
                <a:schemeClr val="tx1"/>
              </a:solidFill>
              <a:latin typeface="Times New Roman" panose="02020603050405020304" pitchFamily="18" charset="0"/>
              <a:cs typeface="Times New Roman" panose="02020603050405020304" pitchFamily="18" charset="0"/>
            </a:endParaRPr>
          </a:p>
        </p:txBody>
      </p:sp>
      <p:cxnSp>
        <p:nvCxnSpPr>
          <p:cNvPr id="40" name="Straight Arrow Connector 39"/>
          <p:cNvCxnSpPr>
            <a:stCxn id="35" idx="2"/>
          </p:cNvCxnSpPr>
          <p:nvPr/>
        </p:nvCxnSpPr>
        <p:spPr>
          <a:xfrm flipH="1">
            <a:off x="7237095" y="3092450"/>
            <a:ext cx="1905" cy="42799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5" name="Rectangles 4"/>
          <p:cNvSpPr/>
          <p:nvPr/>
        </p:nvSpPr>
        <p:spPr>
          <a:xfrm>
            <a:off x="6518910" y="3520440"/>
            <a:ext cx="1558925" cy="787400"/>
          </a:xfrm>
          <a:prstGeom prst="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solidFill>
                <a:schemeClr val="tx1"/>
              </a:solidFill>
              <a:sym typeface="+mn-ea"/>
            </a:endParaRPr>
          </a:p>
          <a:p>
            <a:pPr algn="ctr"/>
            <a:r>
              <a:rPr lang="en-US" sz="1200">
                <a:solidFill>
                  <a:schemeClr val="tx1"/>
                </a:solidFill>
                <a:latin typeface="Times New Roman" panose="02020603050405020304" pitchFamily="18" charset="0"/>
                <a:cs typeface="Times New Roman" panose="02020603050405020304" pitchFamily="18" charset="0"/>
                <a:sym typeface="+mn-ea"/>
              </a:rPr>
              <a:t>Displaying output at User Interface</a:t>
            </a:r>
            <a:endParaRPr lang="en-US" sz="1200">
              <a:solidFill>
                <a:schemeClr val="tx1"/>
              </a:solidFill>
              <a:latin typeface="Times New Roman" panose="02020603050405020304" pitchFamily="18" charset="0"/>
              <a:cs typeface="Times New Roman" panose="02020603050405020304" pitchFamily="18" charset="0"/>
            </a:endParaRPr>
          </a:p>
          <a:p>
            <a:pPr algn="ctr"/>
            <a:endParaRPr lang="en-US" sz="1200">
              <a:solidFill>
                <a:schemeClr val="tx1"/>
              </a:solidFill>
              <a:latin typeface="Times New Roman" panose="02020603050405020304" pitchFamily="18" charset="0"/>
              <a:cs typeface="Times New Roman" panose="02020603050405020304" pitchFamily="18" charset="0"/>
            </a:endParaRPr>
          </a:p>
        </p:txBody>
      </p:sp>
      <p:cxnSp>
        <p:nvCxnSpPr>
          <p:cNvPr id="8" name="Straight Arrow Connector 7"/>
          <p:cNvCxnSpPr>
            <a:stCxn id="4" idx="0"/>
            <a:endCxn id="4" idx="0"/>
          </p:cNvCxnSpPr>
          <p:nvPr/>
        </p:nvCxnSpPr>
        <p:spPr>
          <a:xfrm>
            <a:off x="4936490" y="2148840"/>
            <a:ext cx="0"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4" name="Straight Arrow Connector 3"/>
          <p:cNvCxnSpPr>
            <a:endCxn id="11" idx="3"/>
          </p:cNvCxnSpPr>
          <p:nvPr/>
        </p:nvCxnSpPr>
        <p:spPr>
          <a:xfrm flipH="1">
            <a:off x="3896360" y="2647950"/>
            <a:ext cx="2494915" cy="635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6" name="Text Box 5"/>
          <p:cNvSpPr txBox="1"/>
          <p:nvPr/>
        </p:nvSpPr>
        <p:spPr>
          <a:xfrm>
            <a:off x="7353300" y="3176905"/>
            <a:ext cx="615315" cy="306705"/>
          </a:xfrm>
          <a:prstGeom prst="rect">
            <a:avLst/>
          </a:prstGeom>
          <a:noFill/>
        </p:spPr>
        <p:txBody>
          <a:bodyPr wrap="square" rtlCol="0">
            <a:spAutoFit/>
          </a:bodyPr>
          <a:p>
            <a:r>
              <a:rPr lang="en-US"/>
              <a:t>Yes</a:t>
            </a:r>
            <a:endParaRPr lang="en-US"/>
          </a:p>
        </p:txBody>
      </p:sp>
      <p:sp>
        <p:nvSpPr>
          <p:cNvPr id="7" name="Text Box 6"/>
          <p:cNvSpPr txBox="1"/>
          <p:nvPr/>
        </p:nvSpPr>
        <p:spPr>
          <a:xfrm>
            <a:off x="4796155" y="2327275"/>
            <a:ext cx="721360" cy="320675"/>
          </a:xfrm>
          <a:prstGeom prst="rect">
            <a:avLst/>
          </a:prstGeom>
          <a:noFill/>
        </p:spPr>
        <p:txBody>
          <a:bodyPr wrap="square" rtlCol="0">
            <a:noAutofit/>
          </a:bodyPr>
          <a:p>
            <a:r>
              <a:rPr lang="en-US"/>
              <a:t>No</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1785" y="0"/>
            <a:ext cx="8520430" cy="676910"/>
          </a:xfrm>
        </p:spPr>
        <p:txBody>
          <a:bodyPr/>
          <a:p>
            <a:pPr algn="ctr"/>
            <a:r>
              <a:rPr lang="en-US" altLang="en-IN" dirty="0">
                <a:sym typeface="+mn-ea"/>
              </a:rPr>
              <a:t>Architecture Diagram Explanation</a:t>
            </a:r>
            <a:endParaRPr lang="en-US" altLang="en-IN" dirty="0">
              <a:sym typeface="+mn-ea"/>
            </a:endParaRPr>
          </a:p>
        </p:txBody>
      </p:sp>
      <p:sp>
        <p:nvSpPr>
          <p:cNvPr id="3" name="Text Placeholder 2"/>
          <p:cNvSpPr>
            <a:spLocks noGrp="1"/>
          </p:cNvSpPr>
          <p:nvPr>
            <p:ph type="body" idx="1"/>
          </p:nvPr>
        </p:nvSpPr>
        <p:spPr>
          <a:xfrm>
            <a:off x="237490" y="676910"/>
            <a:ext cx="8594725" cy="3891915"/>
          </a:xfrm>
        </p:spPr>
        <p:txBody>
          <a:bodyPr>
            <a:normAutofit/>
          </a:bodyPr>
          <a:p>
            <a:pPr marL="114300" indent="0" algn="just">
              <a:lnSpc>
                <a:spcPct val="100000"/>
              </a:lnSpc>
              <a:buNone/>
            </a:pPr>
            <a:r>
              <a:rPr lang="en-US" altLang="en-US" sz="1600">
                <a:solidFill>
                  <a:schemeClr val="tx1"/>
                </a:solidFill>
              </a:rPr>
              <a:t>The flowchart illustrates the process of cardiovascular disease prediction using retinal images. It begins with the user uploading an image, which undergoes preprocessing using CLAHE (Contrast Limited Adaptive Histogram Equalization) and normalization to enhance image quality. Features are then extracted using RCNN (Region-Based Convolutional Neural Network) and KNN (K-Nearest Neighbors) methods. These extracted features are passed to a classification stage utilizing CNN (Convolutional Neural Network) and LSTM (Long Short-Term Memory) models. The classification results undergo accuracy analysis and real-time feedback. If the accuracy meets the required threshold, the output is displayed on the user interface; otherwise, the process is refined further for improved accuracy.</a:t>
            </a:r>
            <a:endParaRPr lang="en-US" altLang="en-US" sz="1600">
              <a:solidFill>
                <a:schemeClr val="tx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5;p13"/>
          <p:cNvSpPr txBox="1"/>
          <p:nvPr/>
        </p:nvSpPr>
        <p:spPr>
          <a:xfrm>
            <a:off x="0" y="-10679"/>
            <a:ext cx="9144000" cy="7926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IN" sz="3200" b="1" dirty="0">
                <a:latin typeface="Times New Roman" panose="02020603050405020304" pitchFamily="18" charset="0"/>
                <a:cs typeface="Times New Roman" panose="02020603050405020304" pitchFamily="18" charset="0"/>
              </a:rPr>
              <a:t>Proposed Method: Module Connectivity Diagram</a:t>
            </a:r>
            <a:endParaRPr lang="en-IN" sz="3200" b="1" dirty="0">
              <a:latin typeface="Times New Roman" panose="02020603050405020304" pitchFamily="18" charset="0"/>
              <a:cs typeface="Times New Roman" panose="02020603050405020304" pitchFamily="18" charset="0"/>
            </a:endParaRPr>
          </a:p>
        </p:txBody>
      </p:sp>
      <p:sp>
        <p:nvSpPr>
          <p:cNvPr id="4" name="Google Shape;55;p13"/>
          <p:cNvSpPr txBox="1"/>
          <p:nvPr/>
        </p:nvSpPr>
        <p:spPr>
          <a:xfrm>
            <a:off x="226695" y="773430"/>
            <a:ext cx="8691245" cy="41052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25400" indent="0" algn="l"/>
            <a:endParaRPr lang="en-IN" sz="2400" b="1" dirty="0">
              <a:solidFill>
                <a:schemeClr val="tx1"/>
              </a:solidFill>
              <a:latin typeface="Times New Roman" panose="02020603050405020304" pitchFamily="18" charset="0"/>
              <a:cs typeface="Times New Roman" panose="02020603050405020304" pitchFamily="18" charset="0"/>
            </a:endParaRPr>
          </a:p>
          <a:p>
            <a:pPr marL="800100" lvl="1" algn="l">
              <a:buFont typeface="Arial" panose="020B0604020202020204" pitchFamily="34" charset="0"/>
              <a:buChar char="•"/>
            </a:pPr>
            <a:endParaRPr lang="en-IN" sz="2400" b="1" dirty="0">
              <a:solidFill>
                <a:schemeClr val="tx1"/>
              </a:solidFill>
              <a:latin typeface="Times New Roman" panose="02020603050405020304" pitchFamily="18" charset="0"/>
              <a:cs typeface="Times New Roman" panose="02020603050405020304" pitchFamily="18" charset="0"/>
            </a:endParaRPr>
          </a:p>
        </p:txBody>
      </p:sp>
      <p:sp>
        <p:nvSpPr>
          <p:cNvPr id="7" name="Rectangles 6"/>
          <p:cNvSpPr/>
          <p:nvPr/>
        </p:nvSpPr>
        <p:spPr>
          <a:xfrm>
            <a:off x="6299835" y="878840"/>
            <a:ext cx="2519045" cy="1459865"/>
          </a:xfrm>
          <a:prstGeom prst="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8" name="Rectangles 7"/>
          <p:cNvSpPr/>
          <p:nvPr/>
        </p:nvSpPr>
        <p:spPr>
          <a:xfrm>
            <a:off x="6264275" y="2844800"/>
            <a:ext cx="2634615" cy="1438910"/>
          </a:xfrm>
          <a:prstGeom prst="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 name="Rectangles 9"/>
          <p:cNvSpPr/>
          <p:nvPr/>
        </p:nvSpPr>
        <p:spPr>
          <a:xfrm>
            <a:off x="578485" y="878840"/>
            <a:ext cx="1659255" cy="1475740"/>
          </a:xfrm>
          <a:prstGeom prst="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Rectangles 10"/>
          <p:cNvSpPr/>
          <p:nvPr/>
        </p:nvSpPr>
        <p:spPr>
          <a:xfrm>
            <a:off x="1006475" y="1496060"/>
            <a:ext cx="803910" cy="625475"/>
          </a:xfrm>
          <a:prstGeom prst="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1200">
                <a:solidFill>
                  <a:schemeClr val="tx1"/>
                </a:solidFill>
                <a:latin typeface="Times New Roman" panose="02020603050405020304" pitchFamily="18" charset="0"/>
                <a:cs typeface="Times New Roman" panose="02020603050405020304" pitchFamily="18" charset="0"/>
              </a:rPr>
              <a:t>Upload</a:t>
            </a:r>
            <a:endParaRPr lang="en-US" sz="1200">
              <a:solidFill>
                <a:schemeClr val="tx1"/>
              </a:solidFill>
              <a:latin typeface="Times New Roman" panose="02020603050405020304" pitchFamily="18" charset="0"/>
              <a:cs typeface="Times New Roman" panose="02020603050405020304" pitchFamily="18" charset="0"/>
            </a:endParaRPr>
          </a:p>
          <a:p>
            <a:pPr algn="ctr"/>
            <a:r>
              <a:rPr lang="en-US" sz="1200">
                <a:solidFill>
                  <a:schemeClr val="tx1"/>
                </a:solidFill>
                <a:latin typeface="Times New Roman" panose="02020603050405020304" pitchFamily="18" charset="0"/>
                <a:cs typeface="Times New Roman" panose="02020603050405020304" pitchFamily="18" charset="0"/>
              </a:rPr>
              <a:t>Image</a:t>
            </a:r>
            <a:endParaRPr lang="en-US" sz="1200">
              <a:latin typeface="Times New Roman" panose="02020603050405020304" pitchFamily="18" charset="0"/>
              <a:cs typeface="Times New Roman" panose="02020603050405020304" pitchFamily="18" charset="0"/>
            </a:endParaRPr>
          </a:p>
        </p:txBody>
      </p:sp>
      <p:sp>
        <p:nvSpPr>
          <p:cNvPr id="13" name="Text Box 12"/>
          <p:cNvSpPr txBox="1"/>
          <p:nvPr/>
        </p:nvSpPr>
        <p:spPr>
          <a:xfrm>
            <a:off x="481965" y="1102995"/>
            <a:ext cx="2288540" cy="393065"/>
          </a:xfrm>
          <a:prstGeom prst="rect">
            <a:avLst/>
          </a:prstGeom>
          <a:noFill/>
        </p:spPr>
        <p:txBody>
          <a:bodyPr wrap="square" rtlCol="0">
            <a:noAutofit/>
          </a:bodyPr>
          <a:p>
            <a:r>
              <a:rPr lang="en-US" sz="1200">
                <a:latin typeface="Times New Roman" panose="02020603050405020304" pitchFamily="18" charset="0"/>
                <a:cs typeface="Times New Roman" panose="02020603050405020304" pitchFamily="18" charset="0"/>
              </a:rPr>
              <a:t>      Image upload module</a:t>
            </a:r>
            <a:endParaRPr lang="en-US" sz="1200">
              <a:latin typeface="Times New Roman" panose="02020603050405020304" pitchFamily="18" charset="0"/>
              <a:cs typeface="Times New Roman" panose="02020603050405020304" pitchFamily="18" charset="0"/>
            </a:endParaRPr>
          </a:p>
        </p:txBody>
      </p:sp>
      <p:sp>
        <p:nvSpPr>
          <p:cNvPr id="14" name="Text Box 13"/>
          <p:cNvSpPr txBox="1"/>
          <p:nvPr/>
        </p:nvSpPr>
        <p:spPr>
          <a:xfrm>
            <a:off x="6423660" y="1054735"/>
            <a:ext cx="2272030" cy="384175"/>
          </a:xfrm>
          <a:prstGeom prst="rect">
            <a:avLst/>
          </a:prstGeom>
          <a:noFill/>
        </p:spPr>
        <p:txBody>
          <a:bodyPr wrap="square" rtlCol="0">
            <a:noAutofit/>
          </a:bodyPr>
          <a:p>
            <a:r>
              <a:rPr lang="en-US" sz="1200">
                <a:latin typeface="Times New Roman" panose="02020603050405020304" pitchFamily="18" charset="0"/>
                <a:cs typeface="Times New Roman" panose="02020603050405020304" pitchFamily="18" charset="0"/>
              </a:rPr>
              <a:t>      Feature Extraction module</a:t>
            </a:r>
            <a:endParaRPr lang="en-US" sz="1200">
              <a:latin typeface="Times New Roman" panose="02020603050405020304" pitchFamily="18" charset="0"/>
              <a:cs typeface="Times New Roman" panose="02020603050405020304" pitchFamily="18" charset="0"/>
            </a:endParaRPr>
          </a:p>
        </p:txBody>
      </p:sp>
      <p:sp>
        <p:nvSpPr>
          <p:cNvPr id="15" name="Rectangles 14"/>
          <p:cNvSpPr/>
          <p:nvPr/>
        </p:nvSpPr>
        <p:spPr>
          <a:xfrm>
            <a:off x="6567805" y="1558925"/>
            <a:ext cx="831215" cy="509905"/>
          </a:xfrm>
          <a:prstGeom prst="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1200">
                <a:solidFill>
                  <a:schemeClr val="tx1"/>
                </a:solidFill>
                <a:latin typeface="Times New Roman" panose="02020603050405020304" pitchFamily="18" charset="0"/>
                <a:cs typeface="Times New Roman" panose="02020603050405020304" pitchFamily="18" charset="0"/>
              </a:rPr>
              <a:t>RCNN</a:t>
            </a:r>
            <a:endParaRPr lang="en-US" sz="1200">
              <a:solidFill>
                <a:schemeClr val="tx1"/>
              </a:solidFill>
              <a:latin typeface="Times New Roman" panose="02020603050405020304" pitchFamily="18" charset="0"/>
              <a:cs typeface="Times New Roman" panose="02020603050405020304" pitchFamily="18" charset="0"/>
            </a:endParaRPr>
          </a:p>
        </p:txBody>
      </p:sp>
      <p:sp>
        <p:nvSpPr>
          <p:cNvPr id="18" name="Text Box 17"/>
          <p:cNvSpPr txBox="1"/>
          <p:nvPr/>
        </p:nvSpPr>
        <p:spPr>
          <a:xfrm>
            <a:off x="6423660" y="2922270"/>
            <a:ext cx="2367280" cy="401320"/>
          </a:xfrm>
          <a:prstGeom prst="rect">
            <a:avLst/>
          </a:prstGeom>
          <a:noFill/>
        </p:spPr>
        <p:txBody>
          <a:bodyPr wrap="square" rtlCol="0">
            <a:noAutofit/>
          </a:bodyPr>
          <a:p>
            <a:r>
              <a:rPr lang="en-US" sz="1200">
                <a:latin typeface="Times New Roman" panose="02020603050405020304" pitchFamily="18" charset="0"/>
                <a:cs typeface="Times New Roman" panose="02020603050405020304" pitchFamily="18" charset="0"/>
              </a:rPr>
              <a:t>     Feature Classification module</a:t>
            </a:r>
            <a:endParaRPr lang="en-US" sz="1200">
              <a:latin typeface="Times New Roman" panose="02020603050405020304" pitchFamily="18" charset="0"/>
              <a:cs typeface="Times New Roman" panose="02020603050405020304" pitchFamily="18" charset="0"/>
            </a:endParaRPr>
          </a:p>
        </p:txBody>
      </p:sp>
      <p:sp>
        <p:nvSpPr>
          <p:cNvPr id="19" name="Rectangles 18"/>
          <p:cNvSpPr/>
          <p:nvPr/>
        </p:nvSpPr>
        <p:spPr>
          <a:xfrm>
            <a:off x="7710805" y="3489960"/>
            <a:ext cx="815975" cy="548005"/>
          </a:xfrm>
          <a:prstGeom prst="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1200">
                <a:solidFill>
                  <a:schemeClr val="tx1"/>
                </a:solidFill>
                <a:latin typeface="Times New Roman" panose="02020603050405020304" pitchFamily="18" charset="0"/>
                <a:cs typeface="Times New Roman" panose="02020603050405020304" pitchFamily="18" charset="0"/>
              </a:rPr>
              <a:t>LSTM</a:t>
            </a:r>
            <a:endParaRPr lang="en-US" sz="1200">
              <a:solidFill>
                <a:schemeClr val="tx1"/>
              </a:solidFill>
              <a:latin typeface="Times New Roman" panose="02020603050405020304" pitchFamily="18" charset="0"/>
              <a:cs typeface="Times New Roman" panose="02020603050405020304" pitchFamily="18" charset="0"/>
            </a:endParaRPr>
          </a:p>
        </p:txBody>
      </p:sp>
      <p:sp>
        <p:nvSpPr>
          <p:cNvPr id="21" name="Rectangles 20"/>
          <p:cNvSpPr/>
          <p:nvPr/>
        </p:nvSpPr>
        <p:spPr>
          <a:xfrm>
            <a:off x="3206750" y="878840"/>
            <a:ext cx="2311400" cy="1466850"/>
          </a:xfrm>
          <a:prstGeom prst="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3" name="Text Box 22"/>
          <p:cNvSpPr txBox="1"/>
          <p:nvPr/>
        </p:nvSpPr>
        <p:spPr>
          <a:xfrm>
            <a:off x="3067685" y="1050290"/>
            <a:ext cx="2840355" cy="249555"/>
          </a:xfrm>
          <a:prstGeom prst="rect">
            <a:avLst/>
          </a:prstGeom>
          <a:noFill/>
        </p:spPr>
        <p:txBody>
          <a:bodyPr wrap="square" rtlCol="0">
            <a:noAutofit/>
          </a:bodyPr>
          <a:p>
            <a:r>
              <a:rPr lang="en-US" sz="1200">
                <a:latin typeface="Times New Roman" panose="02020603050405020304" pitchFamily="18" charset="0"/>
                <a:cs typeface="Times New Roman" panose="02020603050405020304" pitchFamily="18" charset="0"/>
              </a:rPr>
              <a:t>        Image Preprocessing module</a:t>
            </a:r>
            <a:endParaRPr lang="en-US" sz="1200">
              <a:latin typeface="Times New Roman" panose="02020603050405020304" pitchFamily="18" charset="0"/>
              <a:cs typeface="Times New Roman" panose="02020603050405020304" pitchFamily="18" charset="0"/>
            </a:endParaRPr>
          </a:p>
        </p:txBody>
      </p:sp>
      <p:sp>
        <p:nvSpPr>
          <p:cNvPr id="24" name="Rectangles 23"/>
          <p:cNvSpPr/>
          <p:nvPr/>
        </p:nvSpPr>
        <p:spPr>
          <a:xfrm>
            <a:off x="3533140" y="1438910"/>
            <a:ext cx="1826260" cy="677545"/>
          </a:xfrm>
          <a:prstGeom prst="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1200">
                <a:solidFill>
                  <a:schemeClr val="tx1"/>
                </a:solidFill>
                <a:latin typeface="Times New Roman" panose="02020603050405020304" pitchFamily="18" charset="0"/>
                <a:cs typeface="Times New Roman" panose="02020603050405020304" pitchFamily="18" charset="0"/>
              </a:rPr>
              <a:t>CLAHE</a:t>
            </a:r>
            <a:endParaRPr lang="en-US" sz="1200">
              <a:solidFill>
                <a:schemeClr val="tx1"/>
              </a:solidFill>
              <a:latin typeface="Times New Roman" panose="02020603050405020304" pitchFamily="18" charset="0"/>
              <a:cs typeface="Times New Roman" panose="02020603050405020304" pitchFamily="18" charset="0"/>
            </a:endParaRPr>
          </a:p>
          <a:p>
            <a:pPr algn="ctr"/>
            <a:r>
              <a:rPr lang="en-US" sz="1200">
                <a:solidFill>
                  <a:schemeClr val="tx1"/>
                </a:solidFill>
                <a:latin typeface="Times New Roman" panose="02020603050405020304" pitchFamily="18" charset="0"/>
                <a:cs typeface="Times New Roman" panose="02020603050405020304" pitchFamily="18" charset="0"/>
              </a:rPr>
              <a:t>Normalization</a:t>
            </a:r>
            <a:endParaRPr lang="en-US" sz="1200">
              <a:solidFill>
                <a:schemeClr val="tx1"/>
              </a:solidFill>
              <a:latin typeface="Times New Roman" panose="02020603050405020304" pitchFamily="18" charset="0"/>
              <a:cs typeface="Times New Roman" panose="02020603050405020304" pitchFamily="18" charset="0"/>
            </a:endParaRPr>
          </a:p>
        </p:txBody>
      </p:sp>
      <p:cxnSp>
        <p:nvCxnSpPr>
          <p:cNvPr id="25" name="Straight Arrow Connector 24"/>
          <p:cNvCxnSpPr>
            <a:stCxn id="21" idx="3"/>
            <a:endCxn id="7" idx="1"/>
          </p:cNvCxnSpPr>
          <p:nvPr/>
        </p:nvCxnSpPr>
        <p:spPr>
          <a:xfrm flipV="1">
            <a:off x="5518150" y="1609090"/>
            <a:ext cx="781685" cy="317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6" name="Straight Arrow Connector 25"/>
          <p:cNvCxnSpPr>
            <a:stCxn id="8" idx="1"/>
            <a:endCxn id="5" idx="3"/>
          </p:cNvCxnSpPr>
          <p:nvPr/>
        </p:nvCxnSpPr>
        <p:spPr>
          <a:xfrm flipH="1">
            <a:off x="5542280" y="3564255"/>
            <a:ext cx="721995" cy="63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7" name="Straight Arrow Connector 26"/>
          <p:cNvCxnSpPr>
            <a:endCxn id="8" idx="0"/>
          </p:cNvCxnSpPr>
          <p:nvPr/>
        </p:nvCxnSpPr>
        <p:spPr>
          <a:xfrm>
            <a:off x="7569200" y="2353310"/>
            <a:ext cx="12700" cy="49149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8" name="Straight Arrow Connector 27"/>
          <p:cNvCxnSpPr>
            <a:stCxn id="10" idx="3"/>
            <a:endCxn id="21" idx="1"/>
          </p:cNvCxnSpPr>
          <p:nvPr/>
        </p:nvCxnSpPr>
        <p:spPr>
          <a:xfrm flipV="1">
            <a:off x="2237740" y="1612265"/>
            <a:ext cx="969010" cy="444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29" name="Rectangles 28"/>
          <p:cNvSpPr/>
          <p:nvPr/>
        </p:nvSpPr>
        <p:spPr>
          <a:xfrm>
            <a:off x="6572250" y="3488690"/>
            <a:ext cx="830580" cy="549275"/>
          </a:xfrm>
          <a:prstGeom prst="rect">
            <a:avLst/>
          </a:prstGeom>
          <a:solidFill>
            <a:schemeClr val="bg1">
              <a:alpha val="93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1200">
                <a:solidFill>
                  <a:schemeClr val="tx1"/>
                </a:solidFill>
                <a:latin typeface="Times New Roman" panose="02020603050405020304" pitchFamily="18" charset="0"/>
                <a:cs typeface="Times New Roman" panose="02020603050405020304" pitchFamily="18" charset="0"/>
              </a:rPr>
              <a:t>CNN</a:t>
            </a:r>
            <a:endParaRPr lang="en-US" sz="1200">
              <a:solidFill>
                <a:schemeClr val="tx1"/>
              </a:solidFill>
              <a:latin typeface="Times New Roman" panose="02020603050405020304" pitchFamily="18" charset="0"/>
              <a:cs typeface="Times New Roman" panose="02020603050405020304" pitchFamily="18" charset="0"/>
            </a:endParaRPr>
          </a:p>
        </p:txBody>
      </p:sp>
      <p:sp>
        <p:nvSpPr>
          <p:cNvPr id="5" name="Rectangles 4"/>
          <p:cNvSpPr/>
          <p:nvPr/>
        </p:nvSpPr>
        <p:spPr>
          <a:xfrm>
            <a:off x="3243580" y="2844800"/>
            <a:ext cx="2298700" cy="1439545"/>
          </a:xfrm>
          <a:prstGeom prst="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7" name="Rectangles 16"/>
          <p:cNvSpPr/>
          <p:nvPr/>
        </p:nvSpPr>
        <p:spPr>
          <a:xfrm>
            <a:off x="3533140" y="3388995"/>
            <a:ext cx="1825625" cy="702945"/>
          </a:xfrm>
          <a:prstGeom prst="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1200">
                <a:solidFill>
                  <a:schemeClr val="tx1"/>
                </a:solidFill>
                <a:latin typeface="Times New Roman" panose="02020603050405020304" pitchFamily="18" charset="0"/>
                <a:cs typeface="Times New Roman" panose="02020603050405020304" pitchFamily="18" charset="0"/>
              </a:rPr>
              <a:t>Display Results</a:t>
            </a:r>
            <a:endParaRPr lang="en-US" sz="1200">
              <a:solidFill>
                <a:schemeClr val="tx1"/>
              </a:solidFill>
              <a:latin typeface="Times New Roman" panose="02020603050405020304" pitchFamily="18" charset="0"/>
              <a:cs typeface="Times New Roman" panose="02020603050405020304" pitchFamily="18" charset="0"/>
            </a:endParaRPr>
          </a:p>
        </p:txBody>
      </p:sp>
      <p:sp>
        <p:nvSpPr>
          <p:cNvPr id="20" name="Text Box 19"/>
          <p:cNvSpPr txBox="1"/>
          <p:nvPr/>
        </p:nvSpPr>
        <p:spPr>
          <a:xfrm>
            <a:off x="3394075" y="2934335"/>
            <a:ext cx="2075815" cy="275590"/>
          </a:xfrm>
          <a:prstGeom prst="rect">
            <a:avLst/>
          </a:prstGeom>
          <a:noFill/>
        </p:spPr>
        <p:txBody>
          <a:bodyPr wrap="square" rtlCol="0">
            <a:spAutoFit/>
          </a:bodyPr>
          <a:p>
            <a:r>
              <a:rPr lang="en-US" sz="1200">
                <a:latin typeface="Times New Roman" panose="02020603050405020304" pitchFamily="18" charset="0"/>
                <a:cs typeface="Times New Roman" panose="02020603050405020304" pitchFamily="18" charset="0"/>
              </a:rPr>
              <a:t>     Image Display module</a:t>
            </a:r>
            <a:endParaRPr lang="en-US" sz="1200">
              <a:latin typeface="Times New Roman" panose="02020603050405020304" pitchFamily="18" charset="0"/>
              <a:cs typeface="Times New Roman" panose="02020603050405020304" pitchFamily="18" charset="0"/>
            </a:endParaRPr>
          </a:p>
        </p:txBody>
      </p:sp>
      <p:sp>
        <p:nvSpPr>
          <p:cNvPr id="2" name="Rectangles 1"/>
          <p:cNvSpPr/>
          <p:nvPr/>
        </p:nvSpPr>
        <p:spPr>
          <a:xfrm>
            <a:off x="7710805" y="1560195"/>
            <a:ext cx="816610" cy="506095"/>
          </a:xfrm>
          <a:prstGeom prst="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1200">
                <a:solidFill>
                  <a:schemeClr val="tx1"/>
                </a:solidFill>
                <a:latin typeface="Times New Roman" panose="02020603050405020304" pitchFamily="18" charset="0"/>
                <a:cs typeface="Times New Roman" panose="02020603050405020304" pitchFamily="18" charset="0"/>
              </a:rPr>
              <a:t>KNN</a:t>
            </a:r>
            <a:endParaRPr lang="en-US" sz="120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6210" y="0"/>
            <a:ext cx="8809355" cy="617855"/>
          </a:xfrm>
        </p:spPr>
        <p:txBody>
          <a:bodyPr/>
          <a:p>
            <a:r>
              <a:rPr lang="en-IN" dirty="0">
                <a:sym typeface="+mn-ea"/>
              </a:rPr>
              <a:t>Proposed Method: Module Connectivity Diagram</a:t>
            </a:r>
            <a:endParaRPr lang="en-US"/>
          </a:p>
        </p:txBody>
      </p:sp>
      <p:sp>
        <p:nvSpPr>
          <p:cNvPr id="3" name="Text Placeholder 2"/>
          <p:cNvSpPr>
            <a:spLocks noGrp="1"/>
          </p:cNvSpPr>
          <p:nvPr>
            <p:ph type="body" idx="1"/>
          </p:nvPr>
        </p:nvSpPr>
        <p:spPr>
          <a:xfrm>
            <a:off x="311785" y="738505"/>
            <a:ext cx="8520430" cy="3830320"/>
          </a:xfrm>
        </p:spPr>
        <p:txBody>
          <a:bodyPr>
            <a:normAutofit/>
          </a:bodyPr>
          <a:p>
            <a:pPr marL="114300" indent="0" algn="just">
              <a:lnSpc>
                <a:spcPct val="100000"/>
              </a:lnSpc>
              <a:buNone/>
            </a:pPr>
            <a:r>
              <a:rPr lang="en-US" altLang="en-US" sz="1600">
                <a:solidFill>
                  <a:schemeClr val="tx1"/>
                </a:solidFill>
              </a:rPr>
              <a:t>The diagram represents the workflow of a cardiovascular disease prediction system using retinal images. The process begins with the Image Upload Module, where users upload retinal images. These images are then processed in the Image Preprocessing Module, which applies CLAHE (Contrast Limited Adaptive Histogram Equalization) and normalization techniques to enhance image quality. The preprocessed images are passed to the Feature Extraction Module, where features are extracted using RCNN (Region-Based Convolutional Neural Network) and KNN (K-Nearest Neighbors). The extracted features are then classified in the Feature Classification Module using CNN (Convolutional Neural Network) and LSTM (Long Short-Term Memory) models. Finally, the classification results are sent to the Image Display Module, where the prediction outcomes are displayed to the user.</a:t>
            </a:r>
            <a:endParaRPr lang="en-US" altLang="en-US" sz="1600">
              <a:solidFill>
                <a:schemeClr val="tx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1785" y="96520"/>
            <a:ext cx="8520430" cy="647065"/>
          </a:xfrm>
        </p:spPr>
        <p:txBody>
          <a:bodyPr/>
          <a:p>
            <a:r>
              <a:rPr lang="en-GB"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Proposed Method: Experimental Results</a:t>
            </a:r>
            <a:endParaRPr lang="en-US"/>
          </a:p>
        </p:txBody>
      </p:sp>
      <p:sp>
        <p:nvSpPr>
          <p:cNvPr id="3" name="Text Placeholder 2"/>
          <p:cNvSpPr>
            <a:spLocks noGrp="1"/>
          </p:cNvSpPr>
          <p:nvPr>
            <p:ph type="body" idx="1"/>
          </p:nvPr>
        </p:nvSpPr>
        <p:spPr>
          <a:xfrm>
            <a:off x="311785" y="744220"/>
            <a:ext cx="8520430" cy="3824605"/>
          </a:xfrm>
        </p:spPr>
        <p:txBody>
          <a:bodyPr/>
          <a:p>
            <a:pPr marL="114300" indent="0">
              <a:buNone/>
            </a:pPr>
            <a:endParaRPr lang="en-US" sz="1600"/>
          </a:p>
        </p:txBody>
      </p:sp>
      <p:pic>
        <p:nvPicPr>
          <p:cNvPr id="4" name="Picture 3"/>
          <p:cNvPicPr>
            <a:picLocks noChangeAspect="1"/>
          </p:cNvPicPr>
          <p:nvPr/>
        </p:nvPicPr>
        <p:blipFill>
          <a:blip r:embed="rId1"/>
          <a:stretch>
            <a:fillRect/>
          </a:stretch>
        </p:blipFill>
        <p:spPr>
          <a:xfrm>
            <a:off x="311785" y="744220"/>
            <a:ext cx="8610600" cy="382397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1785" y="96520"/>
            <a:ext cx="8520430" cy="647065"/>
          </a:xfrm>
        </p:spPr>
        <p:txBody>
          <a:bodyPr/>
          <a:p>
            <a:r>
              <a:rPr lang="en-GB"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Proposed Method: Experimental Results</a:t>
            </a:r>
            <a:endParaRPr lang="en-US"/>
          </a:p>
        </p:txBody>
      </p:sp>
      <p:sp>
        <p:nvSpPr>
          <p:cNvPr id="3" name="Text Placeholder 2"/>
          <p:cNvSpPr>
            <a:spLocks noGrp="1"/>
          </p:cNvSpPr>
          <p:nvPr>
            <p:ph type="body" idx="1"/>
          </p:nvPr>
        </p:nvSpPr>
        <p:spPr>
          <a:xfrm>
            <a:off x="311785" y="744220"/>
            <a:ext cx="8520430" cy="3824605"/>
          </a:xfrm>
        </p:spPr>
        <p:txBody>
          <a:bodyPr/>
          <a:p>
            <a:pPr marL="114300" indent="0">
              <a:buNone/>
            </a:pPr>
            <a:endParaRPr lang="en-US" sz="1600"/>
          </a:p>
        </p:txBody>
      </p:sp>
      <p:pic>
        <p:nvPicPr>
          <p:cNvPr id="6" name="Picture 5"/>
          <p:cNvPicPr>
            <a:picLocks noChangeAspect="1"/>
          </p:cNvPicPr>
          <p:nvPr/>
        </p:nvPicPr>
        <p:blipFill>
          <a:blip r:embed="rId1"/>
          <a:stretch>
            <a:fillRect/>
          </a:stretch>
        </p:blipFill>
        <p:spPr>
          <a:xfrm>
            <a:off x="311785" y="744855"/>
            <a:ext cx="8520430" cy="398462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1785" y="96520"/>
            <a:ext cx="8520430" cy="647065"/>
          </a:xfrm>
        </p:spPr>
        <p:txBody>
          <a:bodyPr/>
          <a:p>
            <a:r>
              <a:rPr lang="en-GB"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Proposed Method: Experimental Results</a:t>
            </a:r>
            <a:endParaRPr lang="en-US"/>
          </a:p>
        </p:txBody>
      </p:sp>
      <p:sp>
        <p:nvSpPr>
          <p:cNvPr id="3" name="Text Placeholder 2"/>
          <p:cNvSpPr>
            <a:spLocks noGrp="1"/>
          </p:cNvSpPr>
          <p:nvPr>
            <p:ph type="body" idx="1"/>
          </p:nvPr>
        </p:nvSpPr>
        <p:spPr>
          <a:xfrm>
            <a:off x="311785" y="744220"/>
            <a:ext cx="8520430" cy="3824605"/>
          </a:xfrm>
        </p:spPr>
        <p:txBody>
          <a:bodyPr/>
          <a:p>
            <a:pPr marL="114300" indent="0">
              <a:buNone/>
            </a:pPr>
            <a:r>
              <a:rPr lang="en-US" sz="1600">
                <a:solidFill>
                  <a:schemeClr val="tx1">
                    <a:lumMod val="95000"/>
                    <a:lumOff val="5000"/>
                  </a:schemeClr>
                </a:solidFill>
              </a:rPr>
              <a:t>The above Figure shows user Interface of our application which was implemented by Integrating flask interface with the model</a:t>
            </a:r>
            <a:endParaRPr lang="en-US" sz="1600">
              <a:solidFill>
                <a:schemeClr val="tx1">
                  <a:lumMod val="95000"/>
                  <a:lumOff val="5000"/>
                </a:schemeClr>
              </a:solidFill>
            </a:endParaRPr>
          </a:p>
          <a:p>
            <a:pPr algn="just">
              <a:buAutoNum type="arabicPeriod"/>
            </a:pPr>
            <a:r>
              <a:rPr lang="en-US" altLang="en-US" sz="1600">
                <a:solidFill>
                  <a:schemeClr val="tx1">
                    <a:lumMod val="95000"/>
                    <a:lumOff val="5000"/>
                  </a:schemeClr>
                </a:solidFill>
              </a:rPr>
              <a:t>The interface includes an image upload module, where users can upload retinal images and specify the desired number of clusters for feature extraction ie., he can choose number of festures he want to classify</a:t>
            </a:r>
            <a:endParaRPr lang="en-US" altLang="en-US" sz="1600">
              <a:solidFill>
                <a:schemeClr val="tx1">
                  <a:lumMod val="95000"/>
                  <a:lumOff val="5000"/>
                </a:schemeClr>
              </a:solidFill>
            </a:endParaRPr>
          </a:p>
          <a:p>
            <a:pPr algn="just">
              <a:buAutoNum type="arabicPeriod"/>
            </a:pPr>
            <a:r>
              <a:rPr lang="en-US" altLang="en-US" sz="1600">
                <a:solidFill>
                  <a:schemeClr val="tx1">
                    <a:lumMod val="95000"/>
                    <a:lumOff val="5000"/>
                  </a:schemeClr>
                </a:solidFill>
              </a:rPr>
              <a:t>The next Image shows feature classification of retinal images</a:t>
            </a:r>
            <a:endParaRPr lang="en-US" altLang="en-US" sz="1600">
              <a:solidFill>
                <a:schemeClr val="tx1">
                  <a:lumMod val="95000"/>
                  <a:lumOff val="5000"/>
                </a:schemeClr>
              </a:solidFill>
            </a:endParaRPr>
          </a:p>
          <a:p>
            <a:pPr algn="just">
              <a:buAutoNum type="arabicPeriod"/>
            </a:pPr>
            <a:r>
              <a:rPr lang="en-US" altLang="en-US" sz="1600">
                <a:solidFill>
                  <a:schemeClr val="tx1">
                    <a:lumMod val="95000"/>
                    <a:lumOff val="5000"/>
                  </a:schemeClr>
                </a:solidFill>
              </a:rPr>
              <a:t>The final image shows the attributes like age, diastolic blood pressure, systolic blood pressure, BMI Index, Heamoglobin level and find out heart attact risk percentage</a:t>
            </a:r>
            <a:endParaRPr lang="en-US" altLang="en-US" sz="1600">
              <a:solidFill>
                <a:schemeClr val="tx1">
                  <a:lumMod val="95000"/>
                  <a:lumOff val="5000"/>
                </a:schemeClr>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1785" y="96520"/>
            <a:ext cx="8520430" cy="647065"/>
          </a:xfrm>
        </p:spPr>
        <p:txBody>
          <a:bodyPr/>
          <a:p>
            <a:r>
              <a:rPr lang="en-GB"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Proposed Method: Experimental Results</a:t>
            </a:r>
            <a:endParaRPr lang="en-US"/>
          </a:p>
        </p:txBody>
      </p:sp>
      <p:sp>
        <p:nvSpPr>
          <p:cNvPr id="3" name="Text Placeholder 2"/>
          <p:cNvSpPr>
            <a:spLocks noGrp="1"/>
          </p:cNvSpPr>
          <p:nvPr>
            <p:ph type="body" idx="1"/>
          </p:nvPr>
        </p:nvSpPr>
        <p:spPr>
          <a:xfrm>
            <a:off x="311785" y="744220"/>
            <a:ext cx="8520430" cy="3824605"/>
          </a:xfrm>
        </p:spPr>
        <p:txBody>
          <a:bodyPr/>
          <a:p>
            <a:pPr marL="114300" indent="0">
              <a:buNone/>
            </a:pPr>
            <a:r>
              <a:rPr lang="en-US" sz="1600" b="1">
                <a:solidFill>
                  <a:schemeClr val="tx1">
                    <a:lumMod val="95000"/>
                    <a:lumOff val="5000"/>
                  </a:schemeClr>
                </a:solidFill>
              </a:rPr>
              <a:t>Accuracy Results</a:t>
            </a:r>
            <a:endParaRPr lang="en-US" sz="1600" b="1">
              <a:solidFill>
                <a:schemeClr val="tx1">
                  <a:lumMod val="95000"/>
                  <a:lumOff val="5000"/>
                </a:schemeClr>
              </a:solidFill>
            </a:endParaRPr>
          </a:p>
          <a:p>
            <a:pPr marL="114300" indent="0">
              <a:buNone/>
            </a:pPr>
            <a:endParaRPr lang="en-US" sz="1600" b="1">
              <a:solidFill>
                <a:schemeClr val="tx1">
                  <a:lumMod val="95000"/>
                  <a:lumOff val="5000"/>
                </a:schemeClr>
              </a:solidFill>
            </a:endParaRPr>
          </a:p>
        </p:txBody>
      </p:sp>
      <p:pic>
        <p:nvPicPr>
          <p:cNvPr id="4" name="Picture 3"/>
          <p:cNvPicPr>
            <a:picLocks noChangeAspect="1"/>
          </p:cNvPicPr>
          <p:nvPr/>
        </p:nvPicPr>
        <p:blipFill>
          <a:blip r:embed="rId1"/>
          <a:stretch>
            <a:fillRect/>
          </a:stretch>
        </p:blipFill>
        <p:spPr>
          <a:xfrm>
            <a:off x="103505" y="1323340"/>
            <a:ext cx="4834890" cy="2771140"/>
          </a:xfrm>
          <a:prstGeom prst="rect">
            <a:avLst/>
          </a:prstGeom>
        </p:spPr>
      </p:pic>
      <p:pic>
        <p:nvPicPr>
          <p:cNvPr id="4097" name="image10.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6245" y="1383030"/>
            <a:ext cx="4446905" cy="2303780"/>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6"/>
          <p:cNvSpPr txBox="1"/>
          <p:nvPr/>
        </p:nvSpPr>
        <p:spPr>
          <a:xfrm>
            <a:off x="1543050" y="3832225"/>
            <a:ext cx="2344420" cy="502920"/>
          </a:xfrm>
          <a:prstGeom prst="rect">
            <a:avLst/>
          </a:prstGeom>
          <a:noFill/>
        </p:spPr>
        <p:txBody>
          <a:bodyPr wrap="square" rtlCol="0">
            <a:noAutofit/>
          </a:bodyPr>
          <a:p>
            <a:r>
              <a:rPr lang="en-US"/>
              <a:t>Accuracy Results</a:t>
            </a:r>
            <a:endParaRPr lang="en-US"/>
          </a:p>
        </p:txBody>
      </p:sp>
      <p:sp>
        <p:nvSpPr>
          <p:cNvPr id="8" name="Text Box 7"/>
          <p:cNvSpPr txBox="1"/>
          <p:nvPr/>
        </p:nvSpPr>
        <p:spPr>
          <a:xfrm>
            <a:off x="5667375" y="3808095"/>
            <a:ext cx="2690495" cy="527050"/>
          </a:xfrm>
          <a:prstGeom prst="rect">
            <a:avLst/>
          </a:prstGeom>
          <a:noFill/>
        </p:spPr>
        <p:txBody>
          <a:bodyPr wrap="square" rtlCol="0">
            <a:noAutofit/>
          </a:bodyPr>
          <a:p>
            <a:r>
              <a:rPr lang="en-US"/>
              <a:t>Correlation Metrics</a:t>
            </a:r>
            <a:endParaRPr 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1785" y="96520"/>
            <a:ext cx="8520430" cy="647065"/>
          </a:xfrm>
        </p:spPr>
        <p:txBody>
          <a:bodyPr/>
          <a:p>
            <a:r>
              <a:rPr lang="en-GB"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Proposed Method: Experimental Results</a:t>
            </a:r>
            <a:endParaRPr lang="en-US"/>
          </a:p>
        </p:txBody>
      </p:sp>
      <p:sp>
        <p:nvSpPr>
          <p:cNvPr id="3" name="Text Placeholder 2"/>
          <p:cNvSpPr>
            <a:spLocks noGrp="1"/>
          </p:cNvSpPr>
          <p:nvPr>
            <p:ph type="body" idx="1"/>
          </p:nvPr>
        </p:nvSpPr>
        <p:spPr>
          <a:xfrm>
            <a:off x="311785" y="744220"/>
            <a:ext cx="8520430" cy="3824605"/>
          </a:xfrm>
        </p:spPr>
        <p:txBody>
          <a:bodyPr>
            <a:noAutofit/>
          </a:bodyPr>
          <a:p>
            <a:pPr marL="114300" indent="0">
              <a:buNone/>
            </a:pPr>
            <a:r>
              <a:rPr lang="en-US" altLang="en-US" sz="1500">
                <a:solidFill>
                  <a:schemeClr val="tx1">
                    <a:lumMod val="95000"/>
                    <a:lumOff val="5000"/>
                  </a:schemeClr>
                </a:solidFill>
              </a:rPr>
              <a:t>The accuracy graph graph illustrates the accuracy performance of your cardiovascular disease prediction model, which is based on retinal images, across training and testing phases over a series of 50 epochs. Here is a description of the key details in the chart:</a:t>
            </a:r>
            <a:endParaRPr lang="en-US" altLang="en-US" sz="1500">
              <a:solidFill>
                <a:schemeClr val="tx1">
                  <a:lumMod val="95000"/>
                  <a:lumOff val="5000"/>
                </a:schemeClr>
              </a:solidFill>
            </a:endParaRPr>
          </a:p>
          <a:p>
            <a:pPr marL="114300" indent="0">
              <a:buNone/>
            </a:pPr>
            <a:r>
              <a:rPr lang="en-US" altLang="en-US" sz="1500" b="1">
                <a:solidFill>
                  <a:schemeClr val="tx1">
                    <a:lumMod val="95000"/>
                    <a:lumOff val="5000"/>
                  </a:schemeClr>
                </a:solidFill>
              </a:rPr>
              <a:t>Axes:</a:t>
            </a:r>
            <a:endParaRPr lang="en-US" altLang="en-US" sz="1500" b="1">
              <a:solidFill>
                <a:schemeClr val="tx1">
                  <a:lumMod val="95000"/>
                  <a:lumOff val="5000"/>
                </a:schemeClr>
              </a:solidFill>
            </a:endParaRPr>
          </a:p>
          <a:p>
            <a:pPr marL="114300" indent="0">
              <a:buNone/>
            </a:pPr>
            <a:r>
              <a:rPr lang="en-US" altLang="en-US" sz="1500">
                <a:solidFill>
                  <a:schemeClr val="tx1">
                    <a:lumMod val="95000"/>
                    <a:lumOff val="5000"/>
                  </a:schemeClr>
                </a:solidFill>
              </a:rPr>
              <a:t>The x-axis represents the number of training epochs, ranging from 0 to 50.</a:t>
            </a:r>
            <a:endParaRPr lang="en-US" altLang="en-US" sz="1500">
              <a:solidFill>
                <a:schemeClr val="tx1">
                  <a:lumMod val="95000"/>
                  <a:lumOff val="5000"/>
                </a:schemeClr>
              </a:solidFill>
            </a:endParaRPr>
          </a:p>
          <a:p>
            <a:pPr marL="114300" indent="0">
              <a:buNone/>
            </a:pPr>
            <a:r>
              <a:rPr lang="en-US" altLang="en-US" sz="1500">
                <a:solidFill>
                  <a:schemeClr val="tx1">
                    <a:lumMod val="95000"/>
                    <a:lumOff val="5000"/>
                  </a:schemeClr>
                </a:solidFill>
              </a:rPr>
              <a:t>The y-axis indicates the accuracy metric, ranging from 0.5 to 1.0.</a:t>
            </a:r>
            <a:endParaRPr lang="en-US" altLang="en-US" sz="1500">
              <a:solidFill>
                <a:schemeClr val="tx1">
                  <a:lumMod val="95000"/>
                  <a:lumOff val="5000"/>
                </a:schemeClr>
              </a:solidFill>
            </a:endParaRPr>
          </a:p>
          <a:p>
            <a:pPr marL="114300" indent="0">
              <a:buNone/>
            </a:pPr>
            <a:r>
              <a:rPr lang="en-US" altLang="en-US" sz="1500" b="1">
                <a:solidFill>
                  <a:schemeClr val="tx1">
                    <a:lumMod val="95000"/>
                    <a:lumOff val="5000"/>
                  </a:schemeClr>
                </a:solidFill>
              </a:rPr>
              <a:t>Curves:</a:t>
            </a:r>
            <a:endParaRPr lang="en-US" altLang="en-US" sz="1500" b="1">
              <a:solidFill>
                <a:schemeClr val="tx1">
                  <a:lumMod val="95000"/>
                  <a:lumOff val="5000"/>
                </a:schemeClr>
              </a:solidFill>
            </a:endParaRPr>
          </a:p>
          <a:p>
            <a:pPr marL="114300" indent="0">
              <a:buNone/>
            </a:pPr>
            <a:r>
              <a:rPr lang="en-US" altLang="en-US" sz="1500">
                <a:solidFill>
                  <a:schemeClr val="tx1">
                    <a:lumMod val="95000"/>
                    <a:lumOff val="5000"/>
                  </a:schemeClr>
                </a:solidFill>
              </a:rPr>
              <a:t>The blue curve shows the accuracy during the training phase.</a:t>
            </a:r>
            <a:endParaRPr lang="en-US" altLang="en-US" sz="1500">
              <a:solidFill>
                <a:schemeClr val="tx1">
                  <a:lumMod val="95000"/>
                  <a:lumOff val="5000"/>
                </a:schemeClr>
              </a:solidFill>
            </a:endParaRPr>
          </a:p>
          <a:p>
            <a:pPr marL="114300" indent="0">
              <a:buNone/>
            </a:pPr>
            <a:r>
              <a:rPr lang="en-US" altLang="en-US" sz="1500">
                <a:solidFill>
                  <a:schemeClr val="tx1">
                    <a:lumMod val="95000"/>
                    <a:lumOff val="5000"/>
                  </a:schemeClr>
                </a:solidFill>
              </a:rPr>
              <a:t>The red curve indicates the accuracy during the testing phase.</a:t>
            </a:r>
            <a:endParaRPr lang="en-US" altLang="en-US" sz="1500">
              <a:solidFill>
                <a:schemeClr val="tx1">
                  <a:lumMod val="95000"/>
                  <a:lumOff val="5000"/>
                </a:schemeClr>
              </a:solidFill>
            </a:endParaRPr>
          </a:p>
          <a:p>
            <a:pPr marL="114300" indent="0">
              <a:buNone/>
            </a:pPr>
            <a:r>
              <a:rPr lang="en-US" altLang="en-US" sz="1500" b="1">
                <a:solidFill>
                  <a:schemeClr val="tx1">
                    <a:lumMod val="95000"/>
                    <a:lumOff val="5000"/>
                  </a:schemeClr>
                </a:solidFill>
              </a:rPr>
              <a:t>Insights:</a:t>
            </a:r>
            <a:endParaRPr lang="en-US" altLang="en-US" sz="1500" b="1">
              <a:solidFill>
                <a:schemeClr val="tx1">
                  <a:lumMod val="95000"/>
                  <a:lumOff val="5000"/>
                </a:schemeClr>
              </a:solidFill>
            </a:endParaRPr>
          </a:p>
          <a:p>
            <a:pPr marL="114300" indent="0">
              <a:buNone/>
            </a:pPr>
            <a:r>
              <a:rPr lang="en-US" altLang="en-US" sz="1500">
                <a:solidFill>
                  <a:schemeClr val="tx1">
                    <a:lumMod val="95000"/>
                    <a:lumOff val="5000"/>
                  </a:schemeClr>
                </a:solidFill>
              </a:rPr>
              <a:t>Both curves show a steady increase in accuracy as the number of epochs increases.</a:t>
            </a:r>
            <a:endParaRPr lang="en-US" altLang="en-US" sz="1500">
              <a:solidFill>
                <a:schemeClr val="tx1">
                  <a:lumMod val="95000"/>
                  <a:lumOff val="5000"/>
                </a:schemeClr>
              </a:solidFill>
            </a:endParaRPr>
          </a:p>
          <a:p>
            <a:pPr marL="114300" indent="0">
              <a:buNone/>
            </a:pPr>
            <a:r>
              <a:rPr lang="en-US" altLang="en-US" sz="1500">
                <a:solidFill>
                  <a:schemeClr val="tx1">
                    <a:lumMod val="95000"/>
                    <a:lumOff val="5000"/>
                  </a:schemeClr>
                </a:solidFill>
              </a:rPr>
              <a:t>The training and testing accuracies are closely aligned, indicating minimal overfitting and a good generalization of the model to unseen data.</a:t>
            </a:r>
            <a:endParaRPr lang="en-US" altLang="en-US" sz="1500">
              <a:solidFill>
                <a:schemeClr val="tx1">
                  <a:lumMod val="95000"/>
                  <a:lumOff val="5000"/>
                </a:schemeClr>
              </a:solidFill>
            </a:endParaRPr>
          </a:p>
          <a:p>
            <a:pPr marL="114300" indent="0">
              <a:buNone/>
            </a:pPr>
            <a:r>
              <a:rPr lang="en-US" altLang="en-US" sz="1500">
                <a:solidFill>
                  <a:schemeClr val="tx1">
                    <a:lumMod val="95000"/>
                    <a:lumOff val="5000"/>
                  </a:schemeClr>
                </a:solidFill>
              </a:rPr>
              <a:t>The final accuracy values for both training and testing appear are (close to 1.0) after 50 epochs.</a:t>
            </a:r>
            <a:endParaRPr lang="en-US" altLang="en-US" sz="1500">
              <a:solidFill>
                <a:schemeClr val="tx1">
                  <a:lumMod val="95000"/>
                  <a:lumOff val="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1785" y="96520"/>
            <a:ext cx="8520430" cy="647065"/>
          </a:xfrm>
        </p:spPr>
        <p:txBody>
          <a:bodyPr/>
          <a:p>
            <a:r>
              <a:rPr lang="en-GB"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Proposed Method: Experimental Results</a:t>
            </a:r>
            <a:endParaRPr lang="en-US"/>
          </a:p>
        </p:txBody>
      </p:sp>
      <p:sp>
        <p:nvSpPr>
          <p:cNvPr id="3" name="Text Placeholder 2"/>
          <p:cNvSpPr>
            <a:spLocks noGrp="1"/>
          </p:cNvSpPr>
          <p:nvPr>
            <p:ph type="body" idx="1"/>
          </p:nvPr>
        </p:nvSpPr>
        <p:spPr>
          <a:xfrm>
            <a:off x="311785" y="744220"/>
            <a:ext cx="8520430" cy="3824605"/>
          </a:xfrm>
        </p:spPr>
        <p:txBody>
          <a:bodyPr/>
          <a:p>
            <a:pPr marL="114300" indent="0">
              <a:buNone/>
            </a:pPr>
            <a:endParaRPr lang="en-US" sz="1600"/>
          </a:p>
        </p:txBody>
      </p:sp>
      <p:sp>
        <p:nvSpPr>
          <p:cNvPr id="7" name="Text Box 6"/>
          <p:cNvSpPr txBox="1"/>
          <p:nvPr/>
        </p:nvSpPr>
        <p:spPr>
          <a:xfrm>
            <a:off x="5398770" y="1023620"/>
            <a:ext cx="3303270" cy="2030095"/>
          </a:xfrm>
          <a:prstGeom prst="rect">
            <a:avLst/>
          </a:prstGeom>
          <a:noFill/>
        </p:spPr>
        <p:txBody>
          <a:bodyPr wrap="square" rtlCol="0">
            <a:spAutoFit/>
          </a:bodyPr>
          <a:p>
            <a:pPr algn="just"/>
            <a:r>
              <a:rPr lang="en-US" altLang="en-US">
                <a:latin typeface="Times New Roman" panose="02020603050405020304" pitchFamily="18" charset="0"/>
                <a:cs typeface="Times New Roman" panose="02020603050405020304" pitchFamily="18" charset="0"/>
              </a:rPr>
              <a:t>The table presents the evaluation metrics for various models tested on a classification task. The models compared include RCNN, RCNN+KNN, CNN+LSTM, and a combination of these three models. Metrics such as Precision, Recall, F1-score, and Support are provided for each model. RCNN achieved moderate results with a precision of 0.732, recall of 0.744,</a:t>
            </a:r>
            <a:r>
              <a:rPr lang="en-US" altLang="en-US"/>
              <a:t> </a:t>
            </a:r>
            <a:endParaRPr lang="en-US" altLang="en-US"/>
          </a:p>
        </p:txBody>
      </p:sp>
      <p:sp>
        <p:nvSpPr>
          <p:cNvPr id="8" name="Text Box 7"/>
          <p:cNvSpPr txBox="1"/>
          <p:nvPr/>
        </p:nvSpPr>
        <p:spPr>
          <a:xfrm>
            <a:off x="582295" y="3331845"/>
            <a:ext cx="8089900" cy="1599565"/>
          </a:xfrm>
          <a:prstGeom prst="rect">
            <a:avLst/>
          </a:prstGeom>
          <a:noFill/>
        </p:spPr>
        <p:txBody>
          <a:bodyPr wrap="square" rtlCol="0">
            <a:spAutoFit/>
          </a:bodyPr>
          <a:p>
            <a:pPr algn="just"/>
            <a:r>
              <a:rPr lang="en-US" altLang="en-US">
                <a:latin typeface="Times New Roman" panose="02020603050405020304" pitchFamily="18" charset="0"/>
                <a:cs typeface="Times New Roman" panose="02020603050405020304" pitchFamily="18" charset="0"/>
                <a:sym typeface="+mn-ea"/>
              </a:rPr>
              <a:t>and an F1-score of 0.752. Incorporating KNN with RCNN improved the metrics, reaching a precision of 0.801, recall of 0.822, and an F1-score of 0.842. The CNN+LSTM model further outperformed the RCNN+KNN model with metrics of 0.879 precision, 0.881 recall, and 0.891 F1-score. Finally, combining the three models yielded the best performance, with precision, recall, and F1-score all around 0.940, alongside the highest support of 0.947. This demonstrates that the ensemble approach significantly improves the overall performance compared to individual models.</a:t>
            </a:r>
            <a:endParaRPr lang="en-US" altLang="en-US">
              <a:latin typeface="Times New Roman" panose="02020603050405020304" pitchFamily="18" charset="0"/>
              <a:cs typeface="Times New Roman" panose="02020603050405020304" pitchFamily="18" charset="0"/>
            </a:endParaRPr>
          </a:p>
          <a:p>
            <a:pPr algn="just"/>
            <a:endParaRPr lang="en-US">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1"/>
          <a:stretch>
            <a:fillRect/>
          </a:stretch>
        </p:blipFill>
        <p:spPr>
          <a:xfrm>
            <a:off x="453390" y="744855"/>
            <a:ext cx="4946015" cy="25831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5;p13"/>
          <p:cNvSpPr txBox="1"/>
          <p:nvPr/>
        </p:nvSpPr>
        <p:spPr>
          <a:xfrm>
            <a:off x="0" y="-10679"/>
            <a:ext cx="9144000" cy="7926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IN" sz="3200" b="1" dirty="0">
                <a:latin typeface="Times New Roman" panose="02020603050405020304" pitchFamily="18" charset="0"/>
                <a:cs typeface="Times New Roman" panose="02020603050405020304" pitchFamily="18" charset="0"/>
              </a:rPr>
              <a:t>Existing Approaches (Literature Survey) </a:t>
            </a:r>
            <a:endParaRPr lang="en-IN" sz="3200" b="1"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nvGraphicFramePr>
        <p:xfrm>
          <a:off x="248575" y="781921"/>
          <a:ext cx="8540316" cy="3994266"/>
        </p:xfrm>
        <a:graphic>
          <a:graphicData uri="http://schemas.openxmlformats.org/drawingml/2006/table">
            <a:tbl>
              <a:tblPr firstRow="1" firstCol="1" bandRow="1">
                <a:tableStyleId>{5C22544A-7EE6-4342-B048-85BDC9FD1C3A}</a:tableStyleId>
              </a:tblPr>
              <a:tblGrid>
                <a:gridCol w="470516"/>
                <a:gridCol w="1878598"/>
                <a:gridCol w="1274659"/>
                <a:gridCol w="1732410"/>
                <a:gridCol w="1746495"/>
                <a:gridCol w="1437638"/>
              </a:tblGrid>
              <a:tr h="479778">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Ref. No.</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Methodology</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Dataset Name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Advantage</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Drawbacks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Results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1757244">
                <a:tc>
                  <a:txBody>
                    <a:bodyPr/>
                    <a:lstStyle/>
                    <a:p>
                      <a:pPr marL="0" marR="0" lvl="0" indent="0" algn="ctr">
                        <a:lnSpc>
                          <a:spcPct val="107000"/>
                        </a:lnSpc>
                        <a:spcBef>
                          <a:spcPts val="0"/>
                        </a:spcBef>
                        <a:spcAft>
                          <a:spcPts val="0"/>
                        </a:spcAft>
                        <a:buFont typeface="+mj-lt"/>
                        <a:buNone/>
                      </a:pPr>
                      <a:r>
                        <a:rPr lang="en-IN" sz="1200" dirty="0">
                          <a:effectLst/>
                          <a:latin typeface="Times New Roman" panose="02020603050405020304" pitchFamily="18" charset="0"/>
                          <a:cs typeface="Times New Roman" panose="02020603050405020304" pitchFamily="18" charset="0"/>
                        </a:rPr>
                        <a:t>1. </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This study applied deep learning techniques to automatically detect retinal diseases using fundus images.</a:t>
                      </a:r>
                      <a:r>
                        <a:rPr lang="en-US" altLang="en-IN" sz="1200" dirty="0">
                          <a:effectLst/>
                          <a:latin typeface="Times New Roman" panose="02020603050405020304" pitchFamily="18" charset="0"/>
                          <a:ea typeface="Calibri" panose="020F0502020204030204" pitchFamily="34" charset="0"/>
                          <a:cs typeface="Times New Roman" panose="02020603050405020304" pitchFamily="18" charset="0"/>
                        </a:rPr>
                        <a:t> Using CNN</a:t>
                      </a:r>
                      <a:endParaRPr lang="en-US" alt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altLang="en-IN" sz="1200" dirty="0">
                          <a:effectLst/>
                          <a:latin typeface="Times New Roman" panose="02020603050405020304" pitchFamily="18" charset="0"/>
                          <a:ea typeface="Calibri" panose="020F0502020204030204" pitchFamily="34" charset="0"/>
                          <a:cs typeface="Times New Roman" panose="02020603050405020304" pitchFamily="18" charset="0"/>
                        </a:rPr>
                        <a:t>Retinal Fundas Images</a:t>
                      </a:r>
                      <a:endParaRPr lang="en-US" alt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Non-invasive and convenient for large-scale CVD screening using retinal images.</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High computational demand for training the deep learning model.</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altLang="en-IN" sz="1200" dirty="0">
                          <a:effectLst/>
                          <a:latin typeface="Times New Roman" panose="02020603050405020304" pitchFamily="18" charset="0"/>
                          <a:ea typeface="Calibri" panose="020F0502020204030204" pitchFamily="34" charset="0"/>
                          <a:cs typeface="Times New Roman" panose="02020603050405020304" pitchFamily="18" charset="0"/>
                        </a:rPr>
                        <a:t>Reti Who model strong predictive accuracy with an R2 score of 0.503</a:t>
                      </a:r>
                      <a:endParaRPr lang="en-US" alt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1757244">
                <a:tc>
                  <a:txBody>
                    <a:bodyPr/>
                    <a:lstStyle/>
                    <a:p>
                      <a:pPr marL="0" marR="0" lvl="0" indent="0" algn="ctr">
                        <a:lnSpc>
                          <a:spcPct val="107000"/>
                        </a:lnSpc>
                        <a:spcBef>
                          <a:spcPts val="0"/>
                        </a:spcBef>
                        <a:spcAft>
                          <a:spcPts val="0"/>
                        </a:spcAft>
                        <a:buFont typeface="+mj-lt"/>
                        <a:buNone/>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altLang="en-IN" sz="1200" dirty="0">
                          <a:effectLst/>
                          <a:latin typeface="Times New Roman" panose="02020603050405020304" pitchFamily="18" charset="0"/>
                          <a:ea typeface="Calibri" panose="020F0502020204030204" pitchFamily="34" charset="0"/>
                          <a:cs typeface="Times New Roman" panose="02020603050405020304" pitchFamily="18" charset="0"/>
                        </a:rPr>
                        <a:t>The study applied several machine learning models (Random Forest, Decision Tree, Multilayer Perceptron, XGBoost) with k-modes clustering.</a:t>
                      </a:r>
                      <a:endParaRPr lang="en-US" alt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 Kaggle dataset with 70,000 instances of cardiovascular disease.</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Models showed high prediction accuracy, with MLP achieving the highest at 87.28%.</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The study didn't generalize to other populations and lacked testing on a held-out dataset.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altLang="en-IN" sz="1200" dirty="0">
                          <a:effectLst/>
                          <a:latin typeface="Times New Roman" panose="02020603050405020304" pitchFamily="18" charset="0"/>
                          <a:ea typeface="Calibri" panose="020F0502020204030204" pitchFamily="34" charset="0"/>
                          <a:cs typeface="Times New Roman" panose="02020603050405020304" pitchFamily="18" charset="0"/>
                        </a:rPr>
                        <a:t>MLP outperformed with the best cross-validation accuracy (87.28%)​</a:t>
                      </a:r>
                      <a:endParaRPr lang="en-US" alt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1785" y="81280"/>
            <a:ext cx="8520430" cy="574040"/>
          </a:xfrm>
        </p:spPr>
        <p:txBody>
          <a:bodyPr/>
          <a:p>
            <a:pPr algn="l"/>
            <a:r>
              <a:rPr lang="en-US"/>
              <a:t>Advantages</a:t>
            </a:r>
            <a:endParaRPr lang="en-US"/>
          </a:p>
        </p:txBody>
      </p:sp>
      <p:sp>
        <p:nvSpPr>
          <p:cNvPr id="3" name="Text Placeholder 2"/>
          <p:cNvSpPr>
            <a:spLocks noGrp="1"/>
          </p:cNvSpPr>
          <p:nvPr>
            <p:ph type="body" idx="1"/>
          </p:nvPr>
        </p:nvSpPr>
        <p:spPr>
          <a:xfrm>
            <a:off x="311785" y="774065"/>
            <a:ext cx="8520430" cy="3794760"/>
          </a:xfrm>
        </p:spPr>
        <p:txBody>
          <a:bodyPr>
            <a:normAutofit lnSpcReduction="20000"/>
          </a:bodyPr>
          <a:p>
            <a:pPr marL="114300" indent="0" algn="just">
              <a:buNone/>
            </a:pPr>
            <a:r>
              <a:rPr lang="en-US" altLang="en-US" sz="1600" b="1">
                <a:solidFill>
                  <a:schemeClr val="tx1"/>
                </a:solidFill>
                <a:sym typeface="+mn-ea"/>
              </a:rPr>
              <a:t> Improved Accuracy:</a:t>
            </a:r>
            <a:endParaRPr lang="en-US" altLang="en-US" sz="1600" b="1">
              <a:solidFill>
                <a:schemeClr val="tx1"/>
              </a:solidFill>
            </a:endParaRPr>
          </a:p>
          <a:p>
            <a:pPr marL="114300" indent="0" algn="just">
              <a:buNone/>
            </a:pPr>
            <a:r>
              <a:rPr lang="en-US" altLang="en-US" sz="1600">
                <a:solidFill>
                  <a:schemeClr val="tx1"/>
                </a:solidFill>
                <a:sym typeface="+mn-ea"/>
              </a:rPr>
              <a:t>The combination of RCNN, KNN, CNN, and LSTM enhances the accuracy of cardiovascular disease prediction by leveraging different feature extraction and classification techniques.</a:t>
            </a:r>
            <a:endParaRPr lang="en-US" altLang="en-US" sz="1600">
              <a:solidFill>
                <a:schemeClr val="tx1"/>
              </a:solidFill>
              <a:sym typeface="+mn-ea"/>
            </a:endParaRPr>
          </a:p>
          <a:p>
            <a:pPr marL="114300" indent="0" algn="just">
              <a:buNone/>
            </a:pPr>
            <a:endParaRPr lang="en-US" altLang="en-US" sz="1600">
              <a:solidFill>
                <a:schemeClr val="tx1"/>
              </a:solidFill>
            </a:endParaRPr>
          </a:p>
          <a:p>
            <a:pPr marL="114300" indent="0" algn="just">
              <a:buNone/>
            </a:pPr>
            <a:r>
              <a:rPr lang="en-US" altLang="en-US" sz="1600" b="1">
                <a:solidFill>
                  <a:schemeClr val="tx1"/>
                </a:solidFill>
                <a:sym typeface="+mn-ea"/>
              </a:rPr>
              <a:t>Preprocessing Enhancements:</a:t>
            </a:r>
            <a:endParaRPr lang="en-US" altLang="en-US" sz="1600" b="1">
              <a:solidFill>
                <a:schemeClr val="tx1"/>
              </a:solidFill>
            </a:endParaRPr>
          </a:p>
          <a:p>
            <a:pPr marL="114300" indent="0" algn="just">
              <a:buNone/>
            </a:pPr>
            <a:r>
              <a:rPr lang="en-US" altLang="en-US" sz="1600">
                <a:solidFill>
                  <a:schemeClr val="tx1"/>
                </a:solidFill>
                <a:sym typeface="+mn-ea"/>
              </a:rPr>
              <a:t>Image preprocessing using CLAHE and normalization improves image quality, making the system robust to variations in lighting and contrast.</a:t>
            </a:r>
            <a:endParaRPr lang="en-US" altLang="en-US" sz="1600">
              <a:solidFill>
                <a:schemeClr val="tx1"/>
              </a:solidFill>
              <a:sym typeface="+mn-ea"/>
            </a:endParaRPr>
          </a:p>
          <a:p>
            <a:pPr marL="114300" indent="0" algn="just">
              <a:buNone/>
            </a:pPr>
            <a:endParaRPr lang="en-US" altLang="en-US" sz="1600">
              <a:solidFill>
                <a:schemeClr val="tx1"/>
              </a:solidFill>
            </a:endParaRPr>
          </a:p>
          <a:p>
            <a:pPr marL="114300" indent="0" algn="just">
              <a:buNone/>
            </a:pPr>
            <a:r>
              <a:rPr lang="en-US" altLang="en-US" sz="1600" b="1">
                <a:solidFill>
                  <a:schemeClr val="tx1"/>
                </a:solidFill>
                <a:sym typeface="+mn-ea"/>
              </a:rPr>
              <a:t>Real-Time Feedback:</a:t>
            </a:r>
            <a:endParaRPr lang="en-US" altLang="en-US" sz="1600" b="1">
              <a:solidFill>
                <a:schemeClr val="tx1"/>
              </a:solidFill>
            </a:endParaRPr>
          </a:p>
          <a:p>
            <a:pPr marL="114300" indent="0" algn="just">
              <a:buNone/>
            </a:pPr>
            <a:r>
              <a:rPr lang="en-US" altLang="en-US" sz="1600">
                <a:solidFill>
                  <a:schemeClr val="tx1"/>
                </a:solidFill>
                <a:sym typeface="+mn-ea"/>
              </a:rPr>
              <a:t>The integration of a user interface enables real-time prediction and feedback, making it convenient for users to upload images and receive immediate results.</a:t>
            </a:r>
            <a:endParaRPr lang="en-US" altLang="en-US" sz="1600">
              <a:solidFill>
                <a:schemeClr val="tx1"/>
              </a:solidFill>
              <a:sym typeface="+mn-ea"/>
            </a:endParaRPr>
          </a:p>
          <a:p>
            <a:pPr marL="114300" indent="0" algn="just">
              <a:buNone/>
            </a:pPr>
            <a:endParaRPr lang="en-US" altLang="en-US" sz="1600">
              <a:solidFill>
                <a:schemeClr val="tx1"/>
              </a:solidFill>
            </a:endParaRPr>
          </a:p>
          <a:p>
            <a:pPr marL="114300" indent="0" algn="just">
              <a:buNone/>
            </a:pPr>
            <a:r>
              <a:rPr lang="en-US" altLang="en-US" sz="1600" b="1">
                <a:solidFill>
                  <a:schemeClr val="tx1"/>
                </a:solidFill>
                <a:sym typeface="+mn-ea"/>
              </a:rPr>
              <a:t>Scalable and Adaptable:</a:t>
            </a:r>
            <a:endParaRPr lang="en-US" altLang="en-US" sz="1600" b="1">
              <a:solidFill>
                <a:schemeClr val="tx1"/>
              </a:solidFill>
            </a:endParaRPr>
          </a:p>
          <a:p>
            <a:pPr marL="114300" indent="0" algn="just">
              <a:buNone/>
            </a:pPr>
            <a:r>
              <a:rPr lang="en-US" altLang="en-US" sz="1600">
                <a:solidFill>
                  <a:schemeClr val="tx1"/>
                </a:solidFill>
                <a:sym typeface="+mn-ea"/>
              </a:rPr>
              <a:t>The modular design allows for future improvements or integration of additional machine learning models or features.</a:t>
            </a:r>
            <a:endParaRPr lang="en-US" altLang="en-US" sz="1600">
              <a:solidFill>
                <a:schemeClr val="tx1"/>
              </a:solidFill>
            </a:endParaRPr>
          </a:p>
          <a:p>
            <a:pPr marL="114300" indent="0" algn="just">
              <a:buNone/>
            </a:pPr>
            <a:endParaRPr lang="en-US" altLang="en-US" sz="1600">
              <a:solidFill>
                <a:schemeClr val="tx1"/>
              </a:solidFill>
            </a:endParaRPr>
          </a:p>
          <a:p>
            <a:pPr marL="114300" indent="0" algn="just">
              <a:buNone/>
            </a:pPr>
            <a:endParaRPr lang="en-US" altLang="en-US" sz="1600">
              <a:solidFill>
                <a:schemeClr val="tx1"/>
              </a:solidFill>
            </a:endParaRPr>
          </a:p>
          <a:p>
            <a:pPr marL="114300" indent="0" algn="just">
              <a:buNone/>
            </a:pPr>
            <a:endParaRPr lang="en-US" altLang="en-US" sz="1600" b="1">
              <a:solidFill>
                <a:schemeClr val="tx1"/>
              </a:solidFill>
            </a:endParaRPr>
          </a:p>
          <a:p>
            <a:pPr marL="114300" indent="0" algn="just">
              <a:buNone/>
            </a:pPr>
            <a:endParaRPr lang="en-US" altLang="en-US" sz="1600" b="1">
              <a:solidFill>
                <a:schemeClr val="tx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1785" y="120015"/>
            <a:ext cx="8520430" cy="594995"/>
          </a:xfrm>
        </p:spPr>
        <p:txBody>
          <a:bodyPr/>
          <a:p>
            <a:r>
              <a:rPr lang="en-US">
                <a:sym typeface="+mn-ea"/>
              </a:rPr>
              <a:t>Limitations</a:t>
            </a:r>
            <a:endParaRPr lang="en-US"/>
          </a:p>
        </p:txBody>
      </p:sp>
      <p:sp>
        <p:nvSpPr>
          <p:cNvPr id="3" name="Text Placeholder 2"/>
          <p:cNvSpPr>
            <a:spLocks noGrp="1"/>
          </p:cNvSpPr>
          <p:nvPr>
            <p:ph type="body" idx="1"/>
          </p:nvPr>
        </p:nvSpPr>
        <p:spPr>
          <a:xfrm>
            <a:off x="311785" y="810895"/>
            <a:ext cx="8520430" cy="3757930"/>
          </a:xfrm>
        </p:spPr>
        <p:txBody>
          <a:bodyPr>
            <a:normAutofit lnSpcReduction="10000"/>
          </a:bodyPr>
          <a:p>
            <a:pPr marL="114300" indent="0">
              <a:buNone/>
            </a:pPr>
            <a:r>
              <a:rPr lang="en-US" altLang="en-US" sz="1600" b="1">
                <a:solidFill>
                  <a:schemeClr val="tx1"/>
                </a:solidFill>
              </a:rPr>
              <a:t>Risk of Overfitting:</a:t>
            </a:r>
            <a:endParaRPr lang="en-US" altLang="en-US" sz="1600" b="1">
              <a:solidFill>
                <a:schemeClr val="tx1"/>
              </a:solidFill>
            </a:endParaRPr>
          </a:p>
          <a:p>
            <a:pPr marL="114300" indent="0">
              <a:buNone/>
            </a:pPr>
            <a:r>
              <a:rPr lang="en-US" altLang="en-US" sz="1600">
                <a:solidFill>
                  <a:schemeClr val="tx1"/>
                </a:solidFill>
              </a:rPr>
              <a:t>Combining multiple models increases the risk of overfitting, especially if the training dataset is not sufficiently large or diverse.</a:t>
            </a:r>
            <a:endParaRPr lang="en-US" altLang="en-US" sz="1600">
              <a:solidFill>
                <a:schemeClr val="tx1"/>
              </a:solidFill>
            </a:endParaRPr>
          </a:p>
          <a:p>
            <a:pPr marL="114300" indent="0">
              <a:buNone/>
            </a:pPr>
            <a:endParaRPr lang="en-US" altLang="en-US" sz="1600">
              <a:solidFill>
                <a:schemeClr val="tx1"/>
              </a:solidFill>
            </a:endParaRPr>
          </a:p>
          <a:p>
            <a:pPr marL="114300" indent="0">
              <a:buNone/>
            </a:pPr>
            <a:r>
              <a:rPr lang="en-US" altLang="en-US" sz="1600" b="1">
                <a:solidFill>
                  <a:schemeClr val="tx1"/>
                </a:solidFill>
              </a:rPr>
              <a:t>Limited Scope of Features:</a:t>
            </a:r>
            <a:endParaRPr lang="en-US" altLang="en-US" sz="1600" b="1">
              <a:solidFill>
                <a:schemeClr val="tx1"/>
              </a:solidFill>
            </a:endParaRPr>
          </a:p>
          <a:p>
            <a:pPr marL="114300" indent="0">
              <a:buNone/>
            </a:pPr>
            <a:r>
              <a:rPr lang="en-US" altLang="en-US" sz="1600">
                <a:solidFill>
                  <a:schemeClr val="tx1"/>
                </a:solidFill>
              </a:rPr>
              <a:t>While age, blood pressure, BMI, and hemoglobin levels are considered, other potential cardiovascular risk factors, such as cholesterol levels or lifestyle factors, are not included, which may impact the overall accuracy of the prediction.</a:t>
            </a:r>
            <a:endParaRPr lang="en-US" altLang="en-US" sz="1600">
              <a:solidFill>
                <a:schemeClr val="tx1"/>
              </a:solidFill>
            </a:endParaRPr>
          </a:p>
          <a:p>
            <a:pPr marL="114300" indent="0">
              <a:buNone/>
            </a:pPr>
            <a:endParaRPr lang="en-US" altLang="en-US" sz="1600">
              <a:solidFill>
                <a:schemeClr val="tx1"/>
              </a:solidFill>
            </a:endParaRPr>
          </a:p>
          <a:p>
            <a:pPr marL="114300" indent="0">
              <a:buNone/>
            </a:pPr>
            <a:r>
              <a:rPr lang="en-US" altLang="en-US" sz="1600" b="1">
                <a:solidFill>
                  <a:schemeClr val="tx1"/>
                </a:solidFill>
              </a:rPr>
              <a:t>Complex Deployment:</a:t>
            </a:r>
            <a:endParaRPr lang="en-US" altLang="en-US" sz="1600" b="1">
              <a:solidFill>
                <a:schemeClr val="tx1"/>
              </a:solidFill>
            </a:endParaRPr>
          </a:p>
          <a:p>
            <a:pPr marL="114300" indent="0">
              <a:buNone/>
            </a:pPr>
            <a:r>
              <a:rPr lang="en-US" altLang="en-US" sz="1600">
                <a:solidFill>
                  <a:schemeClr val="tx1"/>
                </a:solidFill>
              </a:rPr>
              <a:t>Integrating multiple models and preprocessing techniques into a single system increases the complexity of deployment and maintenance in a real-world environment.</a:t>
            </a:r>
            <a:endParaRPr lang="en-US" altLang="en-US" sz="1600">
              <a:solidFill>
                <a:schemeClr val="tx1"/>
              </a:solidFill>
            </a:endParaRPr>
          </a:p>
          <a:p>
            <a:pPr marL="114300" indent="0">
              <a:buNone/>
            </a:pPr>
            <a:endParaRPr lang="en-US" altLang="en-US" sz="1600">
              <a:solidFill>
                <a:schemeClr val="tx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1785" y="74295"/>
            <a:ext cx="8520430" cy="639445"/>
          </a:xfrm>
        </p:spPr>
        <p:txBody>
          <a:bodyPr/>
          <a:p>
            <a:r>
              <a:rPr lang="en-US"/>
              <a:t>Conclusion</a:t>
            </a:r>
            <a:endParaRPr lang="en-US"/>
          </a:p>
        </p:txBody>
      </p:sp>
      <p:sp>
        <p:nvSpPr>
          <p:cNvPr id="3" name="Text Placeholder 2"/>
          <p:cNvSpPr>
            <a:spLocks noGrp="1"/>
          </p:cNvSpPr>
          <p:nvPr>
            <p:ph type="body" idx="1"/>
          </p:nvPr>
        </p:nvSpPr>
        <p:spPr>
          <a:xfrm>
            <a:off x="311785" y="789305"/>
            <a:ext cx="8520430" cy="3779520"/>
          </a:xfrm>
        </p:spPr>
        <p:txBody>
          <a:bodyPr>
            <a:normAutofit/>
          </a:bodyPr>
          <a:p>
            <a:pPr marL="114300" indent="0" algn="just">
              <a:buNone/>
            </a:pPr>
            <a:r>
              <a:rPr lang="en-US" altLang="en-US" sz="1600">
                <a:solidFill>
                  <a:schemeClr val="tx1"/>
                </a:solidFill>
              </a:rPr>
              <a:t>In conclusion, the proposed cardiovascular disease prediction system leverages advanced deep learning techniques, including RCNN, KNN, CNN, and LSTM, to accurately analyze retinal images and predict disease risk with an overall accuracy of 96%. By integrating image preprocessing methods like CLAHE and normalization, the system ensures enhanced image quality, leading to more reliable feature extraction and classification. The user-friendly interface provides real-time predictions, making it a practical tool for early diagnosis and disease management. However, the system's performance is influenced by computational demands, image quality, and the availability of a diverse training dataset. Despite these limitations, the model offers a scalable and adaptable solution for automated cardiovascular disease detection, contributing to improved healthcare outcomes through early and accurate diagnosis.</a:t>
            </a:r>
            <a:endParaRPr lang="en-US" altLang="en-US" sz="1600">
              <a:solidFill>
                <a:schemeClr val="tx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11785" y="81915"/>
            <a:ext cx="8520430" cy="594995"/>
          </a:xfrm>
        </p:spPr>
        <p:txBody>
          <a:bodyPr/>
          <a:p>
            <a:r>
              <a:rPr lang="en-US"/>
              <a:t>Future Enhancement</a:t>
            </a:r>
            <a:endParaRPr lang="en-US"/>
          </a:p>
        </p:txBody>
      </p:sp>
      <p:sp>
        <p:nvSpPr>
          <p:cNvPr id="3" name="Text Placeholder 2"/>
          <p:cNvSpPr>
            <a:spLocks noGrp="1"/>
          </p:cNvSpPr>
          <p:nvPr>
            <p:ph type="body" idx="1"/>
          </p:nvPr>
        </p:nvSpPr>
        <p:spPr>
          <a:xfrm>
            <a:off x="311785" y="789305"/>
            <a:ext cx="8520430" cy="3779520"/>
          </a:xfrm>
        </p:spPr>
        <p:txBody>
          <a:bodyPr>
            <a:noAutofit/>
          </a:bodyPr>
          <a:p>
            <a:pPr marL="114300" indent="0">
              <a:buNone/>
            </a:pPr>
            <a:r>
              <a:rPr lang="en-US" altLang="en-US" sz="1600" b="1">
                <a:solidFill>
                  <a:schemeClr val="tx1">
                    <a:lumMod val="95000"/>
                    <a:lumOff val="5000"/>
                  </a:schemeClr>
                </a:solidFill>
              </a:rPr>
              <a:t>Incorporation of Additional Clinical Features:</a:t>
            </a:r>
            <a:endParaRPr lang="en-US" altLang="en-US" sz="1600" b="1">
              <a:solidFill>
                <a:schemeClr val="tx1">
                  <a:lumMod val="95000"/>
                  <a:lumOff val="5000"/>
                </a:schemeClr>
              </a:solidFill>
            </a:endParaRPr>
          </a:p>
          <a:p>
            <a:pPr marL="114300" indent="0">
              <a:buNone/>
            </a:pPr>
            <a:r>
              <a:rPr lang="en-US" altLang="en-US" sz="1600">
                <a:solidFill>
                  <a:schemeClr val="tx1"/>
                </a:solidFill>
              </a:rPr>
              <a:t>Integrate other critical health parameters such as cholesterol levels, glucose levels, smoking history, and family medical history to improve prediction accuracy and provide a more comprehensive risk assessment.</a:t>
            </a:r>
            <a:endParaRPr lang="en-US" altLang="en-US" sz="1600">
              <a:solidFill>
                <a:schemeClr val="tx1"/>
              </a:solidFill>
            </a:endParaRPr>
          </a:p>
          <a:p>
            <a:pPr marL="114300" indent="0">
              <a:buNone/>
            </a:pPr>
            <a:r>
              <a:rPr lang="en-US" altLang="en-US" sz="1600" b="1">
                <a:solidFill>
                  <a:schemeClr val="tx1"/>
                </a:solidFill>
              </a:rPr>
              <a:t>Mobile Application Development:</a:t>
            </a:r>
            <a:endParaRPr lang="en-US" altLang="en-US" sz="1600" b="1">
              <a:solidFill>
                <a:schemeClr val="tx1"/>
              </a:solidFill>
            </a:endParaRPr>
          </a:p>
          <a:p>
            <a:pPr marL="114300" indent="0">
              <a:buNone/>
            </a:pPr>
            <a:r>
              <a:rPr lang="en-US" altLang="en-US" sz="1600">
                <a:solidFill>
                  <a:schemeClr val="tx1"/>
                </a:solidFill>
              </a:rPr>
              <a:t>Develop a mobile application that allows users to capture retinal images using smartphone cameras and receive on-the-go cardiovascular risk assessments.</a:t>
            </a:r>
            <a:endParaRPr lang="en-US" altLang="en-US" sz="1600">
              <a:solidFill>
                <a:schemeClr val="tx1"/>
              </a:solidFill>
            </a:endParaRPr>
          </a:p>
          <a:p>
            <a:pPr marL="114300" indent="0">
              <a:buNone/>
            </a:pPr>
            <a:r>
              <a:rPr lang="en-US" altLang="en-US" sz="1600" b="1">
                <a:solidFill>
                  <a:schemeClr val="tx1"/>
                </a:solidFill>
              </a:rPr>
              <a:t>Deployment on Cloud Platforms:</a:t>
            </a:r>
            <a:endParaRPr lang="en-US" altLang="en-US" sz="1600" b="1">
              <a:solidFill>
                <a:schemeClr val="tx1"/>
              </a:solidFill>
            </a:endParaRPr>
          </a:p>
          <a:p>
            <a:pPr marL="114300" indent="0">
              <a:buNone/>
            </a:pPr>
            <a:r>
              <a:rPr lang="en-US" altLang="en-US" sz="1600">
                <a:solidFill>
                  <a:schemeClr val="tx1"/>
                </a:solidFill>
              </a:rPr>
              <a:t>Deploy the system on cloud-based platforms to handle large-scale data processing, provide faster predictions, and ensure accessibility from various devices.</a:t>
            </a:r>
            <a:endParaRPr lang="en-US" altLang="en-US" sz="1600">
              <a:solidFill>
                <a:schemeClr val="tx1"/>
              </a:solidFill>
            </a:endParaRPr>
          </a:p>
          <a:p>
            <a:pPr marL="114300" indent="0">
              <a:buNone/>
            </a:pPr>
            <a:r>
              <a:rPr lang="en-US" altLang="en-US" sz="1600" b="1">
                <a:solidFill>
                  <a:schemeClr val="tx1">
                    <a:lumMod val="95000"/>
                    <a:lumOff val="5000"/>
                  </a:schemeClr>
                </a:solidFill>
              </a:rPr>
              <a:t>Expansion to Other Diseases:</a:t>
            </a:r>
            <a:endParaRPr lang="en-US" altLang="en-US" sz="1600" b="1">
              <a:solidFill>
                <a:schemeClr val="tx1">
                  <a:lumMod val="95000"/>
                  <a:lumOff val="5000"/>
                </a:schemeClr>
              </a:solidFill>
            </a:endParaRPr>
          </a:p>
          <a:p>
            <a:pPr marL="114300" indent="0">
              <a:buNone/>
            </a:pPr>
            <a:r>
              <a:rPr lang="en-US" altLang="en-US" sz="1600">
                <a:solidFill>
                  <a:schemeClr val="tx1">
                    <a:lumMod val="95000"/>
                    <a:lumOff val="5000"/>
                  </a:schemeClr>
                </a:solidFill>
              </a:rPr>
              <a:t>Extend the system’s capabilities to predict other diseases related to retinal health, such as diabetic retinopathy, glaucoma, and hypertension.</a:t>
            </a:r>
            <a:endParaRPr lang="en-US" altLang="en-US" sz="1600">
              <a:solidFill>
                <a:schemeClr val="tx1">
                  <a:lumMod val="95000"/>
                  <a:lumOff val="5000"/>
                </a:schemeClr>
              </a:solidFill>
            </a:endParaRPr>
          </a:p>
          <a:p>
            <a:pPr marL="114300" indent="0">
              <a:buNone/>
            </a:pPr>
            <a:endParaRPr lang="en-US" altLang="en-US" sz="1400">
              <a:solidFill>
                <a:schemeClr val="tx1">
                  <a:lumMod val="95000"/>
                  <a:lumOff val="5000"/>
                </a:schemeClr>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5;p13"/>
          <p:cNvSpPr txBox="1"/>
          <p:nvPr/>
        </p:nvSpPr>
        <p:spPr>
          <a:xfrm>
            <a:off x="0" y="-10679"/>
            <a:ext cx="9144000" cy="7926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IN" sz="3200" b="1" dirty="0">
                <a:latin typeface="Times New Roman" panose="02020603050405020304" pitchFamily="18" charset="0"/>
                <a:cs typeface="Times New Roman" panose="02020603050405020304" pitchFamily="18" charset="0"/>
              </a:rPr>
              <a:t>References</a:t>
            </a:r>
            <a:endParaRPr lang="en-IN" sz="32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31140" y="660400"/>
            <a:ext cx="8470265" cy="3919220"/>
          </a:xfrm>
          <a:prstGeom prst="rect">
            <a:avLst/>
          </a:prstGeom>
          <a:noFill/>
        </p:spPr>
        <p:txBody>
          <a:bodyPr wrap="square">
            <a:noAutofit/>
          </a:bodyPr>
          <a:lstStyle/>
          <a:p>
            <a:pPr marL="355600" marR="0" algn="just" fontAlgn="base">
              <a:lnSpc>
                <a:spcPct val="107000"/>
              </a:lnSpc>
              <a:spcBef>
                <a:spcPts val="0"/>
              </a:spcBef>
              <a:spcAft>
                <a:spcPts val="0"/>
              </a:spcAft>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55600" lvl="3" algn="just" fontAlgn="base">
              <a:lnSpc>
                <a:spcPct val="107000"/>
              </a:lnSpc>
            </a:pPr>
            <a:r>
              <a:rPr lang="en-IN" sz="16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Chintan M. Bhatt 1,* , Parth Patel 1, Tarang Ghetia 1 and Pier Luigi Mazzeo 2,, “Internet of Things is a Revolutionary Approach for Future Technology Enhancement: A Review”, Journal of </a:t>
            </a:r>
            <a:r>
              <a:rPr lang="en-US" altLang="en-IN" sz="16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machine learning </a:t>
            </a:r>
            <a:r>
              <a:rPr lang="en-IN" sz="16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Vol. </a:t>
            </a:r>
            <a:r>
              <a:rPr lang="en-US" altLang="en-IN" sz="16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IN" sz="16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6,</a:t>
            </a:r>
            <a:r>
              <a:rPr lang="en-US" altLang="en-IN" sz="16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Issue 2</a:t>
            </a:r>
            <a:r>
              <a:rPr lang="en-IN" sz="16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Article No. </a:t>
            </a:r>
            <a:r>
              <a:rPr lang="en-US" altLang="en-IN" sz="16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88</a:t>
            </a:r>
            <a:r>
              <a:rPr lang="en-IN" sz="16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pp. 1-21, 20</a:t>
            </a:r>
            <a:r>
              <a:rPr lang="en-US" altLang="en-IN" sz="16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23</a:t>
            </a:r>
            <a:r>
              <a:rPr lang="en-IN" sz="16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br>
              <a:rPr lang="en-IN" sz="16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600"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https://doi.org/10.3390/a16020088</a:t>
            </a:r>
            <a:endParaRPr lang="en-IN" sz="16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55600" lvl="3" algn="just" fontAlgn="base">
              <a:lnSpc>
                <a:spcPct val="107000"/>
              </a:lnSpc>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55600" marR="0" algn="just" fontAlgn="base">
              <a:lnSpc>
                <a:spcPct val="107000"/>
              </a:lnSpc>
              <a:spcBef>
                <a:spcPts val="0"/>
              </a:spcBef>
              <a:spcAft>
                <a:spcPts val="0"/>
              </a:spcAft>
            </a:pPr>
            <a:r>
              <a:rPr lang="en-IN" sz="1600" u="sng"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hlinkClick r:id="rId1"/>
              </a:rPr>
              <a:t>https://journalofbigdata.springeropen.com/articles/10.1186/s40537-019-0268-2</a:t>
            </a:r>
            <a:endParaRPr lang="en-IN" sz="1600" u="sng" dirty="0">
              <a:solidFill>
                <a:schemeClr val="accent1">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hlinkClick r:id="rId1"/>
            </a:endParaRPr>
          </a:p>
          <a:p>
            <a:pPr marL="355600" marR="0" algn="just" fontAlgn="base">
              <a:lnSpc>
                <a:spcPct val="107000"/>
              </a:lnSpc>
              <a:spcBef>
                <a:spcPts val="0"/>
              </a:spcBef>
              <a:spcAft>
                <a:spcPts val="0"/>
              </a:spcAft>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55600" marR="0" algn="just" fontAlgn="base">
              <a:lnSpc>
                <a:spcPct val="107000"/>
              </a:lnSpc>
              <a:spcBef>
                <a:spcPts val="0"/>
              </a:spcBef>
              <a:spcAft>
                <a:spcPts val="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Saravanan Srinivasan1</a:t>
            </a:r>
            <a:r>
              <a:rPr lang="en-US" alt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SubathraGunasekaran2</a:t>
            </a:r>
            <a:r>
              <a:rPr lang="en-US" alt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Sandeep Kumar Mathivanan3, BenjulaAnbu Malar M. B4, Prabhu Jayagopal4 &amp; GemmachisTeshite Dalu5</a:t>
            </a:r>
            <a:r>
              <a:rPr lang="en-US" altLang="en-IN" sz="1600" dirty="0">
                <a:effectLst/>
                <a:latin typeface="Times New Roman" panose="02020603050405020304" pitchFamily="18" charset="0"/>
                <a:ea typeface="Calibri" panose="020F0502020204030204" pitchFamily="34" charset="0"/>
                <a:cs typeface="Times New Roman" panose="02020603050405020304" pitchFamily="18" charset="0"/>
              </a:rPr>
              <a:t> “An Active Learning Machine Technique Based Prediction of Cardiovascular Heart Disease” A Journal on Scientific Reports , Vol. 13, Article No. 13588 , 2023. </a:t>
            </a:r>
            <a:r>
              <a:rPr lang="en-US" altLang="en-IN" sz="1600"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https://doi.org/10.1038/s41598-023-40717-1</a:t>
            </a:r>
            <a:endParaRPr lang="en-US" altLang="en-IN" sz="1600"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55600" marR="0" algn="just" fontAlgn="base">
              <a:lnSpc>
                <a:spcPct val="107000"/>
              </a:lnSpc>
              <a:spcBef>
                <a:spcPts val="0"/>
              </a:spcBef>
              <a:spcAft>
                <a:spcPts val="0"/>
              </a:spcAft>
            </a:pPr>
            <a:endParaRPr lang="en-US" altLang="en-IN" sz="1600"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55600" marR="0" algn="just" fontAlgn="base">
              <a:lnSpc>
                <a:spcPct val="107000"/>
              </a:lnSpc>
              <a:spcBef>
                <a:spcPts val="0"/>
              </a:spcBef>
              <a:spcAft>
                <a:spcPts val="0"/>
              </a:spcAft>
            </a:pPr>
            <a:r>
              <a:rPr lang="en-US" altLang="en-IN" sz="1600"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https://www.nature.com/articles/s41598-023-40717-1</a:t>
            </a:r>
            <a:endParaRPr lang="en-US" altLang="en-IN" sz="1600"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55600" marR="0" algn="just" fontAlgn="base">
              <a:lnSpc>
                <a:spcPct val="107000"/>
              </a:lnSpc>
              <a:spcBef>
                <a:spcPts val="0"/>
              </a:spcBef>
              <a:spcAft>
                <a:spcPts val="0"/>
              </a:spcAft>
            </a:pPr>
            <a:endParaRPr lang="en-US" altLang="en-IN" sz="1600"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55600" marR="0" algn="just" fontAlgn="base">
              <a:lnSpc>
                <a:spcPct val="107000"/>
              </a:lnSpc>
              <a:spcBef>
                <a:spcPts val="0"/>
              </a:spcBef>
              <a:spcAft>
                <a:spcPts val="0"/>
              </a:spcAft>
            </a:pPr>
            <a:endParaRPr lang="en-US" altLang="en-IN" sz="1600"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5;p13"/>
          <p:cNvSpPr txBox="1"/>
          <p:nvPr/>
        </p:nvSpPr>
        <p:spPr>
          <a:xfrm>
            <a:off x="0" y="-10679"/>
            <a:ext cx="9144000" cy="7926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IN" sz="3200" b="1" dirty="0">
                <a:latin typeface="Times New Roman" panose="02020603050405020304" pitchFamily="18" charset="0"/>
                <a:cs typeface="Times New Roman" panose="02020603050405020304" pitchFamily="18" charset="0"/>
              </a:rPr>
              <a:t>References</a:t>
            </a:r>
            <a:endParaRPr lang="en-IN" sz="32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31140" y="660400"/>
            <a:ext cx="8470265" cy="3919220"/>
          </a:xfrm>
          <a:prstGeom prst="rect">
            <a:avLst/>
          </a:prstGeom>
          <a:noFill/>
        </p:spPr>
        <p:txBody>
          <a:bodyPr wrap="square">
            <a:noAutofit/>
          </a:bodyPr>
          <a:lstStyle/>
          <a:p>
            <a:pPr marL="355600" marR="0" algn="just" fontAlgn="base">
              <a:lnSpc>
                <a:spcPct val="107000"/>
              </a:lnSpc>
              <a:spcBef>
                <a:spcPts val="0"/>
              </a:spcBef>
              <a:spcAft>
                <a:spcPts val="0"/>
              </a:spcAft>
            </a:pPr>
            <a:r>
              <a:rPr lang="en-US" alt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Mengxiao Peng1, Fan Hou1, Zhixiang Cheng1, Tongtong Shen1, Kaixian Liu1, Cai Zhao1* &amp; </a:t>
            </a:r>
            <a:endParaRPr lang="en-US" alt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55600" marR="0" algn="just" fontAlgn="base">
              <a:lnSpc>
                <a:spcPct val="107000"/>
              </a:lnSpc>
              <a:spcBef>
                <a:spcPts val="0"/>
              </a:spcBef>
              <a:spcAft>
                <a:spcPts val="0"/>
              </a:spcAft>
            </a:pPr>
            <a:r>
              <a:rPr lang="en-US" alt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Wen Zheng1,  "Prediction of cardiovascular disease risk based on major contributing features," published in Scientific Reports Volume 13, Article No. 4778 , 2023 </a:t>
            </a:r>
            <a:r>
              <a:rPr lang="en-US" altLang="en-IN" sz="1600"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https://doi.org/10.1038/s41598-023-31870-8</a:t>
            </a:r>
            <a:endParaRPr lang="en-US" altLang="en-IN" sz="1600"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55600" marR="0" algn="just" fontAlgn="base">
              <a:lnSpc>
                <a:spcPct val="107000"/>
              </a:lnSpc>
              <a:spcBef>
                <a:spcPts val="0"/>
              </a:spcBef>
              <a:spcAft>
                <a:spcPts val="0"/>
              </a:spcAft>
            </a:pPr>
            <a:endParaRPr lang="en-US" altLang="en-IN" sz="1600"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55600" marR="0" algn="just" fontAlgn="base">
              <a:lnSpc>
                <a:spcPct val="107000"/>
              </a:lnSpc>
              <a:spcBef>
                <a:spcPts val="0"/>
              </a:spcBef>
              <a:spcAft>
                <a:spcPts val="0"/>
              </a:spcAft>
            </a:pPr>
            <a:r>
              <a:rPr lang="en-US" altLang="en-IN" sz="1600"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https://www.nature.com/srep/</a:t>
            </a:r>
            <a:endParaRPr lang="en-US" altLang="en-IN" sz="1600"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55600" marR="0" algn="just" fontAlgn="base">
              <a:lnSpc>
                <a:spcPct val="107000"/>
              </a:lnSpc>
              <a:spcBef>
                <a:spcPts val="0"/>
              </a:spcBef>
              <a:spcAft>
                <a:spcPts val="0"/>
              </a:spcAft>
            </a:pPr>
            <a:endParaRPr lang="en-US" altLang="en-IN" sz="1600"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55600" marR="0" algn="just" fontAlgn="base">
              <a:lnSpc>
                <a:spcPct val="107000"/>
              </a:lnSpc>
              <a:spcBef>
                <a:spcPts val="0"/>
              </a:spcBef>
              <a:spcAft>
                <a:spcPts val="0"/>
              </a:spcAft>
            </a:pPr>
            <a:r>
              <a:rPr lang="en-US" alt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Dr. S. Palanivel Rajan1 , “Recognition of Cardiovascular Diseases through Retinal Images Using Optic Cup to Optic Disc Ratio” , A Journal Of Pattern Recognition and Image Analysis , Vol. 30, No. 2,  2020, pp. 256–263    </a:t>
            </a:r>
            <a:r>
              <a:rPr lang="en-US" altLang="en-IN" sz="1600"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10.1134/S105466182002011X</a:t>
            </a:r>
            <a:endParaRPr lang="en-US" altLang="en-IN" sz="1600"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55600" marR="0" algn="just" fontAlgn="base">
              <a:lnSpc>
                <a:spcPct val="107000"/>
              </a:lnSpc>
              <a:spcBef>
                <a:spcPts val="0"/>
              </a:spcBef>
              <a:spcAft>
                <a:spcPts val="0"/>
              </a:spcAft>
            </a:pPr>
            <a:endParaRPr lang="en-US" altLang="en-IN" sz="1600"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55600" marR="0" algn="just" fontAlgn="base">
              <a:lnSpc>
                <a:spcPct val="107000"/>
              </a:lnSpc>
              <a:spcBef>
                <a:spcPts val="0"/>
              </a:spcBef>
              <a:spcAft>
                <a:spcPts val="0"/>
              </a:spcAft>
            </a:pPr>
            <a:r>
              <a:rPr lang="en-US" altLang="en-IN" sz="1600"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https://link.springer.com/journal/11493</a:t>
            </a:r>
            <a:endParaRPr lang="en-US" altLang="en-IN" sz="1600"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55600" marR="0" algn="just" fontAlgn="base">
              <a:lnSpc>
                <a:spcPct val="107000"/>
              </a:lnSpc>
              <a:spcBef>
                <a:spcPts val="0"/>
              </a:spcBef>
              <a:spcAft>
                <a:spcPts val="0"/>
              </a:spcAft>
            </a:pPr>
            <a:endParaRPr lang="en-US" altLang="en-IN" sz="1600"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55600" marR="0" algn="just" fontAlgn="base">
              <a:lnSpc>
                <a:spcPct val="107000"/>
              </a:lnSpc>
              <a:spcBef>
                <a:spcPts val="0"/>
              </a:spcBef>
              <a:spcAft>
                <a:spcPts val="0"/>
              </a:spcAft>
            </a:pPr>
            <a:r>
              <a:rPr lang="en-US" alt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Joseph Mellor1,Wenhua Jiang2,Alan Fleming3,Stuart J. McGurnaghan4,Luke Blackbourn5,Caroline Styles6,Amos J. Storkey7,Paul M. McKeigue8,Helen M. Colhoun9  ,</a:t>
            </a:r>
            <a:endParaRPr lang="en-US" alt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55600" marR="0" algn="just" fontAlgn="base">
              <a:lnSpc>
                <a:spcPct val="107000"/>
              </a:lnSpc>
              <a:spcBef>
                <a:spcPts val="0"/>
              </a:spcBef>
              <a:spcAft>
                <a:spcPts val="0"/>
              </a:spcAft>
            </a:pPr>
            <a:endParaRPr lang="en-US" alt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5;p13"/>
          <p:cNvSpPr txBox="1"/>
          <p:nvPr/>
        </p:nvSpPr>
        <p:spPr>
          <a:xfrm>
            <a:off x="0" y="-10679"/>
            <a:ext cx="9144000" cy="7926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IN" sz="3200" b="1" dirty="0">
                <a:latin typeface="Times New Roman" panose="02020603050405020304" pitchFamily="18" charset="0"/>
                <a:cs typeface="Times New Roman" panose="02020603050405020304" pitchFamily="18" charset="0"/>
              </a:rPr>
              <a:t>References</a:t>
            </a:r>
            <a:endParaRPr lang="en-IN" sz="32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31140" y="660400"/>
            <a:ext cx="8470265" cy="4184650"/>
          </a:xfrm>
          <a:prstGeom prst="rect">
            <a:avLst/>
          </a:prstGeom>
          <a:noFill/>
        </p:spPr>
        <p:txBody>
          <a:bodyPr wrap="square">
            <a:noAutofit/>
          </a:bodyPr>
          <a:lstStyle/>
          <a:p>
            <a:pPr marL="355600" marR="0" algn="just" fontAlgn="base">
              <a:lnSpc>
                <a:spcPct val="107000"/>
              </a:lnSpc>
              <a:spcBef>
                <a:spcPts val="0"/>
              </a:spcBef>
              <a:spcAft>
                <a:spcPts val="0"/>
              </a:spcAft>
            </a:pPr>
            <a:r>
              <a:rPr lang="en-US" alt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“can deep learning on retinal images augment known risk factors for cardiovascular disease prediction in diabetes? A prospective cohort study from the national screening programme in Scotland.” A Journal based on International Journal of Medical Informatics, Vol. 175, Article No. 105072, 2023. </a:t>
            </a:r>
            <a:r>
              <a:rPr lang="en-US" altLang="en-IN" sz="1600"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https://doi.org/10.1016/j.ijmedinf.2023.105072</a:t>
            </a:r>
            <a:endParaRPr lang="en-US" alt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55600" marR="0" algn="just" fontAlgn="base">
              <a:lnSpc>
                <a:spcPct val="107000"/>
              </a:lnSpc>
              <a:spcBef>
                <a:spcPts val="0"/>
              </a:spcBef>
              <a:spcAft>
                <a:spcPts val="0"/>
              </a:spcAft>
            </a:pPr>
            <a:endParaRPr lang="en-US" alt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55600" marR="0" algn="just" fontAlgn="base">
              <a:lnSpc>
                <a:spcPct val="107000"/>
              </a:lnSpc>
              <a:spcBef>
                <a:spcPts val="0"/>
              </a:spcBef>
              <a:spcAft>
                <a:spcPts val="0"/>
              </a:spcAft>
            </a:pPr>
            <a:r>
              <a:rPr lang="en-US" altLang="en-IN" sz="1600"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https://www.sciencedirect.com/journal/international-journal-of-medical-informatics</a:t>
            </a:r>
            <a:endParaRPr lang="en-US" altLang="en-IN" sz="1600"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55600" marR="0" algn="just" fontAlgn="base">
              <a:lnSpc>
                <a:spcPct val="107000"/>
              </a:lnSpc>
              <a:spcBef>
                <a:spcPts val="0"/>
              </a:spcBef>
              <a:spcAft>
                <a:spcPts val="0"/>
              </a:spcAft>
            </a:pPr>
            <a:endParaRPr lang="en-US" altLang="en-IN" sz="1600"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55600" marR="0" algn="just" fontAlgn="base">
              <a:lnSpc>
                <a:spcPct val="107000"/>
              </a:lnSpc>
              <a:spcBef>
                <a:spcPts val="0"/>
              </a:spcBef>
              <a:spcAft>
                <a:spcPts val="0"/>
              </a:spcAft>
            </a:pPr>
            <a:r>
              <a:rPr lang="en-US" alt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Dr. S. Palanivel Rajan1 , “Recognition of Cardiovascular Diseases through Retinal Images Using Optic Cup to Optic Disc Ratio” , A Journal Of Pattern Recognition and Image Analysis , Vol. 30, No. 2,  2020, pp. 256–263    </a:t>
            </a:r>
            <a:r>
              <a:rPr lang="en-US" altLang="en-IN" sz="1600"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10.1134/S105466182002011X</a:t>
            </a:r>
            <a:endParaRPr lang="en-US" altLang="en-IN" sz="1600"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55600" marR="0" algn="just" fontAlgn="base">
              <a:lnSpc>
                <a:spcPct val="107000"/>
              </a:lnSpc>
              <a:spcBef>
                <a:spcPts val="0"/>
              </a:spcBef>
              <a:spcAft>
                <a:spcPts val="0"/>
              </a:spcAft>
            </a:pPr>
            <a:endParaRPr lang="en-US" altLang="en-IN" sz="1600"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55600" marR="0" algn="just" fontAlgn="base">
              <a:lnSpc>
                <a:spcPct val="107000"/>
              </a:lnSpc>
              <a:spcBef>
                <a:spcPts val="0"/>
              </a:spcBef>
              <a:spcAft>
                <a:spcPts val="0"/>
              </a:spcAft>
            </a:pPr>
            <a:r>
              <a:rPr lang="en-US" altLang="en-IN" sz="1600"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https://link.springer.com/journal/11493</a:t>
            </a:r>
            <a:endParaRPr lang="en-US" altLang="en-IN" sz="1600"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55600" marR="0" algn="just" fontAlgn="base">
              <a:lnSpc>
                <a:spcPct val="107000"/>
              </a:lnSpc>
              <a:spcBef>
                <a:spcPts val="0"/>
              </a:spcBef>
              <a:spcAft>
                <a:spcPts val="0"/>
              </a:spcAft>
            </a:pPr>
            <a:endParaRPr lang="en-US" altLang="en-IN" sz="1600"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55600" marR="0" algn="just" fontAlgn="base">
              <a:lnSpc>
                <a:spcPct val="107000"/>
              </a:lnSpc>
              <a:spcBef>
                <a:spcPts val="0"/>
              </a:spcBef>
              <a:spcAft>
                <a:spcPts val="0"/>
              </a:spcAft>
            </a:pPr>
            <a:r>
              <a:rPr lang="en-US" alt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Rubén G. Barriada *,† and David Masip †,”An Overview of Deep-Learning-Based Methods for</a:t>
            </a:r>
            <a:endParaRPr lang="en-US" alt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55600" marR="0" algn="just" fontAlgn="base">
              <a:lnSpc>
                <a:spcPct val="107000"/>
              </a:lnSpc>
              <a:spcBef>
                <a:spcPts val="0"/>
              </a:spcBef>
              <a:spcAft>
                <a:spcPts val="0"/>
              </a:spcAft>
            </a:pPr>
            <a:r>
              <a:rPr lang="en-US" alt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Cardiovascular Risk Assessment with Retinal Images” </a:t>
            </a:r>
            <a:r>
              <a:rPr lang="en-US" alt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mn-ea"/>
              </a:rPr>
              <a:t>A Journal on Diagnostics , Vol 13 , Article No 68, 2023 </a:t>
            </a:r>
            <a:r>
              <a:rPr lang="en-US" altLang="en-IN" sz="1600"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sym typeface="+mn-ea"/>
              </a:rPr>
              <a:t>https://doi.org/10.3390/diagnostics13010068</a:t>
            </a:r>
            <a:endParaRPr lang="en-US" alt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55600" marR="0" algn="just" fontAlgn="base">
              <a:lnSpc>
                <a:spcPct val="107000"/>
              </a:lnSpc>
              <a:spcBef>
                <a:spcPts val="0"/>
              </a:spcBef>
              <a:spcAft>
                <a:spcPts val="0"/>
              </a:spcAft>
            </a:pPr>
            <a:endParaRPr lang="en-US" alt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5;p13"/>
          <p:cNvSpPr txBox="1"/>
          <p:nvPr/>
        </p:nvSpPr>
        <p:spPr>
          <a:xfrm>
            <a:off x="0" y="-10679"/>
            <a:ext cx="9144000" cy="7926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IN" sz="3200" b="1" dirty="0">
                <a:latin typeface="Times New Roman" panose="02020603050405020304" pitchFamily="18" charset="0"/>
                <a:cs typeface="Times New Roman" panose="02020603050405020304" pitchFamily="18" charset="0"/>
              </a:rPr>
              <a:t>References</a:t>
            </a:r>
            <a:endParaRPr lang="en-IN" sz="32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31140" y="660400"/>
            <a:ext cx="8470265" cy="3919220"/>
          </a:xfrm>
          <a:prstGeom prst="rect">
            <a:avLst/>
          </a:prstGeom>
          <a:noFill/>
        </p:spPr>
        <p:txBody>
          <a:bodyPr wrap="square">
            <a:noAutofit/>
          </a:bodyPr>
          <a:lstStyle/>
          <a:p>
            <a:pPr marL="355600" marR="0" algn="just" fontAlgn="base">
              <a:lnSpc>
                <a:spcPct val="107000"/>
              </a:lnSpc>
              <a:spcBef>
                <a:spcPts val="0"/>
              </a:spcBef>
              <a:spcAft>
                <a:spcPts val="0"/>
              </a:spcAft>
            </a:pPr>
            <a:r>
              <a:rPr lang="en-US" altLang="en-IN" sz="1600"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sym typeface="+mn-ea"/>
              </a:rPr>
              <a:t>https://www.mdpi.com/journal/diagnostics</a:t>
            </a:r>
            <a:endParaRPr lang="en-US" altLang="en-IN" sz="1600"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55600" marR="0" algn="just" fontAlgn="base">
              <a:lnSpc>
                <a:spcPct val="107000"/>
              </a:lnSpc>
              <a:spcBef>
                <a:spcPts val="0"/>
              </a:spcBef>
              <a:spcAft>
                <a:spcPts val="0"/>
              </a:spcAft>
            </a:pPr>
            <a:endParaRPr lang="en-US" altLang="en-IN" sz="1600"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55600" marR="0" algn="just" fontAlgn="base">
              <a:lnSpc>
                <a:spcPct val="107000"/>
              </a:lnSpc>
              <a:spcBef>
                <a:spcPts val="0"/>
              </a:spcBef>
              <a:spcAft>
                <a:spcPts val="0"/>
              </a:spcAft>
            </a:pPr>
            <a:r>
              <a:rPr lang="en-US" alt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Hamada R. H. Al-Absi , Mohammad Tariqul Islam , Mahmoud Ahmed Refaee , Muhammad E. H. Chowdhury , Tanvir Alam , “Cardiovascular Disease Diagnosis from DXA Scan and Retinal Images Using Deep Learning” , A Journal On sensors , Vol. 22,Article  No. 4310,  2022, pp. 256–263    </a:t>
            </a:r>
            <a:r>
              <a:rPr lang="en-US" altLang="en-IN" sz="1600"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 https://doi.org/10.3390/s22124310​</a:t>
            </a:r>
            <a:endParaRPr lang="en-US" altLang="en-IN" sz="1600"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55600" marR="0" algn="just" fontAlgn="base">
              <a:lnSpc>
                <a:spcPct val="107000"/>
              </a:lnSpc>
              <a:spcBef>
                <a:spcPts val="0"/>
              </a:spcBef>
              <a:spcAft>
                <a:spcPts val="0"/>
              </a:spcAft>
            </a:pPr>
            <a:endParaRPr lang="en-US" altLang="en-IN" sz="1600"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55600" marR="0" algn="just" fontAlgn="base">
              <a:lnSpc>
                <a:spcPct val="107000"/>
              </a:lnSpc>
              <a:spcBef>
                <a:spcPts val="0"/>
              </a:spcBef>
              <a:spcAft>
                <a:spcPts val="0"/>
              </a:spcAft>
            </a:pPr>
            <a:r>
              <a:rPr lang="en-US" altLang="en-IN" sz="1600"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https://www.mdpi.com/journal/sensors</a:t>
            </a:r>
            <a:endParaRPr lang="en-US" altLang="en-IN" sz="1600"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55600" marR="0" algn="just" fontAlgn="base">
              <a:lnSpc>
                <a:spcPct val="107000"/>
              </a:lnSpc>
              <a:spcBef>
                <a:spcPts val="0"/>
              </a:spcBef>
              <a:spcAft>
                <a:spcPts val="0"/>
              </a:spcAft>
            </a:pPr>
            <a:endParaRPr lang="en-US" altLang="en-IN" sz="1600"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55600" marR="0" algn="just" fontAlgn="base">
              <a:lnSpc>
                <a:spcPct val="107000"/>
              </a:lnSpc>
              <a:spcBef>
                <a:spcPts val="0"/>
              </a:spcBef>
              <a:spcAft>
                <a:spcPts val="0"/>
              </a:spcAft>
            </a:pPr>
            <a:r>
              <a:rPr lang="en-US" alt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mn-ea"/>
              </a:rPr>
              <a:t>Mirsaeed Abdollahi¹, Ali Jafarizadeh¹, Amirhosein Ghafouri-Asbagh², Navid Sobhi¹, Keysan Pourmoghtader³, Siamak Pedrammehr⁴, Houshyar Asadi⁵, Ru-San Tan⁶, Roohallah Alizadehsani⁵*, U. Rajendra Acharya⁸,⁹ A Journal on WIREs Data Mining and Knowledge Discovery , Vol 14, Article No e1560, pp. 1-26 , 2024  </a:t>
            </a:r>
            <a:r>
              <a:rPr lang="en-US" altLang="en-IN" sz="1600"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sym typeface="+mn-ea"/>
              </a:rPr>
              <a:t>https://doi.org/10.1002/widm.1560</a:t>
            </a:r>
            <a:endParaRPr lang="en-US" altLang="en-IN" sz="1600"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55600" marR="0" algn="just" fontAlgn="base">
              <a:lnSpc>
                <a:spcPct val="107000"/>
              </a:lnSpc>
              <a:spcBef>
                <a:spcPts val="0"/>
              </a:spcBef>
              <a:spcAft>
                <a:spcPts val="0"/>
              </a:spcAft>
            </a:pPr>
            <a:r>
              <a:rPr lang="en-US" altLang="en-IN" sz="1600"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sym typeface="+mn-ea"/>
              </a:rPr>
              <a:t>https://wires.onlinelibrary.wiley.com/journal/19424795</a:t>
            </a:r>
            <a:endParaRPr lang="en-US" altLang="en-IN" sz="1600"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55600" marR="0" algn="just" fontAlgn="base">
              <a:lnSpc>
                <a:spcPct val="107000"/>
              </a:lnSpc>
              <a:spcBef>
                <a:spcPts val="0"/>
              </a:spcBef>
              <a:spcAft>
                <a:spcPts val="0"/>
              </a:spcAft>
            </a:pPr>
            <a:endParaRPr lang="en-US" altLang="en-IN" sz="1600"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55600" marR="0" algn="just" fontAlgn="base">
              <a:lnSpc>
                <a:spcPct val="107000"/>
              </a:lnSpc>
              <a:spcBef>
                <a:spcPts val="0"/>
              </a:spcBef>
              <a:spcAft>
                <a:spcPts val="0"/>
              </a:spcAft>
            </a:pPr>
            <a:endParaRPr lang="en-US" alt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5;p13"/>
          <p:cNvSpPr txBox="1"/>
          <p:nvPr/>
        </p:nvSpPr>
        <p:spPr>
          <a:xfrm>
            <a:off x="0" y="-10679"/>
            <a:ext cx="9144000" cy="7926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IN" sz="3200" b="1" dirty="0">
                <a:latin typeface="Times New Roman" panose="02020603050405020304" pitchFamily="18" charset="0"/>
                <a:cs typeface="Times New Roman" panose="02020603050405020304" pitchFamily="18" charset="0"/>
              </a:rPr>
              <a:t>References</a:t>
            </a:r>
            <a:endParaRPr lang="en-IN" sz="32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31140" y="660400"/>
            <a:ext cx="8470265" cy="3919220"/>
          </a:xfrm>
          <a:prstGeom prst="rect">
            <a:avLst/>
          </a:prstGeom>
          <a:noFill/>
        </p:spPr>
        <p:txBody>
          <a:bodyPr wrap="square">
            <a:noAutofit/>
          </a:bodyPr>
          <a:lstStyle/>
          <a:p>
            <a:pPr marL="355600" marR="0" algn="just" fontAlgn="base">
              <a:lnSpc>
                <a:spcPct val="107000"/>
              </a:lnSpc>
              <a:spcBef>
                <a:spcPts val="0"/>
              </a:spcBef>
              <a:spcAft>
                <a:spcPts val="0"/>
              </a:spcAft>
            </a:pPr>
            <a:r>
              <a:rPr lang="en-US" alt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Harshit Jindal1,Sarthak Agrawal1,Rishabh Khera1,Rachna Jain2,Preeti Nagrath2 “Heart disease prediction using machine learning algorithms” , A journal on Big Data ,Vol 6 ,Article .No 111,2019 4)  </a:t>
            </a:r>
            <a:r>
              <a:rPr lang="en-US" altLang="en-IN" sz="1600"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https://doi.org/10.1186/s12872-024-03883-2 </a:t>
            </a:r>
            <a:endParaRPr lang="en-US" altLang="en-IN" sz="1600"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55600" marR="0" algn="just" fontAlgn="base">
              <a:lnSpc>
                <a:spcPct val="107000"/>
              </a:lnSpc>
              <a:spcBef>
                <a:spcPts val="0"/>
              </a:spcBef>
              <a:spcAft>
                <a:spcPts val="0"/>
              </a:spcAft>
            </a:pPr>
            <a:endParaRPr lang="en-US" altLang="en-IN" sz="1600"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55600" marR="0" algn="just" fontAlgn="base">
              <a:lnSpc>
                <a:spcPct val="107000"/>
              </a:lnSpc>
              <a:spcBef>
                <a:spcPts val="0"/>
              </a:spcBef>
              <a:spcAft>
                <a:spcPts val="0"/>
              </a:spcAft>
            </a:pPr>
            <a:r>
              <a:rPr lang="en-US" altLang="en-IN" sz="1600"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https://bmccardiovascdisord.biomedcentral.com/articles/10.1186/s12872-024-03883-2</a:t>
            </a:r>
            <a:endParaRPr lang="en-US" altLang="en-IN" sz="1600"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55600" marR="0" algn="just" fontAlgn="base">
              <a:lnSpc>
                <a:spcPct val="107000"/>
              </a:lnSpc>
              <a:spcBef>
                <a:spcPts val="0"/>
              </a:spcBef>
              <a:spcAft>
                <a:spcPts val="0"/>
              </a:spcAft>
            </a:pPr>
            <a:endParaRPr lang="en-US" altLang="en-IN" sz="1600"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55600" marR="0" algn="just" fontAlgn="base">
              <a:lnSpc>
                <a:spcPct val="107000"/>
              </a:lnSpc>
              <a:spcBef>
                <a:spcPts val="0"/>
              </a:spcBef>
              <a:spcAft>
                <a:spcPts val="0"/>
              </a:spcAft>
            </a:pPr>
            <a:endParaRPr lang="en-US" altLang="en-IN" sz="1600"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55600" marR="0" algn="just" fontAlgn="base">
              <a:lnSpc>
                <a:spcPct val="107000"/>
              </a:lnSpc>
              <a:spcBef>
                <a:spcPts val="0"/>
              </a:spcBef>
              <a:spcAft>
                <a:spcPts val="0"/>
              </a:spcAft>
            </a:pPr>
            <a:endParaRPr lang="en-US" altLang="en-IN" sz="1600"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55600" marR="0" algn="just" fontAlgn="base">
              <a:lnSpc>
                <a:spcPct val="107000"/>
              </a:lnSpc>
              <a:spcBef>
                <a:spcPts val="0"/>
              </a:spcBef>
              <a:spcAft>
                <a:spcPts val="0"/>
              </a:spcAft>
            </a:pPr>
            <a:endParaRPr lang="en-US" altLang="en-IN" sz="1600" u="sng"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5;p13"/>
          <p:cNvSpPr txBox="1"/>
          <p:nvPr/>
        </p:nvSpPr>
        <p:spPr>
          <a:xfrm>
            <a:off x="0" y="-10679"/>
            <a:ext cx="9144000" cy="7926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IN" sz="3200" b="1" dirty="0">
                <a:latin typeface="Times New Roman" panose="02020603050405020304" pitchFamily="18" charset="0"/>
                <a:cs typeface="Times New Roman" panose="02020603050405020304" pitchFamily="18" charset="0"/>
              </a:rPr>
              <a:t>Existing Approaches (Literature Survey) </a:t>
            </a:r>
            <a:endParaRPr lang="en-IN" sz="3200" b="1"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nvGraphicFramePr>
        <p:xfrm>
          <a:off x="248575" y="781921"/>
          <a:ext cx="8540316" cy="3994266"/>
        </p:xfrm>
        <a:graphic>
          <a:graphicData uri="http://schemas.openxmlformats.org/drawingml/2006/table">
            <a:tbl>
              <a:tblPr firstRow="1" firstCol="1" bandRow="1">
                <a:tableStyleId>{5C22544A-7EE6-4342-B048-85BDC9FD1C3A}</a:tableStyleId>
              </a:tblPr>
              <a:tblGrid>
                <a:gridCol w="470535"/>
                <a:gridCol w="1878579"/>
                <a:gridCol w="1274659"/>
                <a:gridCol w="1732410"/>
                <a:gridCol w="1746495"/>
                <a:gridCol w="1437638"/>
              </a:tblGrid>
              <a:tr h="479778">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Ref. No.</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Methodology</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Dataset Name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Advantage</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Drawbacks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Results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1757244">
                <a:tc>
                  <a:txBody>
                    <a:bodyPr/>
                    <a:lstStyle/>
                    <a:p>
                      <a:pPr marL="0" marR="0" lvl="0" indent="0" algn="ctr">
                        <a:lnSpc>
                          <a:spcPct val="107000"/>
                        </a:lnSpc>
                        <a:spcBef>
                          <a:spcPts val="0"/>
                        </a:spcBef>
                        <a:spcAft>
                          <a:spcPts val="0"/>
                        </a:spcAft>
                        <a:buFont typeface="+mj-lt"/>
                        <a:buNone/>
                      </a:pPr>
                      <a:r>
                        <a:rPr lang="en-IN" sz="1200" dirty="0">
                          <a:effectLst/>
                          <a:latin typeface="Times New Roman" panose="02020603050405020304" pitchFamily="18" charset="0"/>
                          <a:cs typeface="Times New Roman" panose="02020603050405020304" pitchFamily="18" charset="0"/>
                        </a:rPr>
                        <a:t>3. </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altLang="en-IN" sz="1100" dirty="0">
                          <a:effectLst/>
                          <a:latin typeface="Times New Roman" panose="02020603050405020304" pitchFamily="18" charset="0"/>
                          <a:ea typeface="Calibri" panose="020F0502020204030204" pitchFamily="34" charset="0"/>
                          <a:cs typeface="Times New Roman" panose="02020603050405020304" pitchFamily="18" charset="0"/>
                        </a:rPr>
                        <a:t>The study employs Learning Vector Quantization (LVQ) and compares its performance with traditional classifiers such as Decision Tree (DT), Support Vector Machine (SVM), and Random Forest (RF). </a:t>
                      </a:r>
                      <a:endParaRPr lang="en-US" alt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altLang="en-IN" sz="1100" dirty="0">
                          <a:effectLst/>
                          <a:latin typeface="Times New Roman" panose="02020603050405020304" pitchFamily="18" charset="0"/>
                          <a:ea typeface="Calibri" panose="020F0502020204030204" pitchFamily="34" charset="0"/>
                          <a:cs typeface="Times New Roman" panose="02020603050405020304" pitchFamily="18" charset="0"/>
                          <a:sym typeface="+mn-ea"/>
                        </a:rPr>
                        <a:t>It uses UCI's Heart Disease dataset for training and testing.</a:t>
                      </a:r>
                      <a:endParaRPr lang="en-US" alt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LVQ showed superior accuracy (98.78%) compared to other models.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Some models (e.g., KNN) performed poorly in comparison</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LVQ outperformed others, yielding the best results with high sensitivity (97.91%) and specificity (97.1%).</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1757244">
                <a:tc>
                  <a:txBody>
                    <a:bodyPr/>
                    <a:lstStyle/>
                    <a:p>
                      <a:pPr marL="0" marR="0" lvl="0" indent="0" algn="ctr">
                        <a:lnSpc>
                          <a:spcPct val="107000"/>
                        </a:lnSpc>
                        <a:spcBef>
                          <a:spcPts val="0"/>
                        </a:spcBef>
                        <a:spcAft>
                          <a:spcPts val="0"/>
                        </a:spcAft>
                        <a:buFont typeface="+mj-lt"/>
                        <a:buNone/>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4.</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buSzPts val="1800"/>
                        <a:buNone/>
                      </a:pPr>
                      <a:r>
                        <a:rPr lang="en-IN" sz="1100" dirty="0">
                          <a:solidFill>
                            <a:srgbClr val="000000"/>
                          </a:solidFill>
                          <a:effectLst/>
                          <a:latin typeface="Arial" panose="020B0604020202020204" pitchFamily="34" charset="0"/>
                          <a:ea typeface="Arial" panose="020B0604020202020204" pitchFamily="34" charset="0"/>
                          <a:cs typeface="Arial" panose="020B0604020202020204" pitchFamily="34" charset="0"/>
                          <a:sym typeface="+mn-ea"/>
                        </a:rPr>
                        <a:t>The paper utilizes multiple machine learning algorithms, such as Random Forest, Neural Networks, Bayesian Networks, and QUEST, for cardiovascular disease prediction. </a:t>
                      </a:r>
                      <a:endParaRPr lang="en-IN" sz="1100" dirty="0">
                        <a:solidFill>
                          <a:srgbClr val="000000"/>
                        </a:solidFill>
                        <a:effectLst/>
                        <a:latin typeface="Arial" panose="020B0604020202020204" pitchFamily="34" charset="0"/>
                        <a:ea typeface="Arial" panose="020B0604020202020204" pitchFamily="34" charset="0"/>
                        <a:cs typeface="Arial" panose="020B0604020202020204" pitchFamily="34" charset="0"/>
                        <a:sym typeface="+mn-ea"/>
                      </a:endParaRPr>
                    </a:p>
                  </a:txBody>
                  <a:tcPr marL="68580" marR="68580" marT="0" marB="0" anchor="ctr"/>
                </a:tc>
                <a:tc>
                  <a:txBody>
                    <a:bodyPr/>
                    <a:lstStyle/>
                    <a:p>
                      <a:pPr algn="just"/>
                      <a:r>
                        <a:rPr lang="en-IN" sz="1100" dirty="0">
                          <a:effectLst/>
                          <a:latin typeface="Times New Roman" panose="02020603050405020304" pitchFamily="18" charset="0"/>
                          <a:ea typeface="Times New Roman" panose="02020603050405020304" pitchFamily="18" charset="0"/>
                          <a:cs typeface="Times New Roman" panose="02020603050405020304" pitchFamily="18" charset="0"/>
                        </a:rPr>
                        <a:t>UCI Heart Disease dataset and another dataset from Kaggle.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just">
                        <a:buSzPts val="1800"/>
                        <a:buNone/>
                      </a:pPr>
                      <a:r>
                        <a:rPr lang="en-US" altLang="zh-C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The ensemble model achieves high accuracy (99.1%) by combining multiple models, enhancing predictive ability.</a:t>
                      </a:r>
                      <a:endParaRPr lang="en-US" altLang="zh-C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a:txBody>
                  <a:tcPr marL="68580" marR="68580" marT="0" marB="0" anchor="ctr"/>
                </a:tc>
                <a:tc>
                  <a:txBody>
                    <a:bodyPr/>
                    <a:lstStyle/>
                    <a:p>
                      <a:pPr marL="0" marR="0" algn="just">
                        <a:lnSpc>
                          <a:spcPct val="100000"/>
                        </a:lnSpc>
                        <a:spcBef>
                          <a:spcPts val="0"/>
                        </a:spcBef>
                        <a:spcAft>
                          <a:spcPts val="0"/>
                        </a:spcAft>
                        <a:buSzPts val="1800"/>
                        <a:buNone/>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Individual models like QUEST and Neural Networks had lower accuracies (84%-91%).</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a:txBody>
                  <a:tcPr marL="68580" marR="68580" marT="0" marB="0" anchor="ctr"/>
                </a:tc>
                <a:tc>
                  <a:txBody>
                    <a:bodyPr/>
                    <a:lstStyle/>
                    <a:p>
                      <a:pPr algn="just"/>
                      <a:r>
                        <a:rPr lang="en-US" altLang="zh-CN"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The ensemble model significantly outperformed individual classifiers</a:t>
                      </a:r>
                      <a:endParaRPr lang="en-US" altLang="zh-CN" sz="1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a:txBody>
                  <a:tcPr marL="68580" marR="68580" marT="0" marB="0"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5;p13"/>
          <p:cNvSpPr txBox="1"/>
          <p:nvPr/>
        </p:nvSpPr>
        <p:spPr>
          <a:xfrm>
            <a:off x="0" y="-10679"/>
            <a:ext cx="9144000" cy="7926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IN" sz="3200" b="1" dirty="0">
                <a:latin typeface="Times New Roman" panose="02020603050405020304" pitchFamily="18" charset="0"/>
                <a:cs typeface="Times New Roman" panose="02020603050405020304" pitchFamily="18" charset="0"/>
              </a:rPr>
              <a:t>Existing Approaches (Literature Survey) </a:t>
            </a:r>
            <a:endParaRPr lang="en-IN" sz="3200" b="1"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nvGraphicFramePr>
        <p:xfrm>
          <a:off x="248575" y="781921"/>
          <a:ext cx="8540316" cy="3994266"/>
        </p:xfrm>
        <a:graphic>
          <a:graphicData uri="http://schemas.openxmlformats.org/drawingml/2006/table">
            <a:tbl>
              <a:tblPr firstRow="1" firstCol="1" bandRow="1">
                <a:tableStyleId>{5C22544A-7EE6-4342-B048-85BDC9FD1C3A}</a:tableStyleId>
              </a:tblPr>
              <a:tblGrid>
                <a:gridCol w="470516"/>
                <a:gridCol w="1878598"/>
                <a:gridCol w="1274659"/>
                <a:gridCol w="1732410"/>
                <a:gridCol w="1746495"/>
                <a:gridCol w="1437638"/>
              </a:tblGrid>
              <a:tr h="479778">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Ref. No.</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Methodology</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Dataset Name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Advantage</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Drawbacks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Results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1757244">
                <a:tc>
                  <a:txBody>
                    <a:bodyPr/>
                    <a:lstStyle/>
                    <a:p>
                      <a:pPr marL="0" marR="0" lvl="0" indent="0" algn="ctr">
                        <a:lnSpc>
                          <a:spcPct val="107000"/>
                        </a:lnSpc>
                        <a:spcBef>
                          <a:spcPts val="0"/>
                        </a:spcBef>
                        <a:spcAft>
                          <a:spcPts val="0"/>
                        </a:spcAft>
                        <a:buFont typeface="+mj-lt"/>
                        <a:buNone/>
                      </a:pPr>
                      <a:r>
                        <a:rPr lang="en-US" altLang="en-IN" sz="1200" dirty="0">
                          <a:effectLst/>
                          <a:latin typeface="Times New Roman" panose="02020603050405020304" pitchFamily="18" charset="0"/>
                          <a:cs typeface="Times New Roman" panose="02020603050405020304" pitchFamily="18" charset="0"/>
                        </a:rPr>
                        <a:t>5</a:t>
                      </a:r>
                      <a:r>
                        <a:rPr lang="en-IN" sz="1200" dirty="0">
                          <a:effectLst/>
                          <a:latin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A Random Forest model is used for cardiovascular disease prediction with feature selection and outlier removal, evaluated against K-NN, SVM, and LR.</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Heart Disease Dataset from Kaggle.</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High accuracy (99%) due to ensemble learning, better feature selection, and handling of overfitting.</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Computationally intensive, requires careful tuning, and can be slower compared to simpler models.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The Random Forest model achieved 99% accuracy, outperforming K-NN (95%), SVM (85%), and LR (87%).</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1757244">
                <a:tc>
                  <a:txBody>
                    <a:bodyPr/>
                    <a:lstStyle/>
                    <a:p>
                      <a:pPr marL="0" marR="0" lvl="0" indent="0" algn="ctr">
                        <a:lnSpc>
                          <a:spcPct val="107000"/>
                        </a:lnSpc>
                        <a:spcBef>
                          <a:spcPts val="0"/>
                        </a:spcBef>
                        <a:spcAft>
                          <a:spcPts val="0"/>
                        </a:spcAft>
                        <a:buFont typeface="+mj-lt"/>
                        <a:buNone/>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6.</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The study used the XGBH machine learning model, trained on 70,000 samples from Shanxi Bethune Hospital and a Kaggle dataset, for cardiovascular disease prediction.</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Shanxi Bethune Hospital and Kaggle Cardiovascular Disease dataset.</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The XGBH model showed high accuracy (AUC = 0.81) and reduced computational time with a simplified version using only three features.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Limited generalizability outside the studied regions and some unaddressed outliers in blood pressure data.</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The XGBH model achieved an AUC of 0.81, outperforming traditional models and other machine learning algorithm</a:t>
                      </a:r>
                      <a:r>
                        <a:rPr lang="en-US" altLang="en-IN" sz="1100" dirty="0">
                          <a:effectLst/>
                          <a:latin typeface="Times New Roman" panose="02020603050405020304" pitchFamily="18" charset="0"/>
                          <a:ea typeface="Calibri" panose="020F0502020204030204" pitchFamily="34" charset="0"/>
                          <a:cs typeface="Times New Roman" panose="02020603050405020304" pitchFamily="18" charset="0"/>
                        </a:rPr>
                        <a:t>s .</a:t>
                      </a:r>
                      <a:endParaRPr lang="en-US" alt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5;p13"/>
          <p:cNvSpPr txBox="1"/>
          <p:nvPr/>
        </p:nvSpPr>
        <p:spPr>
          <a:xfrm>
            <a:off x="0" y="-10679"/>
            <a:ext cx="9144000" cy="7926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IN" sz="3200" b="1" dirty="0">
                <a:latin typeface="Times New Roman" panose="02020603050405020304" pitchFamily="18" charset="0"/>
                <a:cs typeface="Times New Roman" panose="02020603050405020304" pitchFamily="18" charset="0"/>
              </a:rPr>
              <a:t>Existing Approaches (Literature Survey) </a:t>
            </a:r>
            <a:endParaRPr lang="en-IN" sz="3200" b="1"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custDataLst>
              <p:tags r:id="rId1"/>
            </p:custDataLst>
          </p:nvPr>
        </p:nvGraphicFramePr>
        <p:xfrm>
          <a:off x="248285" y="781685"/>
          <a:ext cx="8540115" cy="4397375"/>
        </p:xfrm>
        <a:graphic>
          <a:graphicData uri="http://schemas.openxmlformats.org/drawingml/2006/table">
            <a:tbl>
              <a:tblPr firstRow="1" firstCol="1" bandRow="1">
                <a:tableStyleId>{5C22544A-7EE6-4342-B048-85BDC9FD1C3A}</a:tableStyleId>
              </a:tblPr>
              <a:tblGrid>
                <a:gridCol w="470535"/>
                <a:gridCol w="1878330"/>
                <a:gridCol w="1275080"/>
                <a:gridCol w="1732280"/>
                <a:gridCol w="1746250"/>
                <a:gridCol w="1437640"/>
              </a:tblGrid>
              <a:tr h="457835">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Ref. No.</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Methodology</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Dataset Name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Advantage</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Drawbacks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Results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1790700">
                <a:tc>
                  <a:txBody>
                    <a:bodyPr/>
                    <a:lstStyle/>
                    <a:p>
                      <a:pPr marL="0" marR="0" lvl="0" indent="0" algn="ctr">
                        <a:lnSpc>
                          <a:spcPct val="107000"/>
                        </a:lnSpc>
                        <a:spcBef>
                          <a:spcPts val="0"/>
                        </a:spcBef>
                        <a:spcAft>
                          <a:spcPts val="0"/>
                        </a:spcAft>
                        <a:buFont typeface="+mj-lt"/>
                        <a:buNone/>
                      </a:pPr>
                      <a:r>
                        <a:rPr lang="en-US" altLang="en-IN" sz="1200" dirty="0">
                          <a:effectLst/>
                          <a:latin typeface="Times New Roman" panose="02020603050405020304" pitchFamily="18" charset="0"/>
                          <a:cs typeface="Times New Roman" panose="02020603050405020304" pitchFamily="18" charset="0"/>
                        </a:rPr>
                        <a:t>7</a:t>
                      </a:r>
                      <a:r>
                        <a:rPr lang="en-IN" sz="1200" dirty="0">
                          <a:effectLst/>
                          <a:latin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The study used retinal images to detect cardiovascular diseases by extracting features like the optic cup-to-disc ratio (CDR). Segmentation and classification of retinal vessels were performed using Support Vector Machines (SVM) and Artificial Neural Networks (ANN).</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The DRIONS database, containing 110 color retinal images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This approach allows for non-invasive detection of cardiovascular diseases using retinal images and provides high accuracy in early detection.</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The system’s accuracy may decrease with blurred images or the presence of noise, requiring advanced techniques to handle such data.</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The model achieved an accuracy of 86.7% for diseased retinal images with high sensitivity and specificity</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2148840">
                <a:tc>
                  <a:txBody>
                    <a:bodyPr/>
                    <a:lstStyle/>
                    <a:p>
                      <a:pPr marL="0" marR="0" lvl="0" indent="0" algn="ctr">
                        <a:lnSpc>
                          <a:spcPct val="107000"/>
                        </a:lnSpc>
                        <a:spcBef>
                          <a:spcPts val="0"/>
                        </a:spcBef>
                        <a:spcAft>
                          <a:spcPts val="0"/>
                        </a:spcAft>
                        <a:buFont typeface="+mj-lt"/>
                        <a:buNone/>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8.</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The study used deep learning (DL) on retinal images from diabetic patients to predict cardiovascular disease (CVD) risk. A ResNet-101 model was trained on bilateral retinal images to predict CVD and other risk factors like blood pressure and renal function.</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just" defTabSz="914400" rtl="0" eaLnBrk="1" fontAlgn="auto" latinLnBrk="0" hangingPunct="1">
                        <a:lnSpc>
                          <a:spcPct val="107000"/>
                        </a:lnSpc>
                        <a:spcBef>
                          <a:spcPts val="0"/>
                        </a:spcBef>
                        <a:spcAft>
                          <a:spcPts val="0"/>
                        </a:spcAft>
                        <a:buClr>
                          <a:srgbClr val="000000"/>
                        </a:buClr>
                        <a:buSzTx/>
                        <a:buFont typeface="Arial" panose="020B0604020202020204"/>
                        <a:buNone/>
                        <a:defRPr/>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Scottish Diabetes Research Network dataset (SDRN-NDS), which includes over 226,000 patients from the Scottish Diabetic Retinopathy Screening (SDRS) program (2008-2018).</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The DL model improved CVD prediction by identifying retinal features predictive of CVD, providing additional insight into diabetes-related cardiovascular risks.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The increment in predictive performance by adding DL scores was statistically significant but small, with limited improvements in the C-statistic for both type 1 and type 2 diabetes cohorts.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The DL model showed a modest improvement in predictive performance, with the C-statistic increasing from 0.820 to 0.822 for type 1 diabetes and 0.709 to 0.711 for type 2 diabetes​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5;p13"/>
          <p:cNvSpPr txBox="1"/>
          <p:nvPr/>
        </p:nvSpPr>
        <p:spPr>
          <a:xfrm>
            <a:off x="0" y="-10679"/>
            <a:ext cx="9144000" cy="7926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IN" sz="3200" b="1" dirty="0">
                <a:latin typeface="Times New Roman" panose="02020603050405020304" pitchFamily="18" charset="0"/>
                <a:cs typeface="Times New Roman" panose="02020603050405020304" pitchFamily="18" charset="0"/>
              </a:rPr>
              <a:t>Existing Approaches (Literature Survey) </a:t>
            </a:r>
            <a:endParaRPr lang="en-IN" sz="3200" b="1"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nvGraphicFramePr>
        <p:xfrm>
          <a:off x="248575" y="781921"/>
          <a:ext cx="8540316" cy="3994266"/>
        </p:xfrm>
        <a:graphic>
          <a:graphicData uri="http://schemas.openxmlformats.org/drawingml/2006/table">
            <a:tbl>
              <a:tblPr firstRow="1" firstCol="1" bandRow="1">
                <a:tableStyleId>{5C22544A-7EE6-4342-B048-85BDC9FD1C3A}</a:tableStyleId>
              </a:tblPr>
              <a:tblGrid>
                <a:gridCol w="470516"/>
                <a:gridCol w="1878598"/>
                <a:gridCol w="1274659"/>
                <a:gridCol w="1732410"/>
                <a:gridCol w="1746495"/>
                <a:gridCol w="1437638"/>
              </a:tblGrid>
              <a:tr h="479778">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Ref. No.</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Methodology</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Dataset Name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Advantage</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Drawbacks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Results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1757244">
                <a:tc>
                  <a:txBody>
                    <a:bodyPr/>
                    <a:lstStyle/>
                    <a:p>
                      <a:pPr marL="0" marR="0" lvl="0" indent="0" algn="ctr">
                        <a:lnSpc>
                          <a:spcPct val="107000"/>
                        </a:lnSpc>
                        <a:spcBef>
                          <a:spcPts val="0"/>
                        </a:spcBef>
                        <a:spcAft>
                          <a:spcPts val="0"/>
                        </a:spcAft>
                        <a:buFont typeface="+mj-lt"/>
                        <a:buNone/>
                      </a:pPr>
                      <a:r>
                        <a:rPr lang="en-US" altLang="en-IN" sz="1200" dirty="0">
                          <a:effectLst/>
                          <a:latin typeface="Times New Roman" panose="02020603050405020304" pitchFamily="18" charset="0"/>
                          <a:cs typeface="Times New Roman" panose="02020603050405020304" pitchFamily="18" charset="0"/>
                        </a:rPr>
                        <a:t>9</a:t>
                      </a:r>
                      <a:r>
                        <a:rPr lang="en-IN" sz="1200" dirty="0">
                          <a:effectLst/>
                          <a:latin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Utilizes the YOLO (You Only Look Once) model, with enhancements for detecting vehicles and parking spaces in real-time. The model was trained to optimize for vehicle size and shape to improve detection accuracy.</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Custom parking lot images dataset with manually labeled </a:t>
                      </a:r>
                      <a:r>
                        <a:rPr lang="en-US" altLang="en-IN" sz="1100" dirty="0">
                          <a:effectLst/>
                          <a:latin typeface="Times New Roman" panose="02020603050405020304" pitchFamily="18" charset="0"/>
                          <a:ea typeface="Calibri" panose="020F0502020204030204" pitchFamily="34" charset="0"/>
                          <a:cs typeface="Times New Roman" panose="02020603050405020304" pitchFamily="18" charset="0"/>
                        </a:rPr>
                        <a:t>images</a:t>
                      </a:r>
                      <a:endParaRPr lang="en-US" alt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Real-time detection with high accuracy and reduced computation time. Optimized YOLO network can process frames faster than other models.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Struggles with heavily occluded vehicles or cluttered environments, leading to false positives. Requires powerful hardware for real-time performance.</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The model achieved a mean average precision (mAP) of 92.3% in detecting vehicles and parking spots in various parking environments.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1757244">
                <a:tc>
                  <a:txBody>
                    <a:bodyPr/>
                    <a:lstStyle/>
                    <a:p>
                      <a:pPr marL="0" marR="0" lvl="0" indent="0" algn="ctr">
                        <a:lnSpc>
                          <a:spcPct val="107000"/>
                        </a:lnSpc>
                        <a:spcBef>
                          <a:spcPts val="0"/>
                        </a:spcBef>
                        <a:spcAft>
                          <a:spcPts val="0"/>
                        </a:spcAft>
                        <a:buFont typeface="+mj-lt"/>
                        <a:buNone/>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10.</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Proposes a deep learning-based parking line detection system, using convolutional neural networks (CNNs) integrated with around-view monitoring to detect lines in parking lots and assist in autonomous parking.</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AVM (Around-View Monitoring) dataset captured from vehicle cameras.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Enables more precise parking line detection, making autonomous parking smoother and less error-prone, especially in tight spaces.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Limited to clear weather and lighting conditions. Does not perform well in dark or overly bright conditions.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Achieved a 95% success rate in detecting parking lines and was implemented successfully in a simulated autonomous parking system.</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5;p13"/>
          <p:cNvSpPr txBox="1"/>
          <p:nvPr/>
        </p:nvSpPr>
        <p:spPr>
          <a:xfrm>
            <a:off x="0" y="-10679"/>
            <a:ext cx="9144000" cy="7926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IN" sz="3200" b="1" dirty="0">
                <a:latin typeface="Times New Roman" panose="02020603050405020304" pitchFamily="18" charset="0"/>
                <a:cs typeface="Times New Roman" panose="02020603050405020304" pitchFamily="18" charset="0"/>
              </a:rPr>
              <a:t>Existing Approaches (Literature Survey) </a:t>
            </a:r>
            <a:endParaRPr lang="en-IN" sz="3200" b="1"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nvGraphicFramePr>
        <p:xfrm>
          <a:off x="248575" y="781921"/>
          <a:ext cx="8540316" cy="3994266"/>
        </p:xfrm>
        <a:graphic>
          <a:graphicData uri="http://schemas.openxmlformats.org/drawingml/2006/table">
            <a:tbl>
              <a:tblPr firstRow="1" firstCol="1" bandRow="1">
                <a:tableStyleId>{5C22544A-7EE6-4342-B048-85BDC9FD1C3A}</a:tableStyleId>
              </a:tblPr>
              <a:tblGrid>
                <a:gridCol w="470516"/>
                <a:gridCol w="1878598"/>
                <a:gridCol w="1274659"/>
                <a:gridCol w="1732410"/>
                <a:gridCol w="1746495"/>
                <a:gridCol w="1437638"/>
              </a:tblGrid>
              <a:tr h="479778">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Ref. No.</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Methodology</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Dataset Name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Advantage</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Drawbacks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Results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1757244">
                <a:tc>
                  <a:txBody>
                    <a:bodyPr/>
                    <a:lstStyle/>
                    <a:p>
                      <a:pPr marL="0" marR="0" lvl="0" indent="0" algn="ctr">
                        <a:lnSpc>
                          <a:spcPct val="107000"/>
                        </a:lnSpc>
                        <a:spcBef>
                          <a:spcPts val="0"/>
                        </a:spcBef>
                        <a:spcAft>
                          <a:spcPts val="0"/>
                        </a:spcAft>
                        <a:buFont typeface="+mj-lt"/>
                        <a:buNone/>
                      </a:pPr>
                      <a:r>
                        <a:rPr lang="en-US" altLang="en-IN" sz="1200" dirty="0">
                          <a:effectLst/>
                          <a:latin typeface="Times New Roman" panose="02020603050405020304" pitchFamily="18" charset="0"/>
                          <a:cs typeface="Times New Roman" panose="02020603050405020304" pitchFamily="18" charset="0"/>
                        </a:rPr>
                        <a:t>11</a:t>
                      </a:r>
                      <a:r>
                        <a:rPr lang="en-IN" sz="1200" dirty="0">
                          <a:effectLst/>
                          <a:latin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altLang="en-IN" sz="1100" dirty="0">
                          <a:effectLst/>
                          <a:latin typeface="Times New Roman" panose="02020603050405020304" pitchFamily="18" charset="0"/>
                          <a:ea typeface="Calibri" panose="020F0502020204030204" pitchFamily="34" charset="0"/>
                          <a:cs typeface="Times New Roman" panose="02020603050405020304" pitchFamily="18" charset="0"/>
                        </a:rPr>
                        <a:t> Deep learning (DL) methods, for assessing cardiovascular diseases (CVD) using retinal fundus images. Models like ResNet, MobileNet, and Inception-v3 were commonly used.</a:t>
                      </a:r>
                      <a:endParaRPr lang="en-US" alt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Public datasets such as UK Biobank, Qatar Biobank, and EyePACS were utilized in these studies.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Non-invasive, cost-effective method for detecting CVD risks. AI models can identify subtle retinal changes correlated with cardiovascular health, aiding in early diagnosis.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Variations in dataset quality, ethnic diversity, and image resolution can impact model accuracy. Clinical validation across broader populations is still needed.</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High accuracy in predicting CVD risk factors, with AUC values often above 0.90. Models like MobileNet-V2 predicted smoking status with 88.88% accuracy</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1757244">
                <a:tc>
                  <a:txBody>
                    <a:bodyPr/>
                    <a:lstStyle/>
                    <a:p>
                      <a:pPr marL="0" marR="0" lvl="0" indent="0" algn="ctr">
                        <a:lnSpc>
                          <a:spcPct val="107000"/>
                        </a:lnSpc>
                        <a:spcBef>
                          <a:spcPts val="0"/>
                        </a:spcBef>
                        <a:spcAft>
                          <a:spcPts val="0"/>
                        </a:spcAft>
                        <a:buFont typeface="+mj-lt"/>
                        <a:buNone/>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12.</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US" altLang="en-IN" sz="1100" dirty="0">
                          <a:effectLst/>
                          <a:latin typeface="Times New Roman" panose="02020603050405020304" pitchFamily="18" charset="0"/>
                          <a:ea typeface="Calibri" panose="020F0502020204030204" pitchFamily="34" charset="0"/>
                          <a:cs typeface="Times New Roman" panose="02020603050405020304" pitchFamily="18" charset="0"/>
                        </a:rPr>
                        <a:t>T</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he dataset is split into training and test sets (70%-30%), and various machine learning models such as XGBoost, AdaBoost, Random Forest, Decision Tree, and others are applied. </a:t>
                      </a:r>
                      <a:endParaRPr lang="en-US" alt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The Heart Disease dataset used is a composite dataset synthesized from five heart datasets: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Cleveland</a:t>
                      </a:r>
                      <a:r>
                        <a:rPr lang="en-US" altLang="en-IN" sz="1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Hungarian</a:t>
                      </a:r>
                      <a:r>
                        <a:rPr lang="en-US" altLang="en-IN" sz="1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Long Beach VA</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altLang="en-IN" sz="1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Stalog (Heart)</a:t>
                      </a:r>
                      <a:r>
                        <a:rPr lang="en-US" altLang="en-IN" sz="1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Data Set</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High classification performance with an accuracy of 90.94% and F1-score of 92.3%. Efficient feature selection using SHAP values​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Potential limitations due to reliance on secondary data and cross-sectional design, which restricts the ability to assess long-term effects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just">
                        <a:lnSpc>
                          <a:spcPct val="107000"/>
                        </a:lnSpc>
                        <a:spcBef>
                          <a:spcPts val="0"/>
                        </a:spcBef>
                        <a:spcAft>
                          <a:spcPts val="0"/>
                        </a:spcAft>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The Gradient Boosting model achieved an Area Under the Curve (AUC) of 0.927, making it highly effective for early detection of cardiovascular disease​</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cSld>
  <p:clrMapOvr>
    <a:masterClrMapping/>
  </p:clrMapOvr>
</p:sld>
</file>

<file path=ppt/tags/tag1.xml><?xml version="1.0" encoding="utf-8"?>
<p:tagLst xmlns:p="http://schemas.openxmlformats.org/presentationml/2006/main">
  <p:tag name="TABLE_ENDDRAG_ORIGIN_RECT" val="672*332"/>
  <p:tag name="TABLE_ENDDRAG_RECT" val="19*61*672*332"/>
</p:tagLst>
</file>

<file path=ppt/tags/tag2.xml><?xml version="1.0" encoding="utf-8"?>
<p:tagLst xmlns:p="http://schemas.openxmlformats.org/presentationml/2006/main">
  <p:tag name="TABLE_ENDDRAG_ORIGIN_RECT" val="672*290"/>
  <p:tag name="TABLE_ENDDRAG_RECT" val="19*61*672*290"/>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41463</Words>
  <Application>WPS Presentation</Application>
  <PresentationFormat>On-screen Show (16:9)</PresentationFormat>
  <Paragraphs>657</Paragraphs>
  <Slides>48</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48</vt:i4>
      </vt:variant>
    </vt:vector>
  </HeadingPairs>
  <TitlesOfParts>
    <vt:vector size="58" baseType="lpstr">
      <vt:lpstr>Arial</vt:lpstr>
      <vt:lpstr>SimSun</vt:lpstr>
      <vt:lpstr>Wingdings</vt:lpstr>
      <vt:lpstr>Arial</vt:lpstr>
      <vt:lpstr>Times New Roman</vt:lpstr>
      <vt:lpstr>Calibri</vt:lpstr>
      <vt:lpstr>Microsoft YaHei</vt:lpstr>
      <vt:lpstr>Arial Unicode MS</vt:lpstr>
      <vt:lpstr>Times New Roman</vt:lpstr>
      <vt:lpstr>Simple Light</vt:lpstr>
      <vt:lpstr>   Gokaraju Rangaraju Institute of Engineering and Technology  (Autonomous) Department of Artificial Intelligence and Machine Learning Engineering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Existing Approaches (Literature Survey) </vt:lpstr>
      <vt:lpstr>Existing Approaches (Literature Survey) </vt:lpstr>
      <vt:lpstr>Existing Approaches (Literature Survey) </vt:lpstr>
      <vt:lpstr>Existing Approaches (Literature Survey) </vt:lpstr>
      <vt:lpstr>Existing Approaches (Literature Survey) </vt:lpstr>
      <vt:lpstr>Existing Approaches (Literature Survey) </vt:lpstr>
      <vt:lpstr>Existing Approaches (Literature Survey) </vt:lpstr>
      <vt:lpstr>Existing Approaches (Literature Survey) </vt:lpstr>
      <vt:lpstr>Existing Approaches (Literature Survey) </vt:lpstr>
      <vt:lpstr>Existing Approaches (Literature Survey) </vt:lpstr>
      <vt:lpstr>Existing Approaches (Literature Survey) </vt:lpstr>
      <vt:lpstr>Existing Approaches (Literature Survey) </vt:lpstr>
      <vt:lpstr>PowerPoint 演示文稿</vt:lpstr>
      <vt:lpstr>       Limitations of the Existing Approaches</vt:lpstr>
      <vt:lpstr>       Limitations of the Existing Approaches</vt:lpstr>
      <vt:lpstr>PowerPoint 演示文稿</vt:lpstr>
      <vt:lpstr>PowerPoint 演示文稿</vt:lpstr>
      <vt:lpstr>Architecture Diagram Explanation</vt:lpstr>
      <vt:lpstr>PowerPoint 演示文稿</vt:lpstr>
      <vt:lpstr>Proposed Method: Module Connectivity Diagram</vt:lpstr>
      <vt:lpstr>PowerPoint 演示文稿</vt:lpstr>
      <vt:lpstr>Proposed Method: Experimental Results</vt:lpstr>
      <vt:lpstr>Proposed Method: Experimental Results</vt:lpstr>
      <vt:lpstr>Proposed Method: Experimental Results</vt:lpstr>
      <vt:lpstr>Proposed Method: Experimental Results</vt:lpstr>
      <vt:lpstr>Proposed Method: Experimental Results</vt:lpstr>
      <vt:lpstr>Advantages &amp; Limitations</vt:lpstr>
      <vt:lpstr>Advantages &amp; Limitations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Gokaraju Rangaraju Institute of Engineering and Technology (Autonomous) Department of Artificial Intelligence and Machine Learning Engineering</dc:title>
  <dc:creator>OM</dc:creator>
  <cp:lastModifiedBy>google1599545253</cp:lastModifiedBy>
  <cp:revision>117</cp:revision>
  <dcterms:created xsi:type="dcterms:W3CDTF">2024-10-17T09:07:00Z</dcterms:created>
  <dcterms:modified xsi:type="dcterms:W3CDTF">2024-12-06T04:42:51Z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A2ECC69880C2490287CAC2F37AC76623_12</vt:lpwstr>
  </property>
  <property fmtid="{D5CDD505-2E9C-101B-9397-08002B2CF9AE}" pid="3" name="KSOProductBuildVer">
    <vt:lpwstr>1033-12.2.0.18911</vt:lpwstr>
  </property>
</Properties>
</file>