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46" r:id="rId2"/>
    <p:sldId id="300" r:id="rId3"/>
    <p:sldId id="448" r:id="rId4"/>
    <p:sldId id="438" r:id="rId5"/>
    <p:sldId id="441" r:id="rId6"/>
    <p:sldId id="440" r:id="rId7"/>
    <p:sldId id="439" r:id="rId8"/>
    <p:sldId id="442" r:id="rId9"/>
    <p:sldId id="444" r:id="rId10"/>
    <p:sldId id="327" r:id="rId11"/>
    <p:sldId id="447" r:id="rId12"/>
    <p:sldId id="3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0485" autoAdjust="0"/>
  </p:normalViewPr>
  <p:slideViewPr>
    <p:cSldViewPr snapToGrid="0">
      <p:cViewPr varScale="1">
        <p:scale>
          <a:sx n="66" d="100"/>
          <a:sy n="66" d="100"/>
        </p:scale>
        <p:origin x="6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71776-9C6E-4165-8A7B-D2F71C67DCD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BCBB-7E90-4ECA-841C-D4108CFF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59B17-05E8-4C8A-853E-673AF7496EED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034F-1E89-458C-87FB-DC7977EA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1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6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5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E38B-A2CE-4E50-80BB-64ACC1A8115C}" type="datetime1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9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9465-EDCA-41A2-B024-DCAC54C6D911}" type="datetime1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0FD5-CA80-4165-ABF6-5EF72091F877}" type="datetime1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2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443-7147-4DCA-BAC7-F6EE9E020433}" type="datetime1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9DE8-814E-406D-A9F6-3E91A546BAEB}" type="datetime1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9743-5770-4AF0-8D3F-AA74BD0D9230}" type="datetime1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7FDB-B78D-4FE1-9B4C-228C91C38B6B}" type="datetime1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06A9-9377-4DA1-A4A2-956036014114}" type="datetime1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9A9-5F3A-4484-B3C2-F5B7A419DEE8}" type="datetime1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834D-A442-4713-BA6C-5F609EE07F4A}" type="datetime1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AA04-13B5-4285-A68C-C90A2791AA63}" type="datetime1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8903-F414-44B6-BD7C-BDC413E8B090}" type="datetime1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pixabay.com/static/uploads/photo/2014/04/05/12/19/notebook-316823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9744"/>
            <a:ext cx="914400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 Placeholder 4"/>
          <p:cNvSpPr txBox="1">
            <a:spLocks/>
          </p:cNvSpPr>
          <p:nvPr/>
        </p:nvSpPr>
        <p:spPr>
          <a:xfrm>
            <a:off x="463447" y="3801"/>
            <a:ext cx="3883701" cy="81860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ontent Placeholder 4"/>
          <p:cNvSpPr txBox="1">
            <a:spLocks/>
          </p:cNvSpPr>
          <p:nvPr/>
        </p:nvSpPr>
        <p:spPr>
          <a:xfrm>
            <a:off x="4803723" y="-3834"/>
            <a:ext cx="3883701" cy="83064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455638" y="226613"/>
            <a:ext cx="3891509" cy="61756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LAB: Evaluating the Microscope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4810594" y="224877"/>
            <a:ext cx="3876830" cy="61457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LAB: Microscope and the Letter “e”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4"/>
          <p:cNvSpPr txBox="1">
            <a:spLocks/>
          </p:cNvSpPr>
          <p:nvPr/>
        </p:nvSpPr>
        <p:spPr>
          <a:xfrm>
            <a:off x="8107689" y="6241574"/>
            <a:ext cx="658636" cy="528505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003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://rs16.pbsrc.com/albums/b34/Andra1/gif%20images/c190997e.gif~c200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235"/>
            <a:ext cx="460925" cy="4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/>
          <p:cNvSpPr txBox="1">
            <a:spLocks/>
          </p:cNvSpPr>
          <p:nvPr/>
        </p:nvSpPr>
        <p:spPr>
          <a:xfrm>
            <a:off x="381000" y="6241575"/>
            <a:ext cx="658636" cy="528505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002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136649" y="837732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6689" y="5673700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4"/>
          <p:cNvSpPr txBox="1">
            <a:spLocks/>
          </p:cNvSpPr>
          <p:nvPr/>
        </p:nvSpPr>
        <p:spPr>
          <a:xfrm>
            <a:off x="434477" y="799694"/>
            <a:ext cx="1635649" cy="48740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Questions: </a:t>
            </a:r>
          </a:p>
          <a:p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thesis is represented by this assignment?</a:t>
            </a: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the data suggests? (</a:t>
            </a:r>
            <a:r>
              <a:rPr 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Warrants</a:t>
            </a: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ontent Placeholder 4"/>
          <p:cNvSpPr txBox="1">
            <a:spLocks/>
          </p:cNvSpPr>
          <p:nvPr/>
        </p:nvSpPr>
        <p:spPr>
          <a:xfrm>
            <a:off x="686015" y="5628730"/>
            <a:ext cx="2644728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Reflection: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004412" y="855317"/>
            <a:ext cx="8660" cy="48104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004412" y="855317"/>
            <a:ext cx="8660" cy="48104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/>
          <p:cNvSpPr txBox="1">
            <a:spLocks/>
          </p:cNvSpPr>
          <p:nvPr/>
        </p:nvSpPr>
        <p:spPr>
          <a:xfrm>
            <a:off x="2070127" y="799694"/>
            <a:ext cx="2644728" cy="43032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Observations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/ Results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76536" y="4200518"/>
            <a:ext cx="2181489" cy="21618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95905" y="2509830"/>
            <a:ext cx="2181489" cy="21618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72713" y="839554"/>
            <a:ext cx="2181489" cy="21618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4"/>
          <p:cNvSpPr txBox="1">
            <a:spLocks/>
          </p:cNvSpPr>
          <p:nvPr/>
        </p:nvSpPr>
        <p:spPr>
          <a:xfrm>
            <a:off x="6728570" y="792773"/>
            <a:ext cx="1743920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40X Magnification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4"/>
          <p:cNvSpPr txBox="1">
            <a:spLocks/>
          </p:cNvSpPr>
          <p:nvPr/>
        </p:nvSpPr>
        <p:spPr>
          <a:xfrm>
            <a:off x="4803723" y="3120362"/>
            <a:ext cx="1743920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100X Magnification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ontent Placeholder 4"/>
          <p:cNvSpPr txBox="1">
            <a:spLocks/>
          </p:cNvSpPr>
          <p:nvPr/>
        </p:nvSpPr>
        <p:spPr>
          <a:xfrm>
            <a:off x="7052952" y="4867725"/>
            <a:ext cx="1743920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400X Magnification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" y="4384360"/>
            <a:ext cx="9144000" cy="2389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9188" cy="43190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3953013">
            <a:off x="3898577" y="854440"/>
            <a:ext cx="73451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505533">
            <a:off x="3399922" y="4608393"/>
            <a:ext cx="73451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2156106">
            <a:off x="4875439" y="2390046"/>
            <a:ext cx="734518" cy="3597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8040861" y="4638110"/>
            <a:ext cx="734518" cy="3597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&quot;No&quot; Symbol 2"/>
          <p:cNvSpPr/>
          <p:nvPr/>
        </p:nvSpPr>
        <p:spPr>
          <a:xfrm>
            <a:off x="735401" y="4949466"/>
            <a:ext cx="1244184" cy="1259174"/>
          </a:xfrm>
          <a:prstGeom prst="noSmoking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5759605" y="4949466"/>
            <a:ext cx="1210822" cy="1259174"/>
          </a:xfrm>
          <a:prstGeom prst="noSmoking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267043" y="171452"/>
            <a:ext cx="2759825" cy="8130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Mitochondria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5320" y="2728210"/>
            <a:ext cx="6340371" cy="1603947"/>
          </a:xfrm>
          <a:prstGeom prst="ellipse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79316" y="3653765"/>
            <a:ext cx="1818913" cy="213243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 rot="19584869">
            <a:off x="-550011" y="1723123"/>
            <a:ext cx="9144533" cy="2099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13800" b="1" dirty="0" smtClean="0">
                <a:ln w="12700">
                  <a:solidFill>
                    <a:srgbClr val="FF0000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</a:p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13800" b="1" dirty="0" smtClean="0">
                <a:ln w="12700">
                  <a:solidFill>
                    <a:srgbClr val="FF0000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endParaRPr lang="en-US" sz="13800" b="1" dirty="0">
              <a:ln w="12700">
                <a:solidFill>
                  <a:srgbClr val="FF0000"/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" grpId="0" animBg="1"/>
      <p:bldP spid="10" grpId="0" animBg="1"/>
      <p:bldP spid="11" grpId="0"/>
      <p:bldP spid="12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pixabay.com/static/uploads/photo/2014/04/05/12/19/notebook-316823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9744"/>
            <a:ext cx="914400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 Placeholder 4"/>
          <p:cNvSpPr txBox="1">
            <a:spLocks/>
          </p:cNvSpPr>
          <p:nvPr/>
        </p:nvSpPr>
        <p:spPr>
          <a:xfrm>
            <a:off x="463447" y="3801"/>
            <a:ext cx="3883701" cy="81860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ontent Placeholder 4"/>
          <p:cNvSpPr txBox="1">
            <a:spLocks/>
          </p:cNvSpPr>
          <p:nvPr/>
        </p:nvSpPr>
        <p:spPr>
          <a:xfrm>
            <a:off x="4803723" y="-3834"/>
            <a:ext cx="3883701" cy="83064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455638" y="226613"/>
            <a:ext cx="3891509" cy="61756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LAB: Geological Timeline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4810594" y="224877"/>
            <a:ext cx="3876830" cy="61457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LAB: Homologous Structures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4"/>
          <p:cNvSpPr txBox="1">
            <a:spLocks/>
          </p:cNvSpPr>
          <p:nvPr/>
        </p:nvSpPr>
        <p:spPr>
          <a:xfrm>
            <a:off x="8107689" y="6241574"/>
            <a:ext cx="658636" cy="528505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117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://rs16.pbsrc.com/albums/b34/Andra1/gif%20images/c190997e.gif~c200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235"/>
            <a:ext cx="460925" cy="4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940227" y="837732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80267" y="5673700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/>
          </p:cNvSpPr>
          <p:nvPr/>
        </p:nvSpPr>
        <p:spPr>
          <a:xfrm>
            <a:off x="238055" y="799694"/>
            <a:ext cx="1635649" cy="4874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Questions: </a:t>
            </a:r>
          </a:p>
          <a:p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thesis is represented by this assignment?</a:t>
            </a:r>
            <a:endParaRPr 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available to </a:t>
            </a: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the claim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the data suggests? (</a:t>
            </a:r>
            <a:r>
              <a:rPr lang="en-US" sz="1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Warrants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there any main </a:t>
            </a:r>
            <a:r>
              <a:rPr lang="en-US" sz="1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4" name="Content Placeholder 4"/>
          <p:cNvSpPr txBox="1">
            <a:spLocks/>
          </p:cNvSpPr>
          <p:nvPr/>
        </p:nvSpPr>
        <p:spPr>
          <a:xfrm>
            <a:off x="489593" y="5628730"/>
            <a:ext cx="2644728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Reflection: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807990" y="855317"/>
            <a:ext cx="8660" cy="48104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4"/>
          <p:cNvSpPr txBox="1">
            <a:spLocks/>
          </p:cNvSpPr>
          <p:nvPr/>
        </p:nvSpPr>
        <p:spPr>
          <a:xfrm>
            <a:off x="381000" y="6241575"/>
            <a:ext cx="658636" cy="528505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807990" y="855317"/>
            <a:ext cx="8660" cy="48104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/>
          <p:cNvSpPr txBox="1">
            <a:spLocks/>
          </p:cNvSpPr>
          <p:nvPr/>
        </p:nvSpPr>
        <p:spPr>
          <a:xfrm>
            <a:off x="1873705" y="799694"/>
            <a:ext cx="2644728" cy="43032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/ Observations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/ Results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 rot="19743930">
            <a:off x="4528576" y="356909"/>
            <a:ext cx="73451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565793" y="837732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05833" y="5673700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4"/>
          <p:cNvSpPr txBox="1">
            <a:spLocks/>
          </p:cNvSpPr>
          <p:nvPr/>
        </p:nvSpPr>
        <p:spPr>
          <a:xfrm>
            <a:off x="4863621" y="799694"/>
            <a:ext cx="1635649" cy="4874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Questions: </a:t>
            </a:r>
          </a:p>
          <a:p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thesis is represented by this assignment?</a:t>
            </a:r>
            <a:endParaRPr 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available to </a:t>
            </a: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the claim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the data suggests? (</a:t>
            </a:r>
            <a:r>
              <a:rPr lang="en-US" sz="1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Warrants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there any main </a:t>
            </a:r>
            <a:r>
              <a:rPr lang="en-US" sz="1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1" name="Content Placeholder 4"/>
          <p:cNvSpPr txBox="1">
            <a:spLocks/>
          </p:cNvSpPr>
          <p:nvPr/>
        </p:nvSpPr>
        <p:spPr>
          <a:xfrm>
            <a:off x="5115159" y="5628730"/>
            <a:ext cx="2644728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Reflection: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433556" y="855317"/>
            <a:ext cx="8660" cy="48104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433556" y="855317"/>
            <a:ext cx="8660" cy="48104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/>
          <p:cNvSpPr txBox="1">
            <a:spLocks/>
          </p:cNvSpPr>
          <p:nvPr/>
        </p:nvSpPr>
        <p:spPr>
          <a:xfrm>
            <a:off x="6499271" y="799694"/>
            <a:ext cx="2644728" cy="43032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/ Observations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/ Results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2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3" y="1280799"/>
            <a:ext cx="764273" cy="776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0"/>
            <a:ext cx="8950817" cy="1932365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  <a:r>
              <a:rPr lang="en-US" sz="4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 </a:t>
            </a:r>
            <a:r>
              <a:rPr lang="en-US" sz="3200" b="1" strike="sngStrik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lesson, students will be able to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parts of the microscope, their functions, and identify the microscopes advantages and limits.</a:t>
            </a: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2084209" y="0"/>
            <a:ext cx="4315919" cy="52410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2377" y="1932365"/>
            <a:ext cx="4346214" cy="4548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Starter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you think the following analogy means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telescope : astronomy :: microscope :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biology.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microscope-boxed.gif"/>
          <p:cNvPicPr/>
          <p:nvPr/>
        </p:nvPicPr>
        <p:blipFill rotWithShape="1">
          <a:blip r:embed="rId4" cstate="print"/>
          <a:srcRect l="20075" r="25716"/>
          <a:stretch/>
        </p:blipFill>
        <p:spPr>
          <a:xfrm>
            <a:off x="4681182" y="1787110"/>
            <a:ext cx="3414977" cy="5070890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4539397" y="1732293"/>
            <a:ext cx="796877" cy="213243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29538" y="3763238"/>
            <a:ext cx="559558" cy="213243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7581330" y="1787110"/>
            <a:ext cx="796280" cy="193236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7957562" y="3389588"/>
            <a:ext cx="1050878" cy="213243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83694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  </a:t>
            </a:r>
            <a:r>
              <a:rPr lang="en-US" sz="3200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sure to match your table of contents so that we all work together as a class</a:t>
            </a:r>
            <a:r>
              <a:rPr lang="en-US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1729" y="228600"/>
            <a:ext cx="90014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25769491"/>
              </p:ext>
            </p:extLst>
          </p:nvPr>
        </p:nvGraphicFramePr>
        <p:xfrm>
          <a:off x="1" y="1236788"/>
          <a:ext cx="9143998" cy="556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2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6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Side Items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Side Items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63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      Inheritance &amp; Variation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       Inheritance and Variation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Mother Earth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Characteristics of Life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Lab: Evaluating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 the Microscope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Lab: Microscope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 &amp; the L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etter “e”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0" y="2069123"/>
            <a:ext cx="457200" cy="457200"/>
          </a:xfrm>
          <a:prstGeom prst="rect">
            <a:avLst/>
          </a:prstGeom>
          <a:effectLst>
            <a:glow rad="25400">
              <a:srgbClr val="FFFF00">
                <a:alpha val="60000"/>
              </a:srgb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61" y="2069123"/>
            <a:ext cx="457200" cy="457200"/>
          </a:xfrm>
          <a:prstGeom prst="rect">
            <a:avLst/>
          </a:prstGeom>
          <a:effectLst>
            <a:glow rad="25400">
              <a:srgbClr val="FFFF00">
                <a:alpha val="60000"/>
              </a:srgbClr>
            </a:glow>
          </a:effectLst>
        </p:spPr>
      </p:pic>
      <p:sp>
        <p:nvSpPr>
          <p:cNvPr id="9" name="Left-Right Arrow 8"/>
          <p:cNvSpPr/>
          <p:nvPr/>
        </p:nvSpPr>
        <p:spPr>
          <a:xfrm>
            <a:off x="4290262" y="3209195"/>
            <a:ext cx="492369" cy="26595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" y="23709"/>
            <a:ext cx="3561621" cy="3561621"/>
          </a:xfrm>
          <a:prstGeom prst="rect">
            <a:avLst/>
          </a:prstGeom>
        </p:spPr>
      </p:pic>
      <p:pic>
        <p:nvPicPr>
          <p:cNvPr id="1028" name="Picture 4" descr="http://www.logicalconclusionsinc.com/stick_figure_search_clues_anim_500_clr_247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57" y="-206418"/>
            <a:ext cx="3005903" cy="40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07" y="35242"/>
            <a:ext cx="2342869" cy="390478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identify all the  parts of the microscope and their functions.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121285" y="3519299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analyze the  advantages &amp; disadvantages of the microscope.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260147" y="3524596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identify the effect that magnification has on the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63" y="3763886"/>
            <a:ext cx="6953034" cy="857988"/>
          </a:xfrm>
          <a:solidFill>
            <a:srgbClr val="CC9900"/>
          </a:solidFill>
        </p:spPr>
        <p:txBody>
          <a:bodyPr anchor="b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That You Have Successfully Completed This Lesson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3183" y="0"/>
            <a:ext cx="8815085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www.logicalconclusionsinc.com/stick_figure_search_clues_anim_500_clr_247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9" y="28039"/>
            <a:ext cx="2762614" cy="368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identify all the  parts of the microscope and their functions.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3183" y="125035"/>
            <a:ext cx="8815085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1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30386" y="3671232"/>
            <a:ext cx="2316364" cy="10441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Notebook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File:Checkmark gre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" y="1128931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microscope-boxed.gif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77968" y="0"/>
            <a:ext cx="5866032" cy="51358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46853" y="5094075"/>
            <a:ext cx="1302318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Eyepiece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146852" y="5363794"/>
            <a:ext cx="1302318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Tube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166541" y="5614651"/>
            <a:ext cx="1302318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Nosepiece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44156" y="5881130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Objective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059233" y="6150849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Objective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044156" y="6436978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Objective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934063" y="5094938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Clips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943469" y="5363794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943469" y="5612274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 Adjust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943469" y="5881130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Adjust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958546" y="6150849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943469" y="6436978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857859" y="5094075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Diaphragm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867265" y="5362931"/>
            <a:ext cx="1678414" cy="2893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49809 -0.74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3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0.03107 -0.71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-3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02726 -0.634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3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6 L 0.01858 -0.60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1406 -0.582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-2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01563 -0.569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2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18941 -0.3159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-1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28854 -0.430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27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28264 -0.3914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29011 -0.379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-0.18629 -0.352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28264 -0.3428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39844 -0.2643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31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7222 -0.566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" y="-2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www.logicalconclusionsinc.com/stick_figure_search_clues_anim_500_clr_247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7" y="-220706"/>
            <a:ext cx="3005903" cy="40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identify the effect that magnification has on the image.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3183" y="152400"/>
            <a:ext cx="8815085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2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://www.randolphpublic.org/pages/uploaded_images/TN_03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23523"/>
            <a:ext cx="1410682" cy="10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749" y="0"/>
            <a:ext cx="4394579" cy="68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www.logicalconclusionsinc.com/stick_figure_search_clues_anim_500_clr_247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7" y="-220706"/>
            <a:ext cx="3005903" cy="40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identify the effect that magnification has on the image.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3183" y="152400"/>
            <a:ext cx="8815085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2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5" y="3722915"/>
            <a:ext cx="1706600" cy="833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749" y="0"/>
            <a:ext cx="4394579" cy="6845640"/>
          </a:xfrm>
          <a:prstGeom prst="rect">
            <a:avLst/>
          </a:prstGeom>
        </p:spPr>
      </p:pic>
      <p:pic>
        <p:nvPicPr>
          <p:cNvPr id="9" name="Picture 2" descr="File:Checkmark gre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" y="1128931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61"/>
            <a:ext cx="91440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Reflection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(Revisit the Goal)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889918" y="1220791"/>
            <a:ext cx="6254082" cy="1729117"/>
          </a:xfrm>
        </p:spPr>
        <p:txBody>
          <a:bodyPr>
            <a:noAutofit/>
          </a:bodyPr>
          <a:lstStyle/>
          <a:p>
            <a:pPr marL="0" indent="0" eaLnBrk="0" fontAlgn="base" hangingPunct="0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well were you able to …</a:t>
            </a: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parts of the microscope, their functions, and identify the microscopes advantages and limits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889918" y="4165338"/>
            <a:ext cx="5846164" cy="2204315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your personal reflection space …</a:t>
            </a:r>
          </a:p>
          <a:p>
            <a:pPr marL="385754" indent="-385754" eaLnBrk="0" fontAlgn="base" hangingPunct="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your learning using a letter grade from A to F.</a:t>
            </a:r>
          </a:p>
          <a:p>
            <a:pPr marL="385754" indent="-385754" eaLnBrk="0" fontAlgn="base" hangingPunct="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what you have learned.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996586"/>
            <a:ext cx="2057400" cy="365125"/>
          </a:xfrm>
        </p:spPr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654" y="1792437"/>
            <a:ext cx="2729456" cy="2729456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07" y="35242"/>
            <a:ext cx="2342869" cy="39047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834"/>
            <a:ext cx="9144000" cy="1325563"/>
          </a:xfrm>
        </p:spPr>
        <p:txBody>
          <a:bodyPr>
            <a:noAutofit/>
          </a:bodyPr>
          <a:lstStyle/>
          <a:p>
            <a:pPr lvl="0" algn="ctr"/>
            <a:r>
              <a:rPr lang="en-US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3</a:t>
            </a:r>
            <a:r>
              <a:rPr lang="en-US" dirty="0" smtClean="0">
                <a:solidFill>
                  <a:srgbClr val="CC9900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  <a:sym typeface="Wingdings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  <a:sym typeface="Wingdings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Check</a:t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121285" y="3519299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analyze the  advantages &amp; disadvantages of the microscope.</a:t>
            </a:r>
          </a:p>
        </p:txBody>
      </p:sp>
      <p:pic>
        <p:nvPicPr>
          <p:cNvPr id="11" name="Picture 2" descr="File:Checkmark gre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285" y="1249469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6"/>
          <p:cNvSpPr txBox="1">
            <a:spLocks/>
          </p:cNvSpPr>
          <p:nvPr/>
        </p:nvSpPr>
        <p:spPr>
          <a:xfrm>
            <a:off x="5927852" y="3486879"/>
            <a:ext cx="2894813" cy="1017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Job!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719" y="1353989"/>
            <a:ext cx="3555702" cy="55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5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9051</TotalTime>
  <Words>489</Words>
  <Application>Microsoft Office PowerPoint</Application>
  <PresentationFormat>On-screen Show (4:3)</PresentationFormat>
  <Paragraphs>195</Paragraphs>
  <Slides>12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Week 01      Wednesday Goal:  By the end of the lesson, students will be able to … identify the parts of the microscope, their functions, and identify the microscopes advantages and limits.</vt:lpstr>
      <vt:lpstr>Table of Contents:  Be sure to match your table of contents so that we all work together as a class.</vt:lpstr>
      <vt:lpstr>Evidence That You Have Successfully Completed This Lesson</vt:lpstr>
      <vt:lpstr>PowerPoint Presentation</vt:lpstr>
      <vt:lpstr>PowerPoint Presentation</vt:lpstr>
      <vt:lpstr>PowerPoint Presentation</vt:lpstr>
      <vt:lpstr>Personal Reflection (Revisit the Goal)</vt:lpstr>
      <vt:lpstr>Checkpoint 3:  Understanding Check Homework</vt:lpstr>
      <vt:lpstr>PowerPoint Presentation</vt:lpstr>
      <vt:lpstr>PowerPoint Presentation</vt:lpstr>
      <vt:lpstr>PowerPoint Presentation</vt:lpstr>
    </vt:vector>
  </TitlesOfParts>
  <Company>Fresno Unified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Life</dc:title>
  <dc:creator>Robert Hanna</dc:creator>
  <cp:lastModifiedBy>Robert Hanna</cp:lastModifiedBy>
  <cp:revision>778</cp:revision>
  <dcterms:created xsi:type="dcterms:W3CDTF">2015-08-11T23:13:46Z</dcterms:created>
  <dcterms:modified xsi:type="dcterms:W3CDTF">2017-08-16T12:13:33Z</dcterms:modified>
</cp:coreProperties>
</file>