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432" r:id="rId2"/>
    <p:sldId id="453" r:id="rId3"/>
    <p:sldId id="454" r:id="rId4"/>
    <p:sldId id="429" r:id="rId5"/>
    <p:sldId id="300" r:id="rId6"/>
    <p:sldId id="428" r:id="rId7"/>
    <p:sldId id="422" r:id="rId8"/>
    <p:sldId id="466" r:id="rId9"/>
    <p:sldId id="455" r:id="rId10"/>
    <p:sldId id="456" r:id="rId11"/>
    <p:sldId id="457" r:id="rId12"/>
    <p:sldId id="464" r:id="rId13"/>
    <p:sldId id="458" r:id="rId14"/>
    <p:sldId id="459" r:id="rId15"/>
    <p:sldId id="463" r:id="rId16"/>
    <p:sldId id="460" r:id="rId17"/>
    <p:sldId id="461" r:id="rId18"/>
    <p:sldId id="462" r:id="rId19"/>
    <p:sldId id="465" r:id="rId20"/>
    <p:sldId id="452" r:id="rId21"/>
    <p:sldId id="423" r:id="rId22"/>
    <p:sldId id="425" r:id="rId23"/>
    <p:sldId id="431" r:id="rId24"/>
    <p:sldId id="430" r:id="rId25"/>
    <p:sldId id="327" r:id="rId26"/>
    <p:sldId id="36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9" autoAdjust="0"/>
    <p:restoredTop sz="90485" autoAdjust="0"/>
  </p:normalViewPr>
  <p:slideViewPr>
    <p:cSldViewPr snapToGrid="0">
      <p:cViewPr varScale="1">
        <p:scale>
          <a:sx n="50" d="100"/>
          <a:sy n="50" d="100"/>
        </p:scale>
        <p:origin x="66" y="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3.xml"/><Relationship Id="rId2" Type="http://schemas.openxmlformats.org/officeDocument/2006/relationships/slide" Target="slides/slide21.xml"/><Relationship Id="rId1" Type="http://schemas.openxmlformats.org/officeDocument/2006/relationships/slide" Target="slides/slide6.xml"/><Relationship Id="rId5" Type="http://schemas.openxmlformats.org/officeDocument/2006/relationships/slide" Target="slides/slide26.xml"/><Relationship Id="rId4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71776-9C6E-4165-8A7B-D2F71C67DCD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2BCBB-7E90-4ECA-841C-D4108CFF9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0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59B17-05E8-4C8A-853E-673AF7496EED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1034F-1E89-458C-87FB-DC7977EAB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33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8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53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5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28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09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2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44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94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71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43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1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601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80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518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07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1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48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17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30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63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88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1034F-1E89-458C-87FB-DC7977EAB3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2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E38B-A2CE-4E50-80BB-64ACC1A8115C}" type="datetime1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A781-7759-4642-A99F-6B4E7B9F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94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9465-EDCA-41A2-B024-DCAC54C6D911}" type="datetime1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A781-7759-4642-A99F-6B4E7B9F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4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0FD5-CA80-4165-ABF6-5EF72091F877}" type="datetime1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A781-7759-4642-A99F-6B4E7B9F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2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A443-7147-4DCA-BAC7-F6EE9E020433}" type="datetime1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A781-7759-4642-A99F-6B4E7B9F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3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9DE8-814E-406D-A9F6-3E91A546BAEB}" type="datetime1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A781-7759-4642-A99F-6B4E7B9F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9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9743-5770-4AF0-8D3F-AA74BD0D9230}" type="datetime1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A781-7759-4642-A99F-6B4E7B9F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4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7FDB-B78D-4FE1-9B4C-228C91C38B6B}" type="datetime1">
              <a:rPr lang="en-US" smtClean="0"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A781-7759-4642-A99F-6B4E7B9F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06A9-9377-4DA1-A4A2-956036014114}" type="datetime1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A781-7759-4642-A99F-6B4E7B9F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8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79A9-5F3A-4484-B3C2-F5B7A419DEE8}" type="datetime1">
              <a:rPr lang="en-US" smtClean="0"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A781-7759-4642-A99F-6B4E7B9F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0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834D-A442-4713-BA6C-5F609EE07F4A}" type="datetime1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A781-7759-4642-A99F-6B4E7B9F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0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AA04-13B5-4285-A68C-C90A2791AA63}" type="datetime1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A781-7759-4642-A99F-6B4E7B9F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2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58903-F414-44B6-BD7C-BDC413E8B090}" type="datetime1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DA781-7759-4642-A99F-6B4E7B9F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5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3.gif"/><Relationship Id="rId4" Type="http://schemas.openxmlformats.org/officeDocument/2006/relationships/image" Target="../media/image5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5" Type="http://schemas.openxmlformats.org/officeDocument/2006/relationships/image" Target="../media/image22.gif"/><Relationship Id="rId4" Type="http://schemas.openxmlformats.org/officeDocument/2006/relationships/image" Target="../media/image21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pixabay.com/static/uploads/photo/2014/04/05/12/19/notebook-316823_6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9744"/>
            <a:ext cx="9144000" cy="714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ontent Placeholder 4"/>
          <p:cNvSpPr txBox="1">
            <a:spLocks/>
          </p:cNvSpPr>
          <p:nvPr/>
        </p:nvSpPr>
        <p:spPr>
          <a:xfrm>
            <a:off x="463447" y="3801"/>
            <a:ext cx="3883701" cy="818604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endParaRPr lang="en-US" sz="1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4"/>
          <p:cNvSpPr txBox="1">
            <a:spLocks/>
          </p:cNvSpPr>
          <p:nvPr/>
        </p:nvSpPr>
        <p:spPr>
          <a:xfrm>
            <a:off x="455638" y="226613"/>
            <a:ext cx="3891509" cy="617564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SA:  RNA World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ontent Placeholder 4"/>
          <p:cNvSpPr txBox="1">
            <a:spLocks/>
          </p:cNvSpPr>
          <p:nvPr/>
        </p:nvSpPr>
        <p:spPr>
          <a:xfrm>
            <a:off x="381000" y="6300927"/>
            <a:ext cx="658636" cy="528505"/>
          </a:xfrm>
          <a:prstGeom prst="rect">
            <a:avLst/>
          </a:prstGeom>
          <a:noFill/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008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" descr="http://rs16.pbsrc.com/albums/b34/Andra1/gif%20images/c190997e.gif~c200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" y="6168375"/>
            <a:ext cx="460925" cy="4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/>
          <p:cNvCxnSpPr/>
          <p:nvPr/>
        </p:nvCxnSpPr>
        <p:spPr>
          <a:xfrm>
            <a:off x="940227" y="1183936"/>
            <a:ext cx="301752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4"/>
          <p:cNvSpPr txBox="1">
            <a:spLocks/>
          </p:cNvSpPr>
          <p:nvPr/>
        </p:nvSpPr>
        <p:spPr>
          <a:xfrm>
            <a:off x="563117" y="794910"/>
            <a:ext cx="2644728" cy="5285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ontent Placeholder 4"/>
          <p:cNvSpPr txBox="1">
            <a:spLocks/>
          </p:cNvSpPr>
          <p:nvPr/>
        </p:nvSpPr>
        <p:spPr>
          <a:xfrm>
            <a:off x="4833319" y="3801"/>
            <a:ext cx="3883701" cy="818604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endParaRPr lang="en-US" sz="1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ontent Placeholder 4"/>
          <p:cNvSpPr txBox="1">
            <a:spLocks/>
          </p:cNvSpPr>
          <p:nvPr/>
        </p:nvSpPr>
        <p:spPr>
          <a:xfrm>
            <a:off x="4825510" y="226613"/>
            <a:ext cx="3891509" cy="617564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 Cell Organelles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ontent Placeholder 4"/>
          <p:cNvSpPr txBox="1">
            <a:spLocks/>
          </p:cNvSpPr>
          <p:nvPr/>
        </p:nvSpPr>
        <p:spPr>
          <a:xfrm>
            <a:off x="8122738" y="6300927"/>
            <a:ext cx="658636" cy="528505"/>
          </a:xfrm>
          <a:prstGeom prst="rect">
            <a:avLst/>
          </a:prstGeom>
          <a:noFill/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009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5310099" y="1183936"/>
            <a:ext cx="301752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50139" y="6002319"/>
            <a:ext cx="301752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4"/>
          <p:cNvSpPr txBox="1">
            <a:spLocks/>
          </p:cNvSpPr>
          <p:nvPr/>
        </p:nvSpPr>
        <p:spPr>
          <a:xfrm>
            <a:off x="4925180" y="1128313"/>
            <a:ext cx="2644728" cy="5285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Questions:          Notes: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ontent Placeholder 4"/>
          <p:cNvSpPr txBox="1">
            <a:spLocks/>
          </p:cNvSpPr>
          <p:nvPr/>
        </p:nvSpPr>
        <p:spPr>
          <a:xfrm>
            <a:off x="4859465" y="5957349"/>
            <a:ext cx="2644728" cy="5285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Reflection: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6177862" y="1183936"/>
            <a:ext cx="8660" cy="481046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4"/>
          <p:cNvSpPr txBox="1">
            <a:spLocks/>
          </p:cNvSpPr>
          <p:nvPr/>
        </p:nvSpPr>
        <p:spPr>
          <a:xfrm>
            <a:off x="4932989" y="794910"/>
            <a:ext cx="2644728" cy="5285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ight Arrow 40"/>
          <p:cNvSpPr/>
          <p:nvPr/>
        </p:nvSpPr>
        <p:spPr>
          <a:xfrm rot="19855384">
            <a:off x="4668721" y="349840"/>
            <a:ext cx="671029" cy="4735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78" y="-10486"/>
            <a:ext cx="4057650" cy="6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5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52388"/>
            <a:ext cx="10515600" cy="1325563"/>
          </a:xfrm>
        </p:spPr>
        <p:txBody>
          <a:bodyPr/>
          <a:lstStyle/>
          <a:p>
            <a:r>
              <a:rPr lang="en-US" sz="4400" b="1" kern="1200" dirty="0" smtClean="0">
                <a:solidFill>
                  <a:schemeClr val="tx1"/>
                </a:solidFill>
                <a:effectLst/>
                <a:latin typeface="Georgia" panose="02040502050405020303" pitchFamily="18" charset="0"/>
                <a:ea typeface="+mj-ea"/>
                <a:cs typeface="+mj-cs"/>
              </a:rPr>
              <a:t>Plant Cell: </a:t>
            </a:r>
            <a:r>
              <a:rPr lang="en-US" b="1" dirty="0">
                <a:latin typeface="Georgia" panose="02040502050405020303" pitchFamily="18" charset="0"/>
              </a:rPr>
              <a:t>Nucleolus</a:t>
            </a:r>
            <a:r>
              <a:rPr lang="en-US" sz="4400" b="1" kern="1200" dirty="0" smtClean="0">
                <a:solidFill>
                  <a:schemeClr val="tx1"/>
                </a:solidFill>
                <a:effectLst/>
                <a:latin typeface="Georgia" panose="02040502050405020303" pitchFamily="18" charset="0"/>
                <a:ea typeface="+mj-ea"/>
                <a:cs typeface="+mj-cs"/>
              </a:rPr>
              <a:t/>
            </a:r>
            <a:br>
              <a:rPr lang="en-US" sz="4400" b="1" kern="1200" dirty="0" smtClean="0">
                <a:solidFill>
                  <a:schemeClr val="tx1"/>
                </a:solidFill>
                <a:effectLst/>
                <a:latin typeface="Georgia" panose="02040502050405020303" pitchFamily="18" charset="0"/>
                <a:ea typeface="+mj-ea"/>
                <a:cs typeface="+mj-cs"/>
              </a:rPr>
            </a:b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ph sz="half" idx="1"/>
          </p:nvPr>
        </p:nvSpPr>
        <p:spPr>
          <a:xfrm>
            <a:off x="1160055" y="2225376"/>
            <a:ext cx="3889322" cy="4351338"/>
          </a:xfrm>
        </p:spPr>
        <p:txBody>
          <a:bodyPr/>
          <a:lstStyle/>
          <a:p>
            <a:pPr marL="0" indent="0" algn="ctr" eaLnBrk="0" fontAlgn="base" hangingPunct="0">
              <a:buNone/>
            </a:pPr>
            <a:r>
              <a:rPr lang="en-US" dirty="0">
                <a:latin typeface="Georgia" panose="02040502050405020303" pitchFamily="18" charset="0"/>
              </a:rPr>
              <a:t>STRUCTURE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Dense region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Inside nucleus</a:t>
            </a: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4856189" y="2266936"/>
            <a:ext cx="3889322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buNone/>
            </a:pPr>
            <a:r>
              <a:rPr lang="en-US" dirty="0">
                <a:latin typeface="Georgia" panose="02040502050405020303" pitchFamily="18" charset="0"/>
              </a:rPr>
              <a:t>FUNCTION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Assembles ribosomes</a:t>
            </a:r>
          </a:p>
        </p:txBody>
      </p:sp>
      <p:pic>
        <p:nvPicPr>
          <p:cNvPr id="7" name="Picture 40" descr="bio_ch7_48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89" y="789004"/>
            <a:ext cx="1868131" cy="138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974199" y="1614895"/>
            <a:ext cx="1063145" cy="311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400" dirty="0" smtClean="0"/>
              <a:t>Nucleolus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437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52388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kern="1200" dirty="0" smtClean="0">
                <a:solidFill>
                  <a:schemeClr val="tx1"/>
                </a:solidFill>
                <a:effectLst/>
                <a:latin typeface="Georgia" panose="02040502050405020303" pitchFamily="18" charset="0"/>
                <a:ea typeface="+mj-ea"/>
                <a:cs typeface="+mj-cs"/>
              </a:rPr>
              <a:t>Plant Cell: </a:t>
            </a:r>
            <a:r>
              <a:rPr lang="en-US" b="1" dirty="0">
                <a:latin typeface="Georgia" panose="02040502050405020303" pitchFamily="18" charset="0"/>
              </a:rPr>
              <a:t>Nuclear Envelope</a:t>
            </a:r>
            <a:r>
              <a:rPr lang="en-US" sz="4400" b="1" kern="1200" dirty="0" smtClean="0">
                <a:solidFill>
                  <a:schemeClr val="tx1"/>
                </a:solidFill>
                <a:effectLst/>
                <a:latin typeface="Georgia" panose="02040502050405020303" pitchFamily="18" charset="0"/>
                <a:ea typeface="+mj-ea"/>
                <a:cs typeface="+mj-cs"/>
              </a:rPr>
              <a:t/>
            </a:r>
            <a:br>
              <a:rPr lang="en-US" sz="4400" b="1" kern="1200" dirty="0" smtClean="0">
                <a:solidFill>
                  <a:schemeClr val="tx1"/>
                </a:solidFill>
                <a:effectLst/>
                <a:latin typeface="Georgia" panose="02040502050405020303" pitchFamily="18" charset="0"/>
                <a:ea typeface="+mj-ea"/>
                <a:cs typeface="+mj-cs"/>
              </a:rPr>
            </a:b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ph sz="half" idx="1"/>
          </p:nvPr>
        </p:nvSpPr>
        <p:spPr>
          <a:xfrm>
            <a:off x="1160055" y="2225376"/>
            <a:ext cx="3889322" cy="4351338"/>
          </a:xfrm>
        </p:spPr>
        <p:txBody>
          <a:bodyPr/>
          <a:lstStyle/>
          <a:p>
            <a:pPr marL="0" indent="0" algn="ctr" eaLnBrk="0" fontAlgn="base" hangingPunct="0">
              <a:buNone/>
            </a:pPr>
            <a:r>
              <a:rPr lang="en-US" dirty="0">
                <a:latin typeface="Georgia" panose="02040502050405020303" pitchFamily="18" charset="0"/>
              </a:rPr>
              <a:t>STRUCTURE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Many nuclear pores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Two membranes</a:t>
            </a: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4856189" y="2266936"/>
            <a:ext cx="3889322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buNone/>
            </a:pPr>
            <a:r>
              <a:rPr lang="en-US" dirty="0">
                <a:latin typeface="Georgia" panose="02040502050405020303" pitchFamily="18" charset="0"/>
              </a:rPr>
              <a:t>FUNCTION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Regulates entry and exit from nucleus for molecules …</a:t>
            </a:r>
          </a:p>
          <a:p>
            <a:pPr lvl="1" eaLnBrk="0" fontAlgn="base" hangingPunct="0"/>
            <a:r>
              <a:rPr lang="en-US" dirty="0">
                <a:latin typeface="Georgia" panose="02040502050405020303" pitchFamily="18" charset="0"/>
              </a:rPr>
              <a:t>Proteins</a:t>
            </a:r>
          </a:p>
          <a:p>
            <a:pPr lvl="1" eaLnBrk="0" fontAlgn="base" hangingPunct="0"/>
            <a:r>
              <a:rPr lang="en-US" dirty="0">
                <a:latin typeface="Georgia" panose="02040502050405020303" pitchFamily="18" charset="0"/>
              </a:rPr>
              <a:t>RNA</a:t>
            </a:r>
          </a:p>
          <a:p>
            <a:pPr lvl="1" eaLnBrk="0" fontAlgn="base" hangingPunct="0"/>
            <a:r>
              <a:rPr lang="en-US" dirty="0">
                <a:latin typeface="Georgia" panose="02040502050405020303" pitchFamily="18" charset="0"/>
              </a:rPr>
              <a:t>Other molecules.</a:t>
            </a:r>
          </a:p>
        </p:txBody>
      </p:sp>
      <p:pic>
        <p:nvPicPr>
          <p:cNvPr id="7" name="Picture 40" descr="bio_ch7_48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3263"/>
            <a:ext cx="1868131" cy="138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748211" y="1377537"/>
            <a:ext cx="15543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400" dirty="0" smtClean="0"/>
              <a:t>Nuclear envelope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01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latin typeface="Georgia" panose="02040502050405020303" pitchFamily="18" charset="0"/>
              </a:rPr>
              <a:t>Understanding </a:t>
            </a:r>
            <a:r>
              <a:rPr lang="en-US" smtClean="0">
                <a:latin typeface="Georgia" panose="02040502050405020303" pitchFamily="18" charset="0"/>
                <a:sym typeface="Wingdings" panose="05000000000000000000" pitchFamily="2" charset="2"/>
              </a:rPr>
              <a:t></a:t>
            </a:r>
            <a:r>
              <a:rPr lang="en-US" b="1" smtClean="0">
                <a:latin typeface="Georgia" panose="02040502050405020303" pitchFamily="18" charset="0"/>
              </a:rPr>
              <a:t> #1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94937" y="1825625"/>
            <a:ext cx="38293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/>
            <a:r>
              <a:rPr lang="en-US" sz="3000" dirty="0" smtClean="0">
                <a:latin typeface="Georgia" panose="02040502050405020303" pitchFamily="18" charset="0"/>
              </a:rPr>
              <a:t>Many people have the capability of copying songs.  If you loan a CD to a friend, would you loan the original or a copy?</a:t>
            </a:r>
          </a:p>
          <a:p>
            <a:pPr eaLnBrk="0" fontAlgn="base" hangingPunct="0"/>
            <a:r>
              <a:rPr lang="en-US" sz="3000" dirty="0" smtClean="0">
                <a:latin typeface="Georgia" panose="02040502050405020303" pitchFamily="18" charset="0"/>
              </a:rPr>
              <a:t>Why doesn’t original DNA leave the nucleus?</a:t>
            </a:r>
            <a:endParaRPr lang="en-US" sz="3000" dirty="0">
              <a:latin typeface="Georgia" panose="02040502050405020303" pitchFamily="18" charset="0"/>
            </a:endParaRPr>
          </a:p>
        </p:txBody>
      </p:sp>
      <p:sp>
        <p:nvSpPr>
          <p:cNvPr id="16" name="Content Placeholder 7"/>
          <p:cNvSpPr txBox="1">
            <a:spLocks/>
          </p:cNvSpPr>
          <p:nvPr/>
        </p:nvSpPr>
        <p:spPr>
          <a:xfrm>
            <a:off x="4171950" y="1690688"/>
            <a:ext cx="4800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000" dirty="0" smtClean="0">
                <a:latin typeface="Georgia" panose="02040502050405020303" pitchFamily="18" charset="0"/>
                <a:ea typeface="Cambria Math" pitchFamily="18" charset="0"/>
              </a:rPr>
              <a:t>You’d loan the copy because the original can always be used to produce high-quality copies.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000" dirty="0" smtClean="0">
                <a:latin typeface="Georgia" panose="02040502050405020303" pitchFamily="18" charset="0"/>
                <a:ea typeface="Cambria Math" pitchFamily="18" charset="0"/>
              </a:rPr>
              <a:t>The nucleus protects its original DNA and only allows copies to leave the cell.</a:t>
            </a:r>
            <a:endParaRPr lang="en-US" sz="3000" dirty="0">
              <a:latin typeface="Georgia" panose="02040502050405020303" pitchFamily="18" charset="0"/>
              <a:ea typeface="Cambria Math" pitchFamily="18" charset="0"/>
            </a:endParaRPr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59DA781-7759-4642-A99F-6B4E7B9FBFB8}" type="slidenum">
              <a:rPr lang="en-US" smtClean="0"/>
              <a:t>12</a:t>
            </a:fld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43134" y="1376364"/>
            <a:ext cx="6505731" cy="4530724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52388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kern="1200" dirty="0" smtClean="0">
                <a:solidFill>
                  <a:schemeClr val="tx1"/>
                </a:solidFill>
                <a:effectLst/>
                <a:latin typeface="Georgia" panose="02040502050405020303" pitchFamily="18" charset="0"/>
                <a:ea typeface="+mj-ea"/>
                <a:cs typeface="+mj-cs"/>
              </a:rPr>
              <a:t>Plant Cell: </a:t>
            </a:r>
            <a:r>
              <a:rPr lang="en-US" b="1" dirty="0" smtClean="0">
                <a:latin typeface="Georgia" panose="02040502050405020303" pitchFamily="18" charset="0"/>
              </a:rPr>
              <a:t>Cell </a:t>
            </a:r>
            <a:r>
              <a:rPr lang="en-US" b="1" dirty="0">
                <a:latin typeface="Georgia" panose="02040502050405020303" pitchFamily="18" charset="0"/>
              </a:rPr>
              <a:t>Wall</a:t>
            </a:r>
            <a:r>
              <a:rPr lang="en-US" sz="4400" b="1" kern="1200" dirty="0" smtClean="0">
                <a:solidFill>
                  <a:schemeClr val="tx1"/>
                </a:solidFill>
                <a:effectLst/>
                <a:latin typeface="Georgia" panose="02040502050405020303" pitchFamily="18" charset="0"/>
                <a:ea typeface="+mj-ea"/>
                <a:cs typeface="+mj-cs"/>
              </a:rPr>
              <a:t/>
            </a:r>
            <a:br>
              <a:rPr lang="en-US" sz="4400" b="1" kern="1200" dirty="0" smtClean="0">
                <a:solidFill>
                  <a:schemeClr val="tx1"/>
                </a:solidFill>
                <a:effectLst/>
                <a:latin typeface="Georgia" panose="02040502050405020303" pitchFamily="18" charset="0"/>
                <a:ea typeface="+mj-ea"/>
                <a:cs typeface="+mj-cs"/>
              </a:rPr>
            </a:b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ph sz="half" idx="1"/>
          </p:nvPr>
        </p:nvSpPr>
        <p:spPr>
          <a:xfrm>
            <a:off x="1160055" y="2225376"/>
            <a:ext cx="3889322" cy="4351338"/>
          </a:xfrm>
        </p:spPr>
        <p:txBody>
          <a:bodyPr/>
          <a:lstStyle/>
          <a:p>
            <a:pPr marL="0" indent="0" algn="ctr" eaLnBrk="0" fontAlgn="base" hangingPunct="0">
              <a:buNone/>
            </a:pPr>
            <a:r>
              <a:rPr lang="en-US" dirty="0">
                <a:latin typeface="Georgia" panose="02040502050405020303" pitchFamily="18" charset="0"/>
              </a:rPr>
              <a:t>STRUCTURE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Lies outside the cell membrane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Porous to oxygen, carbon dioxide, and water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Made of carbohydrate and protein fibers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Made of cellulose</a:t>
            </a: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4856189" y="2266936"/>
            <a:ext cx="3889322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buNone/>
            </a:pPr>
            <a:r>
              <a:rPr lang="en-US" dirty="0">
                <a:latin typeface="Georgia" panose="02040502050405020303" pitchFamily="18" charset="0"/>
              </a:rPr>
              <a:t>FUNCTION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Functions to support and protect the cell.</a:t>
            </a:r>
          </a:p>
        </p:txBody>
      </p:sp>
      <p:pic>
        <p:nvPicPr>
          <p:cNvPr id="7" name="Picture 40" descr="bio_ch7_48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33" y="686894"/>
            <a:ext cx="1868131" cy="138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0" y="1193812"/>
            <a:ext cx="29246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400" dirty="0" smtClean="0"/>
              <a:t>Cell Wall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328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52388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kern="1200" dirty="0" smtClean="0">
                <a:solidFill>
                  <a:schemeClr val="tx1"/>
                </a:solidFill>
                <a:effectLst/>
                <a:latin typeface="Georgia" panose="02040502050405020303" pitchFamily="18" charset="0"/>
                <a:ea typeface="+mj-ea"/>
                <a:cs typeface="+mj-cs"/>
              </a:rPr>
              <a:t>Plant Cell: </a:t>
            </a:r>
            <a:r>
              <a:rPr lang="en-US" b="1" dirty="0" smtClean="0">
                <a:latin typeface="Georgia" panose="02040502050405020303" pitchFamily="18" charset="0"/>
              </a:rPr>
              <a:t>Chloroplast</a:t>
            </a:r>
            <a:r>
              <a:rPr lang="en-US" sz="4400" b="1" kern="1200" dirty="0" smtClean="0">
                <a:solidFill>
                  <a:schemeClr val="tx1"/>
                </a:solidFill>
                <a:effectLst/>
                <a:latin typeface="Georgia" panose="02040502050405020303" pitchFamily="18" charset="0"/>
                <a:ea typeface="+mj-ea"/>
                <a:cs typeface="+mj-cs"/>
              </a:rPr>
              <a:t/>
            </a:r>
            <a:br>
              <a:rPr lang="en-US" sz="4400" b="1" kern="1200" dirty="0" smtClean="0">
                <a:solidFill>
                  <a:schemeClr val="tx1"/>
                </a:solidFill>
                <a:effectLst/>
                <a:latin typeface="Georgia" panose="02040502050405020303" pitchFamily="18" charset="0"/>
                <a:ea typeface="+mj-ea"/>
                <a:cs typeface="+mj-cs"/>
              </a:rPr>
            </a:b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ph sz="half" idx="1"/>
          </p:nvPr>
        </p:nvSpPr>
        <p:spPr>
          <a:xfrm>
            <a:off x="1160055" y="2225376"/>
            <a:ext cx="3889322" cy="4351338"/>
          </a:xfrm>
        </p:spPr>
        <p:txBody>
          <a:bodyPr/>
          <a:lstStyle/>
          <a:p>
            <a:pPr marL="0" indent="0" algn="ctr" eaLnBrk="0" fontAlgn="base" hangingPunct="0">
              <a:buNone/>
            </a:pPr>
            <a:r>
              <a:rPr lang="en-US" dirty="0">
                <a:latin typeface="Georgia" panose="02040502050405020303" pitchFamily="18" charset="0"/>
              </a:rPr>
              <a:t>STRUCTURE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Surrounded by two membranes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Chlorophyll are in large stacks called grana</a:t>
            </a: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4856189" y="2266936"/>
            <a:ext cx="3889322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buNone/>
            </a:pPr>
            <a:r>
              <a:rPr lang="en-US" dirty="0">
                <a:latin typeface="Georgia" panose="02040502050405020303" pitchFamily="18" charset="0"/>
              </a:rPr>
              <a:t>FUNCTION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Capture energy from sunlight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Convert sunlight into chemical energy</a:t>
            </a:r>
          </a:p>
          <a:p>
            <a:pPr eaLnBrk="0" fontAlgn="base" hangingPunct="0"/>
            <a:r>
              <a:rPr lang="en-US" dirty="0" err="1">
                <a:latin typeface="Georgia" panose="02040502050405020303" pitchFamily="18" charset="0"/>
              </a:rPr>
              <a:t>Photosythesis</a:t>
            </a:r>
            <a:r>
              <a:rPr lang="en-US" dirty="0">
                <a:latin typeface="Georgia" panose="02040502050405020303" pitchFamily="18" charset="0"/>
              </a:rPr>
              <a:t>!.</a:t>
            </a:r>
          </a:p>
        </p:txBody>
      </p:sp>
      <p:pic>
        <p:nvPicPr>
          <p:cNvPr id="7" name="Picture 40" descr="bio_ch7_48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28" y="843263"/>
            <a:ext cx="1868131" cy="138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-5795" y="987931"/>
            <a:ext cx="29246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400" dirty="0" smtClean="0"/>
              <a:t>Chloroplast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5466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52388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kern="1200" dirty="0" smtClean="0">
                <a:solidFill>
                  <a:schemeClr val="tx1"/>
                </a:solidFill>
                <a:effectLst/>
                <a:latin typeface="Georgia" panose="02040502050405020303" pitchFamily="18" charset="0"/>
                <a:ea typeface="+mj-ea"/>
                <a:cs typeface="+mj-cs"/>
              </a:rPr>
              <a:t>Plant Cell</a:t>
            </a:r>
            <a:r>
              <a:rPr lang="en-US" b="1" dirty="0">
                <a:latin typeface="Georgia" panose="02040502050405020303" pitchFamily="18" charset="0"/>
              </a:rPr>
              <a:t>: ER (Smooth)</a:t>
            </a:r>
            <a:r>
              <a:rPr lang="en-US" sz="4400" b="1" kern="1200" dirty="0" smtClean="0">
                <a:solidFill>
                  <a:schemeClr val="tx1"/>
                </a:solidFill>
                <a:effectLst/>
                <a:latin typeface="Georgia" panose="02040502050405020303" pitchFamily="18" charset="0"/>
                <a:ea typeface="+mj-ea"/>
                <a:cs typeface="+mj-cs"/>
              </a:rPr>
              <a:t/>
            </a:r>
            <a:br>
              <a:rPr lang="en-US" sz="4400" b="1" kern="1200" dirty="0" smtClean="0">
                <a:solidFill>
                  <a:schemeClr val="tx1"/>
                </a:solidFill>
                <a:effectLst/>
                <a:latin typeface="Georgia" panose="02040502050405020303" pitchFamily="18" charset="0"/>
                <a:ea typeface="+mj-ea"/>
                <a:cs typeface="+mj-cs"/>
              </a:rPr>
            </a:b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ph sz="half" idx="1"/>
          </p:nvPr>
        </p:nvSpPr>
        <p:spPr>
          <a:xfrm>
            <a:off x="1160055" y="2225376"/>
            <a:ext cx="3889322" cy="4351338"/>
          </a:xfrm>
        </p:spPr>
        <p:txBody>
          <a:bodyPr/>
          <a:lstStyle/>
          <a:p>
            <a:pPr marL="0" indent="0" algn="ctr" eaLnBrk="0" fontAlgn="base" hangingPunct="0">
              <a:buNone/>
            </a:pPr>
            <a:r>
              <a:rPr lang="en-US" dirty="0">
                <a:latin typeface="Georgia" panose="02040502050405020303" pitchFamily="18" charset="0"/>
              </a:rPr>
              <a:t>STRUCTURE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Internal membrane system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Collection of specialized enzymes</a:t>
            </a: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4856189" y="2266936"/>
            <a:ext cx="3889322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buNone/>
            </a:pPr>
            <a:r>
              <a:rPr lang="en-US" dirty="0">
                <a:latin typeface="Georgia" panose="02040502050405020303" pitchFamily="18" charset="0"/>
              </a:rPr>
              <a:t>FUNCTION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Assembles lipid components of the cell membrane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Drug detoxification (esp. liver).</a:t>
            </a:r>
          </a:p>
        </p:txBody>
      </p:sp>
      <p:pic>
        <p:nvPicPr>
          <p:cNvPr id="9" name="Picture 40" descr="bio_ch7_48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5071"/>
            <a:ext cx="1868131" cy="138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232282" y="1043145"/>
            <a:ext cx="29246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400" dirty="0" smtClean="0"/>
              <a:t>Endoplasmic reticulum (smooth)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3914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52388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kern="1200" dirty="0" smtClean="0">
                <a:solidFill>
                  <a:schemeClr val="tx1"/>
                </a:solidFill>
                <a:effectLst/>
                <a:latin typeface="Georgia" panose="02040502050405020303" pitchFamily="18" charset="0"/>
                <a:ea typeface="+mj-ea"/>
                <a:cs typeface="+mj-cs"/>
              </a:rPr>
              <a:t>Plant Cell</a:t>
            </a:r>
            <a:r>
              <a:rPr lang="en-US" b="1" dirty="0">
                <a:latin typeface="Georgia" panose="02040502050405020303" pitchFamily="18" charset="0"/>
              </a:rPr>
              <a:t>: Ribosome (free)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half" idx="1"/>
          </p:nvPr>
        </p:nvSpPr>
        <p:spPr>
          <a:xfrm>
            <a:off x="1160055" y="2225376"/>
            <a:ext cx="3889322" cy="4351338"/>
          </a:xfrm>
        </p:spPr>
        <p:txBody>
          <a:bodyPr/>
          <a:lstStyle/>
          <a:p>
            <a:pPr marL="0" indent="0" algn="ctr" eaLnBrk="0" fontAlgn="base" hangingPunct="0">
              <a:buNone/>
            </a:pPr>
            <a:r>
              <a:rPr lang="en-US" dirty="0">
                <a:latin typeface="Georgia" panose="02040502050405020303" pitchFamily="18" charset="0"/>
              </a:rPr>
              <a:t>STRUCTURE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Found throughout cytoplasm</a:t>
            </a: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4856189" y="2266936"/>
            <a:ext cx="3889322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buNone/>
            </a:pPr>
            <a:r>
              <a:rPr lang="en-US" dirty="0">
                <a:latin typeface="Georgia" panose="02040502050405020303" pitchFamily="18" charset="0"/>
              </a:rPr>
              <a:t>FUNCTION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Assembles proteins via nuclear </a:t>
            </a:r>
            <a:r>
              <a:rPr lang="en-US" dirty="0" smtClean="0">
                <a:latin typeface="Georgia" panose="02040502050405020303" pitchFamily="18" charset="0"/>
              </a:rPr>
              <a:t>instructions</a:t>
            </a:r>
          </a:p>
          <a:p>
            <a:pPr eaLnBrk="0" fontAlgn="base" hangingPunct="0"/>
            <a:r>
              <a:rPr lang="en-US" dirty="0" smtClean="0">
                <a:latin typeface="Georgia" panose="02040502050405020303" pitchFamily="18" charset="0"/>
              </a:rPr>
              <a:t>Proteins that are produced remain inside the cytoplasm (not secreted).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7" name="Picture 40" descr="bio_ch7_48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7951"/>
            <a:ext cx="1868131" cy="138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701636" y="1377951"/>
            <a:ext cx="29246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400" dirty="0" smtClean="0"/>
              <a:t>Ribosome (free)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1569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52388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kern="1200" dirty="0" smtClean="0">
                <a:solidFill>
                  <a:schemeClr val="tx1"/>
                </a:solidFill>
                <a:effectLst/>
                <a:latin typeface="Georgia" panose="02040502050405020303" pitchFamily="18" charset="0"/>
                <a:ea typeface="+mj-ea"/>
                <a:cs typeface="+mj-cs"/>
              </a:rPr>
              <a:t>Plant Cell</a:t>
            </a:r>
            <a:r>
              <a:rPr lang="en-US" b="1" dirty="0">
                <a:latin typeface="Georgia" panose="02040502050405020303" pitchFamily="18" charset="0"/>
              </a:rPr>
              <a:t>: ER (rough</a:t>
            </a:r>
            <a:r>
              <a:rPr lang="en-US" b="1" dirty="0" smtClean="0">
                <a:latin typeface="Georgia" panose="02040502050405020303" pitchFamily="18" charset="0"/>
              </a:rPr>
              <a:t>) and </a:t>
            </a:r>
            <a:r>
              <a:rPr lang="en-US" b="1" dirty="0">
                <a:latin typeface="Georgia" panose="02040502050405020303" pitchFamily="18" charset="0"/>
              </a:rPr>
              <a:t/>
            </a:r>
            <a:br>
              <a:rPr lang="en-US" b="1" dirty="0">
                <a:latin typeface="Georgia" panose="02040502050405020303" pitchFamily="18" charset="0"/>
              </a:rPr>
            </a:br>
            <a:r>
              <a:rPr lang="en-US" b="1" dirty="0" smtClean="0">
                <a:latin typeface="Georgia" panose="02040502050405020303" pitchFamily="18" charset="0"/>
              </a:rPr>
              <a:t>Ribosome </a:t>
            </a:r>
            <a:r>
              <a:rPr lang="en-US" b="1" dirty="0">
                <a:latin typeface="Georgia" panose="02040502050405020303" pitchFamily="18" charset="0"/>
              </a:rPr>
              <a:t>(attached</a:t>
            </a:r>
            <a:r>
              <a:rPr lang="en-US" b="1" dirty="0" smtClean="0">
                <a:latin typeface="Georgia" panose="02040502050405020303" pitchFamily="18" charset="0"/>
              </a:rPr>
              <a:t>)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ph sz="half" idx="1"/>
          </p:nvPr>
        </p:nvSpPr>
        <p:spPr>
          <a:xfrm>
            <a:off x="1160055" y="2225376"/>
            <a:ext cx="3889322" cy="4351338"/>
          </a:xfrm>
        </p:spPr>
        <p:txBody>
          <a:bodyPr/>
          <a:lstStyle/>
          <a:p>
            <a:pPr marL="0" indent="0" algn="ctr" eaLnBrk="0" fontAlgn="base" hangingPunct="0">
              <a:buNone/>
            </a:pPr>
            <a:r>
              <a:rPr lang="en-US" dirty="0">
                <a:latin typeface="Georgia" panose="02040502050405020303" pitchFamily="18" charset="0"/>
              </a:rPr>
              <a:t>STRUCTURE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Named “rough” because ribosomes on the surface</a:t>
            </a: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4856189" y="2266936"/>
            <a:ext cx="3889322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buNone/>
            </a:pPr>
            <a:r>
              <a:rPr lang="en-US" dirty="0">
                <a:latin typeface="Georgia" panose="02040502050405020303" pitchFamily="18" charset="0"/>
              </a:rPr>
              <a:t>FUNCTION</a:t>
            </a:r>
          </a:p>
          <a:p>
            <a:pPr eaLnBrk="0" fontAlgn="base" hangingPunct="0"/>
            <a:r>
              <a:rPr lang="en-US" dirty="0" smtClean="0">
                <a:latin typeface="Georgia" panose="02040502050405020303" pitchFamily="18" charset="0"/>
              </a:rPr>
              <a:t>It is involved </a:t>
            </a:r>
            <a:r>
              <a:rPr lang="en-US" dirty="0">
                <a:latin typeface="Georgia" panose="02040502050405020303" pitchFamily="18" charset="0"/>
              </a:rPr>
              <a:t>in protein synthesis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Proteins from attached ribosomes are chemically modified by </a:t>
            </a:r>
            <a:r>
              <a:rPr lang="en-US" dirty="0" smtClean="0">
                <a:latin typeface="Georgia" panose="02040502050405020303" pitchFamily="18" charset="0"/>
              </a:rPr>
              <a:t>this</a:t>
            </a:r>
            <a:endParaRPr lang="en-US" dirty="0">
              <a:latin typeface="Georgia" panose="02040502050405020303" pitchFamily="18" charset="0"/>
            </a:endParaRP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Protein export to cell membrane or secreted out of cell.</a:t>
            </a:r>
          </a:p>
        </p:txBody>
      </p:sp>
      <p:pic>
        <p:nvPicPr>
          <p:cNvPr id="7" name="Picture 40" descr="bio_ch7_48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64856"/>
            <a:ext cx="1868131" cy="138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217291" y="5838050"/>
            <a:ext cx="120080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400" dirty="0" smtClean="0"/>
              <a:t>Endoplasmic reticulum (rough)</a:t>
            </a:r>
            <a:endParaRPr lang="en-US" sz="1400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742745" y="4816942"/>
            <a:ext cx="29246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400" dirty="0" smtClean="0"/>
              <a:t>Ribosome (attached)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4539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52388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kern="1200" dirty="0" smtClean="0">
                <a:solidFill>
                  <a:schemeClr val="tx1"/>
                </a:solidFill>
                <a:effectLst/>
                <a:latin typeface="Georgia" panose="02040502050405020303" pitchFamily="18" charset="0"/>
                <a:ea typeface="+mj-ea"/>
                <a:cs typeface="+mj-cs"/>
              </a:rPr>
              <a:t>Plant Cell</a:t>
            </a:r>
            <a:r>
              <a:rPr lang="en-US" b="1" dirty="0">
                <a:latin typeface="Georgia" panose="02040502050405020303" pitchFamily="18" charset="0"/>
              </a:rPr>
              <a:t>: Vacuole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half" idx="1"/>
          </p:nvPr>
        </p:nvSpPr>
        <p:spPr>
          <a:xfrm>
            <a:off x="1160055" y="2225376"/>
            <a:ext cx="3889322" cy="4351338"/>
          </a:xfrm>
        </p:spPr>
        <p:txBody>
          <a:bodyPr/>
          <a:lstStyle/>
          <a:p>
            <a:pPr marL="0" indent="0" algn="ctr" eaLnBrk="0" fontAlgn="base" hangingPunct="0">
              <a:buNone/>
            </a:pPr>
            <a:r>
              <a:rPr lang="en-US" dirty="0">
                <a:latin typeface="Georgia" panose="02040502050405020303" pitchFamily="18" charset="0"/>
              </a:rPr>
              <a:t>STRUCTURE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One large central </a:t>
            </a:r>
            <a:r>
              <a:rPr lang="en-US" dirty="0" smtClean="0">
                <a:latin typeface="Georgia" panose="02040502050405020303" pitchFamily="18" charset="0"/>
              </a:rPr>
              <a:t> “sack” in </a:t>
            </a:r>
            <a:r>
              <a:rPr lang="en-US" dirty="0">
                <a:latin typeface="Georgia" panose="02040502050405020303" pitchFamily="18" charset="0"/>
              </a:rPr>
              <a:t>plants filled with liquid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Contractile </a:t>
            </a:r>
            <a:r>
              <a:rPr lang="en-US" dirty="0" smtClean="0">
                <a:latin typeface="Georgia" panose="02040502050405020303" pitchFamily="18" charset="0"/>
              </a:rPr>
              <a:t>structure (paramecium</a:t>
            </a:r>
            <a:r>
              <a:rPr lang="en-US" dirty="0">
                <a:latin typeface="Georgia" panose="02040502050405020303" pitchFamily="18" charset="0"/>
              </a:rPr>
              <a:t>) pumps excess water out of the cell to maintain homeostasis</a:t>
            </a: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4856189" y="2266936"/>
            <a:ext cx="3889322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buNone/>
            </a:pPr>
            <a:r>
              <a:rPr lang="en-US" dirty="0">
                <a:latin typeface="Georgia" panose="02040502050405020303" pitchFamily="18" charset="0"/>
              </a:rPr>
              <a:t>FUNCTION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Stores materials</a:t>
            </a:r>
          </a:p>
          <a:p>
            <a:pPr lvl="1" eaLnBrk="0" fontAlgn="base" hangingPunct="0"/>
            <a:r>
              <a:rPr lang="en-US" dirty="0">
                <a:latin typeface="Georgia" panose="02040502050405020303" pitchFamily="18" charset="0"/>
              </a:rPr>
              <a:t>Digestive enzymes</a:t>
            </a:r>
          </a:p>
          <a:p>
            <a:pPr lvl="1" eaLnBrk="0" fontAlgn="base" hangingPunct="0"/>
            <a:r>
              <a:rPr lang="en-US" dirty="0">
                <a:latin typeface="Georgia" panose="02040502050405020303" pitchFamily="18" charset="0"/>
              </a:rPr>
              <a:t>Water</a:t>
            </a:r>
          </a:p>
          <a:p>
            <a:pPr lvl="1" eaLnBrk="0" fontAlgn="base" hangingPunct="0"/>
            <a:r>
              <a:rPr lang="en-US" dirty="0">
                <a:latin typeface="Georgia" panose="02040502050405020303" pitchFamily="18" charset="0"/>
              </a:rPr>
              <a:t>Salts</a:t>
            </a:r>
          </a:p>
          <a:p>
            <a:pPr lvl="1" eaLnBrk="0" fontAlgn="base" hangingPunct="0"/>
            <a:r>
              <a:rPr lang="en-US" dirty="0">
                <a:latin typeface="Georgia" panose="02040502050405020303" pitchFamily="18" charset="0"/>
              </a:rPr>
              <a:t>Proteins</a:t>
            </a:r>
          </a:p>
          <a:p>
            <a:pPr lvl="1" eaLnBrk="0" fontAlgn="base" hangingPunct="0"/>
            <a:r>
              <a:rPr lang="en-US" dirty="0">
                <a:latin typeface="Georgia" panose="02040502050405020303" pitchFamily="18" charset="0"/>
              </a:rPr>
              <a:t>Carbohydrates</a:t>
            </a:r>
          </a:p>
          <a:p>
            <a:pPr eaLnBrk="0" fontAlgn="base" hangingPunct="0"/>
            <a:r>
              <a:rPr lang="en-US" dirty="0">
                <a:latin typeface="Georgia" panose="02040502050405020303" pitchFamily="18" charset="0"/>
              </a:rPr>
              <a:t>Internal pressure holds leaves and flowers rigid (plants).</a:t>
            </a:r>
          </a:p>
        </p:txBody>
      </p:sp>
      <p:pic>
        <p:nvPicPr>
          <p:cNvPr id="7" name="Picture 40" descr="bio_ch7_48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380" y="357460"/>
            <a:ext cx="1868131" cy="138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610650" y="191719"/>
            <a:ext cx="29246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400" dirty="0" smtClean="0"/>
              <a:t>Vacuole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464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http://www.logicalconclusionsinc.com/stick_figure_search_clues_anim_500_clr_2470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2" y="-246430"/>
            <a:ext cx="3005903" cy="400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9010" y="3524596"/>
            <a:ext cx="2394065" cy="3196880"/>
          </a:xfrm>
          <a:ln w="79375" cmpd="thickThin"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each plant cell organelle by function for its Friday’s exam.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93183" y="0"/>
            <a:ext cx="8815085" cy="19323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Checkpoint 1</a:t>
            </a:r>
            <a:endParaRPr lang="en-US" sz="6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2" y="3668442"/>
            <a:ext cx="2167467" cy="10581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5767" y="1932365"/>
            <a:ext cx="6052542" cy="407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9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4448175" cy="5715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-55392"/>
            <a:ext cx="4178929" cy="4178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587"/>
            <a:ext cx="9144000" cy="1325563"/>
          </a:xfrm>
        </p:spPr>
        <p:txBody>
          <a:bodyPr>
            <a:noAutofit/>
          </a:bodyPr>
          <a:lstStyle/>
          <a:p>
            <a:pPr lvl="0"/>
            <a:r>
              <a:rPr lang="en-US" sz="5400" dirty="0" smtClean="0">
                <a:solidFill>
                  <a:srgbClr val="CC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Checkpoint:  Homework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 smtClean="0">
                <a:solidFill>
                  <a:srgbClr val="7030A0">
                    <a:shade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 Models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05623" y="6336000"/>
            <a:ext cx="2057400" cy="365125"/>
          </a:xfrm>
        </p:spPr>
        <p:txBody>
          <a:bodyPr/>
          <a:lstStyle/>
          <a:p>
            <a:fld id="{859DA781-7759-4642-A99F-6B4E7B9F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6568958" y="3498948"/>
            <a:ext cx="2394065" cy="3196880"/>
          </a:xfrm>
          <a:prstGeom prst="rect">
            <a:avLst/>
          </a:prstGeom>
          <a:ln w="79375" cmpd="thickThin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sure you’ve completed the questions and your reflection summary.</a:t>
            </a:r>
            <a:endParaRPr lang="en-US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6332664" y="3466528"/>
            <a:ext cx="2894813" cy="1017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buFont typeface="Arial" panose="020B0604020202020204" pitchFamily="34" charset="0"/>
              <a:buNone/>
            </a:pPr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Good Job!</a:t>
            </a:r>
          </a:p>
        </p:txBody>
      </p:sp>
      <p:sp>
        <p:nvSpPr>
          <p:cNvPr id="21" name="Right Arrow 20"/>
          <p:cNvSpPr/>
          <p:nvPr/>
        </p:nvSpPr>
        <p:spPr>
          <a:xfrm rot="10800000">
            <a:off x="3864167" y="2476130"/>
            <a:ext cx="1261048" cy="3597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3864168" y="3224911"/>
            <a:ext cx="1261048" cy="3597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3864168" y="3973693"/>
            <a:ext cx="1261048" cy="3597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3864167" y="4630361"/>
            <a:ext cx="1261048" cy="3597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7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0" descr="bio_ch7_48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053" y="1764219"/>
            <a:ext cx="6106109" cy="451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490075" y="3610547"/>
            <a:ext cx="1334631" cy="682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C00000"/>
                </a:solidFill>
              </a:rPr>
              <a:t>Nuclear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C00000"/>
                </a:solidFill>
              </a:rPr>
              <a:t>envelope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369118" y="2698354"/>
            <a:ext cx="1467889" cy="690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C00000"/>
                </a:solidFill>
              </a:rPr>
              <a:t>Ribosome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C00000"/>
                </a:solidFill>
              </a:rPr>
              <a:t>(attached)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223559" y="1897858"/>
            <a:ext cx="1426886" cy="682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C00000"/>
                </a:solidFill>
              </a:rPr>
              <a:t>Ribosome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C00000"/>
                </a:solidFill>
              </a:rPr>
              <a:t>(free)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6036537" y="1324893"/>
            <a:ext cx="2812770" cy="690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C00000"/>
                </a:solidFill>
              </a:rPr>
              <a:t>Smooth endoplasmic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C00000"/>
                </a:solidFill>
              </a:rPr>
              <a:t>reticulum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963193" y="5370811"/>
            <a:ext cx="1180871" cy="46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Nucleus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013525" y="6045131"/>
            <a:ext cx="3897286" cy="46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Rough endoplasmic reticulum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7264561" y="4584795"/>
            <a:ext cx="1414586" cy="46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Nucleolus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447899" y="5064679"/>
            <a:ext cx="1853312" cy="83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Golgi apparatus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1446310" y="5894133"/>
            <a:ext cx="2058324" cy="46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Mitochondrion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242887" y="3755340"/>
            <a:ext cx="1215723" cy="46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Cell wall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267488" y="3039651"/>
            <a:ext cx="1572445" cy="71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dirty="0"/>
              <a:t>Cell</a:t>
            </a:r>
          </a:p>
          <a:p>
            <a:pPr>
              <a:lnSpc>
                <a:spcPct val="85000"/>
              </a:lnSpc>
            </a:pPr>
            <a:r>
              <a:rPr lang="en-US" sz="2400" dirty="0"/>
              <a:t>Membrane</a:t>
            </a: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794370" y="2379810"/>
            <a:ext cx="1605247" cy="46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Chloroplast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1878886" y="1461412"/>
            <a:ext cx="1168571" cy="46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Vacuole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-5005"/>
            <a:ext cx="9144000" cy="1325563"/>
          </a:xfrm>
        </p:spPr>
        <p:txBody>
          <a:bodyPr>
            <a:noAutofit/>
          </a:bodyPr>
          <a:lstStyle/>
          <a:p>
            <a:pPr lvl="0"/>
            <a:r>
              <a:rPr lang="en-US" dirty="0" smtClean="0">
                <a:solidFill>
                  <a:srgbClr val="CC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Checkpoint 2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7030A0">
                    <a:shade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solidFill>
                  <a:srgbClr val="7030A0">
                    <a:shade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lant Cell Structures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92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9" y="715780"/>
            <a:ext cx="2934365" cy="293436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9010" y="3524596"/>
            <a:ext cx="2394065" cy="3196880"/>
          </a:xfrm>
          <a:ln w="79375" cmpd="thickThin"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each plant cell organelle by structure for Friday’s exam.</a:t>
            </a:r>
          </a:p>
          <a:p>
            <a:pPr marL="0" indent="0" algn="ctr">
              <a:buNone/>
            </a:pPr>
            <a:endParaRPr lang="en-US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249730" y="0"/>
            <a:ext cx="3486829" cy="19323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</a:p>
          <a:p>
            <a:pPr algn="ctr"/>
            <a:r>
              <a:rPr lang="en-US" sz="8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2</a:t>
            </a:r>
            <a:endParaRPr lang="en-US" sz="6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514" y="1108039"/>
            <a:ext cx="6052542" cy="40777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2" y="3668442"/>
            <a:ext cx="2167467" cy="105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0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8696"/>
            <a:ext cx="6343650" cy="48482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553" y="503806"/>
            <a:ext cx="3058414" cy="30584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587"/>
            <a:ext cx="9144000" cy="1325563"/>
          </a:xfrm>
        </p:spPr>
        <p:txBody>
          <a:bodyPr>
            <a:noAutofit/>
          </a:bodyPr>
          <a:lstStyle/>
          <a:p>
            <a:pPr lvl="0"/>
            <a:r>
              <a:rPr lang="en-US" sz="5400" dirty="0" smtClean="0">
                <a:solidFill>
                  <a:srgbClr val="CC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Checkpoint 3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 smtClean="0">
                <a:solidFill>
                  <a:srgbClr val="7030A0">
                    <a:shade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Notebook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59DA781-7759-4642-A99F-6B4E7B9F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6121285" y="3519299"/>
            <a:ext cx="2394065" cy="3196880"/>
          </a:xfrm>
          <a:prstGeom prst="rect">
            <a:avLst/>
          </a:prstGeom>
          <a:ln w="79375" cmpd="thickThin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Independently complete your personal reflection and notebook big idea page.</a:t>
            </a:r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5927852" y="3486879"/>
            <a:ext cx="2894813" cy="1017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buFont typeface="Arial" panose="020B0604020202020204" pitchFamily="34" charset="0"/>
              <a:buNone/>
            </a:pPr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Good Job!</a:t>
            </a:r>
          </a:p>
        </p:txBody>
      </p:sp>
      <p:sp>
        <p:nvSpPr>
          <p:cNvPr id="21" name="Right Arrow 20"/>
          <p:cNvSpPr/>
          <p:nvPr/>
        </p:nvSpPr>
        <p:spPr>
          <a:xfrm rot="1648043">
            <a:off x="2923818" y="5414837"/>
            <a:ext cx="1261048" cy="3597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026225" y="6045148"/>
            <a:ext cx="3114056" cy="671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2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ophiestrain.files.wordpress.com/2015/02/annotated_texts00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154" y="-1"/>
            <a:ext cx="485473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6"/>
          <p:cNvSpPr txBox="1">
            <a:spLocks/>
          </p:cNvSpPr>
          <p:nvPr/>
        </p:nvSpPr>
        <p:spPr>
          <a:xfrm rot="19584869">
            <a:off x="555825" y="1237347"/>
            <a:ext cx="9144533" cy="20990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buFont typeface="Arial" panose="020B0604020202020204" pitchFamily="34" charset="0"/>
              <a:buNone/>
            </a:pPr>
            <a:r>
              <a:rPr lang="en-US" sz="16600" b="1" dirty="0" smtClean="0">
                <a:ln w="12700">
                  <a:solidFill>
                    <a:srgbClr val="FF0000"/>
                  </a:solidFill>
                  <a:prstDash val="solid"/>
                </a:ln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Due Today</a:t>
            </a:r>
            <a:endParaRPr lang="en-US" sz="16600" b="1" dirty="0">
              <a:ln w="12700">
                <a:solidFill>
                  <a:srgbClr val="FF0000"/>
                </a:solidFill>
                <a:prstDash val="solid"/>
              </a:ln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9010" y="3524596"/>
            <a:ext cx="2394065" cy="3196880"/>
          </a:xfrm>
          <a:ln w="79375" cmpd="thickThin"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sure to markup and annotate the text &amp; compose your persuasive essays in your notebooks.</a:t>
            </a:r>
            <a:endParaRPr lang="en-US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5325" y="72806"/>
            <a:ext cx="3486829" cy="19323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 for Success</a:t>
            </a:r>
            <a:endParaRPr lang="en-US" sz="6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2" y="3668442"/>
            <a:ext cx="2167467" cy="1058133"/>
          </a:xfrm>
          <a:prstGeom prst="rect">
            <a:avLst/>
          </a:prstGeom>
        </p:spPr>
      </p:pic>
      <p:pic>
        <p:nvPicPr>
          <p:cNvPr id="9" name="Picture 2" descr="File:Checkmark green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91" y="1386115"/>
            <a:ext cx="2420759" cy="210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1186083"/>
            <a:ext cx="36421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Markup the Article to Identify Claim and Evidence (Data)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Annotate the Article with warrants based on data relating to claims and counterclaims.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persuasive essay in your notebook that evaluates the validity of the claim.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14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440" y="715780"/>
            <a:ext cx="2934365" cy="293436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537" y="503806"/>
            <a:ext cx="3058414" cy="3058414"/>
          </a:xfrm>
          <a:prstGeom prst="rect">
            <a:avLst/>
          </a:prstGeom>
        </p:spPr>
      </p:pic>
      <p:pic>
        <p:nvPicPr>
          <p:cNvPr id="18" name="Picture 4" descr="http://www.logicalconclusionsinc.com/stick_figure_search_clues_anim_500_clr_2470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2" y="-246430"/>
            <a:ext cx="3005903" cy="400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9010" y="3524596"/>
            <a:ext cx="2394065" cy="3196880"/>
          </a:xfrm>
          <a:ln w="79375" cmpd="thickThin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Contextualize the graphical notes in preparation for Friday’s exam.</a:t>
            </a:r>
            <a:endParaRPr lang="en-US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A781-7759-4642-A99F-6B4E7B9F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121285" y="3519299"/>
            <a:ext cx="2394065" cy="3196880"/>
          </a:xfrm>
          <a:prstGeom prst="rect">
            <a:avLst/>
          </a:prstGeom>
          <a:ln w="79375" cmpd="thickThin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Independently complete your personal reflection and notebook big idea page.</a:t>
            </a:r>
            <a:endParaRPr lang="en-US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3260147" y="3524596"/>
            <a:ext cx="2394065" cy="3196880"/>
          </a:xfrm>
          <a:prstGeom prst="rect">
            <a:avLst/>
          </a:prstGeom>
          <a:ln w="79375" cmpd="thickThin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video notes for the purpose of analyzing </a:t>
            </a:r>
            <a:r>
              <a:rPr lang="en-US" sz="32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zoonotical</a:t>
            </a: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viral evolution.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663" y="3763886"/>
            <a:ext cx="6953034" cy="857988"/>
          </a:xfrm>
          <a:solidFill>
            <a:srgbClr val="CC9900"/>
          </a:solidFill>
        </p:spPr>
        <p:txBody>
          <a:bodyPr anchor="t">
            <a:no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Evidence That You Have Successfully Completed This Lesson</a:t>
            </a:r>
            <a:endParaRPr lang="en-US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93183" y="0"/>
            <a:ext cx="8815085" cy="19323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Checkpoints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 descr="File:Checkmark gre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" y="1128931"/>
            <a:ext cx="2420759" cy="210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File:Checkmark gre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453" y="1163128"/>
            <a:ext cx="2420759" cy="210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File:Checkmark gre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285" y="1249469"/>
            <a:ext cx="2420759" cy="210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6"/>
          <p:cNvSpPr txBox="1">
            <a:spLocks/>
          </p:cNvSpPr>
          <p:nvPr/>
        </p:nvSpPr>
        <p:spPr>
          <a:xfrm>
            <a:off x="256131" y="2829646"/>
            <a:ext cx="8423655" cy="1017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buFont typeface="Arial" panose="020B0604020202020204" pitchFamily="34" charset="0"/>
              <a:buNone/>
            </a:pPr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Good Job!</a:t>
            </a:r>
          </a:p>
        </p:txBody>
      </p:sp>
    </p:spTree>
    <p:extLst>
      <p:ext uri="{BB962C8B-B14F-4D97-AF65-F5344CB8AC3E}">
        <p14:creationId xmlns:p14="http://schemas.microsoft.com/office/powerpoint/2010/main" val="11727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0" y="4384360"/>
            <a:ext cx="9144000" cy="23893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69188" cy="431901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3953013">
            <a:off x="3898577" y="854440"/>
            <a:ext cx="734518" cy="3597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7505533">
            <a:off x="3399922" y="4608393"/>
            <a:ext cx="734518" cy="3597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2156106">
            <a:off x="4875439" y="2390046"/>
            <a:ext cx="734518" cy="35976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>
            <a:off x="8040861" y="4638110"/>
            <a:ext cx="734518" cy="35976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&quot;No&quot; Symbol 2"/>
          <p:cNvSpPr/>
          <p:nvPr/>
        </p:nvSpPr>
        <p:spPr>
          <a:xfrm>
            <a:off x="735401" y="4949466"/>
            <a:ext cx="1244184" cy="1259174"/>
          </a:xfrm>
          <a:prstGeom prst="noSmoking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&quot;No&quot; Symbol 9"/>
          <p:cNvSpPr/>
          <p:nvPr/>
        </p:nvSpPr>
        <p:spPr>
          <a:xfrm>
            <a:off x="5759605" y="4949466"/>
            <a:ext cx="1210822" cy="1259174"/>
          </a:xfrm>
          <a:prstGeom prst="noSmoking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6267043" y="171452"/>
            <a:ext cx="2759825" cy="81300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Mitochondria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5320" y="2728210"/>
            <a:ext cx="6340371" cy="1603947"/>
          </a:xfrm>
          <a:prstGeom prst="ellipse">
            <a:avLst/>
          </a:pr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879316" y="3653765"/>
            <a:ext cx="1818913" cy="2132437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endParaRPr lang="en-US" sz="1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872713" y="839554"/>
            <a:ext cx="2181489" cy="21618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6"/>
          <p:cNvSpPr txBox="1">
            <a:spLocks/>
          </p:cNvSpPr>
          <p:nvPr/>
        </p:nvSpPr>
        <p:spPr>
          <a:xfrm rot="19584869">
            <a:off x="-550011" y="1723123"/>
            <a:ext cx="9144533" cy="20990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buFont typeface="Arial" panose="020B0604020202020204" pitchFamily="34" charset="0"/>
              <a:buNone/>
            </a:pPr>
            <a:r>
              <a:rPr lang="en-US" sz="13800" b="1" dirty="0" smtClean="0">
                <a:ln w="12700">
                  <a:solidFill>
                    <a:srgbClr val="FF0000"/>
                  </a:solidFill>
                  <a:prstDash val="solid"/>
                </a:ln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</a:p>
          <a:p>
            <a:pPr marL="0" indent="0" algn="ctr" eaLnBrk="0" fontAlgn="base" hangingPunct="0">
              <a:buFont typeface="Arial" panose="020B0604020202020204" pitchFamily="34" charset="0"/>
              <a:buNone/>
            </a:pPr>
            <a:r>
              <a:rPr lang="en-US" sz="13800" b="1" dirty="0" smtClean="0">
                <a:ln w="12700">
                  <a:solidFill>
                    <a:srgbClr val="FF0000"/>
                  </a:solidFill>
                  <a:prstDash val="solid"/>
                </a:ln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en-US" sz="13800" b="1" dirty="0">
              <a:ln w="12700">
                <a:solidFill>
                  <a:srgbClr val="FF0000"/>
                </a:solidFill>
                <a:prstDash val="solid"/>
              </a:ln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2" descr="http://www.randolphpublic.org/pages/uploaded_images/TN_033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180" y="2903557"/>
            <a:ext cx="1338215" cy="10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4"/>
          <p:cNvSpPr txBox="1">
            <a:spLocks/>
          </p:cNvSpPr>
          <p:nvPr/>
        </p:nvSpPr>
        <p:spPr>
          <a:xfrm>
            <a:off x="6806444" y="2645983"/>
            <a:ext cx="2298778" cy="69655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Check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088" y="991521"/>
            <a:ext cx="2167467" cy="105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8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3" grpId="0" animBg="1"/>
      <p:bldP spid="10" grpId="0" animBg="1"/>
      <p:bldP spid="11" grpId="0"/>
      <p:bldP spid="12" grpId="0" animBg="1"/>
      <p:bldP spid="17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62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4448175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587"/>
            <a:ext cx="9144000" cy="1325563"/>
          </a:xfrm>
        </p:spPr>
        <p:txBody>
          <a:bodyPr>
            <a:noAutofit/>
          </a:bodyPr>
          <a:lstStyle/>
          <a:p>
            <a:pPr lvl="0"/>
            <a:r>
              <a:rPr lang="en-US" sz="5400" dirty="0" smtClean="0">
                <a:solidFill>
                  <a:srgbClr val="CC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 smtClean="0">
                <a:solidFill>
                  <a:srgbClr val="7030A0">
                    <a:shade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 Models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8024" r="21236"/>
          <a:stretch/>
        </p:blipFill>
        <p:spPr>
          <a:xfrm>
            <a:off x="4434417" y="153495"/>
            <a:ext cx="4338108" cy="614727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14862" y="687228"/>
            <a:ext cx="42677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Regular </a:t>
            </a:r>
            <a:r>
              <a:rPr lang="en-US" sz="2400" b="1" dirty="0" err="1" smtClean="0">
                <a:solidFill>
                  <a:srgbClr val="0070C0"/>
                </a:solidFill>
              </a:rPr>
              <a:t>icoscahedron</a:t>
            </a:r>
            <a:r>
              <a:rPr lang="en-US" sz="2400" b="1" dirty="0" smtClean="0">
                <a:solidFill>
                  <a:srgbClr val="0070C0"/>
                </a:solidFill>
              </a:rPr>
              <a:t> head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DNA present within head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Tail sheath for injection site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Tail fibers for cell binding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14862" y="2658442"/>
            <a:ext cx="42677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Examine the 9 characteristics of living things … (we will do this today as a class with our first checkpoint objective).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14862" y="4445907"/>
            <a:ext cx="42677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Lytic infections allow the virus to reproduce by using the cells machinery.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Lysogenic infections allow the virus to incorporate into the host genome!</a:t>
            </a:r>
          </a:p>
        </p:txBody>
      </p:sp>
    </p:spTree>
    <p:extLst>
      <p:ext uri="{BB962C8B-B14F-4D97-AF65-F5344CB8AC3E}">
        <p14:creationId xmlns:p14="http://schemas.microsoft.com/office/powerpoint/2010/main" val="110173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7" grpId="0"/>
      <p:bldP spid="1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83694" cy="9144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Contents:  </a:t>
            </a:r>
            <a:r>
              <a:rPr lang="en-US" sz="3200" dirty="0" smtClean="0">
                <a:solidFill>
                  <a:srgbClr val="7030A0">
                    <a:shade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sure to match your table of contents so that we all work together as a class</a:t>
            </a:r>
            <a:r>
              <a:rPr lang="en-US" dirty="0" smtClean="0">
                <a:solidFill>
                  <a:srgbClr val="7030A0">
                    <a:shade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78078036"/>
              </p:ext>
            </p:extLst>
          </p:nvPr>
        </p:nvGraphicFramePr>
        <p:xfrm>
          <a:off x="152400" y="1676401"/>
          <a:ext cx="8839200" cy="4947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268"/>
                <a:gridCol w="3667932"/>
                <a:gridCol w="228600"/>
                <a:gridCol w="609600"/>
                <a:gridCol w="3733800"/>
              </a:tblGrid>
              <a:tr h="652635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Pg.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Side Items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Pg.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 Side Items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7132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BI</a:t>
                      </a: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b="1" baseline="0" dirty="0" smtClean="0"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lang="en-US" b="1" baseline="0" dirty="0" smtClean="0"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BI</a:t>
                      </a: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b="1" baseline="0" dirty="0" smtClean="0"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       </a:t>
                      </a:r>
                    </a:p>
                  </a:txBody>
                  <a:tcPr anchor="ctr"/>
                </a:tc>
              </a:tr>
              <a:tr h="53199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lang="en-US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en-US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Mother Earth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en-US" b="1" baseline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lang="en-US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en-US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Characteristics of Life</a:t>
                      </a:r>
                    </a:p>
                  </a:txBody>
                  <a:tcPr anchor="ctr"/>
                </a:tc>
              </a:tr>
              <a:tr h="53199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LAB: Evaluating Microscopes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en-US" b="1" baseline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lang="en-US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LAB:  Microscope of Letter “e”</a:t>
                      </a:r>
                    </a:p>
                  </a:txBody>
                  <a:tcPr anchor="ctr"/>
                </a:tc>
              </a:tr>
              <a:tr h="53199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SA:</a:t>
                      </a:r>
                      <a:r>
                        <a:rPr lang="en-US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  Multiple Origins of Life</a:t>
                      </a:r>
                      <a:endParaRPr lang="en-US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en-US" b="1" baseline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lang="en-US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en-US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Levels of Organization</a:t>
                      </a:r>
                    </a:p>
                  </a:txBody>
                  <a:tcPr anchor="ctr"/>
                </a:tc>
              </a:tr>
              <a:tr h="53199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Viral</a:t>
                      </a:r>
                      <a:r>
                        <a:rPr lang="en-US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 Reproduction Mechanisms</a:t>
                      </a:r>
                      <a:endParaRPr lang="en-US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en-US" b="1" baseline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lang="en-US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en-US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VN: Virus Life &amp; Evolution</a:t>
                      </a:r>
                    </a:p>
                  </a:txBody>
                  <a:tcPr anchor="ctr"/>
                </a:tc>
              </a:tr>
              <a:tr h="53199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b="1" dirty="0" smtClean="0"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SA:  RNA World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lang="en-US" b="1" baseline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en-US" b="1" baseline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Cambria Math" pitchFamily="18" charset="0"/>
                          <a:cs typeface="Times New Roman" panose="02020603050405020304" pitchFamily="18" charset="0"/>
                        </a:rPr>
                        <a:t>Plant Organelles</a:t>
                      </a:r>
                    </a:p>
                  </a:txBody>
                  <a:tcPr anchor="ctr"/>
                </a:tc>
              </a:tr>
              <a:tr h="53199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endParaRPr lang="en-US" b="1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3199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endParaRPr lang="en-US" b="1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q"/>
                      </a:pPr>
                      <a:endParaRPr lang="en-US" b="1" baseline="0" dirty="0" smtClean="0">
                        <a:latin typeface="Times New Roman" panose="02020603050405020304" pitchFamily="18" charset="0"/>
                        <a:ea typeface="Cambria Math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90" y="2438400"/>
            <a:ext cx="457200" cy="457200"/>
          </a:xfrm>
          <a:prstGeom prst="rect">
            <a:avLst/>
          </a:prstGeom>
          <a:effectLst>
            <a:glow rad="25400">
              <a:srgbClr val="FFFF00">
                <a:alpha val="60000"/>
              </a:srgbClr>
            </a:glo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376" y="2438400"/>
            <a:ext cx="457200" cy="457200"/>
          </a:xfrm>
          <a:prstGeom prst="rect">
            <a:avLst/>
          </a:prstGeom>
          <a:effectLst>
            <a:glow rad="25400">
              <a:srgbClr val="FFFF00">
                <a:alpha val="60000"/>
              </a:srgbClr>
            </a:glow>
          </a:effectLst>
        </p:spPr>
      </p:pic>
      <p:sp>
        <p:nvSpPr>
          <p:cNvPr id="9" name="Right Arrow 8"/>
          <p:cNvSpPr/>
          <p:nvPr/>
        </p:nvSpPr>
        <p:spPr>
          <a:xfrm>
            <a:off x="4408960" y="5202604"/>
            <a:ext cx="369277" cy="19946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085" y="114296"/>
            <a:ext cx="1243347" cy="126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1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83" y="0"/>
            <a:ext cx="8950817" cy="1932365"/>
          </a:xfrm>
        </p:spPr>
        <p:txBody>
          <a:bodyPr anchor="t">
            <a:normAutofit fontScale="90000"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Tuesday</a:t>
            </a:r>
            <a:r>
              <a:rPr lang="en-US" sz="4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  </a:t>
            </a:r>
            <a:r>
              <a:rPr lang="en-US" sz="3200" b="1" strike="sngStrik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the end of the lesson, students will be able to</a:t>
            </a: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 identify the structure and function of all plant organelles.</a:t>
            </a:r>
            <a:endParaRPr lang="en-US" sz="6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124" y="1011170"/>
            <a:ext cx="764273" cy="776377"/>
          </a:xfrm>
          <a:prstGeom prst="rect">
            <a:avLst/>
          </a:prstGeom>
        </p:spPr>
      </p:pic>
      <p:sp>
        <p:nvSpPr>
          <p:cNvPr id="15" name="Content Placeholder 4"/>
          <p:cNvSpPr txBox="1">
            <a:spLocks/>
          </p:cNvSpPr>
          <p:nvPr/>
        </p:nvSpPr>
        <p:spPr>
          <a:xfrm>
            <a:off x="132317" y="6333893"/>
            <a:ext cx="4315919" cy="524107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endParaRPr lang="en-US" sz="1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3184" y="1932365"/>
            <a:ext cx="4028744" cy="4922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4D.  How do the functions of computer parts correspond the functions of certain cell parts?</a:t>
            </a:r>
          </a:p>
          <a:p>
            <a:pPr marL="0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http://geeksrepair.net/wp-content/uploads/2014/12/pc-diagram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927" y="1932365"/>
            <a:ext cx="4922073" cy="492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62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A781-7759-4642-A99F-6B4E7B9F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16631" y="51637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Right Side </a:t>
            </a:r>
            <a:r>
              <a:rPr lang="en-US" sz="1350" dirty="0">
                <a:solidFill>
                  <a:srgbClr val="FF0000"/>
                </a:solidFill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Notes</a:t>
            </a:r>
            <a:endParaRPr lang="en-US" dirty="0">
              <a:solidFill>
                <a:srgbClr val="5423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https://pixabay.com/static/uploads/photo/2014/04/05/12/19/notebook-316823_6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5750"/>
            <a:ext cx="9144000" cy="714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ontent Placeholder 4"/>
          <p:cNvSpPr txBox="1">
            <a:spLocks/>
          </p:cNvSpPr>
          <p:nvPr/>
        </p:nvSpPr>
        <p:spPr>
          <a:xfrm>
            <a:off x="256081" y="244954"/>
            <a:ext cx="8633085" cy="629688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endParaRPr lang="en-US" sz="1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Content Placeholder 4"/>
          <p:cNvSpPr txBox="1">
            <a:spLocks/>
          </p:cNvSpPr>
          <p:nvPr/>
        </p:nvSpPr>
        <p:spPr>
          <a:xfrm>
            <a:off x="433453" y="6411595"/>
            <a:ext cx="658636" cy="528505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Content Placeholder 4"/>
          <p:cNvSpPr txBox="1">
            <a:spLocks/>
          </p:cNvSpPr>
          <p:nvPr/>
        </p:nvSpPr>
        <p:spPr>
          <a:xfrm>
            <a:off x="8000997" y="6418469"/>
            <a:ext cx="658636" cy="528505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91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ontent Placeholder 4"/>
          <p:cNvSpPr txBox="1">
            <a:spLocks/>
          </p:cNvSpPr>
          <p:nvPr/>
        </p:nvSpPr>
        <p:spPr>
          <a:xfrm>
            <a:off x="455638" y="274449"/>
            <a:ext cx="3891509" cy="617564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Content Placeholder 4"/>
          <p:cNvSpPr txBox="1">
            <a:spLocks/>
          </p:cNvSpPr>
          <p:nvPr/>
        </p:nvSpPr>
        <p:spPr>
          <a:xfrm>
            <a:off x="4810594" y="272713"/>
            <a:ext cx="3876830" cy="61457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Content Placeholder 4"/>
          <p:cNvSpPr txBox="1">
            <a:spLocks/>
          </p:cNvSpPr>
          <p:nvPr/>
        </p:nvSpPr>
        <p:spPr>
          <a:xfrm>
            <a:off x="255457" y="266211"/>
            <a:ext cx="8633085" cy="61457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4.5 billion year history of Earth, we have discovered 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often provide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evidence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evolutionary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Content Placeholder 4"/>
          <p:cNvSpPr txBox="1">
            <a:spLocks/>
          </p:cNvSpPr>
          <p:nvPr/>
        </p:nvSpPr>
        <p:spPr>
          <a:xfrm>
            <a:off x="5067300" y="972897"/>
            <a:ext cx="3620124" cy="617564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5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2F.  What are some of the pattern of change?</a:t>
            </a:r>
            <a:r>
              <a:rPr lang="en-US" sz="15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452203" y="959544"/>
            <a:ext cx="3891509" cy="617564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5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1F.  What is the evidence for change?</a:t>
            </a:r>
            <a:endParaRPr lang="en-US" sz="15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Content Placeholder 4"/>
          <p:cNvSpPr txBox="1">
            <a:spLocks/>
          </p:cNvSpPr>
          <p:nvPr/>
        </p:nvSpPr>
        <p:spPr>
          <a:xfrm>
            <a:off x="452203" y="3826010"/>
            <a:ext cx="2645351" cy="617564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5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3C.  Is there evidence that all life follows a similar pattern?</a:t>
            </a:r>
            <a:endParaRPr lang="en-US" sz="15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957" y="1384729"/>
            <a:ext cx="4286250" cy="2676525"/>
          </a:xfrm>
          <a:prstGeom prst="rect">
            <a:avLst/>
          </a:prstGeom>
        </p:spPr>
      </p:pic>
      <p:sp>
        <p:nvSpPr>
          <p:cNvPr id="46" name="Content Placeholder 4"/>
          <p:cNvSpPr txBox="1">
            <a:spLocks/>
          </p:cNvSpPr>
          <p:nvPr/>
        </p:nvSpPr>
        <p:spPr>
          <a:xfrm>
            <a:off x="6353639" y="3826010"/>
            <a:ext cx="2333785" cy="37119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5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4D.  Is change necessary?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5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40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6 L -0.32396 -0.1620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98" y="-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440" y="715780"/>
            <a:ext cx="2934365" cy="293436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537" y="503806"/>
            <a:ext cx="3058414" cy="3058414"/>
          </a:xfrm>
          <a:prstGeom prst="rect">
            <a:avLst/>
          </a:prstGeom>
        </p:spPr>
      </p:pic>
      <p:pic>
        <p:nvPicPr>
          <p:cNvPr id="18" name="Picture 4" descr="http://www.logicalconclusionsinc.com/stick_figure_search_clues_anim_500_clr_2470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2" y="-246430"/>
            <a:ext cx="3005903" cy="400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9010" y="3524596"/>
            <a:ext cx="2394065" cy="3196880"/>
          </a:xfrm>
          <a:ln w="79375" cmpd="thickThin"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each plant cell organelle by function for its Friday’s exam</a:t>
            </a: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A781-7759-4642-A99F-6B4E7B9F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121285" y="3519299"/>
            <a:ext cx="2394065" cy="3196880"/>
          </a:xfrm>
          <a:prstGeom prst="rect">
            <a:avLst/>
          </a:prstGeom>
          <a:ln w="79375" cmpd="thickThin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Independently complete your personal reflection and notebook big idea page.</a:t>
            </a: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3260147" y="3524596"/>
            <a:ext cx="2394065" cy="3196880"/>
          </a:xfrm>
          <a:prstGeom prst="rect">
            <a:avLst/>
          </a:prstGeom>
          <a:ln w="79375" cmpd="thickThin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each </a:t>
            </a:r>
            <a:r>
              <a:rPr 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 cell </a:t>
            </a: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organelle by </a:t>
            </a:r>
            <a:r>
              <a:rPr 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for </a:t>
            </a: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Friday’s exam.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663" y="3763886"/>
            <a:ext cx="6953034" cy="857988"/>
          </a:xfrm>
          <a:solidFill>
            <a:srgbClr val="CC9900"/>
          </a:solidFill>
        </p:spPr>
        <p:txBody>
          <a:bodyPr anchor="t">
            <a:no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Evidence That You Have Successfully Completed This Lesson</a:t>
            </a:r>
            <a:endParaRPr lang="en-US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93183" y="0"/>
            <a:ext cx="8815085" cy="19323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Checkpoints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84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0" descr="bio_ch7_48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053" y="1764219"/>
            <a:ext cx="6106109" cy="451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490075" y="3610547"/>
            <a:ext cx="1334631" cy="682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7030A0"/>
                </a:solidFill>
              </a:rPr>
              <a:t>Nuclear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7030A0"/>
                </a:solidFill>
              </a:rPr>
              <a:t>envelope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369118" y="2698354"/>
            <a:ext cx="1467889" cy="690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7030A0"/>
                </a:solidFill>
              </a:rPr>
              <a:t>Ribosome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7030A0"/>
                </a:solidFill>
              </a:rPr>
              <a:t>(attached)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223559" y="1897858"/>
            <a:ext cx="1426886" cy="682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7030A0"/>
                </a:solidFill>
              </a:rPr>
              <a:t>Ribosome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7030A0"/>
                </a:solidFill>
              </a:rPr>
              <a:t>(free)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6036537" y="1324893"/>
            <a:ext cx="2812770" cy="690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7030A0"/>
                </a:solidFill>
              </a:rPr>
              <a:t>Smooth endoplasmic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7030A0"/>
                </a:solidFill>
              </a:rPr>
              <a:t>reticulum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963193" y="5370811"/>
            <a:ext cx="1180871" cy="46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Nucleus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013525" y="6045131"/>
            <a:ext cx="3897286" cy="46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Rough endoplasmic reticulum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7264561" y="4584795"/>
            <a:ext cx="1414586" cy="46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Nucleolus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447899" y="5064679"/>
            <a:ext cx="1853312" cy="83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Golgi apparatus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1446310" y="5894133"/>
            <a:ext cx="2058324" cy="46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Mitochondrion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242887" y="3755340"/>
            <a:ext cx="1215723" cy="46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Cell wall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267488" y="3039651"/>
            <a:ext cx="1572445" cy="71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dirty="0"/>
              <a:t>Cell</a:t>
            </a:r>
          </a:p>
          <a:p>
            <a:pPr>
              <a:lnSpc>
                <a:spcPct val="85000"/>
              </a:lnSpc>
            </a:pPr>
            <a:r>
              <a:rPr lang="en-US" sz="2400" dirty="0"/>
              <a:t>Membrane</a:t>
            </a: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794370" y="2379810"/>
            <a:ext cx="1605247" cy="46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Chloroplast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1878886" y="1461412"/>
            <a:ext cx="1168571" cy="46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Vacuole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-5005"/>
            <a:ext cx="9144000" cy="1325563"/>
          </a:xfrm>
        </p:spPr>
        <p:txBody>
          <a:bodyPr>
            <a:noAutofit/>
          </a:bodyPr>
          <a:lstStyle/>
          <a:p>
            <a:pPr lvl="0"/>
            <a:r>
              <a:rPr lang="en-US" dirty="0" smtClean="0">
                <a:solidFill>
                  <a:srgbClr val="CC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Overview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7030A0">
                    <a:shade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Structures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88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52388"/>
            <a:ext cx="10515600" cy="1325563"/>
          </a:xfrm>
        </p:spPr>
        <p:txBody>
          <a:bodyPr/>
          <a:lstStyle/>
          <a:p>
            <a:r>
              <a:rPr lang="en-US" sz="4400" b="1" kern="1200" dirty="0" smtClean="0">
                <a:solidFill>
                  <a:schemeClr val="tx1"/>
                </a:solidFill>
                <a:effectLst/>
                <a:latin typeface="Georgia" panose="02040502050405020303" pitchFamily="18" charset="0"/>
                <a:ea typeface="+mj-ea"/>
                <a:cs typeface="+mj-cs"/>
              </a:rPr>
              <a:t>Plant Cell: Nucleus</a:t>
            </a:r>
            <a:br>
              <a:rPr lang="en-US" sz="4400" b="1" kern="1200" dirty="0" smtClean="0">
                <a:solidFill>
                  <a:schemeClr val="tx1"/>
                </a:solidFill>
                <a:effectLst/>
                <a:latin typeface="Georgia" panose="02040502050405020303" pitchFamily="18" charset="0"/>
                <a:ea typeface="+mj-ea"/>
                <a:cs typeface="+mj-cs"/>
              </a:rPr>
            </a:b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ph sz="half" idx="1"/>
          </p:nvPr>
        </p:nvSpPr>
        <p:spPr>
          <a:xfrm>
            <a:off x="1160055" y="2225376"/>
            <a:ext cx="3889322" cy="4351338"/>
          </a:xfrm>
        </p:spPr>
        <p:txBody>
          <a:bodyPr/>
          <a:lstStyle/>
          <a:p>
            <a:pPr marL="0" indent="0" algn="ctr" eaLnBrk="0" fontAlgn="base" hangingPunct="0">
              <a:buNone/>
            </a:pPr>
            <a:r>
              <a:rPr lang="en-US" dirty="0" smtClean="0">
                <a:latin typeface="Georgia" panose="02040502050405020303" pitchFamily="18" charset="0"/>
              </a:rPr>
              <a:t>STRUCTURE</a:t>
            </a:r>
          </a:p>
          <a:p>
            <a:pPr eaLnBrk="0" fontAlgn="base" hangingPunct="0"/>
            <a:r>
              <a:rPr lang="en-US" dirty="0" smtClean="0">
                <a:latin typeface="Georgia" panose="02040502050405020303" pitchFamily="18" charset="0"/>
              </a:rPr>
              <a:t>DNA</a:t>
            </a:r>
          </a:p>
          <a:p>
            <a:pPr lvl="1" eaLnBrk="0" fontAlgn="base" hangingPunct="0"/>
            <a:r>
              <a:rPr lang="en-US" dirty="0" smtClean="0">
                <a:latin typeface="Georgia" panose="02040502050405020303" pitchFamily="18" charset="0"/>
              </a:rPr>
              <a:t>Chromatin</a:t>
            </a:r>
          </a:p>
          <a:p>
            <a:pPr lvl="1" eaLnBrk="0" fontAlgn="base" hangingPunct="0"/>
            <a:r>
              <a:rPr lang="en-US" dirty="0" smtClean="0">
                <a:latin typeface="Georgia" panose="02040502050405020303" pitchFamily="18" charset="0"/>
              </a:rPr>
              <a:t>Chromosomes</a:t>
            </a:r>
          </a:p>
          <a:p>
            <a:pPr eaLnBrk="0" fontAlgn="base" hangingPunct="0"/>
            <a:r>
              <a:rPr lang="en-US" dirty="0" smtClean="0">
                <a:latin typeface="Georgia" panose="02040502050405020303" pitchFamily="18" charset="0"/>
              </a:rPr>
              <a:t>Nucleolus</a:t>
            </a:r>
          </a:p>
          <a:p>
            <a:pPr eaLnBrk="0" fontAlgn="base" hangingPunct="0"/>
            <a:r>
              <a:rPr lang="en-US" dirty="0" smtClean="0">
                <a:latin typeface="Georgia" panose="02040502050405020303" pitchFamily="18" charset="0"/>
              </a:rPr>
              <a:t>Nuclear envelope</a:t>
            </a: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4856189" y="2266936"/>
            <a:ext cx="3889322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buFont typeface="Arial" panose="020B0604020202020204" pitchFamily="34" charset="0"/>
              <a:buNone/>
            </a:pPr>
            <a:r>
              <a:rPr lang="en-US" dirty="0" smtClean="0">
                <a:latin typeface="Georgia" panose="02040502050405020303" pitchFamily="18" charset="0"/>
              </a:rPr>
              <a:t>FUNCTION</a:t>
            </a:r>
          </a:p>
          <a:p>
            <a:pPr eaLnBrk="0" fontAlgn="base" hangingPunct="0"/>
            <a:r>
              <a:rPr lang="en-US" dirty="0" smtClean="0">
                <a:latin typeface="Georgia" panose="02040502050405020303" pitchFamily="18" charset="0"/>
              </a:rPr>
              <a:t>Contains coded instructions for making proteins &amp; molecules.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27" name="Picture 40" descr="bio_ch7_48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84" y="843263"/>
            <a:ext cx="1868131" cy="138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1809846" y="1879016"/>
            <a:ext cx="82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/>
              <a:t>Nucleus</a:t>
            </a:r>
          </a:p>
        </p:txBody>
      </p:sp>
    </p:spTree>
    <p:extLst>
      <p:ext uri="{BB962C8B-B14F-4D97-AF65-F5344CB8AC3E}">
        <p14:creationId xmlns:p14="http://schemas.microsoft.com/office/powerpoint/2010/main" val="138568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9104</TotalTime>
  <Words>945</Words>
  <Application>Microsoft Office PowerPoint</Application>
  <PresentationFormat>On-screen Show (4:3)</PresentationFormat>
  <Paragraphs>284</Paragraphs>
  <Slides>26</Slides>
  <Notes>22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Georgia</vt:lpstr>
      <vt:lpstr>Times New Roman</vt:lpstr>
      <vt:lpstr>Wingdings</vt:lpstr>
      <vt:lpstr>Office Theme</vt:lpstr>
      <vt:lpstr>PowerPoint Presentation</vt:lpstr>
      <vt:lpstr>Checkpoint:  Homework Virus Models</vt:lpstr>
      <vt:lpstr>Homework Virus Models</vt:lpstr>
      <vt:lpstr>Table of Contents:  Be sure to match your table of contents so that we all work together as a class.</vt:lpstr>
      <vt:lpstr>Week 03      Tuesday Goal:  By the end of the lesson, students will be able to … identify the structure and function of all plant organelles.</vt:lpstr>
      <vt:lpstr>PowerPoint Presentation</vt:lpstr>
      <vt:lpstr>Evidence That You Have Successfully Completed This Lesson</vt:lpstr>
      <vt:lpstr>Cell Overview Cell Structures</vt:lpstr>
      <vt:lpstr>Plant Cell: Nucleus </vt:lpstr>
      <vt:lpstr>Plant Cell: Nucleolus </vt:lpstr>
      <vt:lpstr>Plant Cell: Nuclear Envelope </vt:lpstr>
      <vt:lpstr>PowerPoint Presentation</vt:lpstr>
      <vt:lpstr>Plant Cell: Cell Wall </vt:lpstr>
      <vt:lpstr>Plant Cell: Chloroplast </vt:lpstr>
      <vt:lpstr>Plant Cell: ER (Smooth) </vt:lpstr>
      <vt:lpstr>Plant Cell: Ribosome (free)</vt:lpstr>
      <vt:lpstr>Plant Cell: ER (rough) and  Ribosome (attached)</vt:lpstr>
      <vt:lpstr>Plant Cell: Vacuole</vt:lpstr>
      <vt:lpstr>PowerPoint Presentation</vt:lpstr>
      <vt:lpstr>Checkpoint 2 Plant Cell Structures</vt:lpstr>
      <vt:lpstr>PowerPoint Presentation</vt:lpstr>
      <vt:lpstr>Checkpoint 3 Interactive Notebook</vt:lpstr>
      <vt:lpstr>PowerPoint Presentation</vt:lpstr>
      <vt:lpstr>Evidence That You Have Successfully Completed This Lesson</vt:lpstr>
      <vt:lpstr>PowerPoint Presentation</vt:lpstr>
      <vt:lpstr>PowerPoint Presentation</vt:lpstr>
    </vt:vector>
  </TitlesOfParts>
  <Company>Fresno Unified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Characteristics of Life</dc:title>
  <dc:creator>Robert Hanna</dc:creator>
  <cp:lastModifiedBy>Bob Hannah</cp:lastModifiedBy>
  <cp:revision>790</cp:revision>
  <dcterms:created xsi:type="dcterms:W3CDTF">2015-08-11T23:13:46Z</dcterms:created>
  <dcterms:modified xsi:type="dcterms:W3CDTF">2016-08-30T23:41:45Z</dcterms:modified>
</cp:coreProperties>
</file>