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32" r:id="rId2"/>
    <p:sldId id="429" r:id="rId3"/>
    <p:sldId id="300" r:id="rId4"/>
    <p:sldId id="428" r:id="rId5"/>
    <p:sldId id="422" r:id="rId6"/>
    <p:sldId id="466" r:id="rId7"/>
    <p:sldId id="467" r:id="rId8"/>
    <p:sldId id="468" r:id="rId9"/>
    <p:sldId id="470" r:id="rId10"/>
    <p:sldId id="474" r:id="rId11"/>
    <p:sldId id="455" r:id="rId12"/>
    <p:sldId id="464" r:id="rId13"/>
    <p:sldId id="472" r:id="rId14"/>
    <p:sldId id="473" r:id="rId15"/>
    <p:sldId id="471" r:id="rId16"/>
    <p:sldId id="465" r:id="rId17"/>
    <p:sldId id="452" r:id="rId18"/>
    <p:sldId id="475" r:id="rId19"/>
    <p:sldId id="423" r:id="rId20"/>
    <p:sldId id="425" r:id="rId21"/>
    <p:sldId id="430" r:id="rId22"/>
    <p:sldId id="431" r:id="rId23"/>
    <p:sldId id="327" r:id="rId24"/>
    <p:sldId id="3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19.xml"/><Relationship Id="rId1" Type="http://schemas.openxmlformats.org/officeDocument/2006/relationships/slide" Target="slides/slide4.xml"/><Relationship Id="rId5" Type="http://schemas.openxmlformats.org/officeDocument/2006/relationships/slide" Target="slides/slide24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71776-9C6E-4165-8A7B-D2F71C67DCD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BCBB-7E90-4ECA-841C-D4108CFF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9B17-05E8-4C8A-853E-673AF7496EE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034F-1E89-458C-87FB-DC7977EA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2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4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0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1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E38B-A2CE-4E50-80BB-64ACC1A8115C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9465-EDCA-41A2-B024-DCAC54C6D911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0FD5-CA80-4165-ABF6-5EF72091F877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443-7147-4DCA-BAC7-F6EE9E020433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9DE8-814E-406D-A9F6-3E91A546BAEB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9743-5770-4AF0-8D3F-AA74BD0D9230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7FDB-B78D-4FE1-9B4C-228C91C38B6B}" type="datetime1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06A9-9377-4DA1-A4A2-956036014114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9A9-5F3A-4484-B3C2-F5B7A419DEE8}" type="datetime1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834D-A442-4713-BA6C-5F609EE07F4A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AA04-13B5-4285-A68C-C90A2791AA63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8903-F414-44B6-BD7C-BDC413E8B090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20.gif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744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4"/>
          <p:cNvSpPr txBox="1">
            <a:spLocks/>
          </p:cNvSpPr>
          <p:nvPr/>
        </p:nvSpPr>
        <p:spPr>
          <a:xfrm>
            <a:off x="463447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55638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Animal Cell Organelles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381000" y="6300927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http://rs16.pbsrc.com/albums/b34/Andra1/gif%20images/c190997e.gif~c200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" y="6168375"/>
            <a:ext cx="460925" cy="4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4"/>
          <p:cNvSpPr txBox="1">
            <a:spLocks/>
          </p:cNvSpPr>
          <p:nvPr/>
        </p:nvSpPr>
        <p:spPr>
          <a:xfrm>
            <a:off x="4833319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4825510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8122738" y="6300927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76199" y="1183936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6239" y="6002319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4"/>
          <p:cNvSpPr txBox="1">
            <a:spLocks/>
          </p:cNvSpPr>
          <p:nvPr/>
        </p:nvSpPr>
        <p:spPr>
          <a:xfrm>
            <a:off x="391280" y="1128313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          Notes: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325565" y="5957349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643962" y="1183936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4"/>
          <p:cNvSpPr txBox="1">
            <a:spLocks/>
          </p:cNvSpPr>
          <p:nvPr/>
        </p:nvSpPr>
        <p:spPr>
          <a:xfrm>
            <a:off x="399089" y="79491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12591470">
            <a:off x="3917110" y="596517"/>
            <a:ext cx="671029" cy="4735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672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Lysosomes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Cleanup crew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Organelles filled with enzymes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Digestion of lipids, carbohydrates, and proteins into small molecules for the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Break down organelles that have outlived usefulness.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234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2142751" y="878293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Lysosomes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4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Cell Membrane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 lnSpcReduction="10000"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Made of a double-layered sheet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Lipid bilayer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Flexible 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Barrier between the cell and its surroundings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Mosaic of molecules on the surface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Regulates what enters and leaves the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Provides protection and support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Proteins form channels and pumps to move materials across this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Carbohydrates identify particles.</a:t>
            </a:r>
          </a:p>
        </p:txBody>
      </p:sp>
      <p:pic>
        <p:nvPicPr>
          <p:cNvPr id="7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142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44"/>
          <p:cNvSpPr txBox="1">
            <a:spLocks noChangeArrowheads="1"/>
          </p:cNvSpPr>
          <p:nvPr/>
        </p:nvSpPr>
        <p:spPr bwMode="auto">
          <a:xfrm>
            <a:off x="2354423" y="989681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Cell Membrane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6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Georgia" panose="02040502050405020303" pitchFamily="18" charset="0"/>
              </a:rPr>
              <a:t>Understanding </a:t>
            </a:r>
            <a:r>
              <a:rPr lang="en-US" smtClean="0">
                <a:latin typeface="Georgia" panose="02040502050405020303" pitchFamily="18" charset="0"/>
                <a:sym typeface="Wingdings" panose="05000000000000000000" pitchFamily="2" charset="2"/>
              </a:rPr>
              <a:t></a:t>
            </a:r>
            <a:r>
              <a:rPr lang="en-US" b="1" smtClean="0">
                <a:latin typeface="Georgia" panose="02040502050405020303" pitchFamily="18" charset="0"/>
              </a:rPr>
              <a:t> #1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4937" y="1825625"/>
            <a:ext cx="38293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3000" dirty="0">
                <a:latin typeface="Georgia" panose="02040502050405020303" pitchFamily="18" charset="0"/>
              </a:rPr>
              <a:t>What would happen to a cell if any of its organelles stopped functioning properly?</a:t>
            </a:r>
          </a:p>
          <a:p>
            <a:pPr eaLnBrk="0" fontAlgn="base" hangingPunct="0"/>
            <a:r>
              <a:rPr lang="en-US" sz="3000" dirty="0">
                <a:latin typeface="Georgia" panose="02040502050405020303" pitchFamily="18" charset="0"/>
              </a:rPr>
              <a:t>Could other organelles compensate for a type of deficient organelle?</a:t>
            </a: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4171950" y="2139950"/>
            <a:ext cx="4800600" cy="39020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000" dirty="0">
                <a:latin typeface="Georgia" panose="02040502050405020303" pitchFamily="18" charset="0"/>
                <a:ea typeface="Cambria Math" pitchFamily="18" charset="0"/>
              </a:rPr>
              <a:t>The cell would not function properly or would die.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000" dirty="0">
                <a:latin typeface="Georgia" panose="02040502050405020303" pitchFamily="18" charset="0"/>
                <a:ea typeface="Cambria Math" pitchFamily="18" charset="0"/>
              </a:rPr>
              <a:t>Because organelles are so specialized, no other organelle can replace the defective one.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59DA781-7759-4642-A99F-6B4E7B9FBFB8}" type="slidenum">
              <a:rPr lang="en-US" smtClean="0"/>
              <a:t>12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62351" y="838200"/>
            <a:ext cx="5581650" cy="510857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Centrioles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Microtubule structures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Formed of tubulin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Located near the nucleus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Helps organize cell division.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Present only in animal cells.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283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2005661" y="2104017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Centrioles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5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</a:t>
            </a:r>
            <a:r>
              <a:rPr lang="en-US" b="1" dirty="0" smtClean="0">
                <a:latin typeface="Georgia" panose="02040502050405020303" pitchFamily="18" charset="0"/>
              </a:rPr>
              <a:t>Mitochondrion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Present in plant and animal cells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Enclosed by two membranes 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Outer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Inner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Inherited maternally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Provides energy for the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Convert the chemical energy of food into compounds for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Regulates respiration (not breathing).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2" y="903704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2457976" y="1337851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Mitochondrion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2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Cytoplasm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 fontScale="92500" lnSpcReduction="10000"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Portion of the cell outside the nucleus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Liquid part of the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Contains all the organelles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Occupies more than half of the internal volume of the cell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Provides space for cell functions to occur.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113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848849" y="2321264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Cytoplasm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9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cell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organelle by function for its Friday’s exam.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1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925" y="1365702"/>
            <a:ext cx="6231075" cy="37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71" y="1241583"/>
            <a:ext cx="5772289" cy="50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32"/>
          <p:cNvSpPr txBox="1">
            <a:spLocks noChangeArrowheads="1"/>
          </p:cNvSpPr>
          <p:nvPr/>
        </p:nvSpPr>
        <p:spPr bwMode="auto">
          <a:xfrm>
            <a:off x="6752054" y="4895355"/>
            <a:ext cx="1449029" cy="46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Centrioles</a:t>
            </a:r>
          </a:p>
        </p:txBody>
      </p:sp>
      <p:sp>
        <p:nvSpPr>
          <p:cNvPr id="29" name="Text Box 1043"/>
          <p:cNvSpPr txBox="1">
            <a:spLocks noChangeArrowheads="1"/>
          </p:cNvSpPr>
          <p:nvPr/>
        </p:nvSpPr>
        <p:spPr bwMode="auto">
          <a:xfrm>
            <a:off x="1765479" y="1325349"/>
            <a:ext cx="1288558" cy="48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Nucleolus</a:t>
            </a:r>
          </a:p>
        </p:txBody>
      </p:sp>
      <p:sp>
        <p:nvSpPr>
          <p:cNvPr id="30" name="Text Box 1044"/>
          <p:cNvSpPr txBox="1">
            <a:spLocks noChangeArrowheads="1"/>
          </p:cNvSpPr>
          <p:nvPr/>
        </p:nvSpPr>
        <p:spPr bwMode="auto">
          <a:xfrm>
            <a:off x="1511600" y="1741715"/>
            <a:ext cx="1077790" cy="48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Nucleus</a:t>
            </a:r>
          </a:p>
        </p:txBody>
      </p:sp>
      <p:sp>
        <p:nvSpPr>
          <p:cNvPr id="31" name="Text Box 1045"/>
          <p:cNvSpPr txBox="1">
            <a:spLocks noChangeArrowheads="1"/>
          </p:cNvSpPr>
          <p:nvPr/>
        </p:nvSpPr>
        <p:spPr bwMode="auto">
          <a:xfrm>
            <a:off x="1279276" y="2297766"/>
            <a:ext cx="1216705" cy="71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Nuclear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envelope</a:t>
            </a:r>
          </a:p>
        </p:txBody>
      </p:sp>
      <p:sp>
        <p:nvSpPr>
          <p:cNvPr id="32" name="Text Box 1046"/>
          <p:cNvSpPr txBox="1">
            <a:spLocks noChangeArrowheads="1"/>
          </p:cNvSpPr>
          <p:nvPr/>
        </p:nvSpPr>
        <p:spPr bwMode="auto">
          <a:xfrm>
            <a:off x="43410" y="3388377"/>
            <a:ext cx="1676562" cy="102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Rough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endoplasmic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reticulum</a:t>
            </a:r>
          </a:p>
        </p:txBody>
      </p:sp>
      <p:sp>
        <p:nvSpPr>
          <p:cNvPr id="33" name="Text Box 1047"/>
          <p:cNvSpPr txBox="1">
            <a:spLocks noChangeArrowheads="1"/>
          </p:cNvSpPr>
          <p:nvPr/>
        </p:nvSpPr>
        <p:spPr bwMode="auto">
          <a:xfrm>
            <a:off x="558354" y="5040412"/>
            <a:ext cx="2165160" cy="46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Golgi apparatus</a:t>
            </a:r>
          </a:p>
        </p:txBody>
      </p:sp>
      <p:sp>
        <p:nvSpPr>
          <p:cNvPr id="34" name="Text Box 1048"/>
          <p:cNvSpPr txBox="1">
            <a:spLocks noChangeArrowheads="1"/>
          </p:cNvSpPr>
          <p:nvPr/>
        </p:nvSpPr>
        <p:spPr bwMode="auto">
          <a:xfrm>
            <a:off x="7149639" y="3280928"/>
            <a:ext cx="1614290" cy="102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Smooth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endoplasmic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reticulum</a:t>
            </a:r>
          </a:p>
        </p:txBody>
      </p:sp>
      <p:sp>
        <p:nvSpPr>
          <p:cNvPr id="35" name="Text Box 1049"/>
          <p:cNvSpPr txBox="1">
            <a:spLocks noChangeArrowheads="1"/>
          </p:cNvSpPr>
          <p:nvPr/>
        </p:nvSpPr>
        <p:spPr bwMode="auto">
          <a:xfrm>
            <a:off x="7137663" y="2523409"/>
            <a:ext cx="2059777" cy="46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Mitochondrion</a:t>
            </a:r>
          </a:p>
        </p:txBody>
      </p:sp>
      <p:sp>
        <p:nvSpPr>
          <p:cNvPr id="36" name="Text Box 1050"/>
          <p:cNvSpPr txBox="1">
            <a:spLocks noChangeArrowheads="1"/>
          </p:cNvSpPr>
          <p:nvPr/>
        </p:nvSpPr>
        <p:spPr bwMode="auto">
          <a:xfrm>
            <a:off x="6886179" y="1806185"/>
            <a:ext cx="1573573" cy="7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</a:rPr>
              <a:t>Cell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C00000"/>
                </a:solidFill>
              </a:rPr>
              <a:t>Membrane</a:t>
            </a:r>
          </a:p>
        </p:txBody>
      </p:sp>
      <p:sp>
        <p:nvSpPr>
          <p:cNvPr id="37" name="Text Box 1051"/>
          <p:cNvSpPr txBox="1">
            <a:spLocks noChangeArrowheads="1"/>
          </p:cNvSpPr>
          <p:nvPr/>
        </p:nvSpPr>
        <p:spPr bwMode="auto">
          <a:xfrm>
            <a:off x="6031132" y="1199096"/>
            <a:ext cx="1300533" cy="71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(free)</a:t>
            </a:r>
          </a:p>
        </p:txBody>
      </p:sp>
      <p:sp>
        <p:nvSpPr>
          <p:cNvPr id="38" name="Text Box 1052"/>
          <p:cNvSpPr txBox="1">
            <a:spLocks noChangeArrowheads="1"/>
          </p:cNvSpPr>
          <p:nvPr/>
        </p:nvSpPr>
        <p:spPr bwMode="auto">
          <a:xfrm>
            <a:off x="4383311" y="895551"/>
            <a:ext cx="1338855" cy="71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(attached)</a:t>
            </a:r>
          </a:p>
        </p:txBody>
      </p:sp>
      <p:sp>
        <p:nvSpPr>
          <p:cNvPr id="39" name="Text Box 1032"/>
          <p:cNvSpPr txBox="1">
            <a:spLocks noChangeArrowheads="1"/>
          </p:cNvSpPr>
          <p:nvPr/>
        </p:nvSpPr>
        <p:spPr bwMode="auto">
          <a:xfrm>
            <a:off x="6138185" y="5561491"/>
            <a:ext cx="1495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Cytoplasm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4961127" y="4732934"/>
            <a:ext cx="1177058" cy="1059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032"/>
          <p:cNvSpPr txBox="1">
            <a:spLocks noChangeArrowheads="1"/>
          </p:cNvSpPr>
          <p:nvPr/>
        </p:nvSpPr>
        <p:spPr bwMode="auto">
          <a:xfrm>
            <a:off x="6472765" y="5894023"/>
            <a:ext cx="2079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&amp;</a:t>
            </a:r>
            <a:r>
              <a:rPr lang="en-US" sz="2400" dirty="0" smtClean="0">
                <a:solidFill>
                  <a:srgbClr val="C00000"/>
                </a:solidFill>
              </a:rPr>
              <a:t> Cytoskeleton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2" name="Text Box 1032"/>
          <p:cNvSpPr txBox="1">
            <a:spLocks noChangeArrowheads="1"/>
          </p:cNvSpPr>
          <p:nvPr/>
        </p:nvSpPr>
        <p:spPr bwMode="auto">
          <a:xfrm>
            <a:off x="7640631" y="997250"/>
            <a:ext cx="1402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Lysosome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359206" y="1446968"/>
            <a:ext cx="2758092" cy="9514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3" y="1764219"/>
            <a:ext cx="6106109" cy="45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0075" y="3610547"/>
            <a:ext cx="1334631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Nuclear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envelope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69118" y="2698354"/>
            <a:ext cx="1467889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(attached)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223559" y="1897858"/>
            <a:ext cx="1426886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(free)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36537" y="1324893"/>
            <a:ext cx="2812770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Smooth endoplasmic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reticulum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63193" y="5370811"/>
            <a:ext cx="11808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Nucleus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013525" y="6045131"/>
            <a:ext cx="38972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Rough endoplasmic reticulum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264561" y="4584795"/>
            <a:ext cx="14145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Nucleolus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47899" y="5064679"/>
            <a:ext cx="1853312" cy="8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Golgi apparatus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446310" y="5894133"/>
            <a:ext cx="2058324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Mitochondrion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2887" y="3755340"/>
            <a:ext cx="1215723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Cell wall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7488" y="3039651"/>
            <a:ext cx="1572445" cy="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Cell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Membrane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94370" y="2379810"/>
            <a:ext cx="1605247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Chloroplast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78886" y="1461412"/>
            <a:ext cx="11685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Vacuole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lant Cell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" y="715780"/>
            <a:ext cx="2934365" cy="293436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cell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organelle by structure for Friday’s exam.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9730" y="0"/>
            <a:ext cx="3486829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67" y="1365702"/>
            <a:ext cx="6218233" cy="37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20" y="0"/>
            <a:ext cx="112518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83694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  </a:t>
            </a:r>
            <a:r>
              <a:rPr lang="en-US" sz="32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match your table of contents so that we all work together as a class</a:t>
            </a: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644061"/>
              </p:ext>
            </p:extLst>
          </p:nvPr>
        </p:nvGraphicFramePr>
        <p:xfrm>
          <a:off x="152400" y="1162051"/>
          <a:ext cx="8839200" cy="563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68"/>
                <a:gridCol w="3667932"/>
                <a:gridCol w="228600"/>
                <a:gridCol w="609600"/>
                <a:gridCol w="3733800"/>
              </a:tblGrid>
              <a:tr h="6526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SA: Mother 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NOTES: Characteristics of Life</a:t>
                      </a: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Evaluating Microscopes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 Microscope of Letter “e”</a:t>
                      </a: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SA: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Multiple Origins of Life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Levels of Organization</a:t>
                      </a: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Viral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Reproduction Mechanisms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VN: Virus Life &amp; Evolution</a:t>
                      </a: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SA:  RNA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NOTES: Plant Organelles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NOTES: Animal Organelles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Left Arrow 8"/>
          <p:cNvSpPr/>
          <p:nvPr/>
        </p:nvSpPr>
        <p:spPr>
          <a:xfrm>
            <a:off x="4408960" y="4835900"/>
            <a:ext cx="369277" cy="19946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485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696"/>
            <a:ext cx="6343650" cy="48482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53" y="503806"/>
            <a:ext cx="3058414" cy="3058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587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sz="5400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Notebook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5927852" y="3486879"/>
            <a:ext cx="2894813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  <p:sp>
        <p:nvSpPr>
          <p:cNvPr id="21" name="Right Arrow 20"/>
          <p:cNvSpPr/>
          <p:nvPr/>
        </p:nvSpPr>
        <p:spPr>
          <a:xfrm rot="1648043">
            <a:off x="2923818" y="5414837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26225" y="6045148"/>
            <a:ext cx="3114056" cy="671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40" y="715780"/>
            <a:ext cx="2934365" cy="29343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37" y="503806"/>
            <a:ext cx="3058414" cy="3058414"/>
          </a:xfrm>
          <a:prstGeom prst="rect">
            <a:avLst/>
          </a:prstGeom>
        </p:spPr>
      </p:pic>
      <p:pic>
        <p:nvPicPr>
          <p:cNvPr id="1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animal cell organelle by function for its Friday’s exam.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260147" y="3524596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animal cell organelle by structure for Friday’s exam.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3" y="3763886"/>
            <a:ext cx="6953034" cy="857988"/>
          </a:xfrm>
          <a:solidFill>
            <a:srgbClr val="CC9900"/>
          </a:solidFill>
        </p:spPr>
        <p:txBody>
          <a:bodyPr anchor="t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You Have Successfully Completed This Lesson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128931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53" y="1163128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85" y="1249469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256131" y="2829646"/>
            <a:ext cx="8423655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1172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91242" y="793344"/>
            <a:ext cx="6807826" cy="5269970"/>
          </a:xfrm>
          <a:prstGeom prst="rect">
            <a:avLst/>
          </a:prstGeom>
        </p:spPr>
      </p:pic>
      <p:sp>
        <p:nvSpPr>
          <p:cNvPr id="3" name="Content Placeholder 6"/>
          <p:cNvSpPr txBox="1">
            <a:spLocks/>
          </p:cNvSpPr>
          <p:nvPr/>
        </p:nvSpPr>
        <p:spPr>
          <a:xfrm rot="19584869">
            <a:off x="555825" y="1237347"/>
            <a:ext cx="9144533" cy="209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66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Friday</a:t>
            </a:r>
            <a:endParaRPr lang="en-US" sz="16600" b="1" dirty="0">
              <a:ln w="12700">
                <a:solidFill>
                  <a:srgbClr val="FF00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following ticket out the door as a formative assessment.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5325" y="72806"/>
            <a:ext cx="3486829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Success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  <p:pic>
        <p:nvPicPr>
          <p:cNvPr id="9" name="Picture 2" descr="File:Checkmark green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" y="1386115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186083"/>
            <a:ext cx="364215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Claim: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relate a cell to a factory.  Using either the plant or animal cell as a model, explain how any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of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organelles resembles the roles of jobs in a factory.</a:t>
            </a:r>
          </a:p>
        </p:txBody>
      </p:sp>
    </p:spTree>
    <p:extLst>
      <p:ext uri="{BB962C8B-B14F-4D97-AF65-F5344CB8AC3E}">
        <p14:creationId xmlns:p14="http://schemas.microsoft.com/office/powerpoint/2010/main" val="837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" y="4384360"/>
            <a:ext cx="9144000" cy="2389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188" cy="43190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3953013">
            <a:off x="3898577" y="854440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505533">
            <a:off x="3399922" y="4608393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156106">
            <a:off x="4875439" y="2390046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8040861" y="4638110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&quot;No&quot; Symbol 2"/>
          <p:cNvSpPr/>
          <p:nvPr/>
        </p:nvSpPr>
        <p:spPr>
          <a:xfrm>
            <a:off x="735401" y="4949466"/>
            <a:ext cx="1244184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5759605" y="4949466"/>
            <a:ext cx="1210822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267043" y="171452"/>
            <a:ext cx="2759825" cy="8130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Mitochondria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5320" y="2728210"/>
            <a:ext cx="6340371" cy="1603947"/>
          </a:xfrm>
          <a:prstGeom prst="ellipse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79316" y="3653765"/>
            <a:ext cx="1818913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72713" y="839554"/>
            <a:ext cx="2181489" cy="2161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 rot="19584869">
            <a:off x="-550011" y="1723123"/>
            <a:ext cx="9144533" cy="209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</a:p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en-US" sz="13800" b="1" dirty="0">
              <a:ln w="12700">
                <a:solidFill>
                  <a:srgbClr val="FF00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http://www.randolphpublic.org/pages/uploaded_images/TN_033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80" y="2903557"/>
            <a:ext cx="1338215" cy="10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806444" y="2645983"/>
            <a:ext cx="2298778" cy="6965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Check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88" y="991521"/>
            <a:ext cx="2167467" cy="10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  <p:bldP spid="10" grpId="0" animBg="1"/>
      <p:bldP spid="11" grpId="0"/>
      <p:bldP spid="12" grpId="0" animBg="1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0"/>
            <a:ext cx="8950817" cy="1932365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 </a:t>
            </a:r>
            <a:r>
              <a:rPr lang="en-US" sz="3200" b="1" strike="sngStrik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lesson, students will be able to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identify the structure and function of all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organelles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7" y="966182"/>
            <a:ext cx="764273" cy="776377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132317" y="6333893"/>
            <a:ext cx="4315919" cy="52410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184" y="1932365"/>
            <a:ext cx="7121272" cy="4922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cells have more smooth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endoplasmic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 than nerve cells.  Muscle cells have more mitochondria than skin cells.  Stomach cells have more lysosomes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rough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endoplasmic reticula than heart cells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Starter </a:t>
            </a:r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there is so much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the abundance of organelles in each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tissues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organs?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0" t="51042" r="21895" b="14583"/>
          <a:stretch/>
        </p:blipFill>
        <p:spPr>
          <a:xfrm>
            <a:off x="6615113" y="3556606"/>
            <a:ext cx="2528887" cy="2305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497" y="1760886"/>
            <a:ext cx="1897517" cy="16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631" y="5163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Right Side </a:t>
            </a:r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rgbClr val="5423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0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4"/>
          <p:cNvSpPr txBox="1">
            <a:spLocks/>
          </p:cNvSpPr>
          <p:nvPr/>
        </p:nvSpPr>
        <p:spPr>
          <a:xfrm>
            <a:off x="256081" y="244954"/>
            <a:ext cx="8633085" cy="62968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433453" y="6411595"/>
            <a:ext cx="658636" cy="52850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8000997" y="6418469"/>
            <a:ext cx="658636" cy="52850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>
          <a:xfrm>
            <a:off x="455638" y="274449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4810594" y="272713"/>
            <a:ext cx="3876830" cy="61457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255457" y="266211"/>
            <a:ext cx="8633085" cy="614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4.5 billion year history of Earth, we have discovered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provide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evolutionary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>
          <a:xfrm>
            <a:off x="5067300" y="972897"/>
            <a:ext cx="3620124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2F.  What are some of the pattern of change?</a:t>
            </a:r>
            <a:r>
              <a:rPr lang="en-US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52203" y="959544"/>
            <a:ext cx="3891509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1F.  What is the evidence for change?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ontent Placeholder 4"/>
          <p:cNvSpPr txBox="1">
            <a:spLocks/>
          </p:cNvSpPr>
          <p:nvPr/>
        </p:nvSpPr>
        <p:spPr>
          <a:xfrm>
            <a:off x="452203" y="3826010"/>
            <a:ext cx="2645351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3C.  Is there evidence that all life follows a similar pattern?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57" y="1384729"/>
            <a:ext cx="4286250" cy="2676525"/>
          </a:xfrm>
          <a:prstGeom prst="rect">
            <a:avLst/>
          </a:prstGeom>
        </p:spPr>
      </p:pic>
      <p:sp>
        <p:nvSpPr>
          <p:cNvPr id="46" name="Content Placeholder 4"/>
          <p:cNvSpPr txBox="1">
            <a:spLocks/>
          </p:cNvSpPr>
          <p:nvPr/>
        </p:nvSpPr>
        <p:spPr>
          <a:xfrm>
            <a:off x="6353639" y="3826010"/>
            <a:ext cx="2333785" cy="3711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4D.  Is change necessary?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32396 -0.16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40" y="715780"/>
            <a:ext cx="2934365" cy="29343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37" y="503806"/>
            <a:ext cx="3058414" cy="3058414"/>
          </a:xfrm>
          <a:prstGeom prst="rect">
            <a:avLst/>
          </a:prstGeom>
        </p:spPr>
      </p:pic>
      <p:pic>
        <p:nvPicPr>
          <p:cNvPr id="1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animal cell organelle by function for its Friday’s exam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260147" y="3524596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cell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organelle by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for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Friday’s exam.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3" y="3763886"/>
            <a:ext cx="6953034" cy="857988"/>
          </a:xfrm>
          <a:solidFill>
            <a:srgbClr val="CC9900"/>
          </a:solidFill>
        </p:spPr>
        <p:txBody>
          <a:bodyPr anchor="t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You Have Successfully Completed This Lesson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Overview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10" y="818281"/>
            <a:ext cx="9154030" cy="5394141"/>
            <a:chOff x="-1175706" y="1191790"/>
            <a:chExt cx="10368166" cy="5542888"/>
          </a:xfrm>
        </p:grpSpPr>
        <p:pic>
          <p:nvPicPr>
            <p:cNvPr id="25" name="Picture 1058" descr="bio_ch7_4819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50" y="1547364"/>
              <a:ext cx="6537891" cy="5187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1059"/>
            <p:cNvGrpSpPr>
              <a:grpSpLocks/>
            </p:cNvGrpSpPr>
            <p:nvPr/>
          </p:nvGrpSpPr>
          <p:grpSpPr bwMode="auto">
            <a:xfrm>
              <a:off x="-1175706" y="1191790"/>
              <a:ext cx="10368166" cy="4733931"/>
              <a:chOff x="1227" y="1202"/>
              <a:chExt cx="3822" cy="1715"/>
            </a:xfrm>
          </p:grpSpPr>
          <p:sp>
            <p:nvSpPr>
              <p:cNvPr id="27" name="Text Box 1032"/>
              <p:cNvSpPr txBox="1">
                <a:spLocks noChangeArrowheads="1"/>
              </p:cNvSpPr>
              <p:nvPr/>
            </p:nvSpPr>
            <p:spPr bwMode="auto">
              <a:xfrm>
                <a:off x="4028" y="2691"/>
                <a:ext cx="605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Centrioles</a:t>
                </a:r>
              </a:p>
            </p:txBody>
          </p:sp>
          <p:sp>
            <p:nvSpPr>
              <p:cNvPr id="28" name="Text Box 1043"/>
              <p:cNvSpPr txBox="1">
                <a:spLocks noChangeArrowheads="1"/>
              </p:cNvSpPr>
              <p:nvPr/>
            </p:nvSpPr>
            <p:spPr bwMode="auto">
              <a:xfrm>
                <a:off x="1946" y="1362"/>
                <a:ext cx="53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Nucleolus</a:t>
                </a:r>
              </a:p>
            </p:txBody>
          </p:sp>
          <p:sp>
            <p:nvSpPr>
              <p:cNvPr id="29" name="Text Box 1044"/>
              <p:cNvSpPr txBox="1">
                <a:spLocks noChangeArrowheads="1"/>
              </p:cNvSpPr>
              <p:nvPr/>
            </p:nvSpPr>
            <p:spPr bwMode="auto">
              <a:xfrm>
                <a:off x="1840" y="1517"/>
                <a:ext cx="450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Nucleus</a:t>
                </a:r>
              </a:p>
            </p:txBody>
          </p:sp>
          <p:sp>
            <p:nvSpPr>
              <p:cNvPr id="30" name="Text Box 1045"/>
              <p:cNvSpPr txBox="1">
                <a:spLocks noChangeArrowheads="1"/>
              </p:cNvSpPr>
              <p:nvPr/>
            </p:nvSpPr>
            <p:spPr bwMode="auto">
              <a:xfrm>
                <a:off x="1743" y="1724"/>
                <a:ext cx="50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/>
                  <a:t>Nuclear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/>
                  <a:t>envelope</a:t>
                </a:r>
              </a:p>
            </p:txBody>
          </p:sp>
          <p:sp>
            <p:nvSpPr>
              <p:cNvPr id="31" name="Text Box 1046"/>
              <p:cNvSpPr txBox="1">
                <a:spLocks noChangeArrowheads="1"/>
              </p:cNvSpPr>
              <p:nvPr/>
            </p:nvSpPr>
            <p:spPr bwMode="auto">
              <a:xfrm>
                <a:off x="1227" y="2130"/>
                <a:ext cx="700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Rough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endoplasmic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reticulum</a:t>
                </a:r>
              </a:p>
            </p:txBody>
          </p:sp>
          <p:sp>
            <p:nvSpPr>
              <p:cNvPr id="32" name="Text Box 1047"/>
              <p:cNvSpPr txBox="1">
                <a:spLocks noChangeArrowheads="1"/>
              </p:cNvSpPr>
              <p:nvPr/>
            </p:nvSpPr>
            <p:spPr bwMode="auto">
              <a:xfrm>
                <a:off x="1442" y="2745"/>
                <a:ext cx="904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Golgi apparatus</a:t>
                </a:r>
              </a:p>
            </p:txBody>
          </p:sp>
          <p:sp>
            <p:nvSpPr>
              <p:cNvPr id="33" name="Text Box 1048"/>
              <p:cNvSpPr txBox="1">
                <a:spLocks noChangeArrowheads="1"/>
              </p:cNvSpPr>
              <p:nvPr/>
            </p:nvSpPr>
            <p:spPr bwMode="auto">
              <a:xfrm>
                <a:off x="4194" y="2090"/>
                <a:ext cx="674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/>
                  <a:t>Smooth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/>
                  <a:t>endoplasmic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/>
                  <a:t>reticulum</a:t>
                </a:r>
              </a:p>
            </p:txBody>
          </p:sp>
          <p:sp>
            <p:nvSpPr>
              <p:cNvPr id="34" name="Text Box 1049"/>
              <p:cNvSpPr txBox="1">
                <a:spLocks noChangeArrowheads="1"/>
              </p:cNvSpPr>
              <p:nvPr/>
            </p:nvSpPr>
            <p:spPr bwMode="auto">
              <a:xfrm>
                <a:off x="4189" y="1808"/>
                <a:ext cx="860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Mitochondrion</a:t>
                </a:r>
              </a:p>
            </p:txBody>
          </p:sp>
          <p:sp>
            <p:nvSpPr>
              <p:cNvPr id="35" name="Text Box 1050"/>
              <p:cNvSpPr txBox="1">
                <a:spLocks noChangeArrowheads="1"/>
              </p:cNvSpPr>
              <p:nvPr/>
            </p:nvSpPr>
            <p:spPr bwMode="auto">
              <a:xfrm>
                <a:off x="4084" y="1541"/>
                <a:ext cx="65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Cell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Membrane</a:t>
                </a:r>
              </a:p>
            </p:txBody>
          </p:sp>
          <p:sp>
            <p:nvSpPr>
              <p:cNvPr id="36" name="Text Box 1051"/>
              <p:cNvSpPr txBox="1">
                <a:spLocks noChangeArrowheads="1"/>
              </p:cNvSpPr>
              <p:nvPr/>
            </p:nvSpPr>
            <p:spPr bwMode="auto">
              <a:xfrm>
                <a:off x="3727" y="1315"/>
                <a:ext cx="54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/>
                  <a:t>Ribosome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/>
                  <a:t>(free)</a:t>
                </a:r>
              </a:p>
            </p:txBody>
          </p:sp>
          <p:sp>
            <p:nvSpPr>
              <p:cNvPr id="37" name="Text Box 1052"/>
              <p:cNvSpPr txBox="1">
                <a:spLocks noChangeArrowheads="1"/>
              </p:cNvSpPr>
              <p:nvPr/>
            </p:nvSpPr>
            <p:spPr bwMode="auto">
              <a:xfrm>
                <a:off x="3039" y="1202"/>
                <a:ext cx="55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/>
                  <a:t>Ribosome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/>
                  <a:t>(attached)</a:t>
                </a:r>
              </a:p>
            </p:txBody>
          </p:sp>
        </p:grpSp>
      </p:grpSp>
      <p:sp>
        <p:nvSpPr>
          <p:cNvPr id="38" name="Text Box 1032"/>
          <p:cNvSpPr txBox="1">
            <a:spLocks noChangeArrowheads="1"/>
          </p:cNvSpPr>
          <p:nvPr/>
        </p:nvSpPr>
        <p:spPr bwMode="auto">
          <a:xfrm>
            <a:off x="6138185" y="5484221"/>
            <a:ext cx="1495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Cytoplasm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endCxn id="38" idx="1"/>
          </p:cNvCxnSpPr>
          <p:nvPr/>
        </p:nvCxnSpPr>
        <p:spPr>
          <a:xfrm>
            <a:off x="4961127" y="4655664"/>
            <a:ext cx="1177058" cy="1059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32"/>
          <p:cNvSpPr txBox="1">
            <a:spLocks noChangeArrowheads="1"/>
          </p:cNvSpPr>
          <p:nvPr/>
        </p:nvSpPr>
        <p:spPr bwMode="auto">
          <a:xfrm>
            <a:off x="6472765" y="5816753"/>
            <a:ext cx="2079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&amp;</a:t>
            </a:r>
            <a:r>
              <a:rPr lang="en-US" sz="2400" dirty="0" smtClean="0">
                <a:solidFill>
                  <a:srgbClr val="C00000"/>
                </a:solidFill>
              </a:rPr>
              <a:t> Cytoskeleton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0" name="Text Box 1032"/>
          <p:cNvSpPr txBox="1">
            <a:spLocks noChangeArrowheads="1"/>
          </p:cNvSpPr>
          <p:nvPr/>
        </p:nvSpPr>
        <p:spPr bwMode="auto">
          <a:xfrm>
            <a:off x="7640631" y="919980"/>
            <a:ext cx="1402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Lysosome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359206" y="1369698"/>
            <a:ext cx="2758092" cy="9514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37768" y="912160"/>
            <a:ext cx="1578930" cy="4782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45252" y="1662918"/>
            <a:ext cx="1906800" cy="7832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137663" y="2446139"/>
            <a:ext cx="1978692" cy="45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10139" y="4871760"/>
            <a:ext cx="1978692" cy="398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51785" y="5484221"/>
            <a:ext cx="1978692" cy="4395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60603" y="5816753"/>
            <a:ext cx="1978692" cy="4395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9846" y="4974361"/>
            <a:ext cx="2483506" cy="4395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3" y="1764219"/>
            <a:ext cx="6106109" cy="45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0075" y="3610547"/>
            <a:ext cx="1334631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Nuclear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envelope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69118" y="2698354"/>
            <a:ext cx="1467889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(attached)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223559" y="1897858"/>
            <a:ext cx="1426886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(free)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36537" y="1324893"/>
            <a:ext cx="2812770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Smooth endoplasmic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reticulum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63193" y="5370811"/>
            <a:ext cx="11808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Nucleus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013525" y="6045131"/>
            <a:ext cx="38972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Rough endoplasmic reticulum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264561" y="4584795"/>
            <a:ext cx="14145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Nucleolus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47899" y="5064679"/>
            <a:ext cx="1853312" cy="8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Golgi apparatus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446310" y="5894133"/>
            <a:ext cx="2058324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Mitochondrion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2887" y="3755340"/>
            <a:ext cx="1215723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Cell wall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7488" y="3039651"/>
            <a:ext cx="1572445" cy="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Cell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Membrane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94370" y="2379810"/>
            <a:ext cx="1605247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Chloroplast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78886" y="1461412"/>
            <a:ext cx="11685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Vacuole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Overview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Golgi Apparatus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Like a customization shop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Series of closely apposed membranes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Modifies, sorts, and packages proteins and other materials from the ER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Storage or secretion of proteins outside the cell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Finishing touches for proteins.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" y="881219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0" y="2265346"/>
            <a:ext cx="18012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Golgi Apparatus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9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Animal Cell: Cytoskeleton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2354423" y="2476500"/>
            <a:ext cx="3265327" cy="4381500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Microtubules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Network of protein filaments (actin)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Tough, flexible framework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5619750" y="1181100"/>
            <a:ext cx="3527372" cy="5676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Support structure and transportation system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Maintain cell’s shape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Important in cellular division as microtubules form mitotic spindle</a:t>
            </a:r>
          </a:p>
        </p:txBody>
      </p:sp>
      <p:pic>
        <p:nvPicPr>
          <p:cNvPr id="9" name="Picture 1058" descr="bio_ch7_48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704"/>
            <a:ext cx="2580014" cy="20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44"/>
          <p:cNvSpPr txBox="1">
            <a:spLocks noChangeArrowheads="1"/>
          </p:cNvSpPr>
          <p:nvPr/>
        </p:nvSpPr>
        <p:spPr bwMode="auto">
          <a:xfrm>
            <a:off x="688829" y="2430715"/>
            <a:ext cx="180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Cytoskeleton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7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9435</TotalTime>
  <Words>921</Words>
  <Application>Microsoft Office PowerPoint</Application>
  <PresentationFormat>On-screen Show (4:3)</PresentationFormat>
  <Paragraphs>301</Paragraphs>
  <Slides>24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PowerPoint Presentation</vt:lpstr>
      <vt:lpstr>Table of Contents:  Be sure to match your table of contents so that we all work together as a class.</vt:lpstr>
      <vt:lpstr>Week 03      Thursday Goal:  By the end of the lesson, students will be able to … identify the structure and function of all animal organelles.</vt:lpstr>
      <vt:lpstr>PowerPoint Presentation</vt:lpstr>
      <vt:lpstr>Evidence That You Have Successfully Completed This Lesson</vt:lpstr>
      <vt:lpstr>Cell Overview Cell Structures</vt:lpstr>
      <vt:lpstr>Cell Overview Cell Structures</vt:lpstr>
      <vt:lpstr>Animal Cell: Golgi Apparatus </vt:lpstr>
      <vt:lpstr>Animal Cell: Cytoskeleton </vt:lpstr>
      <vt:lpstr>Animal Cell: Lysosomes </vt:lpstr>
      <vt:lpstr>Animal Cell: Cell Membrane </vt:lpstr>
      <vt:lpstr>PowerPoint Presentation</vt:lpstr>
      <vt:lpstr>Animal Cell: Centrioles </vt:lpstr>
      <vt:lpstr>Animal Cell: Mitochondrion </vt:lpstr>
      <vt:lpstr>Animal Cell: Cytoplasm </vt:lpstr>
      <vt:lpstr>PowerPoint Presentation</vt:lpstr>
      <vt:lpstr>Checkpoint 2 Animal Structures</vt:lpstr>
      <vt:lpstr>Checkpoint 2 Plant Cell Structures</vt:lpstr>
      <vt:lpstr>PowerPoint Presentation</vt:lpstr>
      <vt:lpstr>Checkpoint 3 Interactive Notebook</vt:lpstr>
      <vt:lpstr>Evidence That You Have Successfully Completed This Lesson</vt:lpstr>
      <vt:lpstr>PowerPoint Presentation</vt:lpstr>
      <vt:lpstr>PowerPoint Presentation</vt:lpstr>
      <vt:lpstr>PowerPoint Presentation</vt:lpstr>
    </vt:vector>
  </TitlesOfParts>
  <Company>Fresno Unified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Life</dc:title>
  <dc:creator>Robert Hanna</dc:creator>
  <cp:lastModifiedBy>Bob Hannah</cp:lastModifiedBy>
  <cp:revision>830</cp:revision>
  <dcterms:created xsi:type="dcterms:W3CDTF">2015-08-11T23:13:46Z</dcterms:created>
  <dcterms:modified xsi:type="dcterms:W3CDTF">2016-09-01T21:24:52Z</dcterms:modified>
</cp:coreProperties>
</file>