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0" r:id="rId5"/>
    <p:sldId id="262" r:id="rId6"/>
    <p:sldId id="263" r:id="rId7"/>
    <p:sldId id="264" r:id="rId8"/>
    <p:sldId id="269" r:id="rId9"/>
    <p:sldId id="270" r:id="rId10"/>
    <p:sldId id="271" r:id="rId11"/>
    <p:sldId id="266" r:id="rId12"/>
    <p:sldId id="267" r:id="rId13"/>
    <p:sldId id="272" r:id="rId14"/>
    <p:sldId id="277" r:id="rId15"/>
    <p:sldId id="274" r:id="rId16"/>
    <p:sldId id="273" r:id="rId17"/>
    <p:sldId id="275" r:id="rId18"/>
    <p:sldId id="278" r:id="rId19"/>
    <p:sldId id="276" r:id="rId20"/>
    <p:sldId id="261" r:id="rId21"/>
  </p:sldIdLst>
  <p:sldSz cx="12192000" cy="6858000"/>
  <p:notesSz cx="6858000" cy="9144000"/>
  <p:defaultText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7"/>
    <p:restoredTop sz="94751"/>
  </p:normalViewPr>
  <p:slideViewPr>
    <p:cSldViewPr snapToGrid="0">
      <p:cViewPr varScale="1">
        <p:scale>
          <a:sx n="119" d="100"/>
          <a:sy n="119"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1F51-B704-1EB3-ACB0-16A5C078152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G"/>
          </a:p>
        </p:txBody>
      </p:sp>
      <p:sp>
        <p:nvSpPr>
          <p:cNvPr id="3" name="Subtitle 2">
            <a:extLst>
              <a:ext uri="{FF2B5EF4-FFF2-40B4-BE49-F238E27FC236}">
                <a16:creationId xmlns:a16="http://schemas.microsoft.com/office/drawing/2014/main" id="{D591C16C-54FD-EB41-7A45-FF92916DE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G"/>
          </a:p>
        </p:txBody>
      </p:sp>
      <p:sp>
        <p:nvSpPr>
          <p:cNvPr id="4" name="Date Placeholder 3">
            <a:extLst>
              <a:ext uri="{FF2B5EF4-FFF2-40B4-BE49-F238E27FC236}">
                <a16:creationId xmlns:a16="http://schemas.microsoft.com/office/drawing/2014/main" id="{44FDC37E-8A9B-30D5-4D08-CB4784AC5800}"/>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B7C903F6-CA03-C1C7-624E-2A720CDB0269}"/>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F105BFFB-D1F5-BF1B-489F-3EFEC5B193F7}"/>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123905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34DA-81D2-BFA9-FC55-6324E34878CF}"/>
              </a:ext>
            </a:extLst>
          </p:cNvPr>
          <p:cNvSpPr>
            <a:spLocks noGrp="1"/>
          </p:cNvSpPr>
          <p:nvPr>
            <p:ph type="title"/>
          </p:nvPr>
        </p:nvSpPr>
        <p:spPr/>
        <p:txBody>
          <a:bodyPr/>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BE2D1586-4CFB-8230-8D6C-5AD064B347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BB2A68DD-A4CB-BF81-71F3-C1F0B1BCFC4D}"/>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476DAF48-381B-55A3-7B7F-C42C17395B95}"/>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46621755-7EC3-CDFF-1444-67093880FB06}"/>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226840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50041-BC9C-E607-4937-67DF4A94DB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412B589A-7B80-B2F2-1DC5-C66750764F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1DF0254A-AD03-5C0B-87EF-15986971FD1C}"/>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9DD55831-DABB-6A58-DA6E-CA600DF5A13A}"/>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A04BD9FF-CD24-CD7D-951E-849549D59A82}"/>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220309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3EDF-9F92-91B8-E5C8-CF257921E320}"/>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AC5EAEA2-7DFE-0074-3768-F906442934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414EB4D1-DEB9-6D96-7A7A-B33D8278A59E}"/>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721D154C-D38F-001D-E2B1-DED7FA47C75C}"/>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D9737A6A-2C64-C56A-BCF9-E0C0964726AC}"/>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384510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811F-6815-ADAC-2067-30A70678D6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G"/>
          </a:p>
        </p:txBody>
      </p:sp>
      <p:sp>
        <p:nvSpPr>
          <p:cNvPr id="3" name="Text Placeholder 2">
            <a:extLst>
              <a:ext uri="{FF2B5EF4-FFF2-40B4-BE49-F238E27FC236}">
                <a16:creationId xmlns:a16="http://schemas.microsoft.com/office/drawing/2014/main" id="{5712F0C8-0F30-B029-59F3-F7AFBD0FB7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5C47CF-B45C-D127-FE05-546405331D9D}"/>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97F366EC-2BBB-71DE-23B4-30CA24503CF1}"/>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6DF4FA2D-21C0-F99D-FC08-64A85A0DEDEE}"/>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83056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A826-F96B-3B4A-E154-57D7E7537357}"/>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C694735B-A26A-60D6-0650-672718C502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Content Placeholder 3">
            <a:extLst>
              <a:ext uri="{FF2B5EF4-FFF2-40B4-BE49-F238E27FC236}">
                <a16:creationId xmlns:a16="http://schemas.microsoft.com/office/drawing/2014/main" id="{558CE1AD-EE75-1D6A-82B1-66CDB322E8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Date Placeholder 4">
            <a:extLst>
              <a:ext uri="{FF2B5EF4-FFF2-40B4-BE49-F238E27FC236}">
                <a16:creationId xmlns:a16="http://schemas.microsoft.com/office/drawing/2014/main" id="{1C64CD25-7833-B286-49DF-4476BE44BD3C}"/>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6" name="Footer Placeholder 5">
            <a:extLst>
              <a:ext uri="{FF2B5EF4-FFF2-40B4-BE49-F238E27FC236}">
                <a16:creationId xmlns:a16="http://schemas.microsoft.com/office/drawing/2014/main" id="{AB1F505D-F1D8-7A87-9DDC-83465FC6186A}"/>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1BDE92A8-AB29-9116-9194-88DD101B214B}"/>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24966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194F-0227-81AA-0B27-74E876566252}"/>
              </a:ext>
            </a:extLst>
          </p:cNvPr>
          <p:cNvSpPr>
            <a:spLocks noGrp="1"/>
          </p:cNvSpPr>
          <p:nvPr>
            <p:ph type="title"/>
          </p:nvPr>
        </p:nvSpPr>
        <p:spPr>
          <a:xfrm>
            <a:off x="839788" y="365125"/>
            <a:ext cx="10515600" cy="1325563"/>
          </a:xfrm>
        </p:spPr>
        <p:txBody>
          <a:bodyPr/>
          <a:lstStyle/>
          <a:p>
            <a:r>
              <a:rPr lang="en-GB"/>
              <a:t>Click to edit Master title style</a:t>
            </a:r>
            <a:endParaRPr lang="en-BG"/>
          </a:p>
        </p:txBody>
      </p:sp>
      <p:sp>
        <p:nvSpPr>
          <p:cNvPr id="3" name="Text Placeholder 2">
            <a:extLst>
              <a:ext uri="{FF2B5EF4-FFF2-40B4-BE49-F238E27FC236}">
                <a16:creationId xmlns:a16="http://schemas.microsoft.com/office/drawing/2014/main" id="{C3F7E30D-821E-59DA-A7B5-F581D4354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C119DD-9213-9C83-477D-29C4FF235F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Text Placeholder 4">
            <a:extLst>
              <a:ext uri="{FF2B5EF4-FFF2-40B4-BE49-F238E27FC236}">
                <a16:creationId xmlns:a16="http://schemas.microsoft.com/office/drawing/2014/main" id="{485FB120-CF24-BE91-C513-8DBA01705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B35143-F5DC-9E52-A0A1-5E136DA4E7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7" name="Date Placeholder 6">
            <a:extLst>
              <a:ext uri="{FF2B5EF4-FFF2-40B4-BE49-F238E27FC236}">
                <a16:creationId xmlns:a16="http://schemas.microsoft.com/office/drawing/2014/main" id="{D606B48B-98B4-3A5A-6491-74201C7B5AE0}"/>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8" name="Footer Placeholder 7">
            <a:extLst>
              <a:ext uri="{FF2B5EF4-FFF2-40B4-BE49-F238E27FC236}">
                <a16:creationId xmlns:a16="http://schemas.microsoft.com/office/drawing/2014/main" id="{51C3E7D8-9679-CCFD-A9C3-57380B089202}"/>
              </a:ext>
            </a:extLst>
          </p:cNvPr>
          <p:cNvSpPr>
            <a:spLocks noGrp="1"/>
          </p:cNvSpPr>
          <p:nvPr>
            <p:ph type="ftr" sz="quarter" idx="11"/>
          </p:nvPr>
        </p:nvSpPr>
        <p:spPr/>
        <p:txBody>
          <a:bodyPr/>
          <a:lstStyle/>
          <a:p>
            <a:endParaRPr lang="en-BG"/>
          </a:p>
        </p:txBody>
      </p:sp>
      <p:sp>
        <p:nvSpPr>
          <p:cNvPr id="9" name="Slide Number Placeholder 8">
            <a:extLst>
              <a:ext uri="{FF2B5EF4-FFF2-40B4-BE49-F238E27FC236}">
                <a16:creationId xmlns:a16="http://schemas.microsoft.com/office/drawing/2014/main" id="{018310F3-9B4D-217B-18E7-1FA2CCA3C271}"/>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33193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394A-8711-95D3-7DE0-141BB28CAE86}"/>
              </a:ext>
            </a:extLst>
          </p:cNvPr>
          <p:cNvSpPr>
            <a:spLocks noGrp="1"/>
          </p:cNvSpPr>
          <p:nvPr>
            <p:ph type="title"/>
          </p:nvPr>
        </p:nvSpPr>
        <p:spPr/>
        <p:txBody>
          <a:bodyPr/>
          <a:lstStyle/>
          <a:p>
            <a:r>
              <a:rPr lang="en-GB"/>
              <a:t>Click to edit Master title style</a:t>
            </a:r>
            <a:endParaRPr lang="en-BG"/>
          </a:p>
        </p:txBody>
      </p:sp>
      <p:sp>
        <p:nvSpPr>
          <p:cNvPr id="3" name="Date Placeholder 2">
            <a:extLst>
              <a:ext uri="{FF2B5EF4-FFF2-40B4-BE49-F238E27FC236}">
                <a16:creationId xmlns:a16="http://schemas.microsoft.com/office/drawing/2014/main" id="{6C3AD5D3-39B9-CD0B-26F0-AEAD9B64A2F7}"/>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4" name="Footer Placeholder 3">
            <a:extLst>
              <a:ext uri="{FF2B5EF4-FFF2-40B4-BE49-F238E27FC236}">
                <a16:creationId xmlns:a16="http://schemas.microsoft.com/office/drawing/2014/main" id="{CE6D283F-8ECF-8D86-01CA-F56F10A77C24}"/>
              </a:ext>
            </a:extLst>
          </p:cNvPr>
          <p:cNvSpPr>
            <a:spLocks noGrp="1"/>
          </p:cNvSpPr>
          <p:nvPr>
            <p:ph type="ftr" sz="quarter" idx="11"/>
          </p:nvPr>
        </p:nvSpPr>
        <p:spPr/>
        <p:txBody>
          <a:bodyPr/>
          <a:lstStyle/>
          <a:p>
            <a:endParaRPr lang="en-BG"/>
          </a:p>
        </p:txBody>
      </p:sp>
      <p:sp>
        <p:nvSpPr>
          <p:cNvPr id="5" name="Slide Number Placeholder 4">
            <a:extLst>
              <a:ext uri="{FF2B5EF4-FFF2-40B4-BE49-F238E27FC236}">
                <a16:creationId xmlns:a16="http://schemas.microsoft.com/office/drawing/2014/main" id="{B77B0E6B-3BFC-13DF-90F0-22052C99D96E}"/>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261385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CB93E-7A50-E586-B19C-5BE5D5D49729}"/>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3" name="Footer Placeholder 2">
            <a:extLst>
              <a:ext uri="{FF2B5EF4-FFF2-40B4-BE49-F238E27FC236}">
                <a16:creationId xmlns:a16="http://schemas.microsoft.com/office/drawing/2014/main" id="{07246A6C-7C01-DB88-35D4-167F26DF9E55}"/>
              </a:ext>
            </a:extLst>
          </p:cNvPr>
          <p:cNvSpPr>
            <a:spLocks noGrp="1"/>
          </p:cNvSpPr>
          <p:nvPr>
            <p:ph type="ftr" sz="quarter" idx="11"/>
          </p:nvPr>
        </p:nvSpPr>
        <p:spPr/>
        <p:txBody>
          <a:bodyPr/>
          <a:lstStyle/>
          <a:p>
            <a:endParaRPr lang="en-BG"/>
          </a:p>
        </p:txBody>
      </p:sp>
      <p:sp>
        <p:nvSpPr>
          <p:cNvPr id="4" name="Slide Number Placeholder 3">
            <a:extLst>
              <a:ext uri="{FF2B5EF4-FFF2-40B4-BE49-F238E27FC236}">
                <a16:creationId xmlns:a16="http://schemas.microsoft.com/office/drawing/2014/main" id="{15B34E09-3EBF-3A7C-526B-AE8F55F22D0E}"/>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197803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22AB-3E11-BEA3-D914-C979C728E5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Content Placeholder 2">
            <a:extLst>
              <a:ext uri="{FF2B5EF4-FFF2-40B4-BE49-F238E27FC236}">
                <a16:creationId xmlns:a16="http://schemas.microsoft.com/office/drawing/2014/main" id="{ECDC10FA-0A7A-4717-8738-6879E76E8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Text Placeholder 3">
            <a:extLst>
              <a:ext uri="{FF2B5EF4-FFF2-40B4-BE49-F238E27FC236}">
                <a16:creationId xmlns:a16="http://schemas.microsoft.com/office/drawing/2014/main" id="{55EE4936-3A03-E16A-3AE0-9309B9C17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2AC540-A403-3DFE-8FD8-544C59E351E9}"/>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6" name="Footer Placeholder 5">
            <a:extLst>
              <a:ext uri="{FF2B5EF4-FFF2-40B4-BE49-F238E27FC236}">
                <a16:creationId xmlns:a16="http://schemas.microsoft.com/office/drawing/2014/main" id="{0F4EFFE6-F6CB-019D-A6F1-7DAE12FFCCE7}"/>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9413E307-B928-0AD6-AC5F-717A69A32B15}"/>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29340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5245-C1E2-CA69-C38D-E84C4719BF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Picture Placeholder 2">
            <a:extLst>
              <a:ext uri="{FF2B5EF4-FFF2-40B4-BE49-F238E27FC236}">
                <a16:creationId xmlns:a16="http://schemas.microsoft.com/office/drawing/2014/main" id="{8D21B9EF-17CB-4B45-262A-21E48A80D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G"/>
          </a:p>
        </p:txBody>
      </p:sp>
      <p:sp>
        <p:nvSpPr>
          <p:cNvPr id="4" name="Text Placeholder 3">
            <a:extLst>
              <a:ext uri="{FF2B5EF4-FFF2-40B4-BE49-F238E27FC236}">
                <a16:creationId xmlns:a16="http://schemas.microsoft.com/office/drawing/2014/main" id="{0620BB2F-4314-F301-EF0C-2A49FD135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1A47EF-19EB-8692-727A-2ED9EE0079AC}"/>
              </a:ext>
            </a:extLst>
          </p:cNvPr>
          <p:cNvSpPr>
            <a:spLocks noGrp="1"/>
          </p:cNvSpPr>
          <p:nvPr>
            <p:ph type="dt" sz="half" idx="10"/>
          </p:nvPr>
        </p:nvSpPr>
        <p:spPr/>
        <p:txBody>
          <a:bodyPr/>
          <a:lstStyle/>
          <a:p>
            <a:fld id="{B7E1B8A6-0BFE-D740-B35D-62C50D3AB848}" type="datetimeFigureOut">
              <a:rPr lang="en-BG" smtClean="0"/>
              <a:t>25.09.24</a:t>
            </a:fld>
            <a:endParaRPr lang="en-BG"/>
          </a:p>
        </p:txBody>
      </p:sp>
      <p:sp>
        <p:nvSpPr>
          <p:cNvPr id="6" name="Footer Placeholder 5">
            <a:extLst>
              <a:ext uri="{FF2B5EF4-FFF2-40B4-BE49-F238E27FC236}">
                <a16:creationId xmlns:a16="http://schemas.microsoft.com/office/drawing/2014/main" id="{11D0E3E1-4769-1962-7AED-47B538AA7F86}"/>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821019C9-B13A-8D8B-A7FB-DE92C471AE7D}"/>
              </a:ext>
            </a:extLst>
          </p:cNvPr>
          <p:cNvSpPr>
            <a:spLocks noGrp="1"/>
          </p:cNvSpPr>
          <p:nvPr>
            <p:ph type="sldNum" sz="quarter" idx="12"/>
          </p:nvPr>
        </p:nvSpPr>
        <p:spPr/>
        <p:txBody>
          <a:bodyPr/>
          <a:lstStyle/>
          <a:p>
            <a:fld id="{5C71670C-6CA8-FC49-9F79-C8C5F667DEC3}" type="slidenum">
              <a:rPr lang="en-BG" smtClean="0"/>
              <a:t>‹#›</a:t>
            </a:fld>
            <a:endParaRPr lang="en-BG"/>
          </a:p>
        </p:txBody>
      </p:sp>
    </p:spTree>
    <p:extLst>
      <p:ext uri="{BB962C8B-B14F-4D97-AF65-F5344CB8AC3E}">
        <p14:creationId xmlns:p14="http://schemas.microsoft.com/office/powerpoint/2010/main" val="139270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BA762-9F11-7FD9-EB11-A20477758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G"/>
          </a:p>
        </p:txBody>
      </p:sp>
      <p:sp>
        <p:nvSpPr>
          <p:cNvPr id="3" name="Text Placeholder 2">
            <a:extLst>
              <a:ext uri="{FF2B5EF4-FFF2-40B4-BE49-F238E27FC236}">
                <a16:creationId xmlns:a16="http://schemas.microsoft.com/office/drawing/2014/main" id="{F92FD020-AB7A-930D-A7A7-1369C422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43E4D850-4DC2-B1E9-8B6C-5CB0828E2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E1B8A6-0BFE-D740-B35D-62C50D3AB848}" type="datetimeFigureOut">
              <a:rPr lang="en-BG" smtClean="0"/>
              <a:t>25.09.24</a:t>
            </a:fld>
            <a:endParaRPr lang="en-BG"/>
          </a:p>
        </p:txBody>
      </p:sp>
      <p:sp>
        <p:nvSpPr>
          <p:cNvPr id="5" name="Footer Placeholder 4">
            <a:extLst>
              <a:ext uri="{FF2B5EF4-FFF2-40B4-BE49-F238E27FC236}">
                <a16:creationId xmlns:a16="http://schemas.microsoft.com/office/drawing/2014/main" id="{65756B37-841D-B00C-FAC5-156A01C9A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a:extLst>
              <a:ext uri="{FF2B5EF4-FFF2-40B4-BE49-F238E27FC236}">
                <a16:creationId xmlns:a16="http://schemas.microsoft.com/office/drawing/2014/main" id="{8582194D-71BA-EF4F-4D43-67A3DCCC1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71670C-6CA8-FC49-9F79-C8C5F667DEC3}" type="slidenum">
              <a:rPr lang="en-BG" smtClean="0"/>
              <a:t>‹#›</a:t>
            </a:fld>
            <a:endParaRPr lang="en-BG"/>
          </a:p>
        </p:txBody>
      </p:sp>
    </p:spTree>
    <p:extLst>
      <p:ext uri="{BB962C8B-B14F-4D97-AF65-F5344CB8AC3E}">
        <p14:creationId xmlns:p14="http://schemas.microsoft.com/office/powerpoint/2010/main" val="38767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loudflare.com/en-gb/learning/ddos/glossary/hypertext-transfer-protocol-http/" TargetMode="External"/><Relationship Id="rId2" Type="http://schemas.openxmlformats.org/officeDocument/2006/relationships/hyperlink" Target="https://www.cloudflare.com/en-gb/learning/network-layer/how-does-the-internet-work/" TargetMode="External"/><Relationship Id="rId1" Type="http://schemas.openxmlformats.org/officeDocument/2006/relationships/slideLayout" Target="../slideLayouts/slideLayout1.xml"/><Relationship Id="rId5" Type="http://schemas.openxmlformats.org/officeDocument/2006/relationships/hyperlink" Target="https://developer.mozilla.org/en-US/docs/Web/API" TargetMode="External"/><Relationship Id="rId4" Type="http://schemas.openxmlformats.org/officeDocument/2006/relationships/hyperlink" Target="https://developer.mozilla.org/en-US/docs/Web/Performance/How_browsers_wor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28C4-5F9C-3A04-EED6-95CAC4D9DDF2}"/>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Инструментариум</a:t>
            </a:r>
          </a:p>
        </p:txBody>
      </p:sp>
      <p:sp>
        <p:nvSpPr>
          <p:cNvPr id="3" name="Subtitle 2">
            <a:extLst>
              <a:ext uri="{FF2B5EF4-FFF2-40B4-BE49-F238E27FC236}">
                <a16:creationId xmlns:a16="http://schemas.microsoft.com/office/drawing/2014/main" id="{845DADAA-7568-8C59-094B-05C776444EC1}"/>
              </a:ext>
            </a:extLst>
          </p:cNvPr>
          <p:cNvSpPr>
            <a:spLocks noGrp="1"/>
          </p:cNvSpPr>
          <p:nvPr>
            <p:ph type="subTitle" idx="1"/>
          </p:nvPr>
        </p:nvSpPr>
        <p:spPr>
          <a:xfrm>
            <a:off x="598843" y="1999148"/>
            <a:ext cx="10825778" cy="905417"/>
          </a:xfrm>
        </p:spPr>
        <p:txBody>
          <a:bodyPr>
            <a:noAutofit/>
          </a:bodyPr>
          <a:lstStyle/>
          <a:p>
            <a:pPr algn="l"/>
            <a:r>
              <a:rPr lang="en-BG" sz="3000" dirty="0">
                <a:latin typeface="Montserrat" pitchFamily="2" charset="77"/>
              </a:rPr>
              <a:t>Приложения с потребителски графичен интерфейс</a:t>
            </a:r>
          </a:p>
          <a:p>
            <a:pPr algn="l"/>
            <a:r>
              <a:rPr lang="en-BG" sz="3000" dirty="0">
                <a:latin typeface="Montserrat" pitchFamily="2" charset="77"/>
              </a:rPr>
              <a:t>урок 1 от 26</a:t>
            </a:r>
          </a:p>
        </p:txBody>
      </p:sp>
    </p:spTree>
    <p:extLst>
      <p:ext uri="{BB962C8B-B14F-4D97-AF65-F5344CB8AC3E}">
        <p14:creationId xmlns:p14="http://schemas.microsoft.com/office/powerpoint/2010/main" val="26625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30043E-E753-24CC-51AB-1E57DFDEC449}"/>
              </a:ext>
            </a:extLst>
          </p:cNvPr>
          <p:cNvSpPr/>
          <p:nvPr/>
        </p:nvSpPr>
        <p:spPr>
          <a:xfrm>
            <a:off x="0" y="0"/>
            <a:ext cx="12102353"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BG"/>
          </a:p>
        </p:txBody>
      </p:sp>
      <p:pic>
        <p:nvPicPr>
          <p:cNvPr id="3" name="Picture 2">
            <a:extLst>
              <a:ext uri="{FF2B5EF4-FFF2-40B4-BE49-F238E27FC236}">
                <a16:creationId xmlns:a16="http://schemas.microsoft.com/office/drawing/2014/main" id="{0F15C4BC-C45B-5BAA-939C-EFC4D6846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673" y="793376"/>
            <a:ext cx="7434654" cy="527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48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18873-BDEB-A83E-29D5-0701586F7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630E3-D0F6-E794-A131-6C578A7ECA38}"/>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HTTP заявка:</a:t>
            </a:r>
          </a:p>
        </p:txBody>
      </p:sp>
      <p:pic>
        <p:nvPicPr>
          <p:cNvPr id="1026" name="Picture 2">
            <a:extLst>
              <a:ext uri="{FF2B5EF4-FFF2-40B4-BE49-F238E27FC236}">
                <a16:creationId xmlns:a16="http://schemas.microsoft.com/office/drawing/2014/main" id="{F1710208-7297-B7F5-8B03-F377C6D66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2" y="2166714"/>
            <a:ext cx="10460019" cy="415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7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EDBB7-C44B-6883-4C33-9DD475A11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74F87-BB93-85C1-D623-E3288BE39252}"/>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HTTP отговор</a:t>
            </a:r>
          </a:p>
        </p:txBody>
      </p:sp>
      <p:sp>
        <p:nvSpPr>
          <p:cNvPr id="3" name="Subtitle 2">
            <a:extLst>
              <a:ext uri="{FF2B5EF4-FFF2-40B4-BE49-F238E27FC236}">
                <a16:creationId xmlns:a16="http://schemas.microsoft.com/office/drawing/2014/main" id="{11E74A6A-CD1C-2AE3-FF9C-86262D3B6CA6}"/>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US" sz="3000" dirty="0" err="1">
                <a:latin typeface="Montserrat" pitchFamily="2" charset="77"/>
              </a:rPr>
              <a:t>Статус</a:t>
            </a:r>
            <a:r>
              <a:rPr lang="en-US" sz="3000" dirty="0">
                <a:latin typeface="Montserrat" pitchFamily="2" charset="77"/>
              </a:rPr>
              <a:t> </a:t>
            </a:r>
            <a:r>
              <a:rPr lang="en-US" sz="3000" dirty="0" err="1">
                <a:latin typeface="Montserrat" pitchFamily="2" charset="77"/>
              </a:rPr>
              <a:t>код</a:t>
            </a:r>
            <a:r>
              <a:rPr lang="en-US" sz="3000" dirty="0">
                <a:latin typeface="Montserrat" pitchFamily="2" charset="77"/>
              </a:rPr>
              <a:t> (1хх, 2хх, 3хх, 4хх, 5хх)</a:t>
            </a:r>
            <a:endParaRPr lang="en-BG" sz="3000" dirty="0">
              <a:latin typeface="Montserrat" pitchFamily="2" charset="77"/>
            </a:endParaRPr>
          </a:p>
          <a:p>
            <a:pPr marL="514350" indent="-514350" algn="l">
              <a:buAutoNum type="arabicPeriod"/>
            </a:pPr>
            <a:r>
              <a:rPr lang="en-BG" sz="3000" dirty="0">
                <a:latin typeface="Montserrat" pitchFamily="2" charset="77"/>
              </a:rPr>
              <a:t>Хедъри</a:t>
            </a:r>
          </a:p>
          <a:p>
            <a:pPr marL="514350" indent="-514350" algn="l">
              <a:buAutoNum type="arabicPeriod"/>
            </a:pPr>
            <a:r>
              <a:rPr lang="en-BG" sz="3000" dirty="0">
                <a:latin typeface="Montserrat" pitchFamily="2" charset="77"/>
              </a:rPr>
              <a:t>Тяло (може и да няма)</a:t>
            </a:r>
            <a:endParaRPr lang="en-GB" sz="3000" dirty="0">
              <a:latin typeface="Montserrat" pitchFamily="2" charset="77"/>
            </a:endParaRPr>
          </a:p>
        </p:txBody>
      </p:sp>
    </p:spTree>
    <p:extLst>
      <p:ext uri="{BB962C8B-B14F-4D97-AF65-F5344CB8AC3E}">
        <p14:creationId xmlns:p14="http://schemas.microsoft.com/office/powerpoint/2010/main" val="364882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765C-E63F-80C1-C0FE-C8E885668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D9BC7-6CA7-CC71-F6DD-FC21DC78A005}"/>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Браузърът</a:t>
            </a:r>
          </a:p>
        </p:txBody>
      </p:sp>
      <p:sp>
        <p:nvSpPr>
          <p:cNvPr id="3" name="Subtitle 2">
            <a:extLst>
              <a:ext uri="{FF2B5EF4-FFF2-40B4-BE49-F238E27FC236}">
                <a16:creationId xmlns:a16="http://schemas.microsoft.com/office/drawing/2014/main" id="{AD81BC8A-4A27-7895-9C6A-A7442AD5C043}"/>
              </a:ext>
            </a:extLst>
          </p:cNvPr>
          <p:cNvSpPr>
            <a:spLocks noGrp="1"/>
          </p:cNvSpPr>
          <p:nvPr>
            <p:ph type="subTitle" idx="1"/>
          </p:nvPr>
        </p:nvSpPr>
        <p:spPr>
          <a:xfrm>
            <a:off x="598843" y="1999148"/>
            <a:ext cx="10825778" cy="3842254"/>
          </a:xfrm>
        </p:spPr>
        <p:txBody>
          <a:bodyPr>
            <a:noAutofit/>
          </a:bodyPr>
          <a:lstStyle/>
          <a:p>
            <a:pPr algn="l"/>
            <a:r>
              <a:rPr lang="en-BG" sz="3000" dirty="0">
                <a:latin typeface="Montserrat" pitchFamily="2" charset="77"/>
              </a:rPr>
              <a:t>е една операционна система в операционната система.</a:t>
            </a:r>
          </a:p>
          <a:p>
            <a:pPr algn="l"/>
            <a:endParaRPr lang="en-BG" sz="3000" dirty="0">
              <a:latin typeface="Montserrat" pitchFamily="2" charset="77"/>
            </a:endParaRPr>
          </a:p>
          <a:p>
            <a:pPr algn="l"/>
            <a:r>
              <a:rPr lang="en-GB" sz="3000" dirty="0">
                <a:latin typeface="Montserrat" pitchFamily="2" charset="77"/>
              </a:rPr>
              <a:t>100+ API-</a:t>
            </a:r>
            <a:r>
              <a:rPr lang="en-GB" sz="3000" dirty="0" err="1">
                <a:latin typeface="Montserrat" pitchFamily="2" charset="77"/>
              </a:rPr>
              <a:t>та</a:t>
            </a:r>
            <a:endParaRPr lang="en-GB" sz="3000" dirty="0">
              <a:latin typeface="Montserrat" pitchFamily="2" charset="77"/>
            </a:endParaRPr>
          </a:p>
          <a:p>
            <a:pPr algn="l"/>
            <a:r>
              <a:rPr lang="en-GB" sz="3000" dirty="0">
                <a:latin typeface="Montserrat" pitchFamily="2" charset="77"/>
              </a:rPr>
              <a:t>1000+ </a:t>
            </a:r>
            <a:r>
              <a:rPr lang="en-GB" sz="3000" dirty="0" err="1">
                <a:latin typeface="Montserrat" pitchFamily="2" charset="77"/>
              </a:rPr>
              <a:t>интерфейс</a:t>
            </a:r>
            <a:endParaRPr lang="en-BG" sz="3000" dirty="0">
              <a:latin typeface="Montserrat" pitchFamily="2" charset="77"/>
            </a:endParaRPr>
          </a:p>
        </p:txBody>
      </p:sp>
    </p:spTree>
    <p:extLst>
      <p:ext uri="{BB962C8B-B14F-4D97-AF65-F5344CB8AC3E}">
        <p14:creationId xmlns:p14="http://schemas.microsoft.com/office/powerpoint/2010/main" val="334594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onents of a browser">
            <a:extLst>
              <a:ext uri="{FF2B5EF4-FFF2-40B4-BE49-F238E27FC236}">
                <a16:creationId xmlns:a16="http://schemas.microsoft.com/office/drawing/2014/main" id="{9648633E-627A-659E-357A-E20548188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920750"/>
            <a:ext cx="9283700" cy="501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14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66E8A-01DD-EAB3-9CBA-4B6DE7C4FC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1F939-27C1-F889-C29E-DAAB6BA8F121}"/>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Как помага</a:t>
            </a:r>
          </a:p>
        </p:txBody>
      </p:sp>
      <p:sp>
        <p:nvSpPr>
          <p:cNvPr id="3" name="Subtitle 2">
            <a:extLst>
              <a:ext uri="{FF2B5EF4-FFF2-40B4-BE49-F238E27FC236}">
                <a16:creationId xmlns:a16="http://schemas.microsoft.com/office/drawing/2014/main" id="{B153BED0-D41B-AEC4-8F20-153FD9C36B36}"/>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GB" sz="3000" dirty="0">
                <a:latin typeface="Montserrat" pitchFamily="2" charset="77"/>
              </a:rPr>
              <a:t>DNS lookup</a:t>
            </a:r>
          </a:p>
          <a:p>
            <a:pPr marL="514350" indent="-514350" algn="l">
              <a:buAutoNum type="arabicPeriod"/>
            </a:pPr>
            <a:r>
              <a:rPr lang="en-GB" sz="3000" dirty="0">
                <a:latin typeface="Montserrat" pitchFamily="2" charset="77"/>
              </a:rPr>
              <a:t>TCP handshake/TLS negotiation</a:t>
            </a:r>
          </a:p>
          <a:p>
            <a:pPr marL="514350" indent="-514350" algn="l">
              <a:buAutoNum type="arabicPeriod"/>
            </a:pPr>
            <a:r>
              <a:rPr lang="en-GB" sz="3000" dirty="0">
                <a:latin typeface="Montserrat" pitchFamily="2" charset="77"/>
              </a:rPr>
              <a:t>Response</a:t>
            </a:r>
          </a:p>
          <a:p>
            <a:pPr marL="514350" indent="-514350" algn="l">
              <a:buAutoNum type="arabicPeriod"/>
            </a:pPr>
            <a:r>
              <a:rPr lang="en-GB" sz="3000" dirty="0">
                <a:latin typeface="Montserrat" pitchFamily="2" charset="77"/>
              </a:rPr>
              <a:t>Parsing</a:t>
            </a:r>
          </a:p>
          <a:p>
            <a:pPr marL="971550" lvl="1" indent="-514350" algn="l">
              <a:buAutoNum type="arabicPeriod"/>
            </a:pPr>
            <a:r>
              <a:rPr lang="en-GB" sz="2600" dirty="0">
                <a:latin typeface="Montserrat" pitchFamily="2" charset="77"/>
              </a:rPr>
              <a:t>Building the DOM tree</a:t>
            </a:r>
          </a:p>
          <a:p>
            <a:pPr marL="971550" lvl="1" indent="-514350" algn="l">
              <a:buAutoNum type="arabicPeriod"/>
            </a:pPr>
            <a:r>
              <a:rPr lang="en-GB" sz="2600" dirty="0">
                <a:latin typeface="Montserrat" pitchFamily="2" charset="77"/>
              </a:rPr>
              <a:t>Preload scanner</a:t>
            </a:r>
          </a:p>
          <a:p>
            <a:pPr marL="971550" lvl="1" indent="-514350" algn="l">
              <a:buAutoNum type="arabicPeriod"/>
            </a:pPr>
            <a:r>
              <a:rPr lang="en-GB" sz="2600" dirty="0">
                <a:latin typeface="Montserrat" pitchFamily="2" charset="77"/>
              </a:rPr>
              <a:t>CSSOM tree</a:t>
            </a:r>
          </a:p>
          <a:p>
            <a:pPr marL="971550" lvl="1" indent="-514350" algn="l">
              <a:buAutoNum type="arabicPeriod"/>
            </a:pPr>
            <a:r>
              <a:rPr lang="en-GB" sz="2600" dirty="0">
                <a:latin typeface="Montserrat" pitchFamily="2" charset="77"/>
              </a:rPr>
              <a:t>JavaScript compilation</a:t>
            </a:r>
          </a:p>
          <a:p>
            <a:pPr marL="514350" indent="-514350" algn="l">
              <a:buAutoNum type="arabicPeriod"/>
            </a:pPr>
            <a:r>
              <a:rPr lang="en-GB" sz="3000" dirty="0">
                <a:latin typeface="Montserrat" pitchFamily="2" charset="77"/>
              </a:rPr>
              <a:t>Render</a:t>
            </a:r>
            <a:endParaRPr lang="en-BG" sz="3000" dirty="0">
              <a:latin typeface="Montserrat" pitchFamily="2" charset="77"/>
            </a:endParaRPr>
          </a:p>
        </p:txBody>
      </p:sp>
    </p:spTree>
    <p:extLst>
      <p:ext uri="{BB962C8B-B14F-4D97-AF65-F5344CB8AC3E}">
        <p14:creationId xmlns:p14="http://schemas.microsoft.com/office/powerpoint/2010/main" val="61884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72E19-6DF6-D303-E1BA-D5CC23B83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D9866-8230-4FCB-355A-A5288A1542B9}"/>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API-та</a:t>
            </a:r>
          </a:p>
        </p:txBody>
      </p:sp>
      <p:sp>
        <p:nvSpPr>
          <p:cNvPr id="3" name="Subtitle 2">
            <a:extLst>
              <a:ext uri="{FF2B5EF4-FFF2-40B4-BE49-F238E27FC236}">
                <a16:creationId xmlns:a16="http://schemas.microsoft.com/office/drawing/2014/main" id="{55494084-85E4-A734-4717-AE116EDB29C0}"/>
              </a:ext>
            </a:extLst>
          </p:cNvPr>
          <p:cNvSpPr>
            <a:spLocks noGrp="1"/>
          </p:cNvSpPr>
          <p:nvPr>
            <p:ph type="subTitle" idx="1"/>
          </p:nvPr>
        </p:nvSpPr>
        <p:spPr>
          <a:xfrm>
            <a:off x="598843" y="1999148"/>
            <a:ext cx="5497157" cy="3842254"/>
          </a:xfrm>
        </p:spPr>
        <p:txBody>
          <a:bodyPr>
            <a:noAutofit/>
          </a:bodyPr>
          <a:lstStyle/>
          <a:p>
            <a:pPr marL="457200" indent="-457200" algn="l">
              <a:buFont typeface="System Font Regular"/>
              <a:buChar char="-"/>
            </a:pPr>
            <a:r>
              <a:rPr lang="en-GB" sz="3000" dirty="0">
                <a:latin typeface="Montserrat" pitchFamily="2" charset="77"/>
              </a:rPr>
              <a:t>Payment Request API</a:t>
            </a:r>
          </a:p>
          <a:p>
            <a:pPr marL="457200" indent="-457200" algn="l">
              <a:buFont typeface="System Font Regular"/>
              <a:buChar char="-"/>
            </a:pPr>
            <a:r>
              <a:rPr lang="en-GB" sz="3000" dirty="0">
                <a:latin typeface="Montserrat" pitchFamily="2" charset="77"/>
              </a:rPr>
              <a:t>DOM API</a:t>
            </a:r>
          </a:p>
          <a:p>
            <a:pPr marL="457200" indent="-457200" algn="l">
              <a:buFont typeface="System Font Regular"/>
              <a:buChar char="-"/>
            </a:pPr>
            <a:r>
              <a:rPr lang="en-GB" sz="3000" dirty="0">
                <a:latin typeface="Montserrat" pitchFamily="2" charset="77"/>
              </a:rPr>
              <a:t>Storage API-</a:t>
            </a:r>
            <a:r>
              <a:rPr lang="en-GB" sz="3000" dirty="0" err="1">
                <a:latin typeface="Montserrat" pitchFamily="2" charset="77"/>
              </a:rPr>
              <a:t>та</a:t>
            </a:r>
            <a:r>
              <a:rPr lang="en-GB" sz="3000" dirty="0">
                <a:latin typeface="Montserrat" pitchFamily="2" charset="77"/>
              </a:rPr>
              <a:t> </a:t>
            </a:r>
            <a:br>
              <a:rPr lang="en-GB" sz="3000" dirty="0">
                <a:latin typeface="Montserrat" pitchFamily="2" charset="77"/>
              </a:rPr>
            </a:br>
            <a:r>
              <a:rPr lang="en-GB" sz="1200" dirty="0">
                <a:latin typeface="Montserrat" pitchFamily="2" charset="77"/>
              </a:rPr>
              <a:t>Cookie. </a:t>
            </a:r>
            <a:br>
              <a:rPr lang="en-GB" sz="1200" dirty="0">
                <a:latin typeface="Montserrat" pitchFamily="2" charset="77"/>
              </a:rPr>
            </a:br>
            <a:r>
              <a:rPr lang="en-GB" sz="1200" dirty="0">
                <a:latin typeface="Montserrat" pitchFamily="2" charset="77"/>
              </a:rPr>
              <a:t>Web Storage API (</a:t>
            </a:r>
            <a:r>
              <a:rPr lang="en-GB" sz="1200" dirty="0" err="1">
                <a:latin typeface="Montserrat" pitchFamily="2" charset="77"/>
              </a:rPr>
              <a:t>localStorage</a:t>
            </a:r>
            <a:r>
              <a:rPr lang="en-GB" sz="1200" dirty="0">
                <a:latin typeface="Montserrat" pitchFamily="2" charset="77"/>
              </a:rPr>
              <a:t>, </a:t>
            </a:r>
            <a:r>
              <a:rPr lang="en-GB" sz="1200" dirty="0" err="1">
                <a:latin typeface="Montserrat" pitchFamily="2" charset="77"/>
              </a:rPr>
              <a:t>sessionStorage</a:t>
            </a:r>
            <a:r>
              <a:rPr lang="en-GB" sz="1200" dirty="0">
                <a:latin typeface="Montserrat" pitchFamily="2" charset="77"/>
              </a:rPr>
              <a:t>)</a:t>
            </a:r>
          </a:p>
          <a:p>
            <a:pPr marL="457200" indent="-457200" algn="l">
              <a:buFont typeface="System Font Regular"/>
              <a:buChar char="-"/>
            </a:pPr>
            <a:r>
              <a:rPr lang="en-GB" sz="3000" dirty="0">
                <a:latin typeface="Montserrat" pitchFamily="2" charset="77"/>
              </a:rPr>
              <a:t>Fetch API</a:t>
            </a:r>
          </a:p>
          <a:p>
            <a:pPr marL="457200" indent="-457200" algn="l">
              <a:buFont typeface="System Font Regular"/>
              <a:buChar char="-"/>
            </a:pPr>
            <a:r>
              <a:rPr lang="en-GB" sz="3000" dirty="0">
                <a:latin typeface="Montserrat" pitchFamily="2" charset="77"/>
              </a:rPr>
              <a:t>Drag-and-Drop API-</a:t>
            </a:r>
            <a:r>
              <a:rPr lang="en-GB" sz="3000" dirty="0" err="1">
                <a:latin typeface="Montserrat" pitchFamily="2" charset="77"/>
              </a:rPr>
              <a:t>та</a:t>
            </a:r>
            <a:endParaRPr lang="en-GB" sz="3000" dirty="0">
              <a:latin typeface="Montserrat" pitchFamily="2" charset="77"/>
            </a:endParaRPr>
          </a:p>
          <a:p>
            <a:pPr marL="457200" indent="-457200" algn="l">
              <a:buFont typeface="System Font Regular"/>
              <a:buChar char="-"/>
            </a:pPr>
            <a:r>
              <a:rPr lang="en-GB" sz="3000" dirty="0">
                <a:latin typeface="Montserrat" pitchFamily="2" charset="77"/>
              </a:rPr>
              <a:t>Geolocation API</a:t>
            </a:r>
            <a:endParaRPr lang="en-BG" sz="3000" dirty="0">
              <a:latin typeface="Montserrat" pitchFamily="2" charset="77"/>
            </a:endParaRPr>
          </a:p>
        </p:txBody>
      </p:sp>
      <p:sp>
        <p:nvSpPr>
          <p:cNvPr id="4" name="Subtitle 2">
            <a:extLst>
              <a:ext uri="{FF2B5EF4-FFF2-40B4-BE49-F238E27FC236}">
                <a16:creationId xmlns:a16="http://schemas.microsoft.com/office/drawing/2014/main" id="{030DA0DB-FB86-3420-0EBD-69DDED0821FB}"/>
              </a:ext>
            </a:extLst>
          </p:cNvPr>
          <p:cNvSpPr txBox="1">
            <a:spLocks/>
          </p:cNvSpPr>
          <p:nvPr/>
        </p:nvSpPr>
        <p:spPr>
          <a:xfrm>
            <a:off x="5871881" y="1999148"/>
            <a:ext cx="5497157" cy="3842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System Font Regular"/>
              <a:buChar char="-"/>
            </a:pPr>
            <a:r>
              <a:rPr lang="en-GB" sz="3000" dirty="0">
                <a:latin typeface="Montserrat" pitchFamily="2" charset="77"/>
              </a:rPr>
              <a:t>CSS Object Model (CSSOM) API</a:t>
            </a:r>
          </a:p>
          <a:p>
            <a:pPr marL="457200" indent="-457200" algn="l">
              <a:buFont typeface="System Font Regular"/>
              <a:buChar char="-"/>
            </a:pPr>
            <a:r>
              <a:rPr lang="en-GB" sz="3000" dirty="0">
                <a:latin typeface="Montserrat" pitchFamily="2" charset="77"/>
              </a:rPr>
              <a:t>UI Events</a:t>
            </a:r>
            <a:r>
              <a:rPr lang="en-BG" sz="3000" dirty="0">
                <a:latin typeface="Montserrat" pitchFamily="2" charset="77"/>
              </a:rPr>
              <a:t> API</a:t>
            </a:r>
          </a:p>
          <a:p>
            <a:pPr marL="457200" indent="-457200" algn="l">
              <a:buFont typeface="System Font Regular"/>
              <a:buChar char="-"/>
            </a:pPr>
            <a:r>
              <a:rPr lang="en-GB" sz="3000" dirty="0">
                <a:latin typeface="Montserrat" pitchFamily="2" charset="77"/>
              </a:rPr>
              <a:t>WebSocket API</a:t>
            </a:r>
            <a:endParaRPr lang="en-BG" sz="3000" dirty="0">
              <a:latin typeface="Montserrat" pitchFamily="2" charset="77"/>
            </a:endParaRPr>
          </a:p>
          <a:p>
            <a:pPr marL="457200" indent="-457200" algn="l">
              <a:buFont typeface="System Font Regular"/>
              <a:buChar char="-"/>
            </a:pPr>
            <a:r>
              <a:rPr lang="en-GB" sz="3000" dirty="0">
                <a:latin typeface="Montserrat" pitchFamily="2" charset="77"/>
              </a:rPr>
              <a:t>Keyboard API</a:t>
            </a:r>
          </a:p>
          <a:p>
            <a:pPr marL="457200" indent="-457200" algn="l">
              <a:buFont typeface="System Font Regular"/>
              <a:buChar char="-"/>
            </a:pPr>
            <a:r>
              <a:rPr lang="en-GB" sz="3000" dirty="0">
                <a:latin typeface="Montserrat" pitchFamily="2" charset="77"/>
              </a:rPr>
              <a:t>Touch events API</a:t>
            </a:r>
          </a:p>
        </p:txBody>
      </p:sp>
    </p:spTree>
    <p:extLst>
      <p:ext uri="{BB962C8B-B14F-4D97-AF65-F5344CB8AC3E}">
        <p14:creationId xmlns:p14="http://schemas.microsoft.com/office/powerpoint/2010/main" val="129463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7616B-0898-3D83-B188-772A3A4F9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8C128-E20B-0F90-6C24-4C3BBD0F58E2}"/>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Render?</a:t>
            </a:r>
          </a:p>
        </p:txBody>
      </p:sp>
      <p:sp>
        <p:nvSpPr>
          <p:cNvPr id="3" name="Subtitle 2">
            <a:extLst>
              <a:ext uri="{FF2B5EF4-FFF2-40B4-BE49-F238E27FC236}">
                <a16:creationId xmlns:a16="http://schemas.microsoft.com/office/drawing/2014/main" id="{54C4DFE9-AB0F-48EF-A050-647A0A040CC5}"/>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GB" sz="3000" dirty="0">
                <a:latin typeface="Montserrat" pitchFamily="2" charset="77"/>
              </a:rPr>
              <a:t>DOM + CSSOM === render tree</a:t>
            </a:r>
          </a:p>
          <a:p>
            <a:pPr marL="514350" indent="-514350" algn="l">
              <a:buAutoNum type="arabicPeriod"/>
            </a:pPr>
            <a:r>
              <a:rPr lang="en-GB" sz="3000" dirty="0">
                <a:latin typeface="Montserrat" pitchFamily="2" charset="77"/>
              </a:rPr>
              <a:t>Layout</a:t>
            </a:r>
          </a:p>
          <a:p>
            <a:pPr marL="514350" indent="-514350" algn="l">
              <a:buAutoNum type="arabicPeriod"/>
            </a:pPr>
            <a:r>
              <a:rPr lang="en-GB" sz="3000" dirty="0">
                <a:latin typeface="Montserrat" pitchFamily="2" charset="77"/>
              </a:rPr>
              <a:t>Paint</a:t>
            </a:r>
          </a:p>
          <a:p>
            <a:pPr marL="514350" indent="-514350" algn="l">
              <a:buAutoNum type="arabicPeriod"/>
            </a:pPr>
            <a:r>
              <a:rPr lang="en-GB" sz="3000" dirty="0">
                <a:latin typeface="Montserrat" pitchFamily="2" charset="77"/>
              </a:rPr>
              <a:t>Compositing</a:t>
            </a:r>
            <a:endParaRPr lang="en-BG" sz="3000" dirty="0">
              <a:latin typeface="Montserrat" pitchFamily="2" charset="77"/>
            </a:endParaRPr>
          </a:p>
        </p:txBody>
      </p:sp>
    </p:spTree>
    <p:extLst>
      <p:ext uri="{BB962C8B-B14F-4D97-AF65-F5344CB8AC3E}">
        <p14:creationId xmlns:p14="http://schemas.microsoft.com/office/powerpoint/2010/main" val="186873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OM and CSSOM are combined to create the render tree">
            <a:extLst>
              <a:ext uri="{FF2B5EF4-FFF2-40B4-BE49-F238E27FC236}">
                <a16:creationId xmlns:a16="http://schemas.microsoft.com/office/drawing/2014/main" id="{6AA4EA82-493E-0754-1989-FC728ADE7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86" y="834887"/>
            <a:ext cx="11651714" cy="544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0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5A1C1-F1B2-73FC-1541-DAAE0A84F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0F5B1-78B7-E9DB-BFAE-6AC7FC8F2F28}"/>
              </a:ext>
            </a:extLst>
          </p:cNvPr>
          <p:cNvSpPr>
            <a:spLocks noGrp="1"/>
          </p:cNvSpPr>
          <p:nvPr>
            <p:ph type="ctrTitle"/>
          </p:nvPr>
        </p:nvSpPr>
        <p:spPr>
          <a:xfrm>
            <a:off x="598842" y="612605"/>
            <a:ext cx="10546079" cy="1386543"/>
          </a:xfrm>
        </p:spPr>
        <p:txBody>
          <a:bodyPr>
            <a:noAutofit/>
          </a:bodyPr>
          <a:lstStyle/>
          <a:p>
            <a:pPr algn="l"/>
            <a:r>
              <a:rPr lang="en-GB" sz="7800" b="1" dirty="0">
                <a:latin typeface="Montserrat Black" pitchFamily="2" charset="77"/>
              </a:rPr>
              <a:t>Interactivity</a:t>
            </a:r>
            <a:endParaRPr lang="en-BG" sz="7800" b="1" dirty="0">
              <a:latin typeface="Montserrat Black" pitchFamily="2" charset="77"/>
            </a:endParaRPr>
          </a:p>
        </p:txBody>
      </p:sp>
      <p:sp>
        <p:nvSpPr>
          <p:cNvPr id="3" name="Subtitle 2">
            <a:extLst>
              <a:ext uri="{FF2B5EF4-FFF2-40B4-BE49-F238E27FC236}">
                <a16:creationId xmlns:a16="http://schemas.microsoft.com/office/drawing/2014/main" id="{1F9EF5C7-91F3-E227-86C1-6E825D387F2D}"/>
              </a:ext>
            </a:extLst>
          </p:cNvPr>
          <p:cNvSpPr>
            <a:spLocks noGrp="1"/>
          </p:cNvSpPr>
          <p:nvPr>
            <p:ph type="subTitle" idx="1"/>
          </p:nvPr>
        </p:nvSpPr>
        <p:spPr>
          <a:xfrm>
            <a:off x="598843" y="1999148"/>
            <a:ext cx="10825778" cy="3842254"/>
          </a:xfrm>
        </p:spPr>
        <p:txBody>
          <a:bodyPr>
            <a:noAutofit/>
          </a:bodyPr>
          <a:lstStyle/>
          <a:p>
            <a:pPr algn="l"/>
            <a:r>
              <a:rPr lang="en-BG" sz="3000" dirty="0">
                <a:latin typeface="Montserrat" pitchFamily="2" charset="77"/>
              </a:rPr>
              <a:t>Where all the fun starts.</a:t>
            </a:r>
          </a:p>
        </p:txBody>
      </p:sp>
    </p:spTree>
    <p:extLst>
      <p:ext uri="{BB962C8B-B14F-4D97-AF65-F5344CB8AC3E}">
        <p14:creationId xmlns:p14="http://schemas.microsoft.com/office/powerpoint/2010/main" val="701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42C7C-763A-9170-DA23-32B74175D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D529E-D863-EF21-3739-14EEE875F0E0}"/>
              </a:ext>
            </a:extLst>
          </p:cNvPr>
          <p:cNvSpPr>
            <a:spLocks noGrp="1"/>
          </p:cNvSpPr>
          <p:nvPr>
            <p:ph type="ctrTitle"/>
          </p:nvPr>
        </p:nvSpPr>
        <p:spPr>
          <a:xfrm>
            <a:off x="598842" y="612605"/>
            <a:ext cx="10546079" cy="1386543"/>
          </a:xfrm>
        </p:spPr>
        <p:txBody>
          <a:bodyPr>
            <a:noAutofit/>
          </a:bodyPr>
          <a:lstStyle/>
          <a:p>
            <a:pPr algn="l"/>
            <a:r>
              <a:rPr lang="en-BG" sz="7800" b="1">
                <a:latin typeface="Montserrat Black" pitchFamily="2" charset="77"/>
              </a:rPr>
              <a:t>Денят ни:</a:t>
            </a:r>
            <a:endParaRPr lang="en-BG" sz="7800" b="1" dirty="0">
              <a:latin typeface="Montserrat Black" pitchFamily="2" charset="77"/>
            </a:endParaRPr>
          </a:p>
        </p:txBody>
      </p:sp>
      <p:sp>
        <p:nvSpPr>
          <p:cNvPr id="3" name="Subtitle 2">
            <a:extLst>
              <a:ext uri="{FF2B5EF4-FFF2-40B4-BE49-F238E27FC236}">
                <a16:creationId xmlns:a16="http://schemas.microsoft.com/office/drawing/2014/main" id="{DDDBEBB1-ABA9-A1A4-5557-DB77BF1187B7}"/>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BG" sz="3000" dirty="0">
                <a:latin typeface="Montserrat" pitchFamily="2" charset="77"/>
              </a:rPr>
              <a:t>Какво ми трябва, за да стигна до фронтенд.</a:t>
            </a:r>
          </a:p>
          <a:p>
            <a:pPr marL="514350" indent="-514350" algn="l">
              <a:buAutoNum type="arabicPeriod"/>
            </a:pPr>
            <a:r>
              <a:rPr lang="en-BG" sz="3000" dirty="0">
                <a:latin typeface="Montserrat" pitchFamily="2" charset="77"/>
              </a:rPr>
              <a:t>HTTP заявки. Методи.</a:t>
            </a:r>
          </a:p>
          <a:p>
            <a:pPr marL="514350" indent="-514350" algn="l">
              <a:buAutoNum type="arabicPeriod"/>
            </a:pPr>
            <a:r>
              <a:rPr lang="en-BG" sz="3000" dirty="0">
                <a:latin typeface="Montserrat" pitchFamily="2" charset="77"/>
              </a:rPr>
              <a:t>Браузърът. </a:t>
            </a:r>
          </a:p>
        </p:txBody>
      </p:sp>
    </p:spTree>
    <p:extLst>
      <p:ext uri="{BB962C8B-B14F-4D97-AF65-F5344CB8AC3E}">
        <p14:creationId xmlns:p14="http://schemas.microsoft.com/office/powerpoint/2010/main" val="3125001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A9112-9B2D-3C07-2464-01CA046C5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6CF4B-433F-5915-9441-512A478C1FB7}"/>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Ресурси:</a:t>
            </a:r>
          </a:p>
        </p:txBody>
      </p:sp>
      <p:sp>
        <p:nvSpPr>
          <p:cNvPr id="3" name="Subtitle 2">
            <a:extLst>
              <a:ext uri="{FF2B5EF4-FFF2-40B4-BE49-F238E27FC236}">
                <a16:creationId xmlns:a16="http://schemas.microsoft.com/office/drawing/2014/main" id="{43594270-32DE-3150-7B24-A2521542898E}"/>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BG" sz="3000" dirty="0">
                <a:latin typeface="Montserrat" pitchFamily="2" charset="77"/>
                <a:hlinkClick r:id="rId2"/>
              </a:rPr>
              <a:t>What is the Internet (Cloudflare)</a:t>
            </a:r>
            <a:r>
              <a:rPr lang="en-BG" sz="3000" dirty="0">
                <a:latin typeface="Montserrat" pitchFamily="2" charset="77"/>
              </a:rPr>
              <a:t>.</a:t>
            </a:r>
          </a:p>
          <a:p>
            <a:pPr marL="514350" indent="-514350" algn="l">
              <a:buAutoNum type="arabicPeriod"/>
            </a:pPr>
            <a:r>
              <a:rPr lang="en-GB" sz="3000" dirty="0">
                <a:latin typeface="Montserrat" pitchFamily="2" charset="77"/>
                <a:hlinkClick r:id="rId3"/>
              </a:rPr>
              <a:t>What is HTTP (Cloudflare)</a:t>
            </a:r>
            <a:r>
              <a:rPr lang="en-BG" sz="3000" dirty="0">
                <a:latin typeface="Montserrat" pitchFamily="2" charset="77"/>
              </a:rPr>
              <a:t>. </a:t>
            </a:r>
          </a:p>
          <a:p>
            <a:pPr marL="514350" indent="-514350" algn="l">
              <a:buAutoNum type="arabicPeriod"/>
            </a:pPr>
            <a:r>
              <a:rPr lang="en-BG" sz="3000" dirty="0">
                <a:latin typeface="Montserrat" pitchFamily="2" charset="77"/>
                <a:hlinkClick r:id="rId4"/>
              </a:rPr>
              <a:t>How does browsers work (MDN)</a:t>
            </a:r>
            <a:r>
              <a:rPr lang="en-BG" sz="3000" dirty="0">
                <a:latin typeface="Montserrat" pitchFamily="2" charset="77"/>
              </a:rPr>
              <a:t>.</a:t>
            </a:r>
          </a:p>
          <a:p>
            <a:pPr marL="514350" indent="-514350" algn="l">
              <a:buAutoNum type="arabicPeriod"/>
            </a:pPr>
            <a:r>
              <a:rPr lang="en-BG" sz="3000" dirty="0">
                <a:latin typeface="Montserrat" pitchFamily="2" charset="77"/>
                <a:hlinkClick r:id="rId5"/>
              </a:rPr>
              <a:t>Web APIs and Interfaces (MDN)</a:t>
            </a:r>
            <a:r>
              <a:rPr lang="en-BG" sz="3000" dirty="0">
                <a:latin typeface="Montserrat" pitchFamily="2" charset="77"/>
              </a:rPr>
              <a:t>.</a:t>
            </a:r>
          </a:p>
        </p:txBody>
      </p:sp>
    </p:spTree>
    <p:extLst>
      <p:ext uri="{BB962C8B-B14F-4D97-AF65-F5344CB8AC3E}">
        <p14:creationId xmlns:p14="http://schemas.microsoft.com/office/powerpoint/2010/main" val="84173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62A80-59BA-314B-11C7-33BD674B6A9B}"/>
            </a:ext>
          </a:extLst>
        </p:cNvPr>
        <p:cNvGrpSpPr/>
        <p:nvPr/>
      </p:nvGrpSpPr>
      <p:grpSpPr>
        <a:xfrm>
          <a:off x="0" y="0"/>
          <a:ext cx="0" cy="0"/>
          <a:chOff x="0" y="0"/>
          <a:chExt cx="0" cy="0"/>
        </a:xfrm>
      </p:grpSpPr>
      <p:pic>
        <p:nvPicPr>
          <p:cNvPr id="3" name="Picture 2" descr="Internet Protocol Stack">
            <a:extLst>
              <a:ext uri="{FF2B5EF4-FFF2-40B4-BE49-F238E27FC236}">
                <a16:creationId xmlns:a16="http://schemas.microsoft.com/office/drawing/2014/main" id="{E3C9A1D5-E0EA-F27B-38CD-79EC48390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863" y="-1"/>
            <a:ext cx="5162274" cy="67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4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B2EE-9F5A-6C6B-52EA-2941C01D0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76852-1A4B-C993-7DAE-1F76D8C05098}"/>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Какво ми трябва:</a:t>
            </a:r>
          </a:p>
        </p:txBody>
      </p:sp>
      <p:sp>
        <p:nvSpPr>
          <p:cNvPr id="3" name="Subtitle 2">
            <a:extLst>
              <a:ext uri="{FF2B5EF4-FFF2-40B4-BE49-F238E27FC236}">
                <a16:creationId xmlns:a16="http://schemas.microsoft.com/office/drawing/2014/main" id="{0BE9AA62-3858-9742-6C75-86CF01230DA8}"/>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BG" sz="3000" dirty="0">
                <a:latin typeface="Montserrat" pitchFamily="2" charset="77"/>
              </a:rPr>
              <a:t>Сървър</a:t>
            </a:r>
          </a:p>
          <a:p>
            <a:pPr marL="514350" indent="-514350" algn="l">
              <a:buAutoNum type="arabicPeriod"/>
            </a:pPr>
            <a:r>
              <a:rPr lang="en-BG" sz="3000" dirty="0">
                <a:latin typeface="Montserrat" pitchFamily="2" charset="77"/>
              </a:rPr>
              <a:t>Мрежова свързаност</a:t>
            </a:r>
          </a:p>
          <a:p>
            <a:pPr marL="514350" indent="-514350" algn="l">
              <a:buAutoNum type="arabicPeriod"/>
            </a:pPr>
            <a:r>
              <a:rPr lang="en-BG" sz="3000" dirty="0">
                <a:latin typeface="Montserrat" pitchFamily="2" charset="77"/>
              </a:rPr>
              <a:t>Браузър</a:t>
            </a:r>
          </a:p>
        </p:txBody>
      </p:sp>
    </p:spTree>
    <p:extLst>
      <p:ext uri="{BB962C8B-B14F-4D97-AF65-F5344CB8AC3E}">
        <p14:creationId xmlns:p14="http://schemas.microsoft.com/office/powerpoint/2010/main" val="146070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35119-6C40-1081-CB49-07DCA2EDB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F7CEF-0C47-8FFC-4155-46E4FCC0385B}"/>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Сървърът:</a:t>
            </a:r>
          </a:p>
        </p:txBody>
      </p:sp>
      <p:sp>
        <p:nvSpPr>
          <p:cNvPr id="3" name="Subtitle 2">
            <a:extLst>
              <a:ext uri="{FF2B5EF4-FFF2-40B4-BE49-F238E27FC236}">
                <a16:creationId xmlns:a16="http://schemas.microsoft.com/office/drawing/2014/main" id="{3E0C5BB4-D327-4B34-CF8B-FE3D65A2CFB2}"/>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BG" sz="3000" dirty="0">
                <a:latin typeface="Montserrat" pitchFamily="2" charset="77"/>
              </a:rPr>
              <a:t>Приема нашите заявки и преценява дали изобщо да им обърне внимание</a:t>
            </a:r>
          </a:p>
          <a:p>
            <a:pPr marL="514350" indent="-514350" algn="l">
              <a:buAutoNum type="arabicPeriod"/>
            </a:pPr>
            <a:r>
              <a:rPr lang="en-BG" sz="3000" dirty="0">
                <a:latin typeface="Montserrat" pitchFamily="2" charset="77"/>
              </a:rPr>
              <a:t>Автентникира и оторизира достъп до ресурс</a:t>
            </a:r>
          </a:p>
          <a:p>
            <a:pPr marL="514350" indent="-514350" algn="l">
              <a:buAutoNum type="arabicPeriod"/>
            </a:pPr>
            <a:r>
              <a:rPr lang="en-BG" sz="3000" dirty="0">
                <a:latin typeface="Montserrat" pitchFamily="2" charset="77"/>
              </a:rPr>
              <a:t>Обработва заявката на за автентникация и оторизация</a:t>
            </a:r>
          </a:p>
          <a:p>
            <a:pPr marL="514350" indent="-514350" algn="l">
              <a:buAutoNum type="arabicPeriod"/>
            </a:pPr>
            <a:r>
              <a:rPr lang="en-BG" sz="3000" dirty="0">
                <a:latin typeface="Montserrat" pitchFamily="2" charset="77"/>
              </a:rPr>
              <a:t>Връща някаква форма на отговор</a:t>
            </a:r>
          </a:p>
        </p:txBody>
      </p:sp>
    </p:spTree>
    <p:extLst>
      <p:ext uri="{BB962C8B-B14F-4D97-AF65-F5344CB8AC3E}">
        <p14:creationId xmlns:p14="http://schemas.microsoft.com/office/powerpoint/2010/main" val="110919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BD796-A526-27FA-88F8-90407EEE6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56667-8B58-0D12-6F8B-BC96B0EE6C9D}"/>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Заявка?</a:t>
            </a:r>
          </a:p>
        </p:txBody>
      </p:sp>
      <p:sp>
        <p:nvSpPr>
          <p:cNvPr id="3" name="Subtitle 2">
            <a:extLst>
              <a:ext uri="{FF2B5EF4-FFF2-40B4-BE49-F238E27FC236}">
                <a16:creationId xmlns:a16="http://schemas.microsoft.com/office/drawing/2014/main" id="{006EFE5F-2E27-9FFF-6440-0E97240AD410}"/>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BG" sz="3000" dirty="0">
                <a:latin typeface="Montserrat" pitchFamily="2" charset="77"/>
              </a:rPr>
              <a:t>За да имаме заявка, трябва да стигнем до нашия сървър. Как става това?</a:t>
            </a:r>
            <a:br>
              <a:rPr lang="en-BG" sz="3000" dirty="0">
                <a:latin typeface="Montserrat" pitchFamily="2" charset="77"/>
              </a:rPr>
            </a:br>
            <a:br>
              <a:rPr lang="en-BG" sz="3000" dirty="0">
                <a:latin typeface="Montserrat" pitchFamily="2" charset="77"/>
              </a:rPr>
            </a:br>
            <a:r>
              <a:rPr lang="en-GB" sz="1800" i="1" dirty="0">
                <a:latin typeface="Montserrat" pitchFamily="2" charset="77"/>
              </a:rPr>
              <a:t>There are protocols for sending packets between devices on the same network (Ethernet), for sending packets from network to network (IP), for ensuring those packets successfully arrive in order (TCP), and for formatting data for websites and applications (HTTP). In addition to these foundational protocols, there are also protocols for routing, testing, and encryption. And there are alternatives to the protocols listed above for different types of content — for instance, streaming video often uses UDP instead of TCP.</a:t>
            </a:r>
          </a:p>
        </p:txBody>
      </p:sp>
    </p:spTree>
    <p:extLst>
      <p:ext uri="{BB962C8B-B14F-4D97-AF65-F5344CB8AC3E}">
        <p14:creationId xmlns:p14="http://schemas.microsoft.com/office/powerpoint/2010/main" val="311174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AB53C-3096-33C4-E500-6BF932071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AAE52-2B34-569C-E8BA-E542BD10C997}"/>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Процесът:</a:t>
            </a:r>
          </a:p>
        </p:txBody>
      </p:sp>
      <p:sp>
        <p:nvSpPr>
          <p:cNvPr id="3" name="Subtitle 2">
            <a:extLst>
              <a:ext uri="{FF2B5EF4-FFF2-40B4-BE49-F238E27FC236}">
                <a16:creationId xmlns:a16="http://schemas.microsoft.com/office/drawing/2014/main" id="{5FC2D781-A768-5E87-76C4-CAB30D0C73F3}"/>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US" sz="3000" dirty="0">
                <a:latin typeface="Montserrat" pitchFamily="2" charset="77"/>
              </a:rPr>
              <a:t>DNS </a:t>
            </a:r>
            <a:r>
              <a:rPr lang="en-US" sz="3000" dirty="0" err="1">
                <a:latin typeface="Montserrat" pitchFamily="2" charset="77"/>
              </a:rPr>
              <a:t>заявка</a:t>
            </a:r>
            <a:endParaRPr lang="en-US" sz="3000" dirty="0">
              <a:latin typeface="Montserrat" pitchFamily="2" charset="77"/>
            </a:endParaRPr>
          </a:p>
          <a:p>
            <a:pPr marL="514350" indent="-514350" algn="l">
              <a:buAutoNum type="arabicPeriod"/>
            </a:pPr>
            <a:r>
              <a:rPr lang="en-US" sz="3000" dirty="0">
                <a:latin typeface="Montserrat" pitchFamily="2" charset="77"/>
              </a:rPr>
              <a:t>TCP handshake</a:t>
            </a:r>
          </a:p>
          <a:p>
            <a:pPr marL="514350" indent="-514350" algn="l">
              <a:buAutoNum type="arabicPeriod"/>
            </a:pPr>
            <a:r>
              <a:rPr lang="en-GB" sz="3000" dirty="0">
                <a:latin typeface="Montserrat" pitchFamily="2" charset="77"/>
              </a:rPr>
              <a:t>TLS handshake</a:t>
            </a:r>
            <a:endParaRPr lang="en-US" sz="3000" dirty="0">
              <a:latin typeface="Montserrat" pitchFamily="2" charset="77"/>
            </a:endParaRPr>
          </a:p>
          <a:p>
            <a:pPr marL="514350" indent="-514350" algn="l">
              <a:buAutoNum type="arabicPeriod"/>
            </a:pPr>
            <a:r>
              <a:rPr lang="en-GB" sz="3000" dirty="0">
                <a:latin typeface="Montserrat" pitchFamily="2" charset="77"/>
              </a:rPr>
              <a:t>HTTP </a:t>
            </a:r>
            <a:r>
              <a:rPr lang="en-GB" sz="3000" dirty="0" err="1">
                <a:latin typeface="Montserrat" pitchFamily="2" charset="77"/>
              </a:rPr>
              <a:t>заявка</a:t>
            </a:r>
            <a:endParaRPr lang="en-US" sz="3000" dirty="0">
              <a:latin typeface="Montserrat" pitchFamily="2" charset="77"/>
            </a:endParaRPr>
          </a:p>
          <a:p>
            <a:pPr marL="514350" indent="-514350" algn="l">
              <a:buAutoNum type="arabicPeriod"/>
            </a:pPr>
            <a:r>
              <a:rPr lang="en-GB" sz="3000" dirty="0">
                <a:latin typeface="Montserrat" pitchFamily="2" charset="77"/>
              </a:rPr>
              <a:t>HTTP </a:t>
            </a:r>
            <a:r>
              <a:rPr lang="en-GB" sz="3000" dirty="0" err="1">
                <a:latin typeface="Montserrat" pitchFamily="2" charset="77"/>
              </a:rPr>
              <a:t>отговор</a:t>
            </a:r>
            <a:endParaRPr lang="en-GB" sz="3000" dirty="0">
              <a:latin typeface="Montserrat" pitchFamily="2" charset="77"/>
            </a:endParaRPr>
          </a:p>
        </p:txBody>
      </p:sp>
    </p:spTree>
    <p:extLst>
      <p:ext uri="{BB962C8B-B14F-4D97-AF65-F5344CB8AC3E}">
        <p14:creationId xmlns:p14="http://schemas.microsoft.com/office/powerpoint/2010/main" val="2334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254C-5B60-9C13-6DC1-AC5B8C4CD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2A2BB-1087-789D-51CB-A521CDBEAC39}"/>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Малко история:</a:t>
            </a:r>
          </a:p>
        </p:txBody>
      </p:sp>
      <p:sp>
        <p:nvSpPr>
          <p:cNvPr id="3" name="Subtitle 2">
            <a:extLst>
              <a:ext uri="{FF2B5EF4-FFF2-40B4-BE49-F238E27FC236}">
                <a16:creationId xmlns:a16="http://schemas.microsoft.com/office/drawing/2014/main" id="{0E379982-A8BD-E93E-FB7A-FB928AA706C7}"/>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US" sz="3000" dirty="0">
                <a:latin typeface="Montserrat" pitchFamily="2" charset="77"/>
              </a:rPr>
              <a:t>HTTP/0.9 - </a:t>
            </a:r>
            <a:r>
              <a:rPr lang="az-Cyrl-AZ" sz="3000" dirty="0">
                <a:latin typeface="Montserrat" pitchFamily="2" charset="77"/>
              </a:rPr>
              <a:t>просто </a:t>
            </a:r>
            <a:r>
              <a:rPr lang="en-US" sz="3000" dirty="0">
                <a:latin typeface="Montserrat" pitchFamily="2" charset="77"/>
              </a:rPr>
              <a:t>GET</a:t>
            </a:r>
          </a:p>
          <a:p>
            <a:pPr marL="514350" indent="-514350" algn="l">
              <a:buAutoNum type="arabicPeriod"/>
            </a:pPr>
            <a:r>
              <a:rPr lang="en-US" sz="3000" dirty="0">
                <a:latin typeface="Montserrat" pitchFamily="2" charset="77"/>
              </a:rPr>
              <a:t>HTTP/1.0 - POST </a:t>
            </a:r>
            <a:r>
              <a:rPr lang="az-Cyrl-AZ" sz="3000" dirty="0">
                <a:latin typeface="Montserrat" pitchFamily="2" charset="77"/>
              </a:rPr>
              <a:t>и Хедъри</a:t>
            </a:r>
          </a:p>
          <a:p>
            <a:pPr marL="514350" indent="-514350" algn="l">
              <a:buAutoNum type="arabicPeriod"/>
            </a:pPr>
            <a:r>
              <a:rPr lang="en-US" sz="3000" dirty="0">
                <a:latin typeface="Montserrat" pitchFamily="2" charset="77"/>
              </a:rPr>
              <a:t>HTTP/1.1 - PUT, PATCH, OPTIONS, DELETE</a:t>
            </a:r>
          </a:p>
          <a:p>
            <a:pPr marL="971550" lvl="1" indent="-514350" algn="l">
              <a:buAutoNum type="arabicPeriod"/>
            </a:pPr>
            <a:r>
              <a:rPr lang="az-Cyrl-AZ" sz="2600" dirty="0">
                <a:latin typeface="Montserrat" pitchFamily="2" charset="77"/>
              </a:rPr>
              <a:t>Трансфер на голямо съдържание на порции</a:t>
            </a:r>
          </a:p>
          <a:p>
            <a:pPr marL="971550" lvl="1" indent="-514350" algn="l">
              <a:buAutoNum type="arabicPeriod"/>
            </a:pPr>
            <a:r>
              <a:rPr lang="az-Cyrl-AZ" sz="2600" dirty="0">
                <a:latin typeface="Montserrat" pitchFamily="2" charset="77"/>
              </a:rPr>
              <a:t>Кеш и Бисквитки</a:t>
            </a:r>
            <a:endParaRPr lang="en-GB" sz="2600" dirty="0">
              <a:latin typeface="Montserrat" pitchFamily="2" charset="77"/>
            </a:endParaRPr>
          </a:p>
        </p:txBody>
      </p:sp>
    </p:spTree>
    <p:extLst>
      <p:ext uri="{BB962C8B-B14F-4D97-AF65-F5344CB8AC3E}">
        <p14:creationId xmlns:p14="http://schemas.microsoft.com/office/powerpoint/2010/main" val="356636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F70B-6340-7116-D67A-9A6B69726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FDB54-7912-7615-CB97-4188C8AEED36}"/>
              </a:ext>
            </a:extLst>
          </p:cNvPr>
          <p:cNvSpPr>
            <a:spLocks noGrp="1"/>
          </p:cNvSpPr>
          <p:nvPr>
            <p:ph type="ctrTitle"/>
          </p:nvPr>
        </p:nvSpPr>
        <p:spPr>
          <a:xfrm>
            <a:off x="598842" y="612605"/>
            <a:ext cx="10546079" cy="1386543"/>
          </a:xfrm>
        </p:spPr>
        <p:txBody>
          <a:bodyPr>
            <a:noAutofit/>
          </a:bodyPr>
          <a:lstStyle/>
          <a:p>
            <a:pPr algn="l"/>
            <a:r>
              <a:rPr lang="en-BG" sz="7800" b="1" dirty="0">
                <a:latin typeface="Montserrat Black" pitchFamily="2" charset="77"/>
              </a:rPr>
              <a:t>Малко история:</a:t>
            </a:r>
          </a:p>
        </p:txBody>
      </p:sp>
      <p:sp>
        <p:nvSpPr>
          <p:cNvPr id="3" name="Subtitle 2">
            <a:extLst>
              <a:ext uri="{FF2B5EF4-FFF2-40B4-BE49-F238E27FC236}">
                <a16:creationId xmlns:a16="http://schemas.microsoft.com/office/drawing/2014/main" id="{C0F15F8C-B627-714E-5DB5-36B4C1C8EA54}"/>
              </a:ext>
            </a:extLst>
          </p:cNvPr>
          <p:cNvSpPr>
            <a:spLocks noGrp="1"/>
          </p:cNvSpPr>
          <p:nvPr>
            <p:ph type="subTitle" idx="1"/>
          </p:nvPr>
        </p:nvSpPr>
        <p:spPr>
          <a:xfrm>
            <a:off x="598843" y="1999148"/>
            <a:ext cx="10825778" cy="3842254"/>
          </a:xfrm>
        </p:spPr>
        <p:txBody>
          <a:bodyPr>
            <a:noAutofit/>
          </a:bodyPr>
          <a:lstStyle/>
          <a:p>
            <a:pPr marL="514350" indent="-514350" algn="l">
              <a:buAutoNum type="arabicPeriod"/>
            </a:pPr>
            <a:r>
              <a:rPr lang="en-US" sz="3000" dirty="0">
                <a:latin typeface="Montserrat" pitchFamily="2" charset="77"/>
              </a:rPr>
              <a:t>HTTP/2​</a:t>
            </a:r>
          </a:p>
          <a:p>
            <a:pPr marL="971550" lvl="1" indent="-514350" algn="l">
              <a:buAutoNum type="arabicPeriod"/>
            </a:pPr>
            <a:r>
              <a:rPr lang="az-Cyrl-AZ" sz="2600" dirty="0">
                <a:latin typeface="Montserrat" pitchFamily="2" charset="77"/>
              </a:rPr>
              <a:t>Двоично съдържание вместо текст​</a:t>
            </a:r>
            <a:endParaRPr lang="en-BG" sz="2600" dirty="0">
              <a:latin typeface="Montserrat" pitchFamily="2" charset="77"/>
            </a:endParaRPr>
          </a:p>
          <a:p>
            <a:pPr marL="971550" lvl="1" indent="-514350" algn="l">
              <a:buAutoNum type="arabicPeriod"/>
            </a:pPr>
            <a:r>
              <a:rPr lang="en-US" sz="3000" dirty="0">
                <a:latin typeface="Montserrat" pitchFamily="2" charset="77"/>
              </a:rPr>
              <a:t>Multiplexing​</a:t>
            </a:r>
          </a:p>
          <a:p>
            <a:pPr marL="971550" lvl="1" indent="-514350" algn="l">
              <a:buAutoNum type="arabicPeriod"/>
            </a:pPr>
            <a:r>
              <a:rPr lang="az-Cyrl-AZ" sz="3000" dirty="0">
                <a:latin typeface="Montserrat" pitchFamily="2" charset="77"/>
              </a:rPr>
              <a:t>Множество заявки през вече осъществена връзка със уеб сървъра и приоритизация ​</a:t>
            </a:r>
            <a:endParaRPr lang="en-BG" sz="3000" dirty="0">
              <a:latin typeface="Montserrat" pitchFamily="2" charset="77"/>
            </a:endParaRPr>
          </a:p>
          <a:p>
            <a:pPr marL="971550" lvl="1" indent="-514350" algn="l">
              <a:buAutoNum type="arabicPeriod"/>
            </a:pPr>
            <a:r>
              <a:rPr lang="en-US" sz="3000" dirty="0">
                <a:latin typeface="Montserrat" pitchFamily="2" charset="77"/>
              </a:rPr>
              <a:t>Server push​</a:t>
            </a:r>
          </a:p>
          <a:p>
            <a:pPr marL="971550" lvl="1" indent="-514350" algn="l">
              <a:buAutoNum type="arabicPeriod"/>
            </a:pPr>
            <a:r>
              <a:rPr lang="en-US" sz="3000" dirty="0">
                <a:latin typeface="Montserrat" pitchFamily="2" charset="77"/>
              </a:rPr>
              <a:t>Transport Layer Security​</a:t>
            </a:r>
            <a:endParaRPr lang="en-GB" sz="2600" dirty="0">
              <a:latin typeface="Montserrat" pitchFamily="2" charset="77"/>
            </a:endParaRPr>
          </a:p>
        </p:txBody>
      </p:sp>
    </p:spTree>
    <p:extLst>
      <p:ext uri="{BB962C8B-B14F-4D97-AF65-F5344CB8AC3E}">
        <p14:creationId xmlns:p14="http://schemas.microsoft.com/office/powerpoint/2010/main" val="2431173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1844</TotalTime>
  <Words>411</Words>
  <Application>Microsoft Macintosh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Montserrat</vt:lpstr>
      <vt:lpstr>Montserrat Black</vt:lpstr>
      <vt:lpstr>System Font Regular</vt:lpstr>
      <vt:lpstr>Office Theme</vt:lpstr>
      <vt:lpstr>Инструментариум</vt:lpstr>
      <vt:lpstr>Денят ни:</vt:lpstr>
      <vt:lpstr>PowerPoint Presentation</vt:lpstr>
      <vt:lpstr>Какво ми трябва:</vt:lpstr>
      <vt:lpstr>Сървърът:</vt:lpstr>
      <vt:lpstr>Заявка?</vt:lpstr>
      <vt:lpstr>Процесът:</vt:lpstr>
      <vt:lpstr>Малко история:</vt:lpstr>
      <vt:lpstr>Малко история:</vt:lpstr>
      <vt:lpstr>PowerPoint Presentation</vt:lpstr>
      <vt:lpstr>HTTP заявка:</vt:lpstr>
      <vt:lpstr>HTTP отговор</vt:lpstr>
      <vt:lpstr>Браузърът</vt:lpstr>
      <vt:lpstr>PowerPoint Presentation</vt:lpstr>
      <vt:lpstr>Как помага</vt:lpstr>
      <vt:lpstr>API-та</vt:lpstr>
      <vt:lpstr>Render?</vt:lpstr>
      <vt:lpstr>PowerPoint Presentation</vt:lpstr>
      <vt:lpstr>Interactivity</vt:lpstr>
      <vt:lpstr>Ресурси: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Hristo Laskov</dc:creator>
  <cp:lastModifiedBy>Hristo Laskov</cp:lastModifiedBy>
  <cp:revision>3</cp:revision>
  <dcterms:created xsi:type="dcterms:W3CDTF">2024-09-24T08:36:22Z</dcterms:created>
  <dcterms:modified xsi:type="dcterms:W3CDTF">2024-09-26T11:06:42Z</dcterms:modified>
</cp:coreProperties>
</file>