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81" r:id="rId5"/>
    <p:sldId id="282" r:id="rId6"/>
    <p:sldId id="280" r:id="rId7"/>
    <p:sldId id="279" r:id="rId8"/>
    <p:sldId id="283" r:id="rId9"/>
    <p:sldId id="262" r:id="rId10"/>
    <p:sldId id="284" r:id="rId11"/>
    <p:sldId id="263" r:id="rId12"/>
    <p:sldId id="264" r:id="rId13"/>
    <p:sldId id="285" r:id="rId14"/>
    <p:sldId id="261" r:id="rId15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2"/>
    <p:restoredTop sz="94759"/>
  </p:normalViewPr>
  <p:slideViewPr>
    <p:cSldViewPr snapToGrid="0">
      <p:cViewPr varScale="1">
        <p:scale>
          <a:sx n="119" d="100"/>
          <a:sy n="119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1F51-B704-1EB3-ACB0-16A5C0781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1C16C-54FD-EB41-7A45-FF92916DE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DC37E-8A9B-30D5-4D08-CB4784AC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A6-0BFE-D740-B35D-62C50D3AB848}" type="datetimeFigureOut">
              <a:rPr lang="en-BG" smtClean="0"/>
              <a:t>29.09.24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03F6-CA03-C1C7-624E-2A720CD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BFFB-D1F5-BF1B-489F-3EFEC5B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670C-6CA8-FC49-9F79-C8C5F667DEC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3905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34DA-81D2-BFA9-FC55-6324E348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D1586-4CFB-8230-8D6C-5AD064B34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A68DD-A4CB-BF81-71F3-C1F0B1BC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A6-0BFE-D740-B35D-62C50D3AB848}" type="datetimeFigureOut">
              <a:rPr lang="en-BG" smtClean="0"/>
              <a:t>29.09.24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AF48-381B-55A3-7B7F-C42C1739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1755-7EC3-CDFF-1444-6709388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670C-6CA8-FC49-9F79-C8C5F667DEC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26840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50041-BC9C-E607-4937-67DF4A94D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B589A-7B80-B2F2-1DC5-C66750764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254A-AD03-5C0B-87EF-15986971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A6-0BFE-D740-B35D-62C50D3AB848}" type="datetimeFigureOut">
              <a:rPr lang="en-BG" smtClean="0"/>
              <a:t>29.09.24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5831-DABB-6A58-DA6E-CA600DF5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D9FF-CD24-CD7D-951E-849549D5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670C-6CA8-FC49-9F79-C8C5F667DEC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20309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3EDF-9F92-91B8-E5C8-CF257921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AEA2-7DFE-0074-3768-F9064429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B4D1-DEB9-6D96-7A7A-B33D8278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A6-0BFE-D740-B35D-62C50D3AB848}" type="datetimeFigureOut">
              <a:rPr lang="en-BG" smtClean="0"/>
              <a:t>29.09.24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154C-D38F-001D-E2B1-DED7FA47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37A6A-2C64-C56A-BCF9-E0C09647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670C-6CA8-FC49-9F79-C8C5F667DEC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4510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811F-6815-ADAC-2067-30A70678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2F0C8-0F30-B029-59F3-F7AFBD0F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C47CF-B45C-D127-FE05-54640533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A6-0BFE-D740-B35D-62C50D3AB848}" type="datetimeFigureOut">
              <a:rPr lang="en-BG" smtClean="0"/>
              <a:t>29.09.24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366EC-2BBB-71DE-23B4-30CA2450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FA2D-21C0-F99D-FC08-64A85A0D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670C-6CA8-FC49-9F79-C8C5F667DEC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3056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A826-F96B-3B4A-E154-57D7E753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735B-A26A-60D6-0650-672718C50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CE1AD-EE75-1D6A-82B1-66CDB322E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4CD25-7833-B286-49DF-4476BE44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A6-0BFE-D740-B35D-62C50D3AB848}" type="datetimeFigureOut">
              <a:rPr lang="en-BG" smtClean="0"/>
              <a:t>29.09.24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F505D-F1D8-7A87-9DDC-83465FC6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E92A8-AB29-9116-9194-88DD101B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670C-6CA8-FC49-9F79-C8C5F667DEC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966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194F-0227-81AA-0B27-74E87656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7E30D-821E-59DA-A7B5-F581D4354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119DD-9213-9C83-477D-29C4FF23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FB120-CF24-BE91-C513-8DBA01705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35143-F5DC-9E52-A0A1-5E136DA4E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6B48B-98B4-3A5A-6491-74201C7B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A6-0BFE-D740-B35D-62C50D3AB848}" type="datetimeFigureOut">
              <a:rPr lang="en-BG" smtClean="0"/>
              <a:t>29.09.24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3E7D8-9679-CCFD-A9C3-57380B08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310F3-9B4D-217B-18E7-1FA2CCA3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670C-6CA8-FC49-9F79-C8C5F667DEC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193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94A-8711-95D3-7DE0-141BB28C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AD5D3-39B9-CD0B-26F0-AEAD9B64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A6-0BFE-D740-B35D-62C50D3AB848}" type="datetimeFigureOut">
              <a:rPr lang="en-BG" smtClean="0"/>
              <a:t>29.09.24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D283F-8ECF-8D86-01CA-F56F10A7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B0E6B-3BFC-13DF-90F0-22052C99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670C-6CA8-FC49-9F79-C8C5F667DEC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1385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CB93E-7A50-E586-B19C-5BE5D5D4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A6-0BFE-D740-B35D-62C50D3AB848}" type="datetimeFigureOut">
              <a:rPr lang="en-BG" smtClean="0"/>
              <a:t>29.09.24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46A6C-7C01-DB88-35D4-167F26DF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4E09-3EBF-3A7C-526B-AE8F55F2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670C-6CA8-FC49-9F79-C8C5F667DEC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780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22AB-3E11-BEA3-D914-C979C728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10FA-0A7A-4717-8738-6879E76E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E4936-3A03-E16A-3AE0-9309B9C17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AC540-A403-3DFE-8FD8-544C59E3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A6-0BFE-D740-B35D-62C50D3AB848}" type="datetimeFigureOut">
              <a:rPr lang="en-BG" smtClean="0"/>
              <a:t>29.09.24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FFE6-F6CB-019D-A6F1-7DAE12FF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3E307-B928-0AD6-AC5F-717A69A3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670C-6CA8-FC49-9F79-C8C5F667DEC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93403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5245-C1E2-CA69-C38D-E84C4719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1B9EF-17CB-4B45-262A-21E48A80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0BB2F-4314-F301-EF0C-2A49FD135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47EF-19EB-8692-727A-2ED9EE00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A6-0BFE-D740-B35D-62C50D3AB848}" type="datetimeFigureOut">
              <a:rPr lang="en-BG" smtClean="0"/>
              <a:t>29.09.24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0E3E1-4769-1962-7AED-47B538AA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019C9-B13A-8D8B-A7FB-DE92C471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670C-6CA8-FC49-9F79-C8C5F667DEC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39270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BA762-9F11-7FD9-EB11-A2047775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FD020-AB7A-930D-A7A7-1369C422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D850-4DC2-B1E9-8B6C-5CB0828E2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1B8A6-0BFE-D740-B35D-62C50D3AB848}" type="datetimeFigureOut">
              <a:rPr lang="en-BG" smtClean="0"/>
              <a:t>29.09.24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6B37-841D-B00C-FAC5-156A01C9A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194D-71BA-EF4F-4D43-67A3DCCC1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1670C-6CA8-FC49-9F79-C8C5F667DEC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767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7" Type="http://schemas.openxmlformats.org/officeDocument/2006/relationships/hyperlink" Target="https://www.freecodecamp.org/news/html-best-practices/" TargetMode="External"/><Relationship Id="rId2" Type="http://schemas.openxmlformats.org/officeDocument/2006/relationships/hyperlink" Target="https://html.spec.whatwg.org/multipag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aniuse.com/" TargetMode="External"/><Relationship Id="rId5" Type="http://schemas.openxmlformats.org/officeDocument/2006/relationships/hyperlink" Target="https://web.dev/articles/custom-elements-v1" TargetMode="External"/><Relationship Id="rId4" Type="http://schemas.openxmlformats.org/officeDocument/2006/relationships/hyperlink" Target="https://web.dev/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28C4-5F9C-3A04-EED6-95CAC4D9D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42" y="612605"/>
            <a:ext cx="10546079" cy="1386543"/>
          </a:xfrm>
        </p:spPr>
        <p:txBody>
          <a:bodyPr>
            <a:noAutofit/>
          </a:bodyPr>
          <a:lstStyle/>
          <a:p>
            <a:pPr algn="l"/>
            <a:r>
              <a:rPr lang="en-BG" sz="7800" b="1" dirty="0">
                <a:latin typeface="Montserrat Black" pitchFamily="2" charset="77"/>
              </a:rPr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DADAA-7568-8C59-094B-05C776444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843" y="1999148"/>
            <a:ext cx="10825778" cy="905417"/>
          </a:xfrm>
        </p:spPr>
        <p:txBody>
          <a:bodyPr>
            <a:noAutofit/>
          </a:bodyPr>
          <a:lstStyle/>
          <a:p>
            <a:pPr algn="l"/>
            <a:r>
              <a:rPr lang="en-BG" sz="3000" dirty="0">
                <a:latin typeface="Montserrat" pitchFamily="2" charset="77"/>
              </a:rPr>
              <a:t>Приложения с потребителски графичен интерфейс</a:t>
            </a:r>
          </a:p>
          <a:p>
            <a:pPr algn="l"/>
            <a:r>
              <a:rPr lang="en-BG" sz="3000" dirty="0">
                <a:latin typeface="Montserrat" pitchFamily="2" charset="77"/>
              </a:rPr>
              <a:t>урок 2 от 26</a:t>
            </a:r>
          </a:p>
        </p:txBody>
      </p:sp>
    </p:spTree>
    <p:extLst>
      <p:ext uri="{BB962C8B-B14F-4D97-AF65-F5344CB8AC3E}">
        <p14:creationId xmlns:p14="http://schemas.microsoft.com/office/powerpoint/2010/main" val="266252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DBEEA-EC87-A0FC-E4C8-FDB63B8D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A798-F12A-DB3F-C945-6F2F0B801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42" y="612605"/>
            <a:ext cx="10546079" cy="1386543"/>
          </a:xfrm>
        </p:spPr>
        <p:txBody>
          <a:bodyPr>
            <a:noAutofit/>
          </a:bodyPr>
          <a:lstStyle/>
          <a:p>
            <a:pPr algn="l"/>
            <a:r>
              <a:rPr lang="en-BG" sz="7800" b="1" dirty="0">
                <a:latin typeface="Montserrat Black" pitchFamily="2" charset="77"/>
              </a:rPr>
              <a:t>Атрибут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5C41781-72DC-0A22-CF91-A2251ED0B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843" y="1999148"/>
            <a:ext cx="10825778" cy="3842254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US" sz="3000" dirty="0" err="1">
                <a:latin typeface="Montserrat" pitchFamily="2" charset="77"/>
              </a:rPr>
              <a:t>Специфичен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за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всеки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отделен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елемент</a:t>
            </a:r>
            <a:endParaRPr lang="en-US" sz="3000" dirty="0">
              <a:latin typeface="Montserrat" pitchFamily="2" charset="77"/>
            </a:endParaRPr>
          </a:p>
          <a:p>
            <a:pPr marL="514350" indent="-514350" algn="l">
              <a:buAutoNum type="arabicPeriod"/>
            </a:pPr>
            <a:r>
              <a:rPr lang="en-US" sz="3000" dirty="0" err="1">
                <a:latin typeface="Montserrat" pitchFamily="2" charset="77"/>
              </a:rPr>
              <a:t>Спомага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конфигурирането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на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поведението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на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дадения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елемент</a:t>
            </a:r>
            <a:br>
              <a:rPr lang="en-US" sz="3000" dirty="0">
                <a:latin typeface="Montserrat" pitchFamily="2" charset="77"/>
              </a:rPr>
            </a:br>
            <a:br>
              <a:rPr lang="en-US" sz="3000" dirty="0">
                <a:latin typeface="Montserrat" pitchFamily="2" charset="77"/>
              </a:rPr>
            </a:br>
            <a:r>
              <a:rPr lang="en-US" sz="3000" dirty="0" err="1">
                <a:latin typeface="Montserrat" pitchFamily="2" charset="77"/>
              </a:rPr>
              <a:t>href</a:t>
            </a:r>
            <a:endParaRPr lang="en-BG" sz="3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5767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BD796-A526-27FA-88F8-90407EEE6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6667-8B58-0D12-6F8B-BC96B0EE6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42" y="612605"/>
            <a:ext cx="10546079" cy="1386543"/>
          </a:xfrm>
        </p:spPr>
        <p:txBody>
          <a:bodyPr>
            <a:noAutofit/>
          </a:bodyPr>
          <a:lstStyle/>
          <a:p>
            <a:pPr algn="l"/>
            <a:r>
              <a:rPr lang="en-BG" sz="7800" b="1" dirty="0">
                <a:latin typeface="Montserrat Black" pitchFamily="2" charset="77"/>
              </a:rPr>
              <a:t>Семантика?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EFE5F-2E27-9FFF-6440-0E97240AD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843" y="1999148"/>
            <a:ext cx="10825778" cy="3842254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US" sz="3000" dirty="0" err="1">
                <a:latin typeface="Montserrat" pitchFamily="2" charset="77"/>
              </a:rPr>
              <a:t>За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да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е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по-пригледен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и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разбираем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за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четене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от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машини</a:t>
            </a:r>
            <a:r>
              <a:rPr lang="en-US" sz="3000" dirty="0">
                <a:latin typeface="Montserrat" pitchFamily="2" charset="77"/>
              </a:rPr>
              <a:t>, </a:t>
            </a:r>
            <a:r>
              <a:rPr lang="en-US" sz="3000" dirty="0" err="1">
                <a:latin typeface="Montserrat" pitchFamily="2" charset="77"/>
              </a:rPr>
              <a:t>кодът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ни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придобива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семантичен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вид</a:t>
            </a:r>
            <a:r>
              <a:rPr lang="en-US" sz="3000" dirty="0">
                <a:latin typeface="Montserrat" pitchFamily="2" charset="77"/>
              </a:rPr>
              <a:t>:</a:t>
            </a:r>
            <a:br>
              <a:rPr lang="en-US" sz="3000" dirty="0">
                <a:latin typeface="Montserrat" pitchFamily="2" charset="77"/>
              </a:rPr>
            </a:br>
            <a:br>
              <a:rPr lang="en-US" sz="3000" dirty="0">
                <a:latin typeface="Montserrat" pitchFamily="2" charset="77"/>
              </a:rPr>
            </a:br>
            <a:r>
              <a:rPr lang="en-US" sz="3000" dirty="0">
                <a:latin typeface="Montserrat" pitchFamily="2" charset="77"/>
              </a:rPr>
              <a:t>section</a:t>
            </a:r>
            <a:br>
              <a:rPr lang="en-US" sz="3000" dirty="0">
                <a:latin typeface="Montserrat" pitchFamily="2" charset="77"/>
              </a:rPr>
            </a:br>
            <a:r>
              <a:rPr lang="en-US" sz="3000" dirty="0">
                <a:latin typeface="Montserrat" pitchFamily="2" charset="77"/>
              </a:rPr>
              <a:t>nav</a:t>
            </a:r>
            <a:br>
              <a:rPr lang="en-US" sz="3000" dirty="0">
                <a:latin typeface="Montserrat" pitchFamily="2" charset="77"/>
              </a:rPr>
            </a:br>
            <a:r>
              <a:rPr lang="en-US" sz="3000" dirty="0">
                <a:latin typeface="Montserrat" pitchFamily="2" charset="77"/>
              </a:rPr>
              <a:t>article</a:t>
            </a:r>
            <a:endParaRPr lang="en-GB" sz="1800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17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AB53C-3096-33C4-E500-6BF932071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AE52-2B34-569C-E8BA-E542BD10C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42" y="612605"/>
            <a:ext cx="10546079" cy="1386543"/>
          </a:xfrm>
        </p:spPr>
        <p:txBody>
          <a:bodyPr>
            <a:noAutofit/>
          </a:bodyPr>
          <a:lstStyle/>
          <a:p>
            <a:pPr algn="l"/>
            <a:r>
              <a:rPr lang="en-BG" sz="7800" b="1" dirty="0">
                <a:latin typeface="Montserrat Black" pitchFamily="2" charset="77"/>
              </a:rPr>
              <a:t>Форми. The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2D781-A768-5E87-76C4-CAB30D0C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085" y="1999148"/>
            <a:ext cx="10825778" cy="3842254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GB" sz="3000" dirty="0" err="1">
                <a:latin typeface="Montserrat" pitchFamily="2" charset="77"/>
              </a:rPr>
              <a:t>Основното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средство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за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събиране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на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структуриран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и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типизиран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инпут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от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потребителите</a:t>
            </a:r>
            <a:r>
              <a:rPr lang="en-GB" sz="3000" dirty="0">
                <a:latin typeface="Montserrat" pitchFamily="2" charset="77"/>
              </a:rPr>
              <a:t> </a:t>
            </a:r>
            <a:br>
              <a:rPr lang="en-GB" sz="3000" dirty="0">
                <a:latin typeface="Montserrat" pitchFamily="2" charset="77"/>
              </a:rPr>
            </a:br>
            <a:br>
              <a:rPr lang="en-GB" sz="3000" dirty="0">
                <a:latin typeface="Montserrat" pitchFamily="2" charset="77"/>
              </a:rPr>
            </a:br>
            <a:r>
              <a:rPr lang="en-GB" sz="3000" dirty="0">
                <a:latin typeface="Montserrat" pitchFamily="2" charset="77"/>
              </a:rPr>
              <a:t>&lt;form&gt; … &lt;/form&gt;</a:t>
            </a:r>
          </a:p>
        </p:txBody>
      </p:sp>
    </p:spTree>
    <p:extLst>
      <p:ext uri="{BB962C8B-B14F-4D97-AF65-F5344CB8AC3E}">
        <p14:creationId xmlns:p14="http://schemas.microsoft.com/office/powerpoint/2010/main" val="233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81C11-4FA3-B2ED-D351-A250A52AF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481C-CD3F-C8BC-2EE8-8250024A1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42" y="612605"/>
            <a:ext cx="10546079" cy="1386543"/>
          </a:xfrm>
        </p:spPr>
        <p:txBody>
          <a:bodyPr>
            <a:noAutofit/>
          </a:bodyPr>
          <a:lstStyle/>
          <a:p>
            <a:pPr algn="l"/>
            <a:r>
              <a:rPr lang="en-BG" sz="7800" b="1" dirty="0">
                <a:latin typeface="Montserrat Black" pitchFamily="2" charset="77"/>
              </a:rPr>
              <a:t>Структруа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D5029-87C4-8E9B-003D-D46BF6627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085" y="1999148"/>
            <a:ext cx="10825778" cy="3842254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GB" sz="3000" dirty="0" err="1">
                <a:latin typeface="Montserrat" pitchFamily="2" charset="77"/>
              </a:rPr>
              <a:t>Йерархия</a:t>
            </a:r>
            <a:endParaRPr lang="en-GB" sz="3000" dirty="0">
              <a:latin typeface="Montserrat" pitchFamily="2" charset="77"/>
            </a:endParaRPr>
          </a:p>
          <a:p>
            <a:pPr marL="514350" indent="-514350" algn="l">
              <a:buAutoNum type="arabicPeriod"/>
            </a:pPr>
            <a:r>
              <a:rPr lang="en-GB" sz="3000" dirty="0" err="1">
                <a:latin typeface="Montserrat" pitchFamily="2" charset="77"/>
              </a:rPr>
              <a:t>Един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елемент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има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една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цел</a:t>
            </a:r>
            <a:endParaRPr lang="en-GB" sz="3000" dirty="0">
              <a:latin typeface="Montserrat" pitchFamily="2" charset="77"/>
            </a:endParaRPr>
          </a:p>
          <a:p>
            <a:pPr marL="514350" indent="-514350" algn="l">
              <a:buAutoNum type="arabicPeriod"/>
            </a:pPr>
            <a:r>
              <a:rPr lang="en-GB" sz="3000" dirty="0" err="1">
                <a:latin typeface="Montserrat" pitchFamily="2" charset="77"/>
              </a:rPr>
              <a:t>Използвайте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семантика</a:t>
            </a:r>
            <a:r>
              <a:rPr lang="en-GB" sz="3000" dirty="0">
                <a:latin typeface="Montserrat" pitchFamily="2" charset="77"/>
              </a:rPr>
              <a:t>. &lt;div&gt;/&lt;span&gt; </a:t>
            </a:r>
            <a:r>
              <a:rPr lang="en-GB" sz="3000" dirty="0" err="1">
                <a:latin typeface="Montserrat" pitchFamily="2" charset="77"/>
              </a:rPr>
              <a:t>не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е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решение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за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всичко</a:t>
            </a:r>
            <a:endParaRPr lang="en-GB" sz="3000" dirty="0">
              <a:latin typeface="Montserrat" pitchFamily="2" charset="77"/>
            </a:endParaRPr>
          </a:p>
          <a:p>
            <a:pPr marL="514350" indent="-514350" algn="l">
              <a:buAutoNum type="arabicPeriod"/>
            </a:pPr>
            <a:r>
              <a:rPr lang="az-Cyrl-AZ" sz="3000" dirty="0">
                <a:latin typeface="Montserrat" pitchFamily="2" charset="77"/>
              </a:rPr>
              <a:t>Н</a:t>
            </a:r>
            <a:r>
              <a:rPr lang="en-GB" sz="3000" dirty="0" err="1">
                <a:latin typeface="Montserrat" pitchFamily="2" charset="77"/>
              </a:rPr>
              <a:t>е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използвайте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деприкейтнати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символи</a:t>
            </a:r>
            <a:endParaRPr lang="en-GB" sz="3000" dirty="0">
              <a:latin typeface="Montserrat" pitchFamily="2" charset="77"/>
            </a:endParaRPr>
          </a:p>
          <a:p>
            <a:pPr marL="514350" indent="-514350" algn="l">
              <a:buAutoNum type="arabicPeriod"/>
            </a:pPr>
            <a:r>
              <a:rPr lang="en-GB" sz="3000" dirty="0" err="1">
                <a:latin typeface="Montserrat" pitchFamily="2" charset="77"/>
              </a:rPr>
              <a:t>Не</a:t>
            </a:r>
            <a:r>
              <a:rPr lang="en-GB" sz="3000" dirty="0">
                <a:latin typeface="Montserrat" pitchFamily="2" charset="77"/>
              </a:rPr>
              <a:t> </a:t>
            </a:r>
            <a:r>
              <a:rPr lang="en-GB" sz="3000" dirty="0" err="1">
                <a:latin typeface="Montserrat" pitchFamily="2" charset="77"/>
              </a:rPr>
              <a:t>слагайте</a:t>
            </a:r>
            <a:r>
              <a:rPr lang="en-GB" sz="3000" dirty="0">
                <a:latin typeface="Montserrat" pitchFamily="2" charset="77"/>
              </a:rPr>
              <a:t> block-level </a:t>
            </a:r>
            <a:r>
              <a:rPr lang="en-GB" sz="3000" dirty="0" err="1">
                <a:latin typeface="Montserrat" pitchFamily="2" charset="77"/>
              </a:rPr>
              <a:t>в</a:t>
            </a:r>
            <a:r>
              <a:rPr lang="en-GB" sz="3000" dirty="0">
                <a:latin typeface="Montserrat" pitchFamily="2" charset="77"/>
              </a:rPr>
              <a:t> inline </a:t>
            </a:r>
            <a:r>
              <a:rPr lang="en-GB" sz="3000" dirty="0" err="1">
                <a:latin typeface="Montserrat" pitchFamily="2" charset="77"/>
              </a:rPr>
              <a:t>елементи</a:t>
            </a:r>
            <a:endParaRPr lang="en-GB" sz="3000" dirty="0">
              <a:latin typeface="Montserrat" pitchFamily="2" charset="77"/>
            </a:endParaRPr>
          </a:p>
          <a:p>
            <a:pPr marL="514350" indent="-514350" algn="l">
              <a:buAutoNum type="arabicPeriod"/>
            </a:pPr>
            <a:endParaRPr lang="en-GB" sz="3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121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9112-9B2D-3C07-2464-01CA046C5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CF4B-433F-5915-9441-512A478C1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42" y="612605"/>
            <a:ext cx="10546079" cy="1386543"/>
          </a:xfrm>
        </p:spPr>
        <p:txBody>
          <a:bodyPr>
            <a:noAutofit/>
          </a:bodyPr>
          <a:lstStyle/>
          <a:p>
            <a:pPr algn="l"/>
            <a:r>
              <a:rPr lang="en-BG" sz="7800" b="1" dirty="0">
                <a:latin typeface="Montserrat Black" pitchFamily="2" charset="77"/>
              </a:rPr>
              <a:t>Ресурси: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94270-32DE-3150-7B24-A25215428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843" y="1999148"/>
            <a:ext cx="10825778" cy="3842254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GB" sz="3000" dirty="0">
                <a:latin typeface="Montserrat" pitchFamily="2" charset="77"/>
                <a:hlinkClick r:id="rId2"/>
              </a:rPr>
              <a:t>HTML Living Standard</a:t>
            </a:r>
            <a:r>
              <a:rPr lang="en-GB" sz="3000" dirty="0">
                <a:latin typeface="Montserrat" pitchFamily="2" charset="77"/>
              </a:rPr>
              <a:t> </a:t>
            </a:r>
          </a:p>
          <a:p>
            <a:pPr marL="514350" indent="-514350" algn="l">
              <a:buAutoNum type="arabicPeriod"/>
            </a:pPr>
            <a:r>
              <a:rPr lang="en-GB" sz="3000" dirty="0">
                <a:latin typeface="Montserrat" pitchFamily="2" charset="77"/>
                <a:hlinkClick r:id="rId3"/>
              </a:rPr>
              <a:t>HTML (MDN)</a:t>
            </a:r>
            <a:endParaRPr lang="en-GB" sz="3000" dirty="0">
              <a:latin typeface="Montserrat" pitchFamily="2" charset="77"/>
            </a:endParaRPr>
          </a:p>
          <a:p>
            <a:pPr marL="514350" indent="-514350" algn="l">
              <a:buAutoNum type="arabicPeriod"/>
            </a:pPr>
            <a:r>
              <a:rPr lang="en-GB" sz="3000" dirty="0">
                <a:latin typeface="Montserrat" pitchFamily="2" charset="77"/>
                <a:hlinkClick r:id="rId4"/>
              </a:rPr>
              <a:t>HTML (web.dev)</a:t>
            </a:r>
            <a:endParaRPr lang="en-GB" sz="3000" dirty="0">
              <a:latin typeface="Montserrat" pitchFamily="2" charset="77"/>
            </a:endParaRPr>
          </a:p>
          <a:p>
            <a:pPr marL="514350" indent="-514350" algn="l">
              <a:buAutoNum type="arabicPeriod"/>
            </a:pPr>
            <a:r>
              <a:rPr lang="en-GB" sz="3000" dirty="0">
                <a:latin typeface="Montserrat" pitchFamily="2" charset="77"/>
                <a:hlinkClick r:id="rId5"/>
              </a:rPr>
              <a:t>Custom HTML Elements (</a:t>
            </a:r>
            <a:r>
              <a:rPr lang="en-GB" sz="3000" dirty="0" err="1">
                <a:latin typeface="Montserrat" pitchFamily="2" charset="77"/>
                <a:hlinkClick r:id="rId5"/>
              </a:rPr>
              <a:t>web.dev</a:t>
            </a:r>
            <a:r>
              <a:rPr lang="en-GB" sz="3000" dirty="0">
                <a:latin typeface="Montserrat" pitchFamily="2" charset="77"/>
                <a:hlinkClick r:id="rId5"/>
              </a:rPr>
              <a:t>)</a:t>
            </a:r>
            <a:endParaRPr lang="en-GB" sz="3000" dirty="0">
              <a:latin typeface="Montserrat" pitchFamily="2" charset="77"/>
            </a:endParaRPr>
          </a:p>
          <a:p>
            <a:pPr marL="514350" indent="-514350" algn="l">
              <a:buAutoNum type="arabicPeriod"/>
            </a:pPr>
            <a:r>
              <a:rPr lang="en-GB" sz="3000" dirty="0">
                <a:latin typeface="Montserrat" pitchFamily="2" charset="77"/>
                <a:hlinkClick r:id="rId6"/>
              </a:rPr>
              <a:t>Can I use...</a:t>
            </a:r>
            <a:endParaRPr lang="en-GB" sz="3000" dirty="0">
              <a:latin typeface="Montserrat" pitchFamily="2" charset="77"/>
            </a:endParaRPr>
          </a:p>
          <a:p>
            <a:pPr marL="514350" indent="-514350" algn="l">
              <a:buAutoNum type="arabicPeriod"/>
            </a:pPr>
            <a:r>
              <a:rPr lang="en-GB" sz="3000" dirty="0">
                <a:latin typeface="Montserrat" pitchFamily="2" charset="77"/>
                <a:hlinkClick r:id="rId7"/>
              </a:rPr>
              <a:t>HTML Best Practices</a:t>
            </a:r>
            <a:endParaRPr lang="en-BG" sz="3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173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42C7C-763A-9170-DA23-32B74175D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529E-D863-EF21-3739-14EEE875F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42" y="612605"/>
            <a:ext cx="10546079" cy="1386543"/>
          </a:xfrm>
        </p:spPr>
        <p:txBody>
          <a:bodyPr>
            <a:noAutofit/>
          </a:bodyPr>
          <a:lstStyle/>
          <a:p>
            <a:pPr algn="l"/>
            <a:r>
              <a:rPr lang="en-BG" sz="7800" b="1">
                <a:latin typeface="Montserrat Black" pitchFamily="2" charset="77"/>
              </a:rPr>
              <a:t>Денят ни:</a:t>
            </a:r>
            <a:endParaRPr lang="en-BG" sz="7800" b="1" dirty="0">
              <a:latin typeface="Montserrat Black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BEBB1-ABA9-A1A4-5557-DB77BF118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843" y="1999148"/>
            <a:ext cx="10825778" cy="3842254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az-Cyrl-AZ" sz="3000" dirty="0">
                <a:latin typeface="Montserrat" pitchFamily="2" charset="77"/>
              </a:rPr>
              <a:t>Структура на </a:t>
            </a:r>
            <a:r>
              <a:rPr lang="en-GB" sz="3000" dirty="0">
                <a:latin typeface="Montserrat" pitchFamily="2" charset="77"/>
              </a:rPr>
              <a:t>HTML </a:t>
            </a:r>
            <a:r>
              <a:rPr lang="az-Cyrl-AZ" sz="3000" dirty="0">
                <a:latin typeface="Montserrat" pitchFamily="2" charset="77"/>
              </a:rPr>
              <a:t>документ. </a:t>
            </a:r>
            <a:br>
              <a:rPr lang="en-US" sz="3000" dirty="0">
                <a:latin typeface="Montserrat" pitchFamily="2" charset="77"/>
              </a:rPr>
            </a:br>
            <a:r>
              <a:rPr lang="az-Cyrl-AZ" sz="3000" dirty="0">
                <a:latin typeface="Montserrat" pitchFamily="2" charset="77"/>
              </a:rPr>
              <a:t>Мета данни, видима част </a:t>
            </a:r>
          </a:p>
          <a:p>
            <a:pPr marL="514350" indent="-514350" algn="l">
              <a:buAutoNum type="arabicPeriod"/>
            </a:pPr>
            <a:r>
              <a:rPr lang="az-Cyrl-AZ" sz="3000" dirty="0">
                <a:latin typeface="Montserrat" pitchFamily="2" charset="77"/>
              </a:rPr>
              <a:t>Основни </a:t>
            </a:r>
            <a:r>
              <a:rPr lang="en-GB" sz="3000" dirty="0">
                <a:latin typeface="Montserrat" pitchFamily="2" charset="77"/>
              </a:rPr>
              <a:t>HTML </a:t>
            </a:r>
            <a:r>
              <a:rPr lang="az-Cyrl-AZ" sz="3000" dirty="0">
                <a:latin typeface="Montserrat" pitchFamily="2" charset="77"/>
              </a:rPr>
              <a:t>елементи и спецификите им </a:t>
            </a:r>
          </a:p>
          <a:p>
            <a:pPr marL="514350" indent="-514350" algn="l">
              <a:buAutoNum type="arabicPeriod"/>
            </a:pPr>
            <a:r>
              <a:rPr lang="az-Cyrl-AZ" sz="3000" dirty="0">
                <a:latin typeface="Montserrat" pitchFamily="2" charset="77"/>
              </a:rPr>
              <a:t>Глобални атрибути</a:t>
            </a:r>
            <a:r>
              <a:rPr lang="en-US" sz="3000" dirty="0">
                <a:latin typeface="Montserrat" pitchFamily="2" charset="77"/>
              </a:rPr>
              <a:t>. </a:t>
            </a:r>
            <a:r>
              <a:rPr lang="az-Cyrl-AZ" sz="3000" dirty="0">
                <a:latin typeface="Montserrat" pitchFamily="2" charset="77"/>
              </a:rPr>
              <a:t>Атрибути </a:t>
            </a:r>
            <a:endParaRPr lang="en-US" sz="3000" dirty="0">
              <a:latin typeface="Montserrat" pitchFamily="2" charset="77"/>
            </a:endParaRPr>
          </a:p>
          <a:p>
            <a:pPr marL="514350" indent="-514350" algn="l">
              <a:buAutoNum type="arabicPeriod"/>
            </a:pPr>
            <a:r>
              <a:rPr lang="az-Cyrl-AZ" sz="3000" dirty="0">
                <a:latin typeface="Montserrat" pitchFamily="2" charset="77"/>
              </a:rPr>
              <a:t>Семантичен </a:t>
            </a:r>
            <a:r>
              <a:rPr lang="en-GB" sz="3000" dirty="0">
                <a:latin typeface="Montserrat" pitchFamily="2" charset="77"/>
              </a:rPr>
              <a:t>HTML </a:t>
            </a:r>
          </a:p>
          <a:p>
            <a:pPr marL="514350" indent="-514350" algn="l">
              <a:buAutoNum type="arabicPeriod"/>
            </a:pPr>
            <a:r>
              <a:rPr lang="az-Cyrl-AZ" sz="3000" dirty="0">
                <a:latin typeface="Montserrat" pitchFamily="2" charset="77"/>
              </a:rPr>
              <a:t>Форми и инпути </a:t>
            </a:r>
          </a:p>
          <a:p>
            <a:pPr marL="514350" indent="-514350" algn="l">
              <a:buAutoNum type="arabicPeriod"/>
            </a:pPr>
            <a:r>
              <a:rPr lang="az-Cyrl-AZ" sz="3000" dirty="0">
                <a:latin typeface="Montserrat" pitchFamily="2" charset="77"/>
              </a:rPr>
              <a:t>Йерархия и организация на маркъпа </a:t>
            </a:r>
            <a:r>
              <a:rPr lang="en-BG" sz="3000" dirty="0">
                <a:latin typeface="Montserrat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00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CB2EE-9F5A-6C6B-52EA-2941C01D0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6852-1A4B-C993-7DAE-1F76D8C0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42" y="612605"/>
            <a:ext cx="10546079" cy="1386543"/>
          </a:xfrm>
        </p:spPr>
        <p:txBody>
          <a:bodyPr>
            <a:noAutofit/>
          </a:bodyPr>
          <a:lstStyle/>
          <a:p>
            <a:pPr algn="l"/>
            <a:r>
              <a:rPr lang="en-BG" sz="7800" b="1" dirty="0">
                <a:latin typeface="Montserrat Black" pitchFamily="2" charset="77"/>
              </a:rPr>
              <a:t>HTML документ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87F5D-57C5-04D3-07A7-5F0AD130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81215"/>
            <a:ext cx="7772400" cy="32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0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12913-F5C7-A079-EF04-27BEA8EEA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E5CD-6340-FDF0-A7BA-FC0E04BC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42" y="612605"/>
            <a:ext cx="10546079" cy="1386543"/>
          </a:xfrm>
        </p:spPr>
        <p:txBody>
          <a:bodyPr>
            <a:noAutofit/>
          </a:bodyPr>
          <a:lstStyle/>
          <a:p>
            <a:pPr algn="l"/>
            <a:r>
              <a:rPr lang="en-BG" sz="7800" b="1" dirty="0">
                <a:latin typeface="Montserrat Black" pitchFamily="2" charset="77"/>
              </a:rPr>
              <a:t>Мета данни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69062-0B93-240B-AE31-2674B796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13911"/>
            <a:ext cx="7772400" cy="1015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B6C48C-3FB5-84C5-79BA-46F55386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7772400" cy="22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9D7C4-187F-C822-3969-AB5E50F64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36B0-136C-F2BC-45B8-17BD188F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42" y="612605"/>
            <a:ext cx="10546079" cy="1386543"/>
          </a:xfrm>
        </p:spPr>
        <p:txBody>
          <a:bodyPr>
            <a:noAutofit/>
          </a:bodyPr>
          <a:lstStyle/>
          <a:p>
            <a:pPr algn="l"/>
            <a:r>
              <a:rPr lang="en-BG" sz="7800" b="1" dirty="0">
                <a:latin typeface="Montserrat Black" pitchFamily="2" charset="77"/>
              </a:rPr>
              <a:t>Мета данни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39FE9-48BF-4697-8223-FD8EEB46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2380"/>
            <a:ext cx="7772400" cy="283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9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AC717-E9D7-8FEA-7E06-93BEF03AB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0443-D475-35E5-B5CB-409722537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42" y="612605"/>
            <a:ext cx="10546079" cy="1386543"/>
          </a:xfrm>
        </p:spPr>
        <p:txBody>
          <a:bodyPr>
            <a:noAutofit/>
          </a:bodyPr>
          <a:lstStyle/>
          <a:p>
            <a:pPr algn="l"/>
            <a:r>
              <a:rPr lang="en-BG" sz="7800" b="1" dirty="0">
                <a:latin typeface="Montserrat Black" pitchFamily="2" charset="77"/>
              </a:rPr>
              <a:t>HTML таг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6AD66-7397-9C3E-C8FF-E3747B1A2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30926"/>
            <a:ext cx="7772400" cy="796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6E253-F118-0977-5CD9-4D6CDEC1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93522"/>
            <a:ext cx="7772400" cy="9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6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F0C55-64AC-C2E8-2F59-DEE014229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BFFB5B-32B7-B0A4-E99B-E534597F42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pic>
        <p:nvPicPr>
          <p:cNvPr id="1026" name="Picture 2" descr="A sample code snippet demonstrating the structure of an html element.&lt;p&gt; My cat is very grumpy &lt;/p&gt;.">
            <a:extLst>
              <a:ext uri="{FF2B5EF4-FFF2-40B4-BE49-F238E27FC236}">
                <a16:creationId xmlns:a16="http://schemas.microsoft.com/office/drawing/2014/main" id="{45739171-900C-938E-5135-553428602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1999148"/>
            <a:ext cx="104267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67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0E176-3A07-38ED-B38F-882C69BB4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6DDC0E-CC13-E9AF-F20F-3743304DD1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pic>
        <p:nvPicPr>
          <p:cNvPr id="3074" name="Picture 2" descr="paragraph tag with 'class=&quot;editor-note&quot;' attribute emphasized">
            <a:extLst>
              <a:ext uri="{FF2B5EF4-FFF2-40B4-BE49-F238E27FC236}">
                <a16:creationId xmlns:a16="http://schemas.microsoft.com/office/drawing/2014/main" id="{1F615A5A-95A6-C4A8-5335-1D0EF5613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" y="2689226"/>
            <a:ext cx="11167872" cy="135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8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35119-6C40-1081-CB49-07DCA2EDB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7CEF-0C47-8FFC-4155-46E4FCC03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42" y="612605"/>
            <a:ext cx="10546079" cy="1386543"/>
          </a:xfrm>
        </p:spPr>
        <p:txBody>
          <a:bodyPr>
            <a:noAutofit/>
          </a:bodyPr>
          <a:lstStyle/>
          <a:p>
            <a:pPr algn="l"/>
            <a:r>
              <a:rPr lang="en-BG" sz="7800" b="1" dirty="0">
                <a:latin typeface="Montserrat Black" pitchFamily="2" charset="77"/>
              </a:rPr>
              <a:t>Глобален атрибут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2B0D42-3284-9A10-3012-4BB1F50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843" y="1999148"/>
            <a:ext cx="10825778" cy="3842254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US" sz="3000" dirty="0" err="1">
                <a:latin typeface="Montserrat" pitchFamily="2" charset="77"/>
              </a:rPr>
              <a:t>Могат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да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се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използват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за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всеки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един</a:t>
            </a:r>
            <a:r>
              <a:rPr lang="en-US" sz="3000" dirty="0">
                <a:latin typeface="Montserrat" pitchFamily="2" charset="77"/>
              </a:rPr>
              <a:t> HTML </a:t>
            </a:r>
            <a:r>
              <a:rPr lang="en-US" sz="3000" dirty="0" err="1">
                <a:latin typeface="Montserrat" pitchFamily="2" charset="77"/>
              </a:rPr>
              <a:t>елемент</a:t>
            </a:r>
            <a:endParaRPr lang="en-US" sz="3000" dirty="0">
              <a:latin typeface="Montserrat" pitchFamily="2" charset="77"/>
            </a:endParaRPr>
          </a:p>
          <a:p>
            <a:pPr marL="514350" indent="-514350" algn="l">
              <a:buAutoNum type="arabicPeriod"/>
            </a:pPr>
            <a:r>
              <a:rPr lang="en-US" sz="3000" dirty="0" err="1">
                <a:latin typeface="Montserrat" pitchFamily="2" charset="77"/>
              </a:rPr>
              <a:t>Задава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поведението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му</a:t>
            </a:r>
            <a:r>
              <a:rPr lang="en-US" sz="3000" dirty="0">
                <a:latin typeface="Montserrat" pitchFamily="2" charset="77"/>
              </a:rPr>
              <a:t>, </a:t>
            </a:r>
            <a:r>
              <a:rPr lang="en-US" sz="3000" dirty="0" err="1">
                <a:latin typeface="Montserrat" pitchFamily="2" charset="77"/>
              </a:rPr>
              <a:t>интеракция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с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различни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събития</a:t>
            </a:r>
            <a:r>
              <a:rPr lang="en-US" sz="3000" dirty="0">
                <a:latin typeface="Montserrat" pitchFamily="2" charset="77"/>
              </a:rPr>
              <a:t>, </a:t>
            </a:r>
            <a:r>
              <a:rPr lang="en-US" sz="3000" dirty="0" err="1">
                <a:latin typeface="Montserrat" pitchFamily="2" charset="77"/>
              </a:rPr>
              <a:t>както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и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допълнителни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данни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в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контекста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на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приложението</a:t>
            </a:r>
            <a:r>
              <a:rPr lang="en-US" sz="3000" dirty="0">
                <a:latin typeface="Montserrat" pitchFamily="2" charset="77"/>
              </a:rPr>
              <a:t>, </a:t>
            </a:r>
            <a:r>
              <a:rPr lang="en-US" sz="3000" dirty="0" err="1">
                <a:latin typeface="Montserrat" pitchFamily="2" charset="77"/>
              </a:rPr>
              <a:t>което</a:t>
            </a:r>
            <a:r>
              <a:rPr lang="en-US" sz="3000" dirty="0">
                <a:latin typeface="Montserrat" pitchFamily="2" charset="77"/>
              </a:rPr>
              <a:t> </a:t>
            </a:r>
            <a:r>
              <a:rPr lang="en-US" sz="3000" dirty="0" err="1">
                <a:latin typeface="Montserrat" pitchFamily="2" charset="77"/>
              </a:rPr>
              <a:t>създаваме</a:t>
            </a:r>
            <a:r>
              <a:rPr lang="en-US" sz="3000" dirty="0">
                <a:latin typeface="Montserrat" pitchFamily="2" charset="77"/>
              </a:rPr>
              <a:t>:</a:t>
            </a:r>
            <a:br>
              <a:rPr lang="en-US" sz="3000" dirty="0">
                <a:latin typeface="Montserrat" pitchFamily="2" charset="77"/>
              </a:rPr>
            </a:br>
            <a:br>
              <a:rPr lang="en-US" sz="3000" dirty="0">
                <a:latin typeface="Montserrat" pitchFamily="2" charset="77"/>
              </a:rPr>
            </a:br>
            <a:r>
              <a:rPr lang="en-US" sz="3000" dirty="0">
                <a:latin typeface="Montserrat" pitchFamily="2" charset="77"/>
              </a:rPr>
              <a:t>data-*</a:t>
            </a:r>
            <a:endParaRPr lang="en-BG" sz="3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0919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215</Words>
  <Application>Microsoft Macintosh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Montserrat</vt:lpstr>
      <vt:lpstr>Montserrat Black</vt:lpstr>
      <vt:lpstr>Office Theme</vt:lpstr>
      <vt:lpstr>HTML</vt:lpstr>
      <vt:lpstr>Денят ни:</vt:lpstr>
      <vt:lpstr>HTML документ</vt:lpstr>
      <vt:lpstr>Мета данни</vt:lpstr>
      <vt:lpstr>Мета данни</vt:lpstr>
      <vt:lpstr>HTML таг</vt:lpstr>
      <vt:lpstr>PowerPoint Presentation</vt:lpstr>
      <vt:lpstr>PowerPoint Presentation</vt:lpstr>
      <vt:lpstr>Глобален атрибут</vt:lpstr>
      <vt:lpstr>Атрибут</vt:lpstr>
      <vt:lpstr>Семантика?</vt:lpstr>
      <vt:lpstr>Форми. The all</vt:lpstr>
      <vt:lpstr>Структруа</vt:lpstr>
      <vt:lpstr>Ресурси: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Hristo Laskov</dc:creator>
  <cp:lastModifiedBy>Hristo Laskov</cp:lastModifiedBy>
  <cp:revision>4</cp:revision>
  <dcterms:created xsi:type="dcterms:W3CDTF">2024-09-24T08:36:22Z</dcterms:created>
  <dcterms:modified xsi:type="dcterms:W3CDTF">2024-09-29T08:40:13Z</dcterms:modified>
</cp:coreProperties>
</file>