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371E-78D3-CF40-BEC6-BEB5DA51D2B4}" type="datetimeFigureOut">
              <a:rPr kumimoji="1" lang="zh-CN" altLang="en-US" smtClean="0"/>
              <a:t>17/8/16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02E3-8B4B-414F-8FAE-2F17B5C708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5209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371E-78D3-CF40-BEC6-BEB5DA51D2B4}" type="datetimeFigureOut">
              <a:rPr kumimoji="1" lang="zh-CN" altLang="en-US" smtClean="0"/>
              <a:t>17/8/16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02E3-8B4B-414F-8FAE-2F17B5C708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1647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371E-78D3-CF40-BEC6-BEB5DA51D2B4}" type="datetimeFigureOut">
              <a:rPr kumimoji="1" lang="zh-CN" altLang="en-US" smtClean="0"/>
              <a:t>17/8/16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02E3-8B4B-414F-8FAE-2F17B5C708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366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371E-78D3-CF40-BEC6-BEB5DA51D2B4}" type="datetimeFigureOut">
              <a:rPr kumimoji="1" lang="zh-CN" altLang="en-US" smtClean="0"/>
              <a:t>17/8/16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02E3-8B4B-414F-8FAE-2F17B5C708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660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371E-78D3-CF40-BEC6-BEB5DA51D2B4}" type="datetimeFigureOut">
              <a:rPr kumimoji="1" lang="zh-CN" altLang="en-US" smtClean="0"/>
              <a:t>17/8/16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02E3-8B4B-414F-8FAE-2F17B5C708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195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371E-78D3-CF40-BEC6-BEB5DA51D2B4}" type="datetimeFigureOut">
              <a:rPr kumimoji="1" lang="zh-CN" altLang="en-US" smtClean="0"/>
              <a:t>17/8/16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02E3-8B4B-414F-8FAE-2F17B5C708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25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371E-78D3-CF40-BEC6-BEB5DA51D2B4}" type="datetimeFigureOut">
              <a:rPr kumimoji="1" lang="zh-CN" altLang="en-US" smtClean="0"/>
              <a:t>17/8/16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02E3-8B4B-414F-8FAE-2F17B5C708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459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371E-78D3-CF40-BEC6-BEB5DA51D2B4}" type="datetimeFigureOut">
              <a:rPr kumimoji="1" lang="zh-CN" altLang="en-US" smtClean="0"/>
              <a:t>17/8/16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02E3-8B4B-414F-8FAE-2F17B5C708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770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371E-78D3-CF40-BEC6-BEB5DA51D2B4}" type="datetimeFigureOut">
              <a:rPr kumimoji="1" lang="zh-CN" altLang="en-US" smtClean="0"/>
              <a:t>17/8/16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02E3-8B4B-414F-8FAE-2F17B5C708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9755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371E-78D3-CF40-BEC6-BEB5DA51D2B4}" type="datetimeFigureOut">
              <a:rPr kumimoji="1" lang="zh-CN" altLang="en-US" smtClean="0"/>
              <a:t>17/8/16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02E3-8B4B-414F-8FAE-2F17B5C708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59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371E-78D3-CF40-BEC6-BEB5DA51D2B4}" type="datetimeFigureOut">
              <a:rPr kumimoji="1" lang="zh-CN" altLang="en-US" smtClean="0"/>
              <a:t>17/8/16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02E3-8B4B-414F-8FAE-2F17B5C708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2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C371E-78D3-CF40-BEC6-BEB5DA51D2B4}" type="datetimeFigureOut">
              <a:rPr kumimoji="1" lang="zh-CN" altLang="en-US" smtClean="0"/>
              <a:t>17/8/16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602E3-8B4B-414F-8FAE-2F17B5C708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431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6041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屏幕快照 2017-08-16 上午9.00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1055589"/>
            <a:ext cx="4127154" cy="224328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8689"/>
          </a:xfrm>
        </p:spPr>
        <p:txBody>
          <a:bodyPr>
            <a:noAutofit/>
          </a:bodyPr>
          <a:lstStyle/>
          <a:p>
            <a:r>
              <a:rPr kumimoji="1" lang="en-US" altLang="zh-CN" sz="2800" dirty="0" smtClean="0"/>
              <a:t>Writing Maintainable Automated Acceptance Tests</a:t>
            </a:r>
            <a:endParaRPr kumimoji="1" lang="zh-CN" altLang="en-US" sz="2800" dirty="0"/>
          </a:p>
        </p:txBody>
      </p:sp>
      <p:sp>
        <p:nvSpPr>
          <p:cNvPr id="6" name="圆角矩形标注 5"/>
          <p:cNvSpPr/>
          <p:nvPr/>
        </p:nvSpPr>
        <p:spPr>
          <a:xfrm>
            <a:off x="5279391" y="983716"/>
            <a:ext cx="3112856" cy="1730842"/>
          </a:xfrm>
          <a:prstGeom prst="wedgeRoundRectCallout">
            <a:avLst>
              <a:gd name="adj1" fmla="val -76136"/>
              <a:gd name="adj2" fmla="val 27463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 smtClean="0">
                <a:solidFill>
                  <a:srgbClr val="000000"/>
                </a:solidFill>
              </a:rPr>
              <a:t>症状</a:t>
            </a:r>
            <a:r>
              <a:rPr kumimoji="1" lang="en-US" altLang="zh-CN" sz="1400" dirty="0" smtClean="0">
                <a:solidFill>
                  <a:srgbClr val="000000"/>
                </a:solidFill>
              </a:rPr>
              <a:t/>
            </a:r>
            <a:br>
              <a:rPr kumimoji="1" lang="en-US" altLang="zh-CN" sz="1400" dirty="0" smtClean="0">
                <a:solidFill>
                  <a:srgbClr val="000000"/>
                </a:solidFill>
              </a:rPr>
            </a:br>
            <a:r>
              <a:rPr kumimoji="1" lang="en-US" altLang="zh-CN" sz="1400" dirty="0" smtClean="0">
                <a:solidFill>
                  <a:srgbClr val="000000"/>
                </a:solidFill>
              </a:rPr>
              <a:t>1.</a:t>
            </a:r>
            <a:r>
              <a:rPr kumimoji="1" lang="zh-CN" altLang="en-US" sz="1400" dirty="0" smtClean="0">
                <a:solidFill>
                  <a:srgbClr val="000000"/>
                </a:solidFill>
              </a:rPr>
              <a:t> 暴露了次要的细节。</a:t>
            </a:r>
            <a:endParaRPr kumimoji="1" lang="en-US" altLang="zh-CN" sz="1400" dirty="0" smtClean="0">
              <a:solidFill>
                <a:srgbClr val="000000"/>
              </a:solidFill>
            </a:endParaRPr>
          </a:p>
          <a:p>
            <a:r>
              <a:rPr kumimoji="1" lang="zh-CN" altLang="en-US" sz="1400" dirty="0" smtClean="0">
                <a:solidFill>
                  <a:srgbClr val="000000"/>
                </a:solidFill>
              </a:rPr>
              <a:t>改进</a:t>
            </a:r>
            <a:endParaRPr kumimoji="1" lang="en-US" altLang="zh-CN" sz="1400" dirty="0" smtClean="0">
              <a:solidFill>
                <a:srgbClr val="000000"/>
              </a:solidFill>
            </a:endParaRPr>
          </a:p>
          <a:p>
            <a:r>
              <a:rPr kumimoji="1" lang="zh-CN" altLang="zh-CN" sz="1400" dirty="0" smtClean="0">
                <a:solidFill>
                  <a:srgbClr val="000000"/>
                </a:solidFill>
              </a:rPr>
              <a:t>1</a:t>
            </a:r>
            <a:r>
              <a:rPr kumimoji="1" lang="en-US" altLang="zh-CN" sz="1400" dirty="0" smtClean="0">
                <a:solidFill>
                  <a:srgbClr val="000000"/>
                </a:solidFill>
              </a:rPr>
              <a:t>.</a:t>
            </a:r>
            <a:r>
              <a:rPr kumimoji="1" lang="zh-CN" altLang="en-US" sz="1400" dirty="0" smtClean="0">
                <a:solidFill>
                  <a:srgbClr val="000000"/>
                </a:solidFill>
              </a:rPr>
              <a:t> 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把次要的细节提取到关键字   </a:t>
            </a:r>
            <a:r>
              <a:rPr kumimoji="1" lang="en-US" altLang="zh-CN" sz="1400" dirty="0" smtClean="0">
                <a:solidFill>
                  <a:srgbClr val="000000"/>
                </a:solidFill>
              </a:rPr>
              <a:t/>
            </a:r>
            <a:br>
              <a:rPr kumimoji="1" lang="en-US" altLang="zh-CN" sz="1400" dirty="0" smtClean="0">
                <a:solidFill>
                  <a:srgbClr val="000000"/>
                </a:solidFill>
              </a:rPr>
            </a:br>
            <a:endParaRPr kumimoji="1" lang="en-US" altLang="zh-CN" sz="1400" dirty="0" smtClean="0">
              <a:solidFill>
                <a:srgbClr val="000000"/>
              </a:solidFill>
            </a:endParaRPr>
          </a:p>
          <a:p>
            <a:r>
              <a:rPr kumimoji="1" lang="en-US" altLang="zh-CN" sz="1400" dirty="0" smtClean="0">
                <a:solidFill>
                  <a:srgbClr val="000000"/>
                </a:solidFill>
              </a:rPr>
              <a:t/>
            </a:r>
            <a:br>
              <a:rPr kumimoji="1" lang="en-US" altLang="zh-CN" sz="1400" dirty="0" smtClean="0">
                <a:solidFill>
                  <a:srgbClr val="000000"/>
                </a:solidFill>
              </a:rPr>
            </a:br>
            <a:endParaRPr kumimoji="1" lang="zh-CN" altLang="en-US" sz="1400" dirty="0">
              <a:solidFill>
                <a:srgbClr val="00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43292" y="697320"/>
            <a:ext cx="528698" cy="498084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1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pic>
        <p:nvPicPr>
          <p:cNvPr id="15" name="图片 14" descr="屏幕快照 2017-08-16 上午9.15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1" y="3509587"/>
            <a:ext cx="4326873" cy="3371086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243292" y="3273973"/>
            <a:ext cx="528698" cy="498084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>
                <a:solidFill>
                  <a:srgbClr val="000000"/>
                </a:solidFill>
              </a:rPr>
              <a:t>2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5431795" y="3847705"/>
            <a:ext cx="3595473" cy="1618772"/>
          </a:xfrm>
          <a:prstGeom prst="wedgeRoundRectCallout">
            <a:avLst>
              <a:gd name="adj1" fmla="val -76136"/>
              <a:gd name="adj2" fmla="val 27463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 smtClean="0">
                <a:solidFill>
                  <a:srgbClr val="000000"/>
                </a:solidFill>
              </a:rPr>
              <a:t>症状</a:t>
            </a:r>
            <a:r>
              <a:rPr kumimoji="1" lang="en-US" altLang="zh-CN" sz="1400" dirty="0" smtClean="0">
                <a:solidFill>
                  <a:srgbClr val="000000"/>
                </a:solidFill>
              </a:rPr>
              <a:t/>
            </a:r>
            <a:br>
              <a:rPr kumimoji="1" lang="en-US" altLang="zh-CN" sz="1400" dirty="0" smtClean="0">
                <a:solidFill>
                  <a:srgbClr val="000000"/>
                </a:solidFill>
              </a:rPr>
            </a:br>
            <a:r>
              <a:rPr kumimoji="1" lang="en-US" altLang="zh-CN" sz="1400" dirty="0" smtClean="0">
                <a:solidFill>
                  <a:srgbClr val="000000"/>
                </a:solidFill>
              </a:rPr>
              <a:t>1.</a:t>
            </a:r>
            <a:r>
              <a:rPr kumimoji="1" lang="zh-CN" altLang="en-US" sz="1400" dirty="0" smtClean="0">
                <a:solidFill>
                  <a:srgbClr val="000000"/>
                </a:solidFill>
              </a:rPr>
              <a:t> </a:t>
            </a:r>
            <a:r>
              <a:rPr kumimoji="1" lang="zh-CN" altLang="zh-CN" sz="1400" dirty="0">
                <a:solidFill>
                  <a:srgbClr val="000000"/>
                </a:solidFill>
              </a:rPr>
              <a:t> </a:t>
            </a:r>
            <a:r>
              <a:rPr kumimoji="1" lang="zh-CN" altLang="en-US" sz="1400" dirty="0" smtClean="0">
                <a:solidFill>
                  <a:srgbClr val="000000"/>
                </a:solidFill>
              </a:rPr>
              <a:t>代码重复</a:t>
            </a:r>
            <a:endParaRPr kumimoji="1" lang="en-US" altLang="zh-CN" sz="1400" dirty="0" smtClean="0">
              <a:solidFill>
                <a:srgbClr val="000000"/>
              </a:solidFill>
            </a:endParaRPr>
          </a:p>
          <a:p>
            <a:r>
              <a:rPr kumimoji="1" lang="zh-CN" altLang="en-US" sz="1400" dirty="0" smtClean="0">
                <a:solidFill>
                  <a:srgbClr val="000000"/>
                </a:solidFill>
              </a:rPr>
              <a:t>改进</a:t>
            </a:r>
            <a:endParaRPr kumimoji="1" lang="en-US" altLang="zh-CN" sz="1400" dirty="0" smtClean="0">
              <a:solidFill>
                <a:srgbClr val="000000"/>
              </a:solidFill>
            </a:endParaRPr>
          </a:p>
          <a:p>
            <a:r>
              <a:rPr kumimoji="1" lang="zh-CN" altLang="zh-CN" sz="1400" dirty="0" smtClean="0">
                <a:solidFill>
                  <a:srgbClr val="000000"/>
                </a:solidFill>
              </a:rPr>
              <a:t>1</a:t>
            </a:r>
            <a:r>
              <a:rPr kumimoji="1" lang="en-US" altLang="zh-CN" sz="1400" dirty="0" smtClean="0">
                <a:solidFill>
                  <a:srgbClr val="000000"/>
                </a:solidFill>
              </a:rPr>
              <a:t>.</a:t>
            </a:r>
            <a:r>
              <a:rPr kumimoji="1" lang="zh-CN" altLang="en-US" sz="1400" dirty="0" smtClean="0">
                <a:solidFill>
                  <a:srgbClr val="000000"/>
                </a:solidFill>
              </a:rPr>
              <a:t> 抽取关键字，用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业务语言</a:t>
            </a:r>
            <a:r>
              <a:rPr kumimoji="1" lang="zh-CN" altLang="en-US" sz="1400" dirty="0" smtClean="0">
                <a:solidFill>
                  <a:srgbClr val="000000"/>
                </a:solidFill>
              </a:rPr>
              <a:t>替换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测试语言</a:t>
            </a:r>
            <a:r>
              <a:rPr kumimoji="1" lang="zh-CN" altLang="en-US" sz="1400" dirty="0" smtClean="0">
                <a:solidFill>
                  <a:srgbClr val="000000"/>
                </a:solidFill>
              </a:rPr>
              <a:t>   </a:t>
            </a:r>
            <a:r>
              <a:rPr kumimoji="1" lang="en-US" altLang="zh-CN" sz="1400" dirty="0" smtClean="0">
                <a:solidFill>
                  <a:srgbClr val="000000"/>
                </a:solidFill>
              </a:rPr>
              <a:t/>
            </a:r>
            <a:br>
              <a:rPr kumimoji="1" lang="en-US" altLang="zh-CN" sz="1400" dirty="0" smtClean="0">
                <a:solidFill>
                  <a:srgbClr val="000000"/>
                </a:solidFill>
              </a:rPr>
            </a:br>
            <a:endParaRPr kumimoji="1" lang="en-US" altLang="zh-CN" sz="1400" dirty="0" smtClean="0">
              <a:solidFill>
                <a:srgbClr val="000000"/>
              </a:solidFill>
            </a:endParaRPr>
          </a:p>
          <a:p>
            <a:r>
              <a:rPr kumimoji="1" lang="en-US" altLang="zh-CN" sz="1400" dirty="0" smtClean="0">
                <a:solidFill>
                  <a:srgbClr val="000000"/>
                </a:solidFill>
              </a:rPr>
              <a:t/>
            </a:r>
            <a:br>
              <a:rPr kumimoji="1" lang="en-US" altLang="zh-CN" sz="1400" dirty="0" smtClean="0">
                <a:solidFill>
                  <a:srgbClr val="000000"/>
                </a:solidFill>
              </a:rPr>
            </a:br>
            <a:endParaRPr kumimoji="1" lang="zh-CN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895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屏幕快照 2017-08-16 上午9.42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97" y="4069208"/>
            <a:ext cx="4935345" cy="163386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298" y="100310"/>
            <a:ext cx="8229600" cy="970573"/>
          </a:xfrm>
        </p:spPr>
        <p:txBody>
          <a:bodyPr>
            <a:noAutofit/>
          </a:bodyPr>
          <a:lstStyle/>
          <a:p>
            <a:r>
              <a:rPr kumimoji="1" lang="en-US" altLang="zh-CN" sz="2800" dirty="0" smtClean="0"/>
              <a:t>Writing Maintainable Automated Acceptance Tests</a:t>
            </a:r>
            <a:endParaRPr kumimoji="1" lang="zh-CN" altLang="en-US" sz="2800" dirty="0"/>
          </a:p>
        </p:txBody>
      </p:sp>
      <p:pic>
        <p:nvPicPr>
          <p:cNvPr id="5" name="图片 4" descr="屏幕快照 2017-08-16 上午9.35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941292"/>
            <a:ext cx="5164443" cy="2856606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286859" y="697321"/>
            <a:ext cx="528698" cy="498084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3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802350" y="1021072"/>
            <a:ext cx="3341650" cy="1730842"/>
          </a:xfrm>
          <a:prstGeom prst="wedgeRoundRectCallout">
            <a:avLst>
              <a:gd name="adj1" fmla="val -66821"/>
              <a:gd name="adj2" fmla="val 28182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sz="1400" dirty="0" smtClean="0">
              <a:solidFill>
                <a:srgbClr val="000000"/>
              </a:solidFill>
            </a:endParaRPr>
          </a:p>
          <a:p>
            <a:r>
              <a:rPr kumimoji="1" lang="zh-CN" altLang="en-US" sz="1400" dirty="0" smtClean="0">
                <a:solidFill>
                  <a:srgbClr val="000000"/>
                </a:solidFill>
              </a:rPr>
              <a:t>症状</a:t>
            </a:r>
            <a:r>
              <a:rPr kumimoji="1" lang="en-US" altLang="zh-CN" sz="1400" dirty="0" smtClean="0">
                <a:solidFill>
                  <a:srgbClr val="000000"/>
                </a:solidFill>
              </a:rPr>
              <a:t/>
            </a:r>
            <a:br>
              <a:rPr kumimoji="1" lang="en-US" altLang="zh-CN" sz="1400" dirty="0" smtClean="0">
                <a:solidFill>
                  <a:srgbClr val="000000"/>
                </a:solidFill>
              </a:rPr>
            </a:br>
            <a:r>
              <a:rPr kumimoji="1" lang="en-US" altLang="zh-CN" sz="1400" dirty="0" smtClean="0">
                <a:solidFill>
                  <a:srgbClr val="000000"/>
                </a:solidFill>
              </a:rPr>
              <a:t>1.</a:t>
            </a:r>
            <a:r>
              <a:rPr kumimoji="1" lang="zh-CN" altLang="en-US" sz="1400" dirty="0" smtClean="0">
                <a:solidFill>
                  <a:srgbClr val="000000"/>
                </a:solidFill>
              </a:rPr>
              <a:t>没能直观地体现出什么是</a:t>
            </a:r>
            <a:r>
              <a:rPr kumimoji="1" lang="en-US" altLang="zh-CN" sz="1400" dirty="0" smtClean="0">
                <a:solidFill>
                  <a:srgbClr val="000000"/>
                </a:solidFill>
              </a:rPr>
              <a:t>password</a:t>
            </a:r>
            <a:r>
              <a:rPr kumimoji="1" lang="zh-CN" altLang="en-US" sz="1400" dirty="0" smtClean="0">
                <a:solidFill>
                  <a:srgbClr val="000000"/>
                </a:solidFill>
              </a:rPr>
              <a:t>合法的规则，或者说一个</a:t>
            </a:r>
            <a:r>
              <a:rPr kumimoji="1" lang="en-US" altLang="zh-CN" sz="1400" dirty="0" smtClean="0">
                <a:solidFill>
                  <a:srgbClr val="000000"/>
                </a:solidFill>
              </a:rPr>
              <a:t>password</a:t>
            </a:r>
            <a:r>
              <a:rPr kumimoji="1" lang="zh-CN" altLang="en-US" sz="1400" dirty="0" smtClean="0">
                <a:solidFill>
                  <a:srgbClr val="000000"/>
                </a:solidFill>
              </a:rPr>
              <a:t>不合法的原因是啥？</a:t>
            </a:r>
            <a:endParaRPr kumimoji="1" lang="en-US" altLang="zh-CN" sz="1400" dirty="0" smtClean="0">
              <a:solidFill>
                <a:srgbClr val="000000"/>
              </a:solidFill>
            </a:endParaRPr>
          </a:p>
          <a:p>
            <a:r>
              <a:rPr kumimoji="1" lang="zh-CN" altLang="en-US" sz="1400" dirty="0" smtClean="0">
                <a:solidFill>
                  <a:srgbClr val="000000"/>
                </a:solidFill>
              </a:rPr>
              <a:t>改进</a:t>
            </a:r>
            <a:endParaRPr kumimoji="1" lang="en-US" altLang="zh-CN" sz="1400" dirty="0" smtClean="0">
              <a:solidFill>
                <a:srgbClr val="000000"/>
              </a:solidFill>
            </a:endParaRPr>
          </a:p>
          <a:p>
            <a:r>
              <a:rPr kumimoji="1" lang="zh-CN" altLang="zh-CN" sz="1400" dirty="0" smtClean="0">
                <a:solidFill>
                  <a:srgbClr val="000000"/>
                </a:solidFill>
              </a:rPr>
              <a:t>1</a:t>
            </a:r>
            <a:r>
              <a:rPr kumimoji="1" lang="en-US" altLang="zh-CN" sz="1400" dirty="0" smtClean="0">
                <a:solidFill>
                  <a:srgbClr val="000000"/>
                </a:solidFill>
              </a:rPr>
              <a:t>.</a:t>
            </a:r>
            <a:r>
              <a:rPr kumimoji="1" lang="zh-CN" altLang="en-US" sz="1400" dirty="0" smtClean="0">
                <a:solidFill>
                  <a:srgbClr val="000000"/>
                </a:solidFill>
              </a:rPr>
              <a:t> 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依据意图命名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r>
              <a:rPr kumimoji="1" lang="en-US" altLang="zh-CN" sz="1400" dirty="0" smtClean="0">
                <a:solidFill>
                  <a:srgbClr val="000000"/>
                </a:solidFill>
              </a:rPr>
              <a:t/>
            </a:r>
            <a:br>
              <a:rPr kumimoji="1" lang="en-US" altLang="zh-CN" sz="1400" dirty="0" smtClean="0">
                <a:solidFill>
                  <a:srgbClr val="000000"/>
                </a:solidFill>
              </a:rPr>
            </a:br>
            <a:endParaRPr kumimoji="1" lang="zh-CN" altLang="en-US" sz="1400" dirty="0">
              <a:solidFill>
                <a:srgbClr val="000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86859" y="3698283"/>
            <a:ext cx="528698" cy="498084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>
                <a:solidFill>
                  <a:srgbClr val="000000"/>
                </a:solidFill>
              </a:rPr>
              <a:t>4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983656" y="5806275"/>
            <a:ext cx="3341650" cy="942770"/>
          </a:xfrm>
          <a:prstGeom prst="wedgeRoundRectCallout">
            <a:avLst>
              <a:gd name="adj1" fmla="val -3477"/>
              <a:gd name="adj2" fmla="val -72251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sz="1400" dirty="0" smtClean="0">
              <a:solidFill>
                <a:srgbClr val="000000"/>
              </a:solidFill>
            </a:endParaRPr>
          </a:p>
          <a:p>
            <a:r>
              <a:rPr kumimoji="1" lang="zh-CN" altLang="en-US" sz="1400" dirty="0" smtClean="0">
                <a:solidFill>
                  <a:srgbClr val="000000"/>
                </a:solidFill>
              </a:rPr>
              <a:t>症状</a:t>
            </a:r>
            <a:r>
              <a:rPr kumimoji="1" lang="en-US" altLang="zh-CN" sz="1400" dirty="0" smtClean="0">
                <a:solidFill>
                  <a:srgbClr val="000000"/>
                </a:solidFill>
              </a:rPr>
              <a:t/>
            </a:r>
            <a:br>
              <a:rPr kumimoji="1" lang="en-US" altLang="zh-CN" sz="1400" dirty="0" smtClean="0">
                <a:solidFill>
                  <a:srgbClr val="000000"/>
                </a:solidFill>
              </a:rPr>
            </a:br>
            <a:r>
              <a:rPr kumimoji="1" lang="en-US" altLang="zh-CN" sz="1400" dirty="0" smtClean="0">
                <a:solidFill>
                  <a:srgbClr val="000000"/>
                </a:solidFill>
              </a:rPr>
              <a:t>1.</a:t>
            </a:r>
            <a:r>
              <a:rPr kumimoji="1" lang="zh-CN" altLang="en-US" sz="1400" dirty="0" smtClean="0">
                <a:solidFill>
                  <a:srgbClr val="000000"/>
                </a:solidFill>
              </a:rPr>
              <a:t>用例书写太密集，阅读困难</a:t>
            </a:r>
            <a:endParaRPr kumimoji="1" lang="en-US" altLang="zh-CN" sz="1400" dirty="0" smtClean="0">
              <a:solidFill>
                <a:srgbClr val="000000"/>
              </a:solidFill>
            </a:endParaRPr>
          </a:p>
          <a:p>
            <a:r>
              <a:rPr kumimoji="1" lang="zh-CN" altLang="en-US" sz="1400" dirty="0" smtClean="0">
                <a:solidFill>
                  <a:srgbClr val="000000"/>
                </a:solidFill>
              </a:rPr>
              <a:t>改进</a:t>
            </a:r>
            <a:endParaRPr kumimoji="1" lang="en-US" altLang="zh-CN" sz="1400" dirty="0" smtClean="0">
              <a:solidFill>
                <a:srgbClr val="00000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sz="1400" dirty="0" smtClean="0">
                <a:solidFill>
                  <a:srgbClr val="FF0000"/>
                </a:solidFill>
              </a:rPr>
              <a:t>对测试用例进行分类</a:t>
            </a:r>
            <a:endParaRPr kumimoji="1" lang="en-US" altLang="zh-CN" sz="1400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kumimoji="1" lang="zh-CN" altLang="en-US" sz="1400" dirty="0">
              <a:solidFill>
                <a:srgbClr val="000000"/>
              </a:solidFill>
            </a:endParaRPr>
          </a:p>
        </p:txBody>
      </p:sp>
      <p:pic>
        <p:nvPicPr>
          <p:cNvPr id="13" name="图片 12" descr="屏幕快照 2017-08-16 上午9.47.0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67" y="4069208"/>
            <a:ext cx="3544818" cy="1509338"/>
          </a:xfrm>
          <a:prstGeom prst="rect">
            <a:avLst/>
          </a:prstGeom>
        </p:spPr>
      </p:pic>
      <p:sp>
        <p:nvSpPr>
          <p:cNvPr id="14" name="椭圆 13"/>
          <p:cNvSpPr/>
          <p:nvPr/>
        </p:nvSpPr>
        <p:spPr>
          <a:xfrm>
            <a:off x="5367642" y="3726166"/>
            <a:ext cx="528698" cy="498084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>
                <a:solidFill>
                  <a:srgbClr val="000000"/>
                </a:solidFill>
              </a:rPr>
              <a:t>5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5145408" y="5738128"/>
            <a:ext cx="3341650" cy="942770"/>
          </a:xfrm>
          <a:prstGeom prst="wedgeRoundRectCallout">
            <a:avLst>
              <a:gd name="adj1" fmla="val -3477"/>
              <a:gd name="adj2" fmla="val -72251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sz="1400" dirty="0" smtClean="0">
              <a:solidFill>
                <a:srgbClr val="000000"/>
              </a:solidFill>
            </a:endParaRPr>
          </a:p>
          <a:p>
            <a:pPr algn="ctr"/>
            <a:r>
              <a:rPr kumimoji="1" lang="zh-CN" altLang="en-US" sz="3200" dirty="0" smtClean="0">
                <a:solidFill>
                  <a:srgbClr val="FF0000"/>
                </a:solidFill>
              </a:rPr>
              <a:t>帅</a:t>
            </a:r>
            <a:endParaRPr kumimoji="1"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48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20</Words>
  <Application>Microsoft Macintosh PowerPoint</Application>
  <PresentationFormat>全屏显示(4:3)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Writing Maintainable Automated Acceptance Tests</vt:lpstr>
      <vt:lpstr>Writing Maintainable Automated Acceptance Tests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WeiJun Hu</dc:creator>
  <cp:lastModifiedBy>WeiJun Hu</cp:lastModifiedBy>
  <cp:revision>6</cp:revision>
  <dcterms:created xsi:type="dcterms:W3CDTF">2017-08-16T00:59:29Z</dcterms:created>
  <dcterms:modified xsi:type="dcterms:W3CDTF">2017-08-16T01:58:38Z</dcterms:modified>
</cp:coreProperties>
</file>