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A43BF-A298-3822-6818-CCE278AF8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FE37F4-E1EF-3A68-6E00-90AA5744C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E67FD1-7F77-9CF5-6E64-5EE95C02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5FC4-6721-4FBC-838D-E996A8E6679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3EC813-88AE-0324-54F3-4D96DDE7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51A2F5-58E0-730A-E314-4DDCC738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407-40E2-4CFB-B91E-309879092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22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E7F95-E778-1C79-C4C2-5120B7FB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E2936A-FC7C-E81D-C6AD-1D5807CE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B67F51-B503-E3E9-99B4-A23D8E9B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5FC4-6721-4FBC-838D-E996A8E6679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2769AB-4D61-2118-32D7-D8A62607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AFEDB5-BF0C-38AD-21A9-6B11C1818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407-40E2-4CFB-B91E-309879092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00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419E88E-2002-E545-D6A5-0C944C0BE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A9A526-72AD-7DBF-CF9F-392D1D648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4B5093-79A9-C553-FEC0-0C5A74EC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5FC4-6721-4FBC-838D-E996A8E6679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63DD3D-7772-0F93-8F17-18DD7246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021BEC-B116-5754-0DAF-4A393114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407-40E2-4CFB-B91E-309879092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56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0BFC8-DE25-CD61-90C1-C858B8A7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36D36-3141-B64A-8A28-0CF0D1A6A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5B69D-6159-95AE-743B-481F324C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5FC4-6721-4FBC-838D-E996A8E6679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794CBA-1BC9-60BB-174A-6E6DB35AC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9CE6F6-21A1-CC3C-9DF6-7A17A820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407-40E2-4CFB-B91E-309879092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3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CC2A8-B82C-A2E6-3521-285ECFF8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075998-80E6-6AE4-D006-083B8AC06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1EB26-BE0B-D943-2DA6-D8705A59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5FC4-6721-4FBC-838D-E996A8E6679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67A1FC-C791-FF4E-FEF3-0BC07FF6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C28F3E-FBA7-C66D-562D-112575AE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407-40E2-4CFB-B91E-309879092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53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740A6-3A8B-E71B-36AE-0F5F1495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B2D36E-060D-DD07-6D1B-7CC248BC4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011EE4-3F30-936D-382D-42F500AE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2F79C4-E730-EF94-54DA-7CFBECC2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5FC4-6721-4FBC-838D-E996A8E6679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DACA65-C468-921D-2B78-6DB6C35E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5FFC83-6D95-9D01-3C78-00BDF45B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407-40E2-4CFB-B91E-309879092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54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15038-1ECB-95B0-D572-9438B4F7C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34E9FE-F34C-1D78-B472-96C63C994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8CE884-6787-1C55-751D-D0CF895EA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FCB745-7E26-20A9-424A-B12ED1AC1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32E4431-3764-81A6-A919-93D14A8A3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CF671D-D9CF-62A3-B750-7FA24996D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5FC4-6721-4FBC-838D-E996A8E6679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0AD14BD-2E6E-A329-FA78-A12042ED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458992F-29CD-2F19-5767-936EE66F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407-40E2-4CFB-B91E-309879092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477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FAA6C9-DB75-C183-AA57-920CA507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D0FF97-4ECE-AE55-12B9-3CFF1E51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5FC4-6721-4FBC-838D-E996A8E6679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9706E9-2195-AC99-3646-5D33AA46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A0435A-5412-18F2-4FAE-59724AF4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407-40E2-4CFB-B91E-309879092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24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8F2CDE-06D8-046A-3862-D0B023A4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5FC4-6721-4FBC-838D-E996A8E6679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C257BC-C859-C27F-045E-DD1F6764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1395A4-0603-9BBF-00B3-6B8929A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407-40E2-4CFB-B91E-309879092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1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AF6C3-A017-4684-F7F4-CF745477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28E8F-2628-9807-62A5-F9A12AD3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B6D14D-F008-AC1C-9798-1531AADC1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50DAD6-EC07-A2AE-A21A-BBF8BCD74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5FC4-6721-4FBC-838D-E996A8E6679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7A9D8F-ACB2-E553-B744-614F74D2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0D92C8-D6C2-4E58-058C-9AC0BA14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407-40E2-4CFB-B91E-309879092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8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CEBB5-94A7-4A83-6EF9-5435E202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BBAC514-D427-57CE-2F59-02360E267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713BF6-751F-F516-B187-70B3E517C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C96EB5-5F75-4FC5-D0BC-D79E8DDA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65FC4-6721-4FBC-838D-E996A8E6679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E211CB-A03B-49B5-187B-C7474FAE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CD748C-1AF2-7014-A3E6-C5A9156D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2F407-40E2-4CFB-B91E-309879092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7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5A388A-D032-F151-8913-8E43B031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72AF86-145A-AB8A-EA41-43D4583A1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E413C0-F6AD-3719-FDB2-6C3B32F97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65FC4-6721-4FBC-838D-E996A8E6679D}" type="datetimeFigureOut">
              <a:rPr lang="zh-TW" altLang="en-US" smtClean="0"/>
              <a:t>2023/5/2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A17CA5-DCCA-EA0E-FB79-9E51653C4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AF9F5F-2BE5-3496-5C72-70E8C3A7B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F407-40E2-4CFB-B91E-3098790929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46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FCB3878-806A-3483-B0B2-4760FF3FA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791" y="249379"/>
            <a:ext cx="6366578" cy="42285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BCB4278-495E-58A2-5CBF-E6782B2D0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361" y="4645363"/>
            <a:ext cx="8155335" cy="1869481"/>
          </a:xfrm>
          <a:prstGeom prst="rect">
            <a:avLst/>
          </a:prstGeom>
        </p:spPr>
      </p:pic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E4A7400-DD2D-4480-582E-19B5A514A9A0}"/>
              </a:ext>
            </a:extLst>
          </p:cNvPr>
          <p:cNvCxnSpPr>
            <a:cxnSpLocks/>
          </p:cNvCxnSpPr>
          <p:nvPr/>
        </p:nvCxnSpPr>
        <p:spPr>
          <a:xfrm flipH="1" flipV="1">
            <a:off x="7503281" y="3641766"/>
            <a:ext cx="2468020" cy="985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85DBC63-4DA0-C849-A049-1BCE2134CEAA}"/>
              </a:ext>
            </a:extLst>
          </p:cNvPr>
          <p:cNvCxnSpPr/>
          <p:nvPr/>
        </p:nvCxnSpPr>
        <p:spPr>
          <a:xfrm flipV="1">
            <a:off x="4619489" y="4554019"/>
            <a:ext cx="0" cy="2751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C8B4D918-A8F4-69E1-D234-4D973CE6BDB7}"/>
              </a:ext>
            </a:extLst>
          </p:cNvPr>
          <p:cNvCxnSpPr>
            <a:cxnSpLocks/>
          </p:cNvCxnSpPr>
          <p:nvPr/>
        </p:nvCxnSpPr>
        <p:spPr>
          <a:xfrm>
            <a:off x="4247395" y="4554019"/>
            <a:ext cx="3720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225AA19-9D66-8495-2FDC-B55C1DCA7D6B}"/>
              </a:ext>
            </a:extLst>
          </p:cNvPr>
          <p:cNvCxnSpPr>
            <a:cxnSpLocks/>
          </p:cNvCxnSpPr>
          <p:nvPr/>
        </p:nvCxnSpPr>
        <p:spPr>
          <a:xfrm flipV="1">
            <a:off x="4253333" y="1663040"/>
            <a:ext cx="0" cy="289097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2CE4265-7136-2876-EC0C-F748FA6C2DBD}"/>
              </a:ext>
            </a:extLst>
          </p:cNvPr>
          <p:cNvCxnSpPr>
            <a:cxnSpLocks/>
          </p:cNvCxnSpPr>
          <p:nvPr/>
        </p:nvCxnSpPr>
        <p:spPr>
          <a:xfrm>
            <a:off x="4247395" y="1663040"/>
            <a:ext cx="1345883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B2AE91C2-DF32-29B6-14DC-ECFB875D10E0}"/>
              </a:ext>
            </a:extLst>
          </p:cNvPr>
          <p:cNvCxnSpPr/>
          <p:nvPr/>
        </p:nvCxnSpPr>
        <p:spPr>
          <a:xfrm flipV="1">
            <a:off x="11485406" y="4554018"/>
            <a:ext cx="0" cy="27511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3D028368-0E31-AC03-7C7C-AED02949116B}"/>
              </a:ext>
            </a:extLst>
          </p:cNvPr>
          <p:cNvCxnSpPr>
            <a:cxnSpLocks/>
          </p:cNvCxnSpPr>
          <p:nvPr/>
        </p:nvCxnSpPr>
        <p:spPr>
          <a:xfrm flipH="1">
            <a:off x="11485406" y="4554018"/>
            <a:ext cx="42529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4157A6AB-281F-28F4-84B7-DC36BA7F771D}"/>
              </a:ext>
            </a:extLst>
          </p:cNvPr>
          <p:cNvCxnSpPr>
            <a:cxnSpLocks/>
          </p:cNvCxnSpPr>
          <p:nvPr/>
        </p:nvCxnSpPr>
        <p:spPr>
          <a:xfrm flipV="1">
            <a:off x="11895102" y="723887"/>
            <a:ext cx="0" cy="383013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603A8BEB-98B9-08B6-793E-19A8673D32AE}"/>
              </a:ext>
            </a:extLst>
          </p:cNvPr>
          <p:cNvCxnSpPr>
            <a:cxnSpLocks/>
          </p:cNvCxnSpPr>
          <p:nvPr/>
        </p:nvCxnSpPr>
        <p:spPr>
          <a:xfrm>
            <a:off x="7629179" y="735765"/>
            <a:ext cx="426592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B2297817-0084-D6CA-E1C7-50474EC293CB}"/>
              </a:ext>
            </a:extLst>
          </p:cNvPr>
          <p:cNvCxnSpPr>
            <a:cxnSpLocks/>
          </p:cNvCxnSpPr>
          <p:nvPr/>
        </p:nvCxnSpPr>
        <p:spPr>
          <a:xfrm flipV="1">
            <a:off x="7629179" y="735765"/>
            <a:ext cx="0" cy="827819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7AB164BF-A617-41B2-66DA-083047D4BB3D}"/>
              </a:ext>
            </a:extLst>
          </p:cNvPr>
          <p:cNvSpPr txBox="1"/>
          <p:nvPr/>
        </p:nvSpPr>
        <p:spPr>
          <a:xfrm>
            <a:off x="1322118" y="5481675"/>
            <a:ext cx="1840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台農院圖資清冊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E206636-EF23-D9D9-49F8-DF03E8B6F556}"/>
              </a:ext>
            </a:extLst>
          </p:cNvPr>
          <p:cNvSpPr txBox="1"/>
          <p:nvPr/>
        </p:nvSpPr>
        <p:spPr>
          <a:xfrm>
            <a:off x="1765235" y="549464"/>
            <a:ext cx="1840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圖資使用申請單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7A29A370-B24A-F06C-5C5A-B6D8FFD5F5A8}"/>
              </a:ext>
            </a:extLst>
          </p:cNvPr>
          <p:cNvSpPr/>
          <p:nvPr/>
        </p:nvSpPr>
        <p:spPr>
          <a:xfrm>
            <a:off x="3526743" y="571139"/>
            <a:ext cx="671732" cy="3019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箭號: 向右 49">
            <a:extLst>
              <a:ext uri="{FF2B5EF4-FFF2-40B4-BE49-F238E27FC236}">
                <a16:creationId xmlns:a16="http://schemas.microsoft.com/office/drawing/2014/main" id="{24D1E28D-C07C-9C20-5553-78EF887BB360}"/>
              </a:ext>
            </a:extLst>
          </p:cNvPr>
          <p:cNvSpPr/>
          <p:nvPr/>
        </p:nvSpPr>
        <p:spPr>
          <a:xfrm>
            <a:off x="3080065" y="5515349"/>
            <a:ext cx="671732" cy="3019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6CAE9FE-20F8-5F13-B57E-B2C0F42B5ED2}"/>
              </a:ext>
            </a:extLst>
          </p:cNvPr>
          <p:cNvSpPr txBox="1"/>
          <p:nvPr/>
        </p:nvSpPr>
        <p:spPr>
          <a:xfrm>
            <a:off x="4406339" y="804195"/>
            <a:ext cx="415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①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D3C95C9F-6AF7-87DF-7582-A5EE0AF0FD7B}"/>
              </a:ext>
            </a:extLst>
          </p:cNvPr>
          <p:cNvSpPr txBox="1"/>
          <p:nvPr/>
        </p:nvSpPr>
        <p:spPr>
          <a:xfrm>
            <a:off x="4406339" y="1194252"/>
            <a:ext cx="435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②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537B329-BB9A-DA6A-0DF9-716AA5D1F9F8}"/>
              </a:ext>
            </a:extLst>
          </p:cNvPr>
          <p:cNvSpPr txBox="1"/>
          <p:nvPr/>
        </p:nvSpPr>
        <p:spPr>
          <a:xfrm>
            <a:off x="5573348" y="3362624"/>
            <a:ext cx="380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③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2F3144A-567D-BD78-2891-6DF366CA67A8}"/>
              </a:ext>
            </a:extLst>
          </p:cNvPr>
          <p:cNvSpPr txBox="1"/>
          <p:nvPr/>
        </p:nvSpPr>
        <p:spPr>
          <a:xfrm>
            <a:off x="7512218" y="3385698"/>
            <a:ext cx="447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④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39957D2-5FE7-9882-AECC-A4AE8F2F52DB}"/>
              </a:ext>
            </a:extLst>
          </p:cNvPr>
          <p:cNvSpPr txBox="1"/>
          <p:nvPr/>
        </p:nvSpPr>
        <p:spPr>
          <a:xfrm>
            <a:off x="9678915" y="3401532"/>
            <a:ext cx="447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⑤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7A951B3-40BB-54BE-5306-E942C4D1EE80}"/>
              </a:ext>
            </a:extLst>
          </p:cNvPr>
          <p:cNvSpPr txBox="1"/>
          <p:nvPr/>
        </p:nvSpPr>
        <p:spPr>
          <a:xfrm>
            <a:off x="10281136" y="4188760"/>
            <a:ext cx="431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⑥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D680090-795E-3DCE-DD7B-24586D419DD6}"/>
              </a:ext>
            </a:extLst>
          </p:cNvPr>
          <p:cNvSpPr txBox="1"/>
          <p:nvPr/>
        </p:nvSpPr>
        <p:spPr>
          <a:xfrm>
            <a:off x="150199" y="1353789"/>
            <a:ext cx="364715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0070C0"/>
                </a:solidFill>
              </a:rPr>
              <a:t>填寫流程說明</a:t>
            </a:r>
            <a:r>
              <a:rPr lang="zh-TW" altLang="en-US" dirty="0">
                <a:solidFill>
                  <a:srgbClr val="0070C0"/>
                </a:solidFill>
              </a:rPr>
              <a:t>：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①填寫需求計畫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專案名稱</a:t>
            </a:r>
            <a:endParaRPr lang="en-US" altLang="zh-TW" b="0" i="0" dirty="0">
              <a:solidFill>
                <a:srgbClr val="0070C0"/>
              </a:solidFill>
              <a:effectLst/>
              <a:latin typeface="Open Sans" panose="020B0606030504020204" pitchFamily="34" charset="0"/>
            </a:endParaRPr>
          </a:p>
          <a:p>
            <a:r>
              <a:rPr lang="zh-TW" altLang="en-US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②填寫圖資用途說明</a:t>
            </a:r>
            <a:endParaRPr lang="en-US" altLang="zh-TW" b="0" i="0" dirty="0">
              <a:solidFill>
                <a:srgbClr val="0070C0"/>
              </a:solidFill>
              <a:effectLst/>
              <a:latin typeface="Open Sans" panose="020B0606030504020204" pitchFamily="34" charset="0"/>
            </a:endParaRPr>
          </a:p>
          <a:p>
            <a:r>
              <a:rPr lang="zh-TW" altLang="en-US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③填寫申請日期與單位</a:t>
            </a:r>
            <a:r>
              <a:rPr lang="zh-TW" altLang="en-US" dirty="0">
                <a:solidFill>
                  <a:srgbClr val="0070C0"/>
                </a:solidFill>
                <a:latin typeface="Open Sans" panose="020B0606030504020204" pitchFamily="34" charset="0"/>
              </a:rPr>
              <a:t>名稱，</a:t>
            </a:r>
            <a:br>
              <a:rPr lang="en-US" altLang="zh-TW" dirty="0">
                <a:solidFill>
                  <a:srgbClr val="0070C0"/>
                </a:solidFill>
                <a:latin typeface="Open Sans" panose="020B0606030504020204" pitchFamily="34" charset="0"/>
              </a:rPr>
            </a:br>
            <a:r>
              <a:rPr lang="en-US" altLang="zh-TW" dirty="0">
                <a:solidFill>
                  <a:srgbClr val="0070C0"/>
                </a:solidFill>
                <a:latin typeface="Open Sans" panose="020B0606030504020204" pitchFamily="34" charset="0"/>
              </a:rPr>
              <a:t>    </a:t>
            </a:r>
            <a:r>
              <a:rPr lang="zh-TW" altLang="en-US" dirty="0">
                <a:solidFill>
                  <a:srgbClr val="0070C0"/>
                </a:solidFill>
                <a:latin typeface="Open Sans" panose="020B0606030504020204" pitchFamily="34" charset="0"/>
              </a:rPr>
              <a:t>申請人簽名與呈核主管簽名</a:t>
            </a:r>
            <a:endParaRPr lang="en-US" altLang="zh-TW" b="0" i="0" dirty="0">
              <a:solidFill>
                <a:srgbClr val="0070C0"/>
              </a:solidFill>
              <a:effectLst/>
              <a:latin typeface="Open Sans" panose="020B0606030504020204" pitchFamily="34" charset="0"/>
            </a:endParaRPr>
          </a:p>
          <a:p>
            <a:r>
              <a:rPr lang="zh-TW" altLang="en-US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④申請人呈送</a:t>
            </a:r>
            <a:r>
              <a:rPr lang="zh-TW" altLang="en-US" dirty="0">
                <a:solidFill>
                  <a:srgbClr val="0070C0"/>
                </a:solidFill>
                <a:latin typeface="Open Sans" panose="020B0606030504020204" pitchFamily="34" charset="0"/>
              </a:rPr>
              <a:t>圖資權責單位主管，</a:t>
            </a:r>
            <a:br>
              <a:rPr lang="en-US" altLang="zh-TW" dirty="0">
                <a:solidFill>
                  <a:srgbClr val="0070C0"/>
                </a:solidFill>
                <a:latin typeface="Open Sans" panose="020B0606030504020204" pitchFamily="34" charset="0"/>
              </a:rPr>
            </a:br>
            <a:r>
              <a:rPr lang="en-US" altLang="zh-TW" dirty="0">
                <a:solidFill>
                  <a:srgbClr val="0070C0"/>
                </a:solidFill>
                <a:latin typeface="Open Sans" panose="020B0606030504020204" pitchFamily="34" charset="0"/>
              </a:rPr>
              <a:t>    </a:t>
            </a:r>
            <a:r>
              <a:rPr lang="zh-TW" altLang="en-US" dirty="0">
                <a:solidFill>
                  <a:srgbClr val="0070C0"/>
                </a:solidFill>
                <a:latin typeface="Open Sans" panose="020B0606030504020204" pitchFamily="34" charset="0"/>
              </a:rPr>
              <a:t>主管填寫核定日期、單位名稱</a:t>
            </a:r>
            <a:br>
              <a:rPr lang="en-US" altLang="zh-TW" dirty="0">
                <a:solidFill>
                  <a:srgbClr val="0070C0"/>
                </a:solidFill>
                <a:latin typeface="Open Sans" panose="020B0606030504020204" pitchFamily="34" charset="0"/>
              </a:rPr>
            </a:br>
            <a:r>
              <a:rPr lang="en-US" altLang="zh-TW" dirty="0">
                <a:solidFill>
                  <a:srgbClr val="0070C0"/>
                </a:solidFill>
                <a:latin typeface="Open Sans" panose="020B0606030504020204" pitchFamily="34" charset="0"/>
              </a:rPr>
              <a:t>    </a:t>
            </a:r>
            <a:r>
              <a:rPr lang="zh-TW" altLang="en-US" dirty="0">
                <a:solidFill>
                  <a:srgbClr val="0070C0"/>
                </a:solidFill>
                <a:latin typeface="Open Sans" panose="020B0606030504020204" pitchFamily="34" charset="0"/>
              </a:rPr>
              <a:t>與核定結後後簽名</a:t>
            </a:r>
            <a:endParaRPr lang="en-US" altLang="zh-TW" b="0" i="0" dirty="0">
              <a:solidFill>
                <a:srgbClr val="0070C0"/>
              </a:solidFill>
              <a:effectLst/>
              <a:latin typeface="Open Sans" panose="020B0606030504020204" pitchFamily="34" charset="0"/>
            </a:endParaRPr>
          </a:p>
          <a:p>
            <a:r>
              <a:rPr lang="zh-TW" altLang="en-US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⑤申請人送至數位發展處，</a:t>
            </a:r>
            <a:br>
              <a:rPr lang="en-US" altLang="zh-TW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</a:br>
            <a:r>
              <a:rPr lang="en-US" altLang="zh-TW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    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數位發展處依核可結果處理，</a:t>
            </a:r>
            <a:br>
              <a:rPr lang="en-US" altLang="zh-TW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</a:br>
            <a:r>
              <a:rPr lang="en-US" altLang="zh-TW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    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處理完成後</a:t>
            </a:r>
            <a:r>
              <a:rPr lang="zh-TW" altLang="en-US" dirty="0">
                <a:solidFill>
                  <a:srgbClr val="0070C0"/>
                </a:solidFill>
                <a:latin typeface="Open Sans" panose="020B0606030504020204" pitchFamily="34" charset="0"/>
              </a:rPr>
              <a:t>請申請人簽收，</a:t>
            </a:r>
            <a:br>
              <a:rPr lang="en-US" altLang="zh-TW" dirty="0">
                <a:solidFill>
                  <a:srgbClr val="0070C0"/>
                </a:solidFill>
                <a:latin typeface="Open Sans" panose="020B0606030504020204" pitchFamily="34" charset="0"/>
              </a:rPr>
            </a:br>
            <a:r>
              <a:rPr lang="en-US" altLang="zh-TW" dirty="0">
                <a:solidFill>
                  <a:srgbClr val="0070C0"/>
                </a:solidFill>
                <a:latin typeface="Open Sans" panose="020B0606030504020204" pitchFamily="34" charset="0"/>
              </a:rPr>
              <a:t>    </a:t>
            </a:r>
            <a:r>
              <a:rPr lang="zh-TW" altLang="en-US" dirty="0">
                <a:solidFill>
                  <a:srgbClr val="0070C0"/>
                </a:solidFill>
                <a:latin typeface="Open Sans" panose="020B0606030504020204" pitchFamily="34" charset="0"/>
              </a:rPr>
              <a:t>並填寫交件日期</a:t>
            </a:r>
            <a:endParaRPr lang="en-US" altLang="zh-TW" b="0" i="0" dirty="0">
              <a:solidFill>
                <a:srgbClr val="0070C0"/>
              </a:solidFill>
              <a:effectLst/>
              <a:latin typeface="Open Sans" panose="020B0606030504020204" pitchFamily="34" charset="0"/>
            </a:endParaRPr>
          </a:p>
          <a:p>
            <a:r>
              <a:rPr lang="zh-TW" altLang="en-US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⑥圖資管理人覆核結果，</a:t>
            </a:r>
            <a:br>
              <a:rPr lang="en-US" altLang="zh-TW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</a:br>
            <a:r>
              <a:rPr lang="en-US" altLang="zh-TW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    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Open Sans" panose="020B0606030504020204" pitchFamily="34" charset="0"/>
              </a:rPr>
              <a:t>簽名並歸檔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663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124</Words>
  <Application>Microsoft Office PowerPoint</Application>
  <PresentationFormat>寬螢幕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Open Sans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黃國展</dc:creator>
  <cp:lastModifiedBy>黃國展</cp:lastModifiedBy>
  <cp:revision>5</cp:revision>
  <dcterms:created xsi:type="dcterms:W3CDTF">2023-04-27T06:44:30Z</dcterms:created>
  <dcterms:modified xsi:type="dcterms:W3CDTF">2023-05-02T09:42:50Z</dcterms:modified>
</cp:coreProperties>
</file>