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4" r:id="rId1"/>
  </p:sldMasterIdLst>
  <p:notesMasterIdLst>
    <p:notesMasterId r:id="rId32"/>
  </p:notesMasterIdLst>
  <p:sldIdLst>
    <p:sldId id="256" r:id="rId2"/>
    <p:sldId id="289" r:id="rId3"/>
    <p:sldId id="290" r:id="rId4"/>
    <p:sldId id="257" r:id="rId5"/>
    <p:sldId id="291" r:id="rId6"/>
    <p:sldId id="258" r:id="rId7"/>
    <p:sldId id="259" r:id="rId8"/>
    <p:sldId id="292" r:id="rId9"/>
    <p:sldId id="287" r:id="rId10"/>
    <p:sldId id="276" r:id="rId11"/>
    <p:sldId id="274" r:id="rId12"/>
    <p:sldId id="277" r:id="rId13"/>
    <p:sldId id="278" r:id="rId14"/>
    <p:sldId id="280" r:id="rId15"/>
    <p:sldId id="279" r:id="rId16"/>
    <p:sldId id="282" r:id="rId17"/>
    <p:sldId id="281" r:id="rId18"/>
    <p:sldId id="284" r:id="rId19"/>
    <p:sldId id="295" r:id="rId20"/>
    <p:sldId id="283" r:id="rId21"/>
    <p:sldId id="293" r:id="rId22"/>
    <p:sldId id="264" r:id="rId23"/>
    <p:sldId id="262" r:id="rId24"/>
    <p:sldId id="261" r:id="rId25"/>
    <p:sldId id="265" r:id="rId26"/>
    <p:sldId id="266" r:id="rId27"/>
    <p:sldId id="260" r:id="rId28"/>
    <p:sldId id="268" r:id="rId29"/>
    <p:sldId id="294" r:id="rId30"/>
    <p:sldId id="27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2449"/>
  </p:normalViewPr>
  <p:slideViewPr>
    <p:cSldViewPr snapToGrid="0" snapToObjects="1">
      <p:cViewPr>
        <p:scale>
          <a:sx n="78" d="100"/>
          <a:sy n="78" d="100"/>
        </p:scale>
        <p:origin x="93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F8A83-FF82-6D45-9493-4DE415777EE6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0F702-D691-4A4A-AD41-095DB9E8F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89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0F702-D691-4A4A-AD41-095DB9E8F913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32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使得公益組織的捐款更加便利</a:t>
            </a:r>
            <a:endParaRPr lang="en-US" altLang="zh-TW" dirty="0" smtClean="0"/>
          </a:p>
          <a:p>
            <a:r>
              <a:rPr lang="zh-TW" altLang="en-US" dirty="0" smtClean="0"/>
              <a:t>幫助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成功的經驗 將無形的知識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8CABD-F114-4E5D-86ED-072BAFBE5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60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B204B9-7456-0C4A-92CB-58D4FE0F0D43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77743984-77A7-6E46-99D2-11F5C1B3975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1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FM</a:t>
            </a:r>
            <a:r>
              <a:rPr kumimoji="1" lang="zh-TW" altLang="en-US" smtClean="0"/>
              <a:t> </a:t>
            </a:r>
            <a:r>
              <a:rPr kumimoji="1" lang="en-US" altLang="zh-TW" dirty="0" smtClean="0"/>
              <a:t>11.2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智慧理財服務平台</a:t>
            </a:r>
            <a:endParaRPr kumimoji="1" lang="en-US" altLang="zh-TW" dirty="0" smtClean="0"/>
          </a:p>
          <a:p>
            <a:r>
              <a:rPr kumimoji="1" lang="zh-TW" altLang="en-US" dirty="0" smtClean="0"/>
              <a:t>隊名：捏扭迪克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304800"/>
            <a:ext cx="10058400" cy="6286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35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依照顧客使用紀錄或類型，媒合理專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8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263236"/>
            <a:ext cx="10058400" cy="6286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1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/>
              <a:t>依照顧客使用紀錄或類型，媒合理專</a:t>
            </a:r>
            <a:endParaRPr kumimoji="1" lang="en-US" altLang="zh-TW" dirty="0" smtClean="0"/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語音自動服務搜尋 （透過微軟</a:t>
            </a:r>
            <a:r>
              <a:rPr kumimoji="1" lang="en-US" altLang="zh-TW" dirty="0" smtClean="0">
                <a:solidFill>
                  <a:srgbClr val="FF0000"/>
                </a:solidFill>
              </a:rPr>
              <a:t>API</a:t>
            </a:r>
            <a:r>
              <a:rPr kumimoji="1" lang="zh-TW" altLang="en-US" dirty="0" smtClean="0">
                <a:solidFill>
                  <a:srgbClr val="FF0000"/>
                </a:solidFill>
              </a:rPr>
              <a:t>）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0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9" y="310244"/>
            <a:ext cx="10058400" cy="6286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16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/>
              <a:t>依照顧客使用紀錄或類型，媒合理專</a:t>
            </a:r>
            <a:endParaRPr kumimoji="1" lang="en-US" altLang="zh-TW" dirty="0" smtClean="0"/>
          </a:p>
          <a:p>
            <a:r>
              <a:rPr kumimoji="1" lang="zh-TW" altLang="en-US" dirty="0" smtClean="0"/>
              <a:t>語音自動服務搜尋</a:t>
            </a:r>
            <a:r>
              <a:rPr kumimoji="1" lang="zh-TW" altLang="en-US" dirty="0"/>
              <a:t>（透過微軟</a:t>
            </a:r>
            <a:r>
              <a:rPr kumimoji="1" lang="en-US" altLang="zh-TW" dirty="0"/>
              <a:t>API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快速瀏覽近期金融大事件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5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33" y="244929"/>
            <a:ext cx="10162901" cy="6351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/>
              <a:t>依照顧客使用紀錄或類型，媒合理專</a:t>
            </a:r>
            <a:endParaRPr kumimoji="1" lang="en-US" altLang="zh-TW" dirty="0" smtClean="0"/>
          </a:p>
          <a:p>
            <a:r>
              <a:rPr kumimoji="1" lang="zh-TW" altLang="en-US" dirty="0" smtClean="0"/>
              <a:t>語音自動服務搜尋</a:t>
            </a:r>
            <a:r>
              <a:rPr kumimoji="1" lang="zh-TW" altLang="en-US" dirty="0"/>
              <a:t>（透過微軟</a:t>
            </a:r>
            <a:r>
              <a:rPr kumimoji="1" lang="en-US" altLang="zh-TW" dirty="0"/>
              <a:t>API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r>
              <a:rPr kumimoji="1" lang="zh-TW" altLang="en-US" dirty="0" smtClean="0"/>
              <a:t>快速瀏覽近期金融大事件</a:t>
            </a:r>
            <a:endParaRPr kumimoji="1" lang="en-US" altLang="zh-TW" dirty="0" smtClean="0"/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個人金融帳戶與理財紀錄管理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4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6" y="220832"/>
            <a:ext cx="10123080" cy="6326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91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06" y="244929"/>
            <a:ext cx="10032275" cy="6270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69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8721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依照顧客使用紀錄或類型，快速整合並給予金融商品推薦</a:t>
            </a:r>
            <a:endParaRPr kumimoji="1" lang="en-US" altLang="zh-TW" dirty="0"/>
          </a:p>
          <a:p>
            <a:r>
              <a:rPr kumimoji="1" lang="zh-TW" altLang="en-US" dirty="0" smtClean="0"/>
              <a:t>依照顧客使用紀錄或類型，媒合理專</a:t>
            </a:r>
            <a:endParaRPr kumimoji="1" lang="en-US" altLang="zh-TW" dirty="0" smtClean="0"/>
          </a:p>
          <a:p>
            <a:r>
              <a:rPr kumimoji="1" lang="zh-TW" altLang="en-US" dirty="0" smtClean="0"/>
              <a:t>語音自動服務搜尋</a:t>
            </a:r>
            <a:r>
              <a:rPr kumimoji="1" lang="zh-TW" altLang="en-US" dirty="0"/>
              <a:t>（透過微軟</a:t>
            </a:r>
            <a:r>
              <a:rPr kumimoji="1" lang="en-US" altLang="zh-TW" dirty="0"/>
              <a:t>API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r>
              <a:rPr kumimoji="1" lang="zh-TW" altLang="en-US" dirty="0" smtClean="0"/>
              <a:t>快速瀏覽近期金融大事件</a:t>
            </a:r>
            <a:endParaRPr kumimoji="1" lang="en-US" altLang="zh-TW" dirty="0" smtClean="0"/>
          </a:p>
          <a:p>
            <a:r>
              <a:rPr kumimoji="1" lang="zh-TW" altLang="en-US" dirty="0" smtClean="0"/>
              <a:t>個人金融帳戶與理財紀錄管理</a:t>
            </a:r>
            <a:endParaRPr kumimoji="1" lang="en-US" altLang="zh-TW" dirty="0" smtClean="0"/>
          </a:p>
          <a:p>
            <a:r>
              <a:rPr kumimoji="1" lang="zh-TW" altLang="en-US" dirty="0">
                <a:solidFill>
                  <a:srgbClr val="FF0000"/>
                </a:solidFill>
              </a:rPr>
              <a:t>自動優化推薦與媒合系統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7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u="sng" dirty="0" smtClean="0">
                <a:solidFill>
                  <a:srgbClr val="FF0000"/>
                </a:solidFill>
              </a:rPr>
              <a:t>技術</a:t>
            </a:r>
            <a:endParaRPr kumimoji="1" lang="en-US" altLang="zh-TW" sz="3000" u="sng" dirty="0" smtClean="0">
              <a:solidFill>
                <a:srgbClr val="FF0000"/>
              </a:solidFill>
            </a:endParaRPr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20626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56DC295-7DDE-476A-878E-2A9DF469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推薦系統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D05F4A4-E787-4DEF-BBA5-10EBC199F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08"/>
            <a:ext cx="10515600" cy="4716578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用戶</a:t>
            </a:r>
            <a:r>
              <a:rPr lang="zh-TW" altLang="en-US" dirty="0"/>
              <a:t>及商品的分群</a:t>
            </a:r>
            <a:endParaRPr lang="en-US" altLang="zh-TW" dirty="0"/>
          </a:p>
          <a:p>
            <a:pPr lvl="1"/>
            <a:r>
              <a:rPr lang="zh-TW" altLang="en-US" dirty="0"/>
              <a:t>用戶</a:t>
            </a:r>
            <a:r>
              <a:rPr lang="en-US" altLang="zh-TW" dirty="0"/>
              <a:t>features:</a:t>
            </a:r>
            <a:r>
              <a:rPr lang="zh-TW" altLang="en-US" dirty="0"/>
              <a:t> 玉山</a:t>
            </a:r>
            <a:r>
              <a:rPr lang="en-US" altLang="zh-TW" dirty="0"/>
              <a:t>API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商品</a:t>
            </a:r>
            <a:r>
              <a:rPr lang="en-US" altLang="zh-TW" dirty="0"/>
              <a:t>features: </a:t>
            </a:r>
            <a:r>
              <a:rPr lang="zh-TW" altLang="en-US" dirty="0"/>
              <a:t>網路統整資料</a:t>
            </a:r>
            <a:endParaRPr lang="en-US" altLang="zh-TW" dirty="0"/>
          </a:p>
          <a:p>
            <a:pPr lvl="1"/>
            <a:r>
              <a:rPr lang="en-US" altLang="zh-TW" dirty="0"/>
              <a:t>Clustering: </a:t>
            </a:r>
            <a:r>
              <a:rPr lang="zh-TW" altLang="en-US" dirty="0"/>
              <a:t>用</a:t>
            </a:r>
            <a:r>
              <a:rPr lang="en-US" altLang="zh-TW" dirty="0" err="1"/>
              <a:t>tensorflow</a:t>
            </a:r>
            <a:r>
              <a:rPr lang="zh-TW" altLang="en-US" dirty="0"/>
              <a:t>實</a:t>
            </a:r>
            <a:r>
              <a:rPr lang="zh-TW" altLang="en-US" dirty="0" smtClean="0"/>
              <a:t>做</a:t>
            </a:r>
            <a:r>
              <a:rPr lang="en-US" altLang="zh-TW" dirty="0" err="1" smtClean="0"/>
              <a:t>kMeans</a:t>
            </a:r>
            <a:endParaRPr lang="en-US" altLang="zh-TW" dirty="0"/>
          </a:p>
          <a:p>
            <a:r>
              <a:rPr lang="zh-TW" altLang="en-US" dirty="0"/>
              <a:t>推薦系統架構</a:t>
            </a:r>
            <a:endParaRPr lang="en-US" altLang="zh-TW" dirty="0"/>
          </a:p>
          <a:p>
            <a:pPr lvl="1"/>
            <a:r>
              <a:rPr lang="zh-TW" altLang="en-US" dirty="0"/>
              <a:t>每個用戶</a:t>
            </a:r>
            <a:r>
              <a:rPr lang="en-US" altLang="zh-TW" dirty="0"/>
              <a:t>maintain</a:t>
            </a:r>
            <a:r>
              <a:rPr lang="zh-TW" altLang="en-US" dirty="0"/>
              <a:t>對各商品群的喜好分數</a:t>
            </a:r>
            <a:endParaRPr lang="en-US" altLang="zh-TW" dirty="0"/>
          </a:p>
          <a:p>
            <a:pPr lvl="1"/>
            <a:r>
              <a:rPr lang="zh-TW" altLang="en-US" dirty="0"/>
              <a:t>每個用戶群組</a:t>
            </a:r>
            <a:r>
              <a:rPr lang="en-US" altLang="zh-TW" dirty="0"/>
              <a:t>maintain</a:t>
            </a:r>
            <a:r>
              <a:rPr lang="zh-TW" altLang="en-US" dirty="0"/>
              <a:t>對各商品群的喜好分數</a:t>
            </a:r>
            <a:endParaRPr lang="en-US" altLang="zh-TW" dirty="0"/>
          </a:p>
          <a:p>
            <a:pPr lvl="1"/>
            <a:r>
              <a:rPr lang="zh-TW" altLang="en-US" dirty="0"/>
              <a:t>推薦列表會是個人及群組的分數整合</a:t>
            </a:r>
            <a:endParaRPr lang="en-US" altLang="zh-TW" dirty="0"/>
          </a:p>
          <a:p>
            <a:r>
              <a:rPr lang="zh-TW" altLang="en-US" dirty="0"/>
              <a:t>評分機制</a:t>
            </a:r>
            <a:endParaRPr lang="en-US" altLang="zh-TW" dirty="0"/>
          </a:p>
          <a:p>
            <a:pPr lvl="1"/>
            <a:r>
              <a:rPr lang="zh-TW" altLang="en-US" dirty="0"/>
              <a:t>用戶的喜好點擊會對各商品群組增加喜好分數</a:t>
            </a:r>
            <a:endParaRPr lang="en-US" altLang="zh-TW" dirty="0"/>
          </a:p>
          <a:p>
            <a:pPr lvl="1"/>
            <a:r>
              <a:rPr lang="zh-TW" altLang="en-US" dirty="0"/>
              <a:t>依商品群組的距離遞減加分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05" y="365125"/>
            <a:ext cx="3953895" cy="27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5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 商品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S</a:t>
            </a:r>
            <a:r>
              <a:rPr kumimoji="1" lang="en-US" altLang="zh-TW" dirty="0" smtClean="0"/>
              <a:t>ource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812471"/>
            <a:ext cx="10058400" cy="43597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Crawled from </a:t>
            </a:r>
            <a:r>
              <a:rPr lang="en-US" altLang="zh-TW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FundDJ基智網</a:t>
            </a:r>
            <a:endParaRPr lang="en-US" altLang="zh-TW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35" y="365125"/>
            <a:ext cx="3527765" cy="26287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46385" y="2532383"/>
            <a:ext cx="7525825" cy="3954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7233994" y="365125"/>
            <a:ext cx="4671761" cy="6121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32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商品分群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kMeans</a:t>
            </a:r>
            <a:r>
              <a:rPr kumimoji="1" lang="en-US" altLang="zh-TW" dirty="0" smtClean="0"/>
              <a:t> algorithm</a:t>
            </a:r>
          </a:p>
          <a:p>
            <a:r>
              <a:rPr kumimoji="1" lang="zh-TW" altLang="en-US" dirty="0" smtClean="0"/>
              <a:t>商品分群依據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主要投資區域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風險</a:t>
            </a:r>
            <a:r>
              <a:rPr kumimoji="1" lang="en-US" altLang="zh-TW" dirty="0" smtClean="0"/>
              <a:t>beta</a:t>
            </a:r>
          </a:p>
          <a:p>
            <a:pPr lvl="1"/>
            <a:r>
              <a:rPr kumimoji="1" lang="zh-TW" altLang="en-US" dirty="0" smtClean="0"/>
              <a:t>報酬率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風險報酬等級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規模（成長）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風險標準差</a:t>
            </a:r>
            <a:endParaRPr kumimoji="1" lang="en-US" altLang="zh-TW" dirty="0"/>
          </a:p>
          <a:p>
            <a:r>
              <a:rPr kumimoji="1" lang="zh-TW" altLang="en-US" dirty="0" smtClean="0"/>
              <a:t>依據距離，</a:t>
            </a:r>
            <a:r>
              <a:rPr kumimoji="1" lang="en-US" altLang="zh-TW" dirty="0" smtClean="0"/>
              <a:t>Cluster</a:t>
            </a:r>
            <a:r>
              <a:rPr kumimoji="1" lang="zh-TW" altLang="en-US" dirty="0" smtClean="0"/>
              <a:t> 也會被鄰近的 </a:t>
            </a:r>
            <a:r>
              <a:rPr kumimoji="1" lang="en-US" altLang="zh-TW" dirty="0" smtClean="0"/>
              <a:t>cluster</a:t>
            </a:r>
            <a:r>
              <a:rPr kumimoji="1" lang="zh-TW" altLang="en-US" dirty="0" smtClean="0"/>
              <a:t> 影響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74" y="365126"/>
            <a:ext cx="3626725" cy="2702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35" y="365125"/>
            <a:ext cx="3527765" cy="26287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02" y="177259"/>
            <a:ext cx="6895309" cy="4616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193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C9DCC5D-BE07-4B1E-A068-B2FF66CF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</a:t>
            </a:r>
            <a:r>
              <a:rPr lang="zh-TW" altLang="en-US" dirty="0"/>
              <a:t>分群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D1516C80-09DF-462E-9929-111FDBC7F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9" y="2093976"/>
            <a:ext cx="8697782" cy="405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A264A79-E67F-4314-AB23-DDC1AAC6279E}"/>
              </a:ext>
            </a:extLst>
          </p:cNvPr>
          <p:cNvSpPr txBox="1"/>
          <p:nvPr/>
        </p:nvSpPr>
        <p:spPr>
          <a:xfrm>
            <a:off x="756672" y="2347464"/>
            <a:ext cx="190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/>
                </a:solidFill>
              </a:rPr>
              <a:t>User Features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69C59CDA-9192-4040-A08A-C08D921C16B4}"/>
              </a:ext>
            </a:extLst>
          </p:cNvPr>
          <p:cNvSpPr txBox="1"/>
          <p:nvPr/>
        </p:nvSpPr>
        <p:spPr>
          <a:xfrm>
            <a:off x="5317306" y="2111490"/>
            <a:ext cx="1434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accent6"/>
                </a:solidFill>
              </a:rPr>
              <a:t>Clustering</a:t>
            </a:r>
            <a:endParaRPr lang="zh-TW" altLang="en-US" sz="2400" dirty="0">
              <a:solidFill>
                <a:schemeClr val="accent6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F39BCB69-18AD-4197-9312-4E649D281929}"/>
              </a:ext>
            </a:extLst>
          </p:cNvPr>
          <p:cNvSpPr txBox="1"/>
          <p:nvPr/>
        </p:nvSpPr>
        <p:spPr>
          <a:xfrm>
            <a:off x="3270954" y="3125827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err="1" smtClean="0">
                <a:solidFill>
                  <a:srgbClr val="FF0000"/>
                </a:solidFill>
              </a:rPr>
              <a:t>KMeans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51" y="365125"/>
            <a:ext cx="3670924" cy="27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4E1A31-EB49-452E-A6D5-B109ED7F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363231" cy="1325563"/>
          </a:xfrm>
        </p:spPr>
        <p:txBody>
          <a:bodyPr/>
          <a:lstStyle/>
          <a:p>
            <a:r>
              <a:rPr lang="zh-TW" altLang="en-US" dirty="0" smtClean="0"/>
              <a:t>商品</a:t>
            </a:r>
            <a:r>
              <a:rPr lang="zh-TW" altLang="en-US" dirty="0"/>
              <a:t>推薦</a:t>
            </a:r>
            <a:r>
              <a:rPr lang="zh-TW" altLang="en-US" dirty="0" smtClean="0"/>
              <a:t>系統更新機制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821761E-B002-42F3-815F-E7778E6F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445" y="1678054"/>
            <a:ext cx="3275459" cy="518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用戶對商品群喜好</a:t>
            </a:r>
            <a:r>
              <a:rPr lang="zh-TW" altLang="en-US" sz="2400" dirty="0"/>
              <a:t>分數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BE5DF9C-7E3F-4480-A4FD-DD3E0079BDBC}"/>
              </a:ext>
            </a:extLst>
          </p:cNvPr>
          <p:cNvSpPr txBox="1"/>
          <p:nvPr/>
        </p:nvSpPr>
        <p:spPr>
          <a:xfrm>
            <a:off x="1820009" y="2494836"/>
            <a:ext cx="308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依喜好產生推薦</a:t>
            </a:r>
            <a:endParaRPr lang="en-US" altLang="zh-TW" sz="2400" dirty="0"/>
          </a:p>
          <a:p>
            <a:r>
              <a:rPr lang="zh-TW" altLang="en-US" sz="2400" dirty="0" smtClean="0"/>
              <a:t>用戶點選 </a:t>
            </a:r>
            <a:r>
              <a:rPr lang="en-US" altLang="zh-TW" sz="2400" dirty="0" smtClean="0"/>
              <a:t>‘Like’</a:t>
            </a:r>
            <a:r>
              <a:rPr lang="zh-TW" altLang="en-US" sz="2400" dirty="0" smtClean="0"/>
              <a:t>商品</a:t>
            </a:r>
            <a:r>
              <a:rPr lang="en-US" altLang="zh-TW" sz="2400" dirty="0" smtClean="0"/>
              <a:t>3</a:t>
            </a:r>
            <a:endParaRPr lang="en-US" altLang="zh-TW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7D16BF2-293C-4DD9-8810-232EAAD6D00C}"/>
              </a:ext>
            </a:extLst>
          </p:cNvPr>
          <p:cNvSpPr txBox="1"/>
          <p:nvPr/>
        </p:nvSpPr>
        <p:spPr>
          <a:xfrm>
            <a:off x="7748734" y="524091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更新</a:t>
            </a:r>
            <a:r>
              <a:rPr lang="zh-TW" altLang="en-US" sz="2400" dirty="0" smtClean="0"/>
              <a:t>用戶喜好</a:t>
            </a:r>
            <a:r>
              <a:rPr lang="zh-TW" altLang="en-US" sz="2400" dirty="0"/>
              <a:t>分數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DC1DD1B-E218-4BF7-80BD-BA5EDB123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39821"/>
              </p:ext>
            </p:extLst>
          </p:nvPr>
        </p:nvGraphicFramePr>
        <p:xfrm>
          <a:off x="6616492" y="2211651"/>
          <a:ext cx="49113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61">
                  <a:extLst>
                    <a:ext uri="{9D8B030D-6E8A-4147-A177-3AD203B41FA5}">
                      <a16:colId xmlns:a16="http://schemas.microsoft.com/office/drawing/2014/main" xmlns="" val="2798379932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834846771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227989653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458712345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4283817173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218813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75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3.7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6.9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1.2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17254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653C269B-A82D-4DB6-A1B1-BD38DA5177A4}"/>
              </a:ext>
            </a:extLst>
          </p:cNvPr>
          <p:cNvSpPr txBox="1"/>
          <p:nvPr/>
        </p:nvSpPr>
        <p:spPr>
          <a:xfrm>
            <a:off x="7110034" y="3474294"/>
            <a:ext cx="3924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依 </a:t>
            </a:r>
            <a:r>
              <a:rPr lang="en-US" altLang="zh-TW" sz="2400" dirty="0"/>
              <a:t>’Like’ </a:t>
            </a:r>
            <a:r>
              <a:rPr lang="zh-TW" altLang="en-US" sz="2400" dirty="0"/>
              <a:t>為各商品群組加分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58B6C19A-C691-4F10-94CF-79C5E8B49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88096"/>
              </p:ext>
            </p:extLst>
          </p:nvPr>
        </p:nvGraphicFramePr>
        <p:xfrm>
          <a:off x="6616492" y="5757082"/>
          <a:ext cx="49113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61">
                  <a:extLst>
                    <a:ext uri="{9D8B030D-6E8A-4147-A177-3AD203B41FA5}">
                      <a16:colId xmlns:a16="http://schemas.microsoft.com/office/drawing/2014/main" xmlns="" val="2798379932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834846771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227989653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458712345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4283817173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218813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75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3.9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11.5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17254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2BCA8F6E-792D-411E-9D38-4DB6ABAF0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85475"/>
              </p:ext>
            </p:extLst>
          </p:nvPr>
        </p:nvGraphicFramePr>
        <p:xfrm>
          <a:off x="6616492" y="4016693"/>
          <a:ext cx="49113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61">
                  <a:extLst>
                    <a:ext uri="{9D8B030D-6E8A-4147-A177-3AD203B41FA5}">
                      <a16:colId xmlns:a16="http://schemas.microsoft.com/office/drawing/2014/main" xmlns="" val="2798379932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834846771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227989653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458712345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4283817173"/>
                    </a:ext>
                  </a:extLst>
                </a:gridCol>
                <a:gridCol w="818561">
                  <a:extLst>
                    <a:ext uri="{9D8B030D-6E8A-4147-A177-3AD203B41FA5}">
                      <a16:colId xmlns:a16="http://schemas.microsoft.com/office/drawing/2014/main" xmlns="" val="218813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756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+0.2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+1.0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+0.3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+0.5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+0.1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6172543"/>
                  </a:ext>
                </a:extLst>
              </a:tr>
            </a:tbl>
          </a:graphicData>
        </a:graphic>
      </p:graphicFrame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78E148E7-374A-4AC4-83E5-704ED1F8B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 t="30214" r="47500" b="29500"/>
          <a:stretch/>
        </p:blipFill>
        <p:spPr>
          <a:xfrm>
            <a:off x="716437" y="3554966"/>
            <a:ext cx="5288438" cy="2394408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xmlns="" id="{98592141-C20D-48E3-9EB5-2AF829A6151C}"/>
              </a:ext>
            </a:extLst>
          </p:cNvPr>
          <p:cNvSpPr/>
          <p:nvPr/>
        </p:nvSpPr>
        <p:spPr>
          <a:xfrm>
            <a:off x="6058968" y="4240005"/>
            <a:ext cx="454802" cy="29505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xmlns="" id="{ABC92791-3255-4A55-8FFB-0B722C6D65FC}"/>
              </a:ext>
            </a:extLst>
          </p:cNvPr>
          <p:cNvSpPr/>
          <p:nvPr/>
        </p:nvSpPr>
        <p:spPr>
          <a:xfrm rot="9560680">
            <a:off x="5257132" y="2645165"/>
            <a:ext cx="1173520" cy="37841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xmlns="" id="{919DD5B8-4346-4C8A-A810-F1E97BC4926E}"/>
              </a:ext>
            </a:extLst>
          </p:cNvPr>
          <p:cNvSpPr/>
          <p:nvPr/>
        </p:nvSpPr>
        <p:spPr>
          <a:xfrm>
            <a:off x="8938288" y="4881369"/>
            <a:ext cx="267770" cy="3595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0439C98-CFEB-482B-9E35-FC18A33674A8}"/>
              </a:ext>
            </a:extLst>
          </p:cNvPr>
          <p:cNvSpPr/>
          <p:nvPr/>
        </p:nvSpPr>
        <p:spPr>
          <a:xfrm>
            <a:off x="459124" y="3989837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3A42D8A-147D-40E8-A96E-CC2FC44C5E1B}"/>
              </a:ext>
            </a:extLst>
          </p:cNvPr>
          <p:cNvSpPr/>
          <p:nvPr/>
        </p:nvSpPr>
        <p:spPr>
          <a:xfrm>
            <a:off x="459125" y="4475171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0064F9AA-0094-4491-96AE-F555CBA5484C}"/>
              </a:ext>
            </a:extLst>
          </p:cNvPr>
          <p:cNvSpPr/>
          <p:nvPr/>
        </p:nvSpPr>
        <p:spPr>
          <a:xfrm>
            <a:off x="459126" y="4871639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99F349E1-E6FF-4093-9642-19A0773E4619}"/>
              </a:ext>
            </a:extLst>
          </p:cNvPr>
          <p:cNvSpPr/>
          <p:nvPr/>
        </p:nvSpPr>
        <p:spPr>
          <a:xfrm>
            <a:off x="459124" y="5564081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C7D7E1AF-CC05-493C-92BD-74B0D3499C5D}"/>
              </a:ext>
            </a:extLst>
          </p:cNvPr>
          <p:cNvSpPr/>
          <p:nvPr/>
        </p:nvSpPr>
        <p:spPr>
          <a:xfrm>
            <a:off x="459124" y="5218473"/>
            <a:ext cx="28105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1200" b="0" cap="none" spc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xmlns="" id="{2D2C03EB-2633-45B7-9F63-8CCD8A89CDD6}"/>
              </a:ext>
            </a:extLst>
          </p:cNvPr>
          <p:cNvSpPr/>
          <p:nvPr/>
        </p:nvSpPr>
        <p:spPr>
          <a:xfrm>
            <a:off x="5185686" y="4796062"/>
            <a:ext cx="551291" cy="396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理專用戶媒合系統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TW" altLang="en-US" sz="3600" dirty="0" smtClean="0"/>
                  <a:t> 依理專經驗或專長商品領域做分群</a:t>
                </a:r>
                <a:endParaRPr kumimoji="1" lang="en-US" altLang="zh-TW" sz="36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TW" altLang="en-US" sz="3600" dirty="0" smtClean="0"/>
                  <a:t> 理專媒合系統</a:t>
                </a:r>
                <a:endParaRPr kumimoji="1" lang="en-US" altLang="zh-TW" sz="36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40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zh-TW" altLang="en-US" sz="3800" dirty="0" smtClean="0"/>
                  <a:t> </a:t>
                </a:r>
                <a:r>
                  <a:rPr kumimoji="1" lang="en-US" altLang="zh-TW" sz="3800" dirty="0" smtClean="0"/>
                  <a:t>M</a:t>
                </a:r>
                <a:r>
                  <a:rPr kumimoji="1" lang="en-US" altLang="zh-TW" sz="3800" b="0" dirty="0" smtClean="0"/>
                  <a:t>atch</a:t>
                </a:r>
                <a:r>
                  <a:rPr kumimoji="1" lang="zh-TW" altLang="en-US" sz="3800" b="0" dirty="0" smtClean="0"/>
                  <a:t> </a:t>
                </a:r>
                <a:r>
                  <a:rPr kumimoji="1" lang="en-US" altLang="zh-TW" sz="3800" b="0" dirty="0" smtClean="0"/>
                  <a:t>model</a:t>
                </a:r>
                <a:r>
                  <a:rPr kumimoji="1" lang="zh-TW" altLang="en-US" sz="3800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TW" sz="3300" b="0" i="1" smtClean="0">
                        <a:latin typeface="Cambria Math" charset="0"/>
                      </a:rPr>
                      <m:t>=</m:t>
                    </m:r>
                    <m:r>
                      <a:rPr kumimoji="1" lang="zh-TW" altLang="en-US" sz="3300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zh-TW" altLang="en-US" sz="33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TW" sz="3300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zh-TW" altLang="en-US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d>
                          <m:dPr>
                            <m:ctrlPr>
                              <a:rPr kumimoji="1" lang="en-US" altLang="zh-TW" sz="33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mr-IN" altLang="zh-TW" sz="33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33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𝑀𝑅</m:t>
                                    </m:r>
                                  </m:e>
                                  <m:sub>
                                    <m: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𝑐𝑙𝑖𝑒𝑛𝑡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1" lang="en-US" altLang="zh-TW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zh-TW" altLang="en-US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zh-TW" altLang="en-US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d>
                          <m:dPr>
                            <m:ctrlPr>
                              <a:rPr kumimoji="1" lang="en-US" altLang="zh-TW" sz="33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mr-IN" altLang="zh-TW" sz="33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33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𝑀𝑅</m:t>
                                    </m:r>
                                  </m:e>
                                  <m:sub>
                                    <m:r>
                                      <a:rPr kumimoji="1" lang="en-US" altLang="zh-TW" sz="33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𝑒𝑥𝑝𝑒𝑟𝑡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1" lang="en-US" altLang="zh-TW" sz="33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TW" sz="3300"/>
                          <m:t> </m:t>
                        </m:r>
                      </m:e>
                    </m:nary>
                  </m:oMath>
                </a14:m>
                <a:endParaRPr kumimoji="1" lang="en-US" altLang="zh-TW" sz="33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kumimoji="1" lang="en-US" altLang="zh-TW" sz="36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46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81" y="365125"/>
            <a:ext cx="3736823" cy="2558184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94789"/>
              </p:ext>
            </p:extLst>
          </p:nvPr>
        </p:nvGraphicFramePr>
        <p:xfrm>
          <a:off x="702131" y="4067539"/>
          <a:ext cx="4651195" cy="81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39"/>
                <a:gridCol w="930239"/>
                <a:gridCol w="930239"/>
                <a:gridCol w="930239"/>
                <a:gridCol w="930239"/>
              </a:tblGrid>
              <a:tr h="30262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4676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cluster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31037"/>
              </p:ext>
            </p:extLst>
          </p:nvPr>
        </p:nvGraphicFramePr>
        <p:xfrm>
          <a:off x="6885075" y="4069702"/>
          <a:ext cx="4904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831"/>
                <a:gridCol w="980831"/>
                <a:gridCol w="980831"/>
                <a:gridCol w="980831"/>
                <a:gridCol w="980831"/>
              </a:tblGrid>
              <a:tr h="2258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070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cluster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2349202" y="3670775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smtClean="0"/>
              <a:t>理專專長商品群</a:t>
            </a:r>
            <a:endParaRPr kumimoji="1"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376113" y="3673794"/>
            <a:ext cx="182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smtClean="0"/>
              <a:t>客戶喜好商品群</a:t>
            </a:r>
            <a:endParaRPr kumimoji="1" lang="zh-TW" altLang="en-US" b="1" dirty="0"/>
          </a:p>
        </p:txBody>
      </p:sp>
      <p:sp>
        <p:nvSpPr>
          <p:cNvPr id="28" name="左-右雙向箭號 27"/>
          <p:cNvSpPr/>
          <p:nvPr/>
        </p:nvSpPr>
        <p:spPr>
          <a:xfrm>
            <a:off x="5568068" y="4283991"/>
            <a:ext cx="1011382" cy="318654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524195" y="3957010"/>
            <a:ext cx="11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matching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651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7000" dirty="0" smtClean="0"/>
              <a:t>Demo</a:t>
            </a:r>
            <a:endParaRPr kumimoji="1" lang="zh-TW" altLang="en-US" sz="7000" dirty="0"/>
          </a:p>
        </p:txBody>
      </p:sp>
    </p:spTree>
    <p:extLst>
      <p:ext uri="{BB962C8B-B14F-4D97-AF65-F5344CB8AC3E}">
        <p14:creationId xmlns:p14="http://schemas.microsoft.com/office/powerpoint/2010/main" val="5004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u="sng" dirty="0" smtClean="0">
                <a:solidFill>
                  <a:srgbClr val="FF0000"/>
                </a:solidFill>
              </a:rPr>
              <a:t>未來展望</a:t>
            </a:r>
            <a:endParaRPr kumimoji="1" lang="en-US" altLang="zh-TW" sz="3000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u="sng" dirty="0" smtClean="0">
                <a:solidFill>
                  <a:srgbClr val="FF0000"/>
                </a:solidFill>
              </a:rPr>
              <a:t>動機</a:t>
            </a:r>
            <a:endParaRPr kumimoji="1" lang="en-US" altLang="zh-TW" sz="3000" u="sng" dirty="0" smtClean="0">
              <a:solidFill>
                <a:srgbClr val="FF0000"/>
              </a:solidFill>
            </a:endParaRPr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8770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擴展投資商品到公益商品，增進社會的公益參與</a:t>
            </a:r>
            <a:r>
              <a:rPr lang="zh-TW" altLang="en-US" sz="2400" dirty="0" smtClean="0"/>
              <a:t>度</a:t>
            </a:r>
            <a:endParaRPr lang="en-US" altLang="zh-TW" sz="2400" dirty="0" smtClean="0"/>
          </a:p>
          <a:p>
            <a:r>
              <a:rPr lang="zh-TW" altLang="en-US" sz="2400" dirty="0" smtClean="0"/>
              <a:t>透過理專過去的投資紀錄找出淺在 </a:t>
            </a:r>
            <a:r>
              <a:rPr lang="en-US" altLang="zh-TW" sz="2400" dirty="0" smtClean="0"/>
              <a:t>knowledge</a:t>
            </a:r>
            <a:r>
              <a:rPr lang="zh-TW" altLang="en-US" sz="2400" dirty="0" smtClean="0"/>
              <a:t>，</a:t>
            </a:r>
            <a:r>
              <a:rPr lang="zh-TW" altLang="en-US" sz="2400" dirty="0" smtClean="0"/>
              <a:t>進一步優化推薦系統</a:t>
            </a:r>
            <a:endParaRPr lang="en-US" altLang="zh-TW" sz="2400" dirty="0" smtClean="0"/>
          </a:p>
          <a:p>
            <a:r>
              <a:rPr lang="zh-TW" altLang="en-US" sz="2400" dirty="0"/>
              <a:t>根據國際新聞去改變推薦的</a:t>
            </a:r>
            <a:r>
              <a:rPr lang="zh-TW" altLang="en-US" sz="2400" dirty="0" smtClean="0"/>
              <a:t>策略</a:t>
            </a:r>
            <a:endParaRPr lang="en-US" altLang="zh-TW" sz="2400" dirty="0" smtClean="0"/>
          </a:p>
          <a:p>
            <a:r>
              <a:rPr lang="zh-TW" altLang="en-US" sz="2400" dirty="0" smtClean="0"/>
              <a:t>對於資料不足的用戶，透過系統間接收集資訊進而優化系統</a:t>
            </a:r>
            <a:endParaRPr lang="en-US" altLang="zh-TW" sz="2400" dirty="0" smtClean="0"/>
          </a:p>
          <a:p>
            <a:r>
              <a:rPr lang="zh-TW" altLang="en-US" sz="2400" dirty="0" smtClean="0"/>
              <a:t>綜合</a:t>
            </a:r>
            <a:r>
              <a:rPr lang="zh-TW" altLang="en-US" sz="2400" dirty="0" smtClean="0"/>
              <a:t>以上資訊協助分析師設計金融性商品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200" dirty="0" smtClean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901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動機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5563"/>
            <a:ext cx="10515600" cy="4611399"/>
          </a:xfrm>
        </p:spPr>
        <p:txBody>
          <a:bodyPr>
            <a:normAutofit lnSpcReduction="10000"/>
          </a:bodyPr>
          <a:lstStyle/>
          <a:p>
            <a:endParaRPr kumimoji="1" lang="en-US" altLang="zh-TW" dirty="0" smtClean="0"/>
          </a:p>
          <a:p>
            <a:r>
              <a:rPr kumimoji="1" lang="zh-TW" altLang="en-US" dirty="0" smtClean="0"/>
              <a:t>擁有較多資源的族群（金字塔頂端）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缺少時間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對於理財有個人喜好與專長領域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擁有較少資源的族群（金字塔底層）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缺少理財知識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理專面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花費大量時間在收集普通資訊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理財商品面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資訊零散，缺乏整合的平台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u="sng" dirty="0" smtClean="0">
                <a:solidFill>
                  <a:srgbClr val="FF0000"/>
                </a:solidFill>
              </a:rPr>
              <a:t>FM</a:t>
            </a:r>
            <a:r>
              <a:rPr kumimoji="1" lang="zh-TW" altLang="en-US" sz="30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000" u="sng" dirty="0" smtClean="0">
                <a:solidFill>
                  <a:srgbClr val="FF0000"/>
                </a:solidFill>
              </a:rPr>
              <a:t>11.2</a:t>
            </a:r>
          </a:p>
          <a:p>
            <a:r>
              <a:rPr kumimoji="1" lang="zh-TW" altLang="en-US" sz="3000" dirty="0" smtClean="0"/>
              <a:t>功能與特色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9652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11.2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09368" y="1825625"/>
            <a:ext cx="101444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4800" dirty="0" smtClean="0">
                <a:solidFill>
                  <a:srgbClr val="FF0000"/>
                </a:solidFill>
              </a:rPr>
              <a:t>F</a:t>
            </a:r>
            <a:r>
              <a:rPr kumimoji="1" lang="en-US" altLang="zh-TW" sz="4800" dirty="0" smtClean="0"/>
              <a:t>inancial</a:t>
            </a:r>
          </a:p>
          <a:p>
            <a:pPr marL="0" indent="0">
              <a:buNone/>
            </a:pPr>
            <a:r>
              <a:rPr kumimoji="1" lang="en-US" altLang="zh-TW" sz="4800" dirty="0" smtClean="0">
                <a:solidFill>
                  <a:srgbClr val="FF0000"/>
                </a:solidFill>
              </a:rPr>
              <a:t>M</a:t>
            </a:r>
            <a:r>
              <a:rPr kumimoji="1" lang="en-US" altLang="zh-TW" sz="4800" dirty="0" smtClean="0"/>
              <a:t>anagement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59918"/>
              </p:ext>
            </p:extLst>
          </p:nvPr>
        </p:nvGraphicFramePr>
        <p:xfrm>
          <a:off x="838200" y="3743083"/>
          <a:ext cx="1042956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684"/>
                <a:gridCol w="560439"/>
                <a:gridCol w="3819832"/>
                <a:gridCol w="604684"/>
                <a:gridCol w="2934926"/>
              </a:tblGrid>
              <a:tr h="4335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+</a:t>
                      </a:r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75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err="1" smtClean="0"/>
                        <a:t>Esun</a:t>
                      </a:r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smtClean="0"/>
                        <a:t>Microsoft</a:t>
                      </a:r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Our Creative</a:t>
                      </a:r>
                      <a:r>
                        <a:rPr lang="en-US" altLang="zh-TW" sz="3600" baseline="0" dirty="0" smtClean="0"/>
                        <a:t> Ability</a:t>
                      </a:r>
                      <a:endParaRPr lang="zh-TW" altLang="en-US" sz="3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FM</a:t>
            </a:r>
            <a:r>
              <a:rPr kumimoji="1" lang="zh-TW" altLang="en-US" smtClean="0"/>
              <a:t> </a:t>
            </a:r>
            <a:r>
              <a:rPr kumimoji="1" lang="en-US" altLang="zh-TW" smtClean="0"/>
              <a:t>11.2</a:t>
            </a:r>
            <a:r>
              <a:rPr kumimoji="1" lang="zh-TW" altLang="en-US" smtClean="0"/>
              <a:t> 設計架構</a:t>
            </a:r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27" y="2120900"/>
            <a:ext cx="4873495" cy="4051300"/>
          </a:xfrm>
        </p:spPr>
      </p:pic>
    </p:spTree>
    <p:extLst>
      <p:ext uri="{BB962C8B-B14F-4D97-AF65-F5344CB8AC3E}">
        <p14:creationId xmlns:p14="http://schemas.microsoft.com/office/powerpoint/2010/main" val="8252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 smtClean="0"/>
              <a:t>動機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FM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11.2</a:t>
            </a:r>
          </a:p>
          <a:p>
            <a:r>
              <a:rPr kumimoji="1" lang="zh-TW" altLang="en-US" sz="3000" u="sng" dirty="0" smtClean="0">
                <a:solidFill>
                  <a:srgbClr val="FF0000"/>
                </a:solidFill>
              </a:rPr>
              <a:t>功能與特色</a:t>
            </a:r>
            <a:endParaRPr kumimoji="1" lang="en-US" altLang="zh-TW" sz="3000" u="sng" dirty="0" smtClean="0">
              <a:solidFill>
                <a:srgbClr val="FF0000"/>
              </a:solidFill>
            </a:endParaRPr>
          </a:p>
          <a:p>
            <a:r>
              <a:rPr kumimoji="1" lang="zh-TW" altLang="en-US" sz="3000" dirty="0" smtClean="0"/>
              <a:t>技術</a:t>
            </a:r>
            <a:endParaRPr kumimoji="1" lang="en-US" altLang="zh-TW" sz="3000" dirty="0" smtClean="0"/>
          </a:p>
          <a:p>
            <a:r>
              <a:rPr kumimoji="1" lang="en-US" altLang="zh-TW" sz="3000" dirty="0" smtClean="0"/>
              <a:t>Demo</a:t>
            </a:r>
          </a:p>
          <a:p>
            <a:r>
              <a:rPr kumimoji="1" lang="zh-TW" altLang="en-US" sz="3000" dirty="0" smtClean="0"/>
              <a:t>未來展望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10481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功能與特色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依照顧客使用紀錄或類型，快速整合並給予金融商品推薦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434</TotalTime>
  <Words>730</Words>
  <Application>Microsoft Macintosh PowerPoint</Application>
  <PresentationFormat>寬螢幕</PresentationFormat>
  <Paragraphs>225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1" baseType="lpstr">
      <vt:lpstr>Calibri</vt:lpstr>
      <vt:lpstr>Cambria Math</vt:lpstr>
      <vt:lpstr>Georgia</vt:lpstr>
      <vt:lpstr>Mangal</vt:lpstr>
      <vt:lpstr>Rockwell Extra Bold</vt:lpstr>
      <vt:lpstr>Trebuchet MS</vt:lpstr>
      <vt:lpstr>Wingdings</vt:lpstr>
      <vt:lpstr>微軟正黑體</vt:lpstr>
      <vt:lpstr>新細明體</vt:lpstr>
      <vt:lpstr>Arial</vt:lpstr>
      <vt:lpstr>木刻字型</vt:lpstr>
      <vt:lpstr>FM 11.2</vt:lpstr>
      <vt:lpstr>Agenda</vt:lpstr>
      <vt:lpstr>Agenda</vt:lpstr>
      <vt:lpstr>動機</vt:lpstr>
      <vt:lpstr>Agenda</vt:lpstr>
      <vt:lpstr>Why FM 11.2 ?</vt:lpstr>
      <vt:lpstr>FM 11.2 設計架構</vt:lpstr>
      <vt:lpstr>Agenda</vt:lpstr>
      <vt:lpstr>功能與特色</vt:lpstr>
      <vt:lpstr>PowerPoint 簡報</vt:lpstr>
      <vt:lpstr>功能與特色</vt:lpstr>
      <vt:lpstr>PowerPoint 簡報</vt:lpstr>
      <vt:lpstr>功能與特色</vt:lpstr>
      <vt:lpstr>PowerPoint 簡報</vt:lpstr>
      <vt:lpstr>功能與特色</vt:lpstr>
      <vt:lpstr>PowerPoint 簡報</vt:lpstr>
      <vt:lpstr>功能與特色</vt:lpstr>
      <vt:lpstr>PowerPoint 簡報</vt:lpstr>
      <vt:lpstr>PowerPoint 簡報</vt:lpstr>
      <vt:lpstr>功能與特色</vt:lpstr>
      <vt:lpstr>Agenda</vt:lpstr>
      <vt:lpstr>推薦系統 </vt:lpstr>
      <vt:lpstr> 商品 Data Source</vt:lpstr>
      <vt:lpstr>商品分群</vt:lpstr>
      <vt:lpstr>用戶分群</vt:lpstr>
      <vt:lpstr>商品推薦系統更新機制</vt:lpstr>
      <vt:lpstr>理專用戶媒合系統</vt:lpstr>
      <vt:lpstr>Demo</vt:lpstr>
      <vt:lpstr>Agenda</vt:lpstr>
      <vt:lpstr>未來展望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360</cp:revision>
  <dcterms:created xsi:type="dcterms:W3CDTF">2017-05-20T07:02:11Z</dcterms:created>
  <dcterms:modified xsi:type="dcterms:W3CDTF">2017-05-20T14:17:06Z</dcterms:modified>
</cp:coreProperties>
</file>