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9" r:id="rId2"/>
    <p:sldId id="336" r:id="rId3"/>
    <p:sldId id="342" r:id="rId4"/>
    <p:sldId id="343" r:id="rId5"/>
    <p:sldId id="341" r:id="rId6"/>
    <p:sldId id="331" r:id="rId7"/>
    <p:sldId id="334" r:id="rId8"/>
    <p:sldId id="340" r:id="rId9"/>
    <p:sldId id="304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>
        <p:scale>
          <a:sx n="10" d="100"/>
          <a:sy n="10" d="100"/>
        </p:scale>
        <p:origin x="-3736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5/21/17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5/21/17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3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5/21/17</a:t>
            </a:fld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5/21/17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2600"/>
            <a:ext cx="2133600" cy="3556000"/>
          </a:xfrm>
        </p:spPr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GAME MODES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1" y="4191000"/>
            <a:ext cx="8298485" cy="1066800"/>
          </a:xfrm>
        </p:spPr>
        <p:txBody>
          <a:bodyPr/>
          <a:lstStyle/>
          <a:p>
            <a:r>
              <a:rPr lang="en-US" dirty="0" smtClean="0"/>
              <a:t>MEDICAL MISSIONARY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71" y="381000"/>
            <a:ext cx="37033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MODE 1: During the colonial era, medical missionaries like Leader </a:t>
            </a:r>
            <a:r>
              <a:rPr lang="en-US" sz="2400" dirty="0" err="1" smtClean="0"/>
              <a:t>Stirling</a:t>
            </a:r>
            <a:r>
              <a:rPr lang="en-US" sz="2400" dirty="0" smtClean="0"/>
              <a:t> changed Tanzanian medicine and culture. </a:t>
            </a:r>
            <a:r>
              <a:rPr lang="en-US" sz="2400" dirty="0" smtClean="0"/>
              <a:t>Historian Michael Jennings describes this as “healing bodies, saving souls” – first, replacing traditional medicine with biomedicine, and second, converting communities to Christianity.</a:t>
            </a:r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71" y="381000"/>
            <a:ext cx="37033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29200" y="3048000"/>
            <a:ext cx="3733800" cy="3352800"/>
          </a:xfrm>
        </p:spPr>
        <p:txBody>
          <a:bodyPr/>
          <a:lstStyle/>
          <a:p>
            <a:r>
              <a:rPr lang="en-US" sz="2400" dirty="0" smtClean="0"/>
              <a:t>MODE 2: One report says that traditional healers are “promoting positive health behavior</a:t>
            </a:r>
            <a:r>
              <a:rPr lang="en-US" sz="2400" dirty="0" smtClean="0"/>
              <a:t>” and act as “a good referral point to [the] modern health care system” (</a:t>
            </a:r>
            <a:r>
              <a:rPr lang="en-US" sz="2400" dirty="0" err="1" smtClean="0"/>
              <a:t>Abdullahi</a:t>
            </a:r>
            <a:r>
              <a:rPr lang="en-US" sz="2400" dirty="0" smtClean="0"/>
              <a:t>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16117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" y="0"/>
            <a:ext cx="4097681" cy="6858000"/>
          </a:xfrm>
        </p:spPr>
      </p:pic>
      <p:pic>
        <p:nvPicPr>
          <p:cNvPr id="8" name="Picture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40" y="161821"/>
            <a:ext cx="4116160" cy="6839158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4219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313971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9600"/>
            <a:ext cx="2401477" cy="240147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5" name="Picture Placeholder 14" descr="_47649645_traditionalhealer2.jpg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6" b="5126"/>
          <a:stretch>
            <a:fillRect/>
          </a:stretch>
        </p:blipFill>
        <p:spPr>
          <a:xfrm>
            <a:off x="1066800" y="609600"/>
            <a:ext cx="3429000" cy="1981200"/>
          </a:xfrm>
        </p:spPr>
      </p:pic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1066800" y="3048000"/>
            <a:ext cx="3429000" cy="1066800"/>
          </a:xfrm>
        </p:spPr>
        <p:txBody>
          <a:bodyPr/>
          <a:lstStyle>
            <a:extLst/>
          </a:lstStyle>
          <a:p>
            <a:pPr marL="285750" indent="-285750">
              <a:buFont typeface="Arial"/>
              <a:buChar char="•"/>
            </a:pPr>
            <a:r>
              <a:rPr lang="en-US" dirty="0" smtClean="0"/>
              <a:t>“[M]ore than 50% of</a:t>
            </a:r>
            <a:r>
              <a:rPr lang="is-IS" dirty="0" smtClean="0"/>
              <a:t>…traditional healers...referred patients at least once to modern health cfacilities for further treatment” (Osowole et al. 2005).</a:t>
            </a:r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Also, “non-Western medicine can provide important links between disease and behavior as well as effective treatment not found in Western medicine” (Ratzan 2000).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648200" y="3352800"/>
            <a:ext cx="3733800" cy="10668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When completely unregulated, traditional medicine has the potential to be abused by self-proclaimed, illegitimate healers (</a:t>
            </a:r>
            <a:r>
              <a:rPr lang="en-US" dirty="0" err="1" smtClean="0"/>
              <a:t>Abdullahi</a:t>
            </a:r>
            <a:r>
              <a:rPr lang="en-US" dirty="0" smtClean="0"/>
              <a:t>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“For millions of people in rural areas, native healers remain [the primary] health providers” (</a:t>
            </a:r>
            <a:r>
              <a:rPr lang="en-US" dirty="0" err="1" smtClean="0"/>
              <a:t>Abdullahi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990600" y="2362200"/>
            <a:ext cx="7781925" cy="990600"/>
          </a:xfrm>
        </p:spPr>
        <p:txBody>
          <a:bodyPr/>
          <a:lstStyle/>
          <a:p>
            <a:r>
              <a:rPr lang="en-US" dirty="0" smtClean="0"/>
              <a:t>SOME FACTS.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7" r="32125"/>
          <a:stretch/>
        </p:blipFill>
        <p:spPr>
          <a:xfrm>
            <a:off x="914400" y="1066800"/>
            <a:ext cx="3191863" cy="472440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en-US" sz="2800" dirty="0" smtClean="0"/>
              <a:t>“The herbalists</a:t>
            </a:r>
            <a:r>
              <a:rPr lang="is-IS" sz="2800" dirty="0" smtClean="0"/>
              <a:t>…sometimes use Western medicines such as paracetamol for pain control and X-rays to diagnose breaks” (BBC “In pictures: Tanzania’s traditional healers”).</a:t>
            </a:r>
            <a:endParaRPr lang="is-IS" sz="2800" dirty="0"/>
          </a:p>
          <a:p>
            <a:endParaRPr lang="en-US" sz="2800" dirty="0" smtClean="0"/>
          </a:p>
          <a:p>
            <a:r>
              <a:rPr lang="en-US" sz="2000" u="sng" dirty="0"/>
              <a:t>http://</a:t>
            </a:r>
            <a:r>
              <a:rPr lang="en-US" sz="2000" u="sng" dirty="0" err="1"/>
              <a:t>www.bbc.com</a:t>
            </a:r>
            <a:r>
              <a:rPr lang="en-US" sz="2000" u="sng" dirty="0"/>
              <a:t>/news/world-africa-22263057</a:t>
            </a:r>
            <a:endParaRPr lang="en-US" sz="2000" u="sng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206" r="22122" b="3700"/>
          <a:stretch/>
        </p:blipFill>
        <p:spPr>
          <a:xfrm>
            <a:off x="5334000" y="1439319"/>
            <a:ext cx="2971800" cy="2641054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8610600" cy="1752600"/>
          </a:xfrm>
        </p:spPr>
        <p:txBody>
          <a:bodyPr/>
          <a:lstStyle>
            <a:extLst/>
          </a:lstStyle>
          <a:p>
            <a:r>
              <a:rPr lang="en-US" sz="2800" dirty="0" smtClean="0"/>
              <a:t>BELIEF:</a:t>
            </a:r>
          </a:p>
          <a:p>
            <a:r>
              <a:rPr lang="en-US" sz="2800" dirty="0" smtClean="0"/>
              <a:t>“There is a widely-held belief among the </a:t>
            </a:r>
            <a:r>
              <a:rPr lang="en-US" sz="2800" dirty="0" err="1" smtClean="0"/>
              <a:t>Wahehe</a:t>
            </a:r>
            <a:r>
              <a:rPr lang="en-US" sz="2800" dirty="0" smtClean="0"/>
              <a:t> people of southern Tanzania that sickness is caused by supernatural forces” (BBC).</a:t>
            </a:r>
            <a:endParaRPr lang="en-US" sz="2800" dirty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1" t="420" r="17406"/>
          <a:stretch/>
        </p:blipFill>
        <p:spPr>
          <a:xfrm>
            <a:off x="914400" y="1371600"/>
            <a:ext cx="2730304" cy="2641238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nts-sky.pn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687762" cy="207296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648200" y="381000"/>
            <a:ext cx="41148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“Most of those who come to me have already been to hospital," says the young healer above. "They have not managed to get a solution for their problems. Injections and medicine that were applied have not shown any effect, it only soothes, but it does not treat. If I treat them successfully they tell their friends. I do not have any advertising,” he says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(BBC)</a:t>
            </a:r>
            <a:endParaRPr lang="en-US" sz="2400" dirty="0"/>
          </a:p>
        </p:txBody>
      </p:sp>
      <p:pic>
        <p:nvPicPr>
          <p:cNvPr id="8" name="mnts-sky.png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9" y="3505200"/>
            <a:ext cx="3687761" cy="207296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" y="0"/>
            <a:ext cx="4114800" cy="6858000"/>
          </a:xfrm>
        </p:spPr>
      </p:pic>
      <p:pic>
        <p:nvPicPr>
          <p:cNvPr id="8" name="Picture Placeholder 6" descr="game2w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" b="-94"/>
          <a:stretch/>
        </p:blipFill>
        <p:spPr>
          <a:xfrm>
            <a:off x="5027840" y="152400"/>
            <a:ext cx="4116160" cy="68580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Photo Album.potx</Template>
  <TotalTime>0</TotalTime>
  <Words>372</Words>
  <Application>Microsoft Macintosh PowerPoint</Application>
  <PresentationFormat>On-screen Show (4:3)</PresentationFormat>
  <Paragraphs>26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Classic Photo Album</vt:lpstr>
      <vt:lpstr>MEDICAL MISSIONARY</vt:lpstr>
      <vt:lpstr>PowerPoint Presentation</vt:lpstr>
      <vt:lpstr>PowerPoint Presentation</vt:lpstr>
      <vt:lpstr>PowerPoint Presentation</vt:lpstr>
      <vt:lpstr>SOME FACTS.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2010-02-01T21:16:09Z</dcterms:created>
  <dcterms:modified xsi:type="dcterms:W3CDTF">2017-05-22T05:44:22Z</dcterms:modified>
</cp:coreProperties>
</file>