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57" r:id="rId5"/>
    <p:sldId id="262" r:id="rId6"/>
    <p:sldId id="258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0" r:id="rId1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D98E-0ED9-434C-82F9-609C535C138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D403E-D7B5-47B1-BBBF-AE1AEE51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7CD9-086A-4FEC-8BB0-EB842E07243C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6D30-210B-4B65-95CB-FD01F8BC157B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53F-9858-4A74-BE45-9D9016D38AF9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D11E-2CE0-4913-9EED-F1753E03FBA8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D18-E26F-4125-976D-0F57DE7AFBD4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E61-29B6-460F-BECE-E0C289D2CF1C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8961-7ADE-4083-80D8-46B2796E6CDE}" type="datetime1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3F5-CDEC-4A5D-999B-FAF3B5C0AC34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F57-E0B4-430F-8048-38853BE2EEEF}" type="datetime1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94FD-AF0D-47DE-AFB7-173C0B1F9D22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AAA1-EDD2-4804-8FB6-B42BEFE277AD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5DE1-C230-452D-8FE5-094D71712B45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8DED-BECF-41D5-B1AE-400C05F7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Comparing newspapers in their perspective on the economic implications of automation and globalization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Bobae Kang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Computational Content Analysis (Winter ‘17)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The University of Chicago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Vector Semantics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3523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Cosine similarity: Category 0</a:t>
            </a:r>
          </a:p>
          <a:p>
            <a:pPr lvl="1"/>
            <a:r>
              <a:rPr lang="en-US" dirty="0">
                <a:latin typeface="+mj-lt"/>
              </a:rPr>
              <a:t>Daily Mail articles relate automation-related terms to truck/driving</a:t>
            </a:r>
          </a:p>
          <a:p>
            <a:pPr lvl="1"/>
            <a:r>
              <a:rPr lang="en-US" dirty="0">
                <a:latin typeface="+mj-lt"/>
              </a:rPr>
              <a:t>Guardian articles perhaps more skeptical of AI and automation (‘surveillance’, ‘unreliable’)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8441" t="16204" r="26147" b="4617"/>
          <a:stretch/>
        </p:blipFill>
        <p:spPr>
          <a:xfrm>
            <a:off x="4152550" y="1690689"/>
            <a:ext cx="4152552" cy="40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Vector Semantics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3171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Cosine similarity: Category 1</a:t>
            </a:r>
          </a:p>
          <a:p>
            <a:pPr lvl="1"/>
            <a:r>
              <a:rPr lang="en-US" dirty="0">
                <a:latin typeface="+mj-lt"/>
              </a:rPr>
              <a:t>Daily Mail articles perhaps more negative towards globalization (‘threat’, ‘problems’) and immigrants (‘crimes’, ‘criminals’)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064" t="16204" r="24771" b="12446"/>
          <a:stretch/>
        </p:blipFill>
        <p:spPr>
          <a:xfrm>
            <a:off x="4111130" y="1690689"/>
            <a:ext cx="4404220" cy="36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1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Vector Semantics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3171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" y="1522909"/>
            <a:ext cx="418373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77" y="1522909"/>
            <a:ext cx="4183730" cy="32004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49" y="4756865"/>
            <a:ext cx="8423071" cy="155503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Cosine similarity heatmap</a:t>
            </a:r>
          </a:p>
          <a:p>
            <a:pPr lvl="1"/>
            <a:r>
              <a:rPr lang="en-US" sz="2000" dirty="0">
                <a:latin typeface="+mj-lt"/>
              </a:rPr>
              <a:t>Overall, examined words are dissimilar or neutral to each other in </a:t>
            </a:r>
            <a:r>
              <a:rPr lang="en-US" sz="2000" i="1" dirty="0">
                <a:latin typeface="+mj-lt"/>
              </a:rPr>
              <a:t>Daily Mail</a:t>
            </a:r>
          </a:p>
          <a:p>
            <a:pPr lvl="1"/>
            <a:r>
              <a:rPr lang="en-US" sz="2000" dirty="0">
                <a:latin typeface="+mj-lt"/>
              </a:rPr>
              <a:t>Overall, examined words are similar or neutral to each other in </a:t>
            </a:r>
            <a:r>
              <a:rPr lang="en-US" sz="2000" i="1" dirty="0">
                <a:latin typeface="+mj-lt"/>
              </a:rPr>
              <a:t>The Guardian</a:t>
            </a:r>
          </a:p>
          <a:p>
            <a:pPr lvl="1"/>
            <a:r>
              <a:rPr lang="en-US" sz="2000" dirty="0">
                <a:latin typeface="+mj-lt"/>
              </a:rPr>
              <a:t>‘labor’ and ‘</a:t>
            </a:r>
            <a:r>
              <a:rPr lang="en-US" sz="2000" dirty="0" err="1">
                <a:latin typeface="+mj-lt"/>
              </a:rPr>
              <a:t>declin</a:t>
            </a:r>
            <a:r>
              <a:rPr lang="en-US" sz="2000" dirty="0">
                <a:latin typeface="+mj-lt"/>
              </a:rPr>
              <a:t>’ dissimilar in </a:t>
            </a:r>
            <a:r>
              <a:rPr lang="en-US" sz="2000" i="1" dirty="0">
                <a:latin typeface="+mj-lt"/>
              </a:rPr>
              <a:t>Daily Mail </a:t>
            </a:r>
            <a:r>
              <a:rPr lang="en-US" sz="2000" dirty="0">
                <a:latin typeface="+mj-lt"/>
              </a:rPr>
              <a:t>but similar in </a:t>
            </a:r>
            <a:r>
              <a:rPr lang="en-US" sz="2000" i="1" dirty="0">
                <a:latin typeface="+mj-lt"/>
              </a:rPr>
              <a:t>The Guardian</a:t>
            </a:r>
          </a:p>
          <a:p>
            <a:pPr lvl="1"/>
            <a:r>
              <a:rPr lang="en-US" sz="2000" dirty="0">
                <a:latin typeface="+mj-lt"/>
              </a:rPr>
              <a:t>‘economy’ and ‘growth’ neutral in </a:t>
            </a:r>
            <a:r>
              <a:rPr lang="en-US" sz="2000" i="1" dirty="0">
                <a:latin typeface="+mj-lt"/>
              </a:rPr>
              <a:t>Daily Mail </a:t>
            </a:r>
            <a:r>
              <a:rPr lang="en-US" sz="2000" dirty="0">
                <a:latin typeface="+mj-lt"/>
              </a:rPr>
              <a:t>but similar in </a:t>
            </a:r>
            <a:r>
              <a:rPr lang="en-US" sz="2000" i="1" dirty="0">
                <a:latin typeface="+mj-lt"/>
              </a:rPr>
              <a:t>The Guardian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01629" y="1526794"/>
            <a:ext cx="5721292" cy="48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i="1" dirty="0">
                <a:latin typeface="+mj-lt"/>
              </a:rPr>
              <a:t>Daily Mail                                                                                      The Guardian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6875"/>
          <a:stretch/>
        </p:blipFill>
        <p:spPr>
          <a:xfrm>
            <a:off x="628648" y="1472720"/>
            <a:ext cx="7886701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Vector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13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204595" y="1472720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49" y="4614252"/>
            <a:ext cx="8423071" cy="155503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Projecting Daily Mail word </a:t>
            </a:r>
            <a:r>
              <a:rPr lang="en-US" dirty="0" err="1">
                <a:latin typeface="+mj-lt"/>
              </a:rPr>
              <a:t>embeddings</a:t>
            </a:r>
            <a:r>
              <a:rPr lang="en-US" dirty="0">
                <a:latin typeface="+mj-lt"/>
              </a:rPr>
              <a:t> on three dimensions</a:t>
            </a:r>
          </a:p>
          <a:p>
            <a:pPr lvl="1"/>
            <a:r>
              <a:rPr lang="en-US" sz="2000" dirty="0">
                <a:latin typeface="+mj-lt"/>
              </a:rPr>
              <a:t>On relative scale, </a:t>
            </a:r>
            <a:r>
              <a:rPr lang="en-US" sz="2000" dirty="0" err="1">
                <a:latin typeface="+mj-lt"/>
              </a:rPr>
              <a:t>ai</a:t>
            </a:r>
            <a:r>
              <a:rPr lang="en-US" sz="2000" dirty="0">
                <a:latin typeface="+mj-lt"/>
              </a:rPr>
              <a:t> is most positive, automation most negative</a:t>
            </a:r>
          </a:p>
          <a:p>
            <a:pPr lvl="1"/>
            <a:r>
              <a:rPr lang="en-US" sz="2000" dirty="0">
                <a:latin typeface="+mj-lt"/>
              </a:rPr>
              <a:t>On relative scale, automation is most business, globalization most labor</a:t>
            </a:r>
          </a:p>
          <a:p>
            <a:pPr lvl="1"/>
            <a:r>
              <a:rPr lang="en-US" sz="2000" dirty="0">
                <a:latin typeface="+mj-lt"/>
              </a:rPr>
              <a:t>On relative scale, trade is most economic, robot/immigrant most social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781413" y="1472720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7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6875"/>
          <a:stretch/>
        </p:blipFill>
        <p:spPr>
          <a:xfrm>
            <a:off x="628649" y="1472720"/>
            <a:ext cx="7886702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Vector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49" y="4614252"/>
            <a:ext cx="8423071" cy="155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Projecting Guardian word </a:t>
            </a:r>
            <a:r>
              <a:rPr lang="en-US" dirty="0" err="1">
                <a:latin typeface="+mj-lt"/>
              </a:rPr>
              <a:t>embeddings</a:t>
            </a:r>
            <a:r>
              <a:rPr lang="en-US" dirty="0">
                <a:latin typeface="+mj-lt"/>
              </a:rPr>
              <a:t> on three dimensions</a:t>
            </a:r>
          </a:p>
          <a:p>
            <a:pPr lvl="1"/>
            <a:r>
              <a:rPr lang="en-US" sz="2000" dirty="0">
                <a:latin typeface="+mj-lt"/>
              </a:rPr>
              <a:t>On relative scale, </a:t>
            </a:r>
            <a:r>
              <a:rPr lang="en-US" sz="2000" dirty="0" err="1">
                <a:latin typeface="+mj-lt"/>
              </a:rPr>
              <a:t>ai</a:t>
            </a:r>
            <a:r>
              <a:rPr lang="en-US" sz="2000" dirty="0">
                <a:latin typeface="+mj-lt"/>
              </a:rPr>
              <a:t> is most positive, globalization most negative</a:t>
            </a:r>
          </a:p>
          <a:p>
            <a:pPr lvl="1"/>
            <a:r>
              <a:rPr lang="en-US" sz="2000" dirty="0">
                <a:latin typeface="+mj-lt"/>
              </a:rPr>
              <a:t>On relative scale, trade is most business, robot most labor</a:t>
            </a:r>
          </a:p>
          <a:p>
            <a:pPr lvl="1"/>
            <a:r>
              <a:rPr lang="en-US" sz="2000" dirty="0">
                <a:latin typeface="+mj-lt"/>
              </a:rPr>
              <a:t>On relative scale, trade is most economic, </a:t>
            </a:r>
            <a:r>
              <a:rPr lang="en-US" sz="2000" dirty="0" err="1">
                <a:latin typeface="+mj-lt"/>
              </a:rPr>
              <a:t>ai</a:t>
            </a:r>
            <a:r>
              <a:rPr lang="en-US" sz="2000" dirty="0">
                <a:latin typeface="+mj-lt"/>
              </a:rPr>
              <a:t> most social</a:t>
            </a:r>
          </a:p>
          <a:p>
            <a:pPr lvl="1"/>
            <a:endParaRPr lang="en-US" sz="2000" i="1" dirty="0">
              <a:latin typeface="+mj-lt"/>
            </a:endParaRPr>
          </a:p>
          <a:p>
            <a:pPr lvl="1"/>
            <a:endParaRPr lang="en-US" sz="2000" i="1" dirty="0">
              <a:latin typeface="+mj-lt"/>
            </a:endParaRPr>
          </a:p>
          <a:p>
            <a:pPr lvl="1"/>
            <a:endParaRPr lang="en-US" sz="2000" i="1" dirty="0">
              <a:latin typeface="+mj-lt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204595" y="1472720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781413" y="1472720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8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No clear evidence concerning which newspaper is more positive/negative toward which category</a:t>
            </a:r>
          </a:p>
          <a:p>
            <a:pPr lvl="1"/>
            <a:r>
              <a:rPr lang="en-US" i="1" dirty="0">
                <a:latin typeface="+mj-lt"/>
              </a:rPr>
              <a:t>Daily Mail</a:t>
            </a:r>
            <a:r>
              <a:rPr lang="en-US" dirty="0">
                <a:latin typeface="+mj-lt"/>
              </a:rPr>
              <a:t> seems to be more critical toward immigrant-related words (e.g. relating immigrant to crimes). Immigration more as a social problem than economic problem?</a:t>
            </a:r>
          </a:p>
          <a:p>
            <a:pPr lvl="1"/>
            <a:r>
              <a:rPr lang="en-US" i="1" dirty="0">
                <a:latin typeface="+mj-lt"/>
              </a:rPr>
              <a:t>The Guardian </a:t>
            </a:r>
            <a:r>
              <a:rPr lang="en-US" dirty="0">
                <a:latin typeface="+mj-lt"/>
              </a:rPr>
              <a:t>appears to relate Category 0 terms to labor-workplace issues while </a:t>
            </a:r>
            <a:r>
              <a:rPr lang="en-US" i="1" dirty="0">
                <a:latin typeface="+mj-lt"/>
              </a:rPr>
              <a:t>Daily Mail</a:t>
            </a:r>
            <a:r>
              <a:rPr lang="en-US" dirty="0">
                <a:latin typeface="+mj-lt"/>
              </a:rPr>
              <a:t> do not.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Limitations:</a:t>
            </a:r>
          </a:p>
          <a:p>
            <a:pPr lvl="1"/>
            <a:r>
              <a:rPr lang="en-US" dirty="0">
                <a:latin typeface="+mj-lt"/>
              </a:rPr>
              <a:t>Choice of search terms</a:t>
            </a:r>
          </a:p>
          <a:p>
            <a:pPr lvl="1"/>
            <a:r>
              <a:rPr lang="en-US" dirty="0">
                <a:latin typeface="+mj-lt"/>
              </a:rPr>
              <a:t>Choice of terms to define dimensions for projection</a:t>
            </a:r>
          </a:p>
          <a:p>
            <a:pPr lvl="1"/>
            <a:r>
              <a:rPr lang="en-US" dirty="0">
                <a:latin typeface="+mj-lt"/>
              </a:rPr>
              <a:t>Difficulty of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Rise of the “right-wing populism” in 2016</a:t>
            </a:r>
          </a:p>
          <a:p>
            <a:pPr lvl="1"/>
            <a:r>
              <a:rPr lang="en-US" dirty="0">
                <a:latin typeface="+mj-lt"/>
              </a:rPr>
              <a:t>Brexit in June</a:t>
            </a:r>
          </a:p>
          <a:p>
            <a:pPr lvl="1"/>
            <a:r>
              <a:rPr lang="en-US" dirty="0">
                <a:latin typeface="+mj-lt"/>
              </a:rPr>
              <a:t>Election of Trump in November</a:t>
            </a:r>
          </a:p>
          <a:p>
            <a:r>
              <a:rPr lang="en-US" dirty="0">
                <a:latin typeface="+mj-lt"/>
              </a:rPr>
              <a:t>The economic plight of working class</a:t>
            </a:r>
          </a:p>
          <a:p>
            <a:r>
              <a:rPr lang="en-US" dirty="0">
                <a:latin typeface="+mj-lt"/>
              </a:rPr>
              <a:t>The role of news media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Do newspapers with different audience tell different stories concerning the economic implications of automation/artificial intelligence/robot and globalization/immigration/international trade?</a:t>
            </a:r>
          </a:p>
          <a:p>
            <a:pPr lvl="1"/>
            <a:r>
              <a:rPr lang="en-US" dirty="0">
                <a:latin typeface="+mj-lt"/>
              </a:rPr>
              <a:t>Two of the major challenges concerning national economy and job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2 major UK newspapers X 2 categories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Articles published in 2016 with 6 search terms</a:t>
            </a:r>
          </a:p>
          <a:p>
            <a:pPr lvl="1"/>
            <a:r>
              <a:rPr lang="en-US" dirty="0">
                <a:latin typeface="+mj-lt"/>
              </a:rPr>
              <a:t>Maximum 500 articles for each term</a:t>
            </a:r>
          </a:p>
          <a:p>
            <a:r>
              <a:rPr lang="en-US" i="1" dirty="0">
                <a:latin typeface="+mj-lt"/>
              </a:rPr>
              <a:t>Daily Mail</a:t>
            </a: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(Conservative, non-elite)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The Guardian </a:t>
            </a:r>
            <a:r>
              <a:rPr lang="en-US" sz="2400" dirty="0">
                <a:latin typeface="+mj-lt"/>
              </a:rPr>
              <a:t>(Liberal, elite)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 0 </a:t>
            </a:r>
            <a:r>
              <a:rPr lang="en-US" sz="2400" dirty="0">
                <a:latin typeface="+mj-lt"/>
              </a:rPr>
              <a:t>(artificial intelligence, automation, robot)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 1 </a:t>
            </a:r>
            <a:r>
              <a:rPr lang="en-US" sz="2400" dirty="0">
                <a:latin typeface="+mj-lt"/>
              </a:rPr>
              <a:t>(globalization, international trade, immigration)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936" t="12202" r="14495" b="5433"/>
          <a:stretch/>
        </p:blipFill>
        <p:spPr>
          <a:xfrm>
            <a:off x="1711354" y="1690689"/>
            <a:ext cx="5721291" cy="42364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37" y="792964"/>
            <a:ext cx="4559936" cy="2743200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707935"/>
            <a:ext cx="4572000" cy="2750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1825625"/>
            <a:ext cx="3398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2 groups of word vectors separated by category in each corpus</a:t>
            </a:r>
          </a:p>
          <a:p>
            <a:pPr lvl="1"/>
            <a:r>
              <a:rPr lang="en-US" dirty="0">
                <a:latin typeface="+mj-lt"/>
              </a:rPr>
              <a:t>Red: Category 0</a:t>
            </a:r>
          </a:p>
          <a:p>
            <a:pPr lvl="1"/>
            <a:r>
              <a:rPr lang="en-US" dirty="0">
                <a:latin typeface="+mj-lt"/>
              </a:rPr>
              <a:t>Blue: Category 1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LDA Topic Modeling</a:t>
            </a:r>
          </a:p>
          <a:p>
            <a:pPr lvl="1"/>
            <a:r>
              <a:rPr lang="en-US" dirty="0">
                <a:latin typeface="+mj-lt"/>
              </a:rPr>
              <a:t>Investigating each sub-corpus (i.e. newspaper-category pair) via topics (distributions of words across documents)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Vector Semantics</a:t>
            </a:r>
          </a:p>
          <a:p>
            <a:pPr lvl="1"/>
            <a:r>
              <a:rPr lang="en-US" dirty="0">
                <a:latin typeface="+mj-lt"/>
              </a:rPr>
              <a:t>Investigating specific terms and their meaning via examining how they relate to other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Topic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918" t="12854" r="29357" b="4781"/>
          <a:stretch/>
        </p:blipFill>
        <p:spPr>
          <a:xfrm>
            <a:off x="4688462" y="1690689"/>
            <a:ext cx="3985754" cy="46485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3616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Topics: Category 0</a:t>
            </a:r>
          </a:p>
          <a:p>
            <a:pPr lvl="1"/>
            <a:r>
              <a:rPr lang="en-US" dirty="0">
                <a:latin typeface="+mj-lt"/>
              </a:rPr>
              <a:t>Little noticeable difference</a:t>
            </a:r>
          </a:p>
          <a:p>
            <a:pPr lvl="1"/>
            <a:r>
              <a:rPr lang="en-US" dirty="0">
                <a:latin typeface="+mj-lt"/>
              </a:rPr>
              <a:t>Both newspapers mostly covering similar set of events in the given category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Topic modeling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900" t="13507" r="26330" b="5760"/>
          <a:stretch/>
        </p:blipFill>
        <p:spPr>
          <a:xfrm>
            <a:off x="4462943" y="1690689"/>
            <a:ext cx="4507344" cy="4572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1825625"/>
            <a:ext cx="3607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Topics: Category 1</a:t>
            </a:r>
          </a:p>
          <a:p>
            <a:pPr lvl="1"/>
            <a:r>
              <a:rPr lang="en-US" dirty="0">
                <a:latin typeface="+mj-lt"/>
              </a:rPr>
              <a:t>Little noticeable difference</a:t>
            </a:r>
          </a:p>
          <a:p>
            <a:pPr lvl="1"/>
            <a:r>
              <a:rPr lang="en-US" dirty="0">
                <a:latin typeface="+mj-lt"/>
              </a:rPr>
              <a:t>Both newspapers mostly covering similar set of events in the given category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DED-BECF-41D5-B1AE-400C05F710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586</Words>
  <Application>Microsoft Office PowerPoint</Application>
  <PresentationFormat>Letter Paper (8.5x11 in)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Comparing newspapers in their perspective on the economic implications of automation and globalization</vt:lpstr>
      <vt:lpstr>Motivation</vt:lpstr>
      <vt:lpstr>Research Question</vt:lpstr>
      <vt:lpstr>Data</vt:lpstr>
      <vt:lpstr>Data</vt:lpstr>
      <vt:lpstr>Data</vt:lpstr>
      <vt:lpstr>Method</vt:lpstr>
      <vt:lpstr>Results: Topic modeling</vt:lpstr>
      <vt:lpstr>Results: Topic modeling</vt:lpstr>
      <vt:lpstr>Results: Vector Semantics</vt:lpstr>
      <vt:lpstr>Results: Vector Semantics</vt:lpstr>
      <vt:lpstr>Results: Vector Semantics</vt:lpstr>
      <vt:lpstr>Results: Vector Semantics</vt:lpstr>
      <vt:lpstr>Results: Vector Semantics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newspapers in their perspective on the economic implications of automation and immigration</dc:title>
  <dc:creator>Bobae Kang</dc:creator>
  <cp:lastModifiedBy>Bobae Kang</cp:lastModifiedBy>
  <cp:revision>25</cp:revision>
  <dcterms:created xsi:type="dcterms:W3CDTF">2017-03-15T15:58:21Z</dcterms:created>
  <dcterms:modified xsi:type="dcterms:W3CDTF">2017-03-16T01:18:53Z</dcterms:modified>
</cp:coreProperties>
</file>