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F0F0F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F0F0F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264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23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: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262359" y="263064"/>
            <a:ext cx="10972801" cy="6860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0" i="0" u="none">
                <a:latin typeface="Gotham Book" pitchFamily="2" charset="0"/>
                <a:cs typeface="Gotham Book" pitchFamily="2" charset="0"/>
              </a:defRPr>
            </a:lvl1pPr>
          </a:lstStyle>
          <a:p>
            <a:r>
              <a:rPr dirty="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: Heading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262359" y="267271"/>
            <a:ext cx="10972801" cy="6818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0" i="0">
                <a:latin typeface="Gotham Book" pitchFamily="2" charset="0"/>
                <a:cs typeface="Gotham Book" pitchFamily="2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598" y="1298869"/>
            <a:ext cx="10972801" cy="45259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Light" pitchFamily="2" charset="0"/>
                <a:cs typeface="Gotham Light" pitchFamily="2" charset="0"/>
              </a:defRPr>
            </a:lvl1pPr>
            <a:lvl2pPr>
              <a:defRPr b="0" i="0">
                <a:latin typeface="Gotham Light" pitchFamily="2" charset="0"/>
                <a:cs typeface="Gotham Light" pitchFamily="2" charset="0"/>
              </a:defRPr>
            </a:lvl2pPr>
            <a:lvl3pPr>
              <a:defRPr b="0" i="0">
                <a:latin typeface="Gotham Light" pitchFamily="2" charset="0"/>
                <a:cs typeface="Gotham Light" pitchFamily="2" charset="0"/>
              </a:defRPr>
            </a:lvl3pPr>
            <a:lvl4pPr>
              <a:defRPr b="0" i="0">
                <a:latin typeface="Gotham Light" pitchFamily="2" charset="0"/>
                <a:cs typeface="Gotham Light" pitchFamily="2" charset="0"/>
              </a:defRPr>
            </a:lvl4pPr>
            <a:lvl5pPr>
              <a:defRPr b="0" i="0">
                <a:latin typeface="Gotham Light" pitchFamily="2" charset="0"/>
                <a:cs typeface="Gotham Light" pitchFamily="2" charset="0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theme" Target="../theme/theme1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F5B61840-9028-334E-9D8E-83177489ACE0}"/>
              </a:ext>
            </a:extLst>
          </p:cNvPr>
          <p:cNvSpPr/>
          <p:nvPr userDrawn="1"/>
        </p:nvSpPr>
        <p:spPr>
          <a:xfrm>
            <a:off x="-5081" y="6238240"/>
            <a:ext cx="12202161" cy="655721"/>
          </a:xfrm>
          <a:prstGeom prst="rect">
            <a:avLst/>
          </a:prstGeom>
          <a:solidFill>
            <a:schemeClr val="accent5">
              <a:lumOff val="24117"/>
              <a:alpha val="10662"/>
            </a:schemeClr>
          </a:solidFill>
          <a:ln w="12700">
            <a:solidFill>
              <a:schemeClr val="accent1">
                <a:alpha val="10662"/>
              </a:schemeClr>
            </a:solidFill>
            <a:miter/>
          </a:ln>
        </p:spPr>
        <p:txBody>
          <a:bodyPr lIns="45719" rIns="45719" anchor="ctr"/>
          <a:lstStyle/>
          <a:p>
            <a:pPr>
              <a:defRPr b="1"/>
            </a:pPr>
            <a:endParaRPr dirty="0"/>
          </a:p>
        </p:txBody>
      </p:sp>
      <p:sp>
        <p:nvSpPr>
          <p:cNvPr id="7" name="http://commons.uchicago.edu">
            <a:extLst>
              <a:ext uri="{FF2B5EF4-FFF2-40B4-BE49-F238E27FC236}">
                <a16:creationId xmlns:a16="http://schemas.microsoft.com/office/drawing/2014/main" id="{70FBB3D4-E1CF-EF46-92F8-B0E0C8811B16}"/>
              </a:ext>
            </a:extLst>
          </p:cNvPr>
          <p:cNvSpPr txBox="1"/>
          <p:nvPr userDrawn="1"/>
        </p:nvSpPr>
        <p:spPr>
          <a:xfrm>
            <a:off x="9119759" y="6541909"/>
            <a:ext cx="296156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1500">
                <a:latin typeface="Gotham Extra Light"/>
                <a:ea typeface="Gotham Extra Light"/>
                <a:cs typeface="Gotham Extra Light"/>
                <a:sym typeface="Gotham Extra Light"/>
              </a:defRPr>
            </a:lvl1pPr>
          </a:lstStyle>
          <a:p>
            <a:r>
              <a:rPr sz="1450" b="0" i="0" dirty="0">
                <a:latin typeface="Gotham Extra Light" pitchFamily="2" charset="0"/>
                <a:cs typeface="Gotham Extra Light" pitchFamily="2" charset="0"/>
              </a:rPr>
              <a:t>http://</a:t>
            </a:r>
            <a:r>
              <a:rPr sz="1450" b="0" i="0" dirty="0" err="1">
                <a:latin typeface="Gotham Extra Light" pitchFamily="2" charset="0"/>
                <a:cs typeface="Gotham Extra Light" pitchFamily="2" charset="0"/>
              </a:rPr>
              <a:t>commons.uchicago.edu</a:t>
            </a:r>
            <a:endParaRPr sz="1450" b="0" i="0" dirty="0">
              <a:latin typeface="Gotham Extra Light" pitchFamily="2" charset="0"/>
              <a:cs typeface="Gotham Extra Light" pitchFamily="2" charset="0"/>
            </a:endParaRPr>
          </a:p>
        </p:txBody>
      </p:sp>
      <p:pic>
        <p:nvPicPr>
          <p:cNvPr id="8" name="NpUgREYf3t_FVF2rPENFOapZHiGd_nv9aC8C8pDEu741sXgzTxN2asbW5IGo0duLZr3cBuTlYWrt3ncsvRMxG6VP7c2z13nmrsYwi7za1FSdhzIN07ircefpFhLp-7K36E7G99o0oSs.png" descr="NpUgREYf3t_FVF2rPENFOapZHiGd_nv9aC8C8pDEu741sXgzTxN2asbW5IGo0duLZr3cBuTlYWrt3ncsvRMxG6VP7c2z13nmrsYwi7za1FSdhzIN07ircefpFhLp-7K36E7G99o0oSs.png">
            <a:extLst>
              <a:ext uri="{FF2B5EF4-FFF2-40B4-BE49-F238E27FC236}">
                <a16:creationId xmlns:a16="http://schemas.microsoft.com/office/drawing/2014/main" id="{C4847E52-74DC-E043-88EB-089BD8D9E3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187037" y="6235220"/>
            <a:ext cx="1817926" cy="610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AxKKkoGnZbAcNePKxxVnKVlpg3HLoOc2axScur5ZoFU7j6lD8NBSly-Ox3avO4GUCxJk-2PPKIhe2gjyT6is4aLu8mKl6GyyHuwkg8Hto3J1NcBsHSn_ndf8gZ8CQS8zFfaD98W5zmY.png" descr="AxKKkoGnZbAcNePKxxVnKVlpg3HLoOc2axScur5ZoFU7j6lD8NBSly-Ox3avO4GUCxJk-2PPKIhe2gjyT6is4aLu8mKl6GyyHuwkg8Hto3J1NcBsHSn_ndf8gZ8CQS8zFfaD98W5zmY.png">
            <a:extLst>
              <a:ext uri="{FF2B5EF4-FFF2-40B4-BE49-F238E27FC236}">
                <a16:creationId xmlns:a16="http://schemas.microsoft.com/office/drawing/2014/main" id="{3D4B2358-50FB-9845-9C2F-8968DA982E6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234071" y="6205202"/>
            <a:ext cx="458165" cy="45816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4C1106-0B64-1F44-A4FE-6487366E19EC}"/>
              </a:ext>
            </a:extLst>
          </p:cNvPr>
          <p:cNvSpPr txBox="1"/>
          <p:nvPr userDrawn="1"/>
        </p:nvSpPr>
        <p:spPr>
          <a:xfrm>
            <a:off x="9596307" y="6223195"/>
            <a:ext cx="264318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otham Extra Light" pitchFamily="2" charset="0"/>
                <a:ea typeface="+mn-ea"/>
                <a:cs typeface="Gotham Extra Light" pitchFamily="2" charset="0"/>
                <a:sym typeface="Calibri"/>
              </a:rPr>
              <a:t>@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otham Extra Light" pitchFamily="2" charset="0"/>
                <a:ea typeface="+mn-ea"/>
                <a:cs typeface="Gotham Extra Light" pitchFamily="2" charset="0"/>
                <a:sym typeface="Calibri"/>
              </a:rPr>
              <a:t>PedsDataCommons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otham Extra Light" pitchFamily="2" charset="0"/>
              <a:ea typeface="+mn-ea"/>
              <a:cs typeface="Gotham Extra Light" pitchFamily="2" charset="0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89A951-F37B-0248-8174-5ACCBB44740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0" y="6346077"/>
            <a:ext cx="2237406" cy="449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68B8D0-7450-D942-84FA-2BFE1FD3FEC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5" y="2935558"/>
            <a:ext cx="503783" cy="521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0BB911-20BC-3942-A905-FB29EF3CD72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09" y="1990107"/>
            <a:ext cx="503783" cy="521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13DFF3-98B5-904E-9966-C367BBE244C7}"/>
              </a:ext>
            </a:extLst>
          </p:cNvPr>
          <p:cNvSpPr txBox="1"/>
          <p:nvPr userDrawn="1"/>
        </p:nvSpPr>
        <p:spPr>
          <a:xfrm>
            <a:off x="110680" y="1306245"/>
            <a:ext cx="141588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INSTRuCT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upload bucket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C028-FA3E-BD41-A192-9611F3EAACAD}"/>
              </a:ext>
            </a:extLst>
          </p:cNvPr>
          <p:cNvSpPr txBox="1"/>
          <p:nvPr userDrawn="1"/>
        </p:nvSpPr>
        <p:spPr>
          <a:xfrm>
            <a:off x="4186211" y="2583370"/>
            <a:ext cx="104963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Dataset ready for harmonization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2D455C-78B7-7B42-A4EE-57412E40E965}"/>
              </a:ext>
            </a:extLst>
          </p:cNvPr>
          <p:cNvGrpSpPr/>
          <p:nvPr userDrawn="1"/>
        </p:nvGrpSpPr>
        <p:grpSpPr>
          <a:xfrm>
            <a:off x="2451671" y="1936538"/>
            <a:ext cx="643781" cy="854801"/>
            <a:chOff x="3114391" y="1052615"/>
            <a:chExt cx="643781" cy="85480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B0B44C-6ECE-4346-AB89-86376AB3EB88}"/>
                </a:ext>
              </a:extLst>
            </p:cNvPr>
            <p:cNvSpPr txBox="1"/>
            <p:nvPr/>
          </p:nvSpPr>
          <p:spPr>
            <a:xfrm>
              <a:off x="3114391" y="1751968"/>
              <a:ext cx="643781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Lambda – QA/QC script</a:t>
              </a:r>
            </a:p>
            <a:p>
              <a:pPr algn="ctr"/>
              <a:endParaRPr lang="en-US" b="1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195B0AF-A674-F34F-B5AA-CF9BBE6C5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961" y="1052615"/>
              <a:ext cx="544782" cy="653738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EBF276-636B-6641-8BBB-94C5A170D8F9}"/>
              </a:ext>
            </a:extLst>
          </p:cNvPr>
          <p:cNvCxnSpPr>
            <a:stCxn id="12" idx="3"/>
            <a:endCxn id="17" idx="1"/>
          </p:cNvCxnSpPr>
          <p:nvPr userDrawn="1"/>
        </p:nvCxnSpPr>
        <p:spPr>
          <a:xfrm flipV="1">
            <a:off x="1046908" y="2263407"/>
            <a:ext cx="1449333" cy="93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83777B-BE6B-954A-BA6E-971B346D3811}"/>
              </a:ext>
            </a:extLst>
          </p:cNvPr>
          <p:cNvSpPr txBox="1"/>
          <p:nvPr userDrawn="1"/>
        </p:nvSpPr>
        <p:spPr>
          <a:xfrm>
            <a:off x="5974148" y="5046663"/>
            <a:ext cx="1164994" cy="155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CloudWatch - Logs</a:t>
            </a:r>
            <a:endParaRPr lang="en-US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04B021-F3F9-DC43-A20F-4DC7A736561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557" y="4433603"/>
            <a:ext cx="530057" cy="5963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0CD86C3-CA0E-FA4B-80F9-59BB7DBA7290}"/>
              </a:ext>
            </a:extLst>
          </p:cNvPr>
          <p:cNvSpPr txBox="1"/>
          <p:nvPr userDrawn="1"/>
        </p:nvSpPr>
        <p:spPr>
          <a:xfrm>
            <a:off x="2397242" y="5059789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SES - Email</a:t>
            </a:r>
            <a:endParaRPr lang="en-US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533B95-BBA1-3244-B84A-2B089B02030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96" y="4577502"/>
            <a:ext cx="591246" cy="45985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FB4B88-AFA7-9A48-ADCA-E1226AA0ECA3}"/>
              </a:ext>
            </a:extLst>
          </p:cNvPr>
          <p:cNvCxnSpPr>
            <a:cxnSpLocks/>
            <a:stCxn id="16" idx="2"/>
            <a:endCxn id="23" idx="0"/>
          </p:cNvCxnSpPr>
          <p:nvPr userDrawn="1"/>
        </p:nvCxnSpPr>
        <p:spPr>
          <a:xfrm flipH="1">
            <a:off x="2735419" y="2791339"/>
            <a:ext cx="38143" cy="178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8247FE-1CE2-DD47-B92F-36B603A12A19}"/>
              </a:ext>
            </a:extLst>
          </p:cNvPr>
          <p:cNvCxnSpPr>
            <a:cxnSpLocks/>
            <a:stCxn id="16" idx="0"/>
            <a:endCxn id="20" idx="0"/>
          </p:cNvCxnSpPr>
          <p:nvPr userDrawn="1"/>
        </p:nvCxnSpPr>
        <p:spPr>
          <a:xfrm>
            <a:off x="2773562" y="2635891"/>
            <a:ext cx="3721024" cy="179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F3F7F38-1846-D34F-A3F2-14D137E58AC1}"/>
              </a:ext>
            </a:extLst>
          </p:cNvPr>
          <p:cNvSpPr txBox="1"/>
          <p:nvPr userDrawn="1"/>
        </p:nvSpPr>
        <p:spPr>
          <a:xfrm>
            <a:off x="1799182" y="5198107"/>
            <a:ext cx="316151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 the user and the admin of the result of the QA/QC script. If failed QA checks the process terminates here.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CC9ACD-6F35-4B40-9CB6-BC4EBE726219}"/>
              </a:ext>
            </a:extLst>
          </p:cNvPr>
          <p:cNvSpPr txBox="1"/>
          <p:nvPr userDrawn="1"/>
        </p:nvSpPr>
        <p:spPr>
          <a:xfrm>
            <a:off x="2554502" y="736659"/>
            <a:ext cx="800428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During the entire process the system would pass as an attribute or filename convention the consortium of provenance in order to be able to run the correct QA/QC and Transform script.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7D2C42-C098-7248-A355-B6C223EC69CC}"/>
              </a:ext>
            </a:extLst>
          </p:cNvPr>
          <p:cNvCxnSpPr>
            <a:cxnSpLocks/>
            <a:stCxn id="17" idx="3"/>
            <a:endCxn id="13" idx="1"/>
          </p:cNvCxnSpPr>
          <p:nvPr userDrawn="1"/>
        </p:nvCxnSpPr>
        <p:spPr>
          <a:xfrm flipV="1">
            <a:off x="3041023" y="2250995"/>
            <a:ext cx="1415886" cy="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71E353A-4A95-BE4E-AF00-0F3AB2AAE3E9}"/>
              </a:ext>
            </a:extLst>
          </p:cNvPr>
          <p:cNvGrpSpPr/>
          <p:nvPr userDrawn="1"/>
        </p:nvGrpSpPr>
        <p:grpSpPr>
          <a:xfrm>
            <a:off x="6234755" y="1919671"/>
            <a:ext cx="643781" cy="854801"/>
            <a:chOff x="3102516" y="1052615"/>
            <a:chExt cx="643781" cy="85480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0C6E79-7194-484C-A148-3A7C222CF086}"/>
                </a:ext>
              </a:extLst>
            </p:cNvPr>
            <p:cNvSpPr txBox="1"/>
            <p:nvPr/>
          </p:nvSpPr>
          <p:spPr>
            <a:xfrm>
              <a:off x="3102516" y="1751968"/>
              <a:ext cx="643781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Lambda –translate if needed to GEN3 format</a:t>
              </a:r>
            </a:p>
            <a:p>
              <a:pPr algn="ctr"/>
              <a:endParaRPr lang="en-US" b="1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2C03B6A-2A1F-8545-8537-ED29FFAD4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961" y="1052615"/>
              <a:ext cx="544782" cy="653738"/>
            </a:xfrm>
            <a:prstGeom prst="rect">
              <a:avLst/>
            </a:prstGeom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62F24C-AF22-F84F-82DE-9B756C19045C}"/>
              </a:ext>
            </a:extLst>
          </p:cNvPr>
          <p:cNvCxnSpPr>
            <a:cxnSpLocks/>
            <a:stCxn id="13" idx="3"/>
            <a:endCxn id="38" idx="1"/>
          </p:cNvCxnSpPr>
          <p:nvPr userDrawn="1"/>
        </p:nvCxnSpPr>
        <p:spPr>
          <a:xfrm flipV="1">
            <a:off x="4960692" y="2246540"/>
            <a:ext cx="1330508" cy="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CF3402A-BF71-EB4A-9CC3-44FC57EBB40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033" y="2002519"/>
            <a:ext cx="503783" cy="52177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5FA3820-695A-8E43-BFB5-8AED1FC992B9}"/>
              </a:ext>
            </a:extLst>
          </p:cNvPr>
          <p:cNvSpPr txBox="1"/>
          <p:nvPr userDrawn="1"/>
        </p:nvSpPr>
        <p:spPr>
          <a:xfrm>
            <a:off x="7952094" y="2598970"/>
            <a:ext cx="104963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Ready for upload in GEN3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88E5846-8739-1F4C-B98E-9FA9C0AC4188}"/>
              </a:ext>
            </a:extLst>
          </p:cNvPr>
          <p:cNvCxnSpPr>
            <a:cxnSpLocks/>
            <a:stCxn id="38" idx="3"/>
            <a:endCxn id="42" idx="1"/>
          </p:cNvCxnSpPr>
          <p:nvPr userDrawn="1"/>
        </p:nvCxnSpPr>
        <p:spPr>
          <a:xfrm>
            <a:off x="6835982" y="2246540"/>
            <a:ext cx="1320051" cy="1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1D94BF-D662-714D-8B21-90513EE039B9}"/>
              </a:ext>
            </a:extLst>
          </p:cNvPr>
          <p:cNvCxnSpPr>
            <a:cxnSpLocks/>
            <a:stCxn id="38" idx="2"/>
            <a:endCxn id="20" idx="0"/>
          </p:cNvCxnSpPr>
          <p:nvPr userDrawn="1"/>
        </p:nvCxnSpPr>
        <p:spPr>
          <a:xfrm flipH="1">
            <a:off x="6494586" y="2573409"/>
            <a:ext cx="69005" cy="186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2CF185F-0BC4-BE40-8036-73967469409F}"/>
              </a:ext>
            </a:extLst>
          </p:cNvPr>
          <p:cNvGrpSpPr/>
          <p:nvPr userDrawn="1"/>
        </p:nvGrpSpPr>
        <p:grpSpPr>
          <a:xfrm>
            <a:off x="9533179" y="1924126"/>
            <a:ext cx="643781" cy="854801"/>
            <a:chOff x="3102516" y="1052615"/>
            <a:chExt cx="643781" cy="85480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28A61B8-A46E-C549-A4E9-CD2769E72207}"/>
                </a:ext>
              </a:extLst>
            </p:cNvPr>
            <p:cNvSpPr txBox="1"/>
            <p:nvPr/>
          </p:nvSpPr>
          <p:spPr>
            <a:xfrm>
              <a:off x="3102516" y="1751968"/>
              <a:ext cx="643781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Lambda – upload in GEN3</a:t>
              </a:r>
            </a:p>
            <a:p>
              <a:pPr algn="ctr"/>
              <a:endParaRPr lang="en-US" b="1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35BD2E-8D78-C348-B47A-CFD3AE1E7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961" y="1052615"/>
              <a:ext cx="544782" cy="653738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8FA78AA-D705-0844-B24A-F88A0581FB65}"/>
              </a:ext>
            </a:extLst>
          </p:cNvPr>
          <p:cNvCxnSpPr>
            <a:cxnSpLocks/>
            <a:stCxn id="42" idx="3"/>
            <a:endCxn id="59" idx="1"/>
          </p:cNvCxnSpPr>
          <p:nvPr userDrawn="1"/>
        </p:nvCxnSpPr>
        <p:spPr>
          <a:xfrm flipV="1">
            <a:off x="8659816" y="2250995"/>
            <a:ext cx="929808" cy="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B08E207-6022-5C44-9EE4-21E7318C6BE5}"/>
              </a:ext>
            </a:extLst>
          </p:cNvPr>
          <p:cNvCxnSpPr>
            <a:cxnSpLocks/>
            <a:stCxn id="59" idx="2"/>
            <a:endCxn id="20" idx="0"/>
          </p:cNvCxnSpPr>
          <p:nvPr userDrawn="1"/>
        </p:nvCxnSpPr>
        <p:spPr>
          <a:xfrm flipH="1">
            <a:off x="6494586" y="2577864"/>
            <a:ext cx="3367429" cy="185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CFDAE2F4-FCB3-9545-904A-DD1BB880BA0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4" y="1839353"/>
            <a:ext cx="503783" cy="5217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6763060-437F-6448-B043-82846A02749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3" y="809786"/>
            <a:ext cx="503783" cy="52177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B5DFEEF-CABC-5F4A-AC53-F8CE3C4B898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5" y="4010722"/>
            <a:ext cx="503783" cy="5217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A955AFD-37FA-3246-A67A-F5869988173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32" y="4441466"/>
            <a:ext cx="521367" cy="60283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E48B343-8888-9E43-A551-995C7914BDD6}"/>
              </a:ext>
            </a:extLst>
          </p:cNvPr>
          <p:cNvSpPr txBox="1"/>
          <p:nvPr userDrawn="1"/>
        </p:nvSpPr>
        <p:spPr>
          <a:xfrm>
            <a:off x="224796" y="2362665"/>
            <a:ext cx="112609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INRG upload 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85C10A-8E56-9A40-BC85-BA43B6C5DCD5}"/>
              </a:ext>
            </a:extLst>
          </p:cNvPr>
          <p:cNvSpPr txBox="1"/>
          <p:nvPr userDrawn="1"/>
        </p:nvSpPr>
        <p:spPr>
          <a:xfrm>
            <a:off x="116313" y="4529819"/>
            <a:ext cx="141588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INTERACT upload bucket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FBA2B8-16A0-CB41-9E74-57B25B478CE4}"/>
              </a:ext>
            </a:extLst>
          </p:cNvPr>
          <p:cNvSpPr txBox="1"/>
          <p:nvPr userDrawn="1"/>
        </p:nvSpPr>
        <p:spPr>
          <a:xfrm>
            <a:off x="140170" y="3483335"/>
            <a:ext cx="129509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Group … upload bucket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04A32F-F2B5-594E-8D38-3FB22C2087B0}"/>
              </a:ext>
            </a:extLst>
          </p:cNvPr>
          <p:cNvCxnSpPr>
            <a:cxnSpLocks/>
            <a:stCxn id="70" idx="3"/>
            <a:endCxn id="17" idx="1"/>
          </p:cNvCxnSpPr>
          <p:nvPr userDrawn="1"/>
        </p:nvCxnSpPr>
        <p:spPr>
          <a:xfrm>
            <a:off x="1039737" y="2100241"/>
            <a:ext cx="1456504" cy="16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A87844-AB90-E54B-B295-FD7888E1BFE3}"/>
              </a:ext>
            </a:extLst>
          </p:cNvPr>
          <p:cNvCxnSpPr>
            <a:cxnSpLocks/>
            <a:stCxn id="72" idx="3"/>
            <a:endCxn id="17" idx="1"/>
          </p:cNvCxnSpPr>
          <p:nvPr userDrawn="1"/>
        </p:nvCxnSpPr>
        <p:spPr>
          <a:xfrm flipV="1">
            <a:off x="1067408" y="2263407"/>
            <a:ext cx="1428833" cy="200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4E2AF1-9F6B-2346-BD1F-582BDB1B4DD5}"/>
              </a:ext>
            </a:extLst>
          </p:cNvPr>
          <p:cNvCxnSpPr>
            <a:cxnSpLocks/>
            <a:stCxn id="71" idx="3"/>
            <a:endCxn id="17" idx="1"/>
          </p:cNvCxnSpPr>
          <p:nvPr userDrawn="1"/>
        </p:nvCxnSpPr>
        <p:spPr>
          <a:xfrm>
            <a:off x="1070516" y="1070674"/>
            <a:ext cx="1425725" cy="119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F450B81-3877-1548-B960-8F1BC88F5F93}"/>
              </a:ext>
            </a:extLst>
          </p:cNvPr>
          <p:cNvSpPr txBox="1"/>
          <p:nvPr userDrawn="1"/>
        </p:nvSpPr>
        <p:spPr>
          <a:xfrm>
            <a:off x="8062261" y="4300820"/>
            <a:ext cx="3585616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 this diagram I used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cloudwatch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for logging purposes, we can also decide to have all the transactions saved in a DB. But this won’t happen on the first phase.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2606F5E-1D09-0544-8A24-7879BCD68D2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200" y="2860253"/>
            <a:ext cx="503783" cy="52177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2CDF248-6433-E24B-8CC1-EA383BB080C6}"/>
              </a:ext>
            </a:extLst>
          </p:cNvPr>
          <p:cNvSpPr txBox="1"/>
          <p:nvPr userDrawn="1"/>
        </p:nvSpPr>
        <p:spPr>
          <a:xfrm>
            <a:off x="10689261" y="3456704"/>
            <a:ext cx="104963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Data_release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bucket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FAD2295-8F60-0A42-BA9F-241DE8EEA60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32222" y="1570037"/>
            <a:ext cx="1193418" cy="443783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EA1A64B-95EE-C142-9784-61A8DF6A54C0}"/>
              </a:ext>
            </a:extLst>
          </p:cNvPr>
          <p:cNvCxnSpPr>
            <a:cxnSpLocks/>
            <a:stCxn id="59" idx="3"/>
            <a:endCxn id="68" idx="1"/>
          </p:cNvCxnSpPr>
          <p:nvPr userDrawn="1"/>
        </p:nvCxnSpPr>
        <p:spPr>
          <a:xfrm>
            <a:off x="10134406" y="2250995"/>
            <a:ext cx="758794" cy="87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A65E47-5AEB-BC4C-83A5-2DD4E8F4FE57}"/>
              </a:ext>
            </a:extLst>
          </p:cNvPr>
          <p:cNvCxnSpPr>
            <a:cxnSpLocks/>
            <a:stCxn id="59" idx="3"/>
            <a:endCxn id="62" idx="1"/>
          </p:cNvCxnSpPr>
          <p:nvPr userDrawn="1"/>
        </p:nvCxnSpPr>
        <p:spPr>
          <a:xfrm flipV="1">
            <a:off x="10134406" y="1791929"/>
            <a:ext cx="497816" cy="45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953735"/>
          </a:solidFill>
          <a:uFillTx/>
          <a:latin typeface="Gotham Book" pitchFamily="2" charset="0"/>
          <a:ea typeface="Gotham Book" pitchFamily="2" charset="0"/>
          <a:cs typeface="Gotham Book" pitchFamily="2" charset="0"/>
          <a:sym typeface="Avenir Book"/>
        </a:defRPr>
      </a:lvl1pPr>
      <a:lvl2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9pPr>
    </p:titleStyle>
    <p:bodyStyle>
      <a:lvl1pPr marL="450056" marR="0" indent="-450056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Gotham Light" pitchFamily="2" charset="0"/>
          <a:ea typeface="Gotham Light" pitchFamily="2" charset="0"/>
          <a:cs typeface="Gotham Light" pitchFamily="2" charset="0"/>
          <a:sym typeface="Avenir Book"/>
        </a:defRPr>
      </a:lvl1pPr>
      <a:lvl2pPr marL="885825" marR="0" indent="-428625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3000" b="0" i="0" u="none" strike="noStrike" cap="none" spc="0" baseline="0">
          <a:solidFill>
            <a:srgbClr val="000000"/>
          </a:solidFill>
          <a:uFillTx/>
          <a:latin typeface="Gotham Light" pitchFamily="2" charset="0"/>
          <a:ea typeface="Gotham Light" pitchFamily="2" charset="0"/>
          <a:cs typeface="Gotham Light" pitchFamily="2" charset="0"/>
          <a:sym typeface="Avenir Book"/>
        </a:defRPr>
      </a:lvl2pPr>
      <a:lvl3pPr marL="1314450" marR="0" indent="-400050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Gotham Light" pitchFamily="2" charset="0"/>
          <a:ea typeface="Gotham Light" pitchFamily="2" charset="0"/>
          <a:cs typeface="Gotham Light" pitchFamily="2" charset="0"/>
          <a:sym typeface="Avenir Book"/>
        </a:defRPr>
      </a:lvl3pPr>
      <a:lvl4pPr marL="1851660" marR="0" indent="-480060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3000" b="0" i="0" u="none" strike="noStrike" cap="none" spc="0" baseline="0">
          <a:solidFill>
            <a:srgbClr val="000000"/>
          </a:solidFill>
          <a:uFillTx/>
          <a:latin typeface="Gotham Light" pitchFamily="2" charset="0"/>
          <a:ea typeface="Gotham Light" pitchFamily="2" charset="0"/>
          <a:cs typeface="Gotham Light" pitchFamily="2" charset="0"/>
          <a:sym typeface="Avenir Book"/>
        </a:defRPr>
      </a:lvl4pPr>
      <a:lvl5pPr marL="2308860" marR="0" indent="-480060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3000" b="0" i="0" u="none" strike="noStrike" cap="none" spc="0" baseline="0">
          <a:solidFill>
            <a:srgbClr val="000000"/>
          </a:solidFill>
          <a:uFillTx/>
          <a:latin typeface="Gotham Light" pitchFamily="2" charset="0"/>
          <a:ea typeface="Gotham Light" pitchFamily="2" charset="0"/>
          <a:cs typeface="Gotham Light" pitchFamily="2" charset="0"/>
          <a:sym typeface="Avenir Book"/>
        </a:defRPr>
      </a:lvl5pPr>
      <a:lvl6pPr marL="2766060" marR="0" indent="-480060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223260" marR="0" indent="-480060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680459" marR="0" indent="-480059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137659" marR="0" indent="-480059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"/>
          <p:cNvSpPr txBox="1">
            <a:spLocks noGrp="1"/>
          </p:cNvSpPr>
          <p:nvPr>
            <p:ph type="title"/>
          </p:nvPr>
        </p:nvSpPr>
        <p:spPr>
          <a:xfrm>
            <a:off x="1559452" y="1466937"/>
            <a:ext cx="9073096" cy="1888647"/>
          </a:xfrm>
          <a:prstGeom prst="rect">
            <a:avLst/>
          </a:prstGeom>
        </p:spPr>
        <p:txBody>
          <a:bodyPr lIns="45712" tIns="45712" rIns="45712" bIns="45712"/>
          <a:lstStyle>
            <a:lvl1pPr algn="ctr">
              <a:defRPr sz="5500"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Title</a:t>
            </a:r>
          </a:p>
        </p:txBody>
      </p:sp>
      <p:sp>
        <p:nvSpPr>
          <p:cNvPr id="50" name="Subtitle"/>
          <p:cNvSpPr txBox="1">
            <a:spLocks noGrp="1"/>
          </p:cNvSpPr>
          <p:nvPr>
            <p:ph type="body" sz="quarter" idx="4294967295"/>
          </p:nvPr>
        </p:nvSpPr>
        <p:spPr>
          <a:xfrm>
            <a:off x="1828799" y="3920746"/>
            <a:ext cx="8534402" cy="1470027"/>
          </a:xfrm>
          <a:prstGeom prst="rect">
            <a:avLst/>
          </a:prstGeom>
        </p:spPr>
        <p:txBody>
          <a:bodyPr lIns="45712" tIns="45712" rIns="45712" bIns="45712"/>
          <a:lstStyle>
            <a:lvl1pPr marL="114300" indent="114300" algn="ctr" defTabSz="457200">
              <a:buSzTx/>
              <a:buFontTx/>
              <a:buNone/>
              <a:defRPr>
                <a:solidFill>
                  <a:srgbClr val="888888"/>
                </a:solidFill>
                <a:latin typeface="Gotham Light"/>
                <a:ea typeface="Gotham Light"/>
                <a:cs typeface="Gotham Light"/>
                <a:sym typeface="Gotham Light"/>
              </a:defRPr>
            </a:lvl1pPr>
          </a:lstStyle>
          <a:p>
            <a:r>
              <a:t>Subtitle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>
                <a:latin typeface="Gotham"/>
                <a:ea typeface="Gotham"/>
                <a:cs typeface="Gotham"/>
                <a:sym typeface="Gotha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18ED-E1A3-BD44-BA64-5DDFF8BC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5F838-38A0-7248-8246-982229731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674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Avenir Book</vt:lpstr>
      <vt:lpstr>Calibri</vt:lpstr>
      <vt:lpstr>Gotham</vt:lpstr>
      <vt:lpstr>Gotham Book</vt:lpstr>
      <vt:lpstr>Gotham Extra Light</vt:lpstr>
      <vt:lpstr>Gotham Light</vt:lpstr>
      <vt:lpstr>Office Theme</vt:lpstr>
      <vt:lpstr>Title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Luca Graglia</cp:lastModifiedBy>
  <cp:revision>12</cp:revision>
  <dcterms:modified xsi:type="dcterms:W3CDTF">2021-01-19T22:22:36Z</dcterms:modified>
</cp:coreProperties>
</file>