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9165149-E207-4A6D-85BD-2F4C80C63263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7DAFF6-1B7B-4602-AE6C-C35DCF6E03E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482D6B-0F17-4C3A-A2DD-3EC51F852A5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681ADF-8668-4868-AE94-22FD85F97A4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B13DDE-2514-40A0-999F-924141D6F63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061987-1A6D-4919-A902-9AED113A1ED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24" name="Text 0"/>
          <p:cNvSpPr/>
          <p:nvPr/>
        </p:nvSpPr>
        <p:spPr>
          <a:xfrm>
            <a:off x="1999440" y="3634200"/>
            <a:ext cx="47858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34" strike="noStrike">
                <a:solidFill>
                  <a:srgbClr val="000000"/>
                </a:solidFill>
                <a:latin typeface="Inter Bold"/>
                <a:ea typeface="Inter Bold"/>
              </a:rPr>
              <a:t>Парсинг данных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720000" y="6383160"/>
            <a:ext cx="683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Выполнил: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Студент группы К0709-24/1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Гладченко Богдан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0"/>
          <p:cNvSpPr/>
          <p:nvPr/>
        </p:nvSpPr>
        <p:spPr>
          <a:xfrm>
            <a:off x="793800" y="235836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34" strike="noStrike">
                <a:solidFill>
                  <a:srgbClr val="000000"/>
                </a:solidFill>
                <a:latin typeface="Inter Bold"/>
                <a:ea typeface="Inter Bold"/>
              </a:rPr>
              <a:t>Что такое парсинг?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Text 1"/>
          <p:cNvSpPr/>
          <p:nvPr/>
        </p:nvSpPr>
        <p:spPr>
          <a:xfrm>
            <a:off x="793800" y="36342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69" strike="noStrike">
                <a:solidFill>
                  <a:srgbClr val="000000"/>
                </a:solidFill>
                <a:latin typeface="Inter Bold"/>
                <a:ea typeface="Inter Bold"/>
              </a:rPr>
              <a:t>Определение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Text 2"/>
          <p:cNvSpPr/>
          <p:nvPr/>
        </p:nvSpPr>
        <p:spPr>
          <a:xfrm>
            <a:off x="793800" y="4215240"/>
            <a:ext cx="624384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38" strike="noStrike">
                <a:solidFill>
                  <a:srgbClr val="272525"/>
                </a:solidFill>
                <a:latin typeface="Inter"/>
                <a:ea typeface="Inter"/>
              </a:rPr>
              <a:t>Парсинг — это процесс автоматического сбора данных с веб-страниц. Проще говоря, это извлечение информации из веб-сайтов.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Text 3"/>
          <p:cNvSpPr/>
          <p:nvPr/>
        </p:nvSpPr>
        <p:spPr>
          <a:xfrm>
            <a:off x="7599600" y="36342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69" strike="noStrike">
                <a:solidFill>
                  <a:srgbClr val="000000"/>
                </a:solidFill>
                <a:latin typeface="Inter Bold"/>
                <a:ea typeface="Inter Bold"/>
              </a:rPr>
              <a:t>Применение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Text 4"/>
          <p:cNvSpPr/>
          <p:nvPr/>
        </p:nvSpPr>
        <p:spPr>
          <a:xfrm>
            <a:off x="7599600" y="4215240"/>
            <a:ext cx="6243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38" strike="noStrike">
                <a:solidFill>
                  <a:srgbClr val="272525"/>
                </a:solidFill>
                <a:latin typeface="Inter"/>
                <a:ea typeface="Inter"/>
              </a:rPr>
              <a:t>Парсинг используется в маркетинге для сбора данных о конкурентах, в аналитике для исследования рыночных трендов и в автоматизации процессов для оптимизации задач.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32" name="Text 0"/>
          <p:cNvSpPr/>
          <p:nvPr/>
        </p:nvSpPr>
        <p:spPr>
          <a:xfrm>
            <a:off x="6280200" y="702720"/>
            <a:ext cx="593568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301"/>
              </a:lnSpc>
              <a:tabLst>
                <a:tab algn="l" pos="0"/>
              </a:tabLst>
            </a:pPr>
            <a:r>
              <a:rPr b="1" lang="en-US" sz="4200" spc="-128" strike="noStrike">
                <a:solidFill>
                  <a:srgbClr val="000000"/>
                </a:solidFill>
                <a:latin typeface="Inter Bold"/>
                <a:ea typeface="Inter Bold"/>
              </a:rPr>
              <a:t>Как работает парсинг?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Shape 1"/>
          <p:cNvSpPr/>
          <p:nvPr/>
        </p:nvSpPr>
        <p:spPr>
          <a:xfrm>
            <a:off x="6280200" y="1699200"/>
            <a:ext cx="160920" cy="1154520"/>
          </a:xfrm>
          <a:prstGeom prst="roundRect">
            <a:avLst>
              <a:gd name="adj" fmla="val 56016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ext 2"/>
          <p:cNvSpPr/>
          <p:nvPr/>
        </p:nvSpPr>
        <p:spPr>
          <a:xfrm>
            <a:off x="6764760" y="1699200"/>
            <a:ext cx="2692800" cy="3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1" lang="en-US" sz="2100" spc="-66" strike="noStrike">
                <a:solidFill>
                  <a:srgbClr val="272525"/>
                </a:solidFill>
                <a:latin typeface="Inter Bold"/>
                <a:ea typeface="Inter Bold"/>
              </a:rPr>
              <a:t>Запрос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Text 3"/>
          <p:cNvSpPr/>
          <p:nvPr/>
        </p:nvSpPr>
        <p:spPr>
          <a:xfrm>
            <a:off x="6764760" y="2165040"/>
            <a:ext cx="7071120" cy="6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1650" spc="-35" strike="noStrike">
                <a:solidFill>
                  <a:srgbClr val="272525"/>
                </a:solidFill>
                <a:latin typeface="Inter"/>
                <a:ea typeface="Inter"/>
              </a:rPr>
              <a:t>Отправляется запрос к веб-сайту, чтобы получить доступ к его содержимому.</a:t>
            </a:r>
            <a:endParaRPr b="0" lang="ru-RU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Shape 4"/>
          <p:cNvSpPr/>
          <p:nvPr/>
        </p:nvSpPr>
        <p:spPr>
          <a:xfrm>
            <a:off x="6603480" y="3070080"/>
            <a:ext cx="160920" cy="1154520"/>
          </a:xfrm>
          <a:prstGeom prst="roundRect">
            <a:avLst>
              <a:gd name="adj" fmla="val 56016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Text 5"/>
          <p:cNvSpPr/>
          <p:nvPr/>
        </p:nvSpPr>
        <p:spPr>
          <a:xfrm>
            <a:off x="7088040" y="3070080"/>
            <a:ext cx="2692800" cy="3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1" lang="en-US" sz="2100" spc="-66" strike="noStrike">
                <a:solidFill>
                  <a:srgbClr val="272525"/>
                </a:solidFill>
                <a:latin typeface="Inter Bold"/>
                <a:ea typeface="Inter Bold"/>
              </a:rPr>
              <a:t>Получение HTML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Text 6"/>
          <p:cNvSpPr/>
          <p:nvPr/>
        </p:nvSpPr>
        <p:spPr>
          <a:xfrm>
            <a:off x="7088040" y="3535560"/>
            <a:ext cx="6747840" cy="6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1650" spc="-35" strike="noStrike">
                <a:solidFill>
                  <a:srgbClr val="272525"/>
                </a:solidFill>
                <a:latin typeface="Inter"/>
                <a:ea typeface="Inter"/>
              </a:rPr>
              <a:t>Веб-сайт возвращает HTML-код, содержащий структуру и данные страницы.</a:t>
            </a:r>
            <a:endParaRPr b="0" lang="ru-RU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Shape 7"/>
          <p:cNvSpPr/>
          <p:nvPr/>
        </p:nvSpPr>
        <p:spPr>
          <a:xfrm>
            <a:off x="6926760" y="4440600"/>
            <a:ext cx="160920" cy="1499400"/>
          </a:xfrm>
          <a:prstGeom prst="roundRect">
            <a:avLst>
              <a:gd name="adj" fmla="val 56016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8"/>
          <p:cNvSpPr/>
          <p:nvPr/>
        </p:nvSpPr>
        <p:spPr>
          <a:xfrm>
            <a:off x="7411320" y="4440600"/>
            <a:ext cx="2692800" cy="3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1" lang="en-US" sz="2100" spc="-66" strike="noStrike">
                <a:solidFill>
                  <a:srgbClr val="272525"/>
                </a:solidFill>
                <a:latin typeface="Inter Bold"/>
                <a:ea typeface="Inter Bold"/>
              </a:rPr>
              <a:t>Извлечение данных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Text 9"/>
          <p:cNvSpPr/>
          <p:nvPr/>
        </p:nvSpPr>
        <p:spPr>
          <a:xfrm>
            <a:off x="7411320" y="4906440"/>
            <a:ext cx="6424560" cy="10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1650" spc="-35" strike="noStrike">
                <a:solidFill>
                  <a:srgbClr val="272525"/>
                </a:solidFill>
                <a:latin typeface="Inter"/>
                <a:ea typeface="Inter"/>
              </a:rPr>
              <a:t>Специальные алгоритмы извлекают из HTML-кода нужную информацию, например, текст, изображения, цены или ссылки.</a:t>
            </a:r>
            <a:endParaRPr b="0" lang="ru-RU" sz="1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Shape 10"/>
          <p:cNvSpPr/>
          <p:nvPr/>
        </p:nvSpPr>
        <p:spPr>
          <a:xfrm>
            <a:off x="7249680" y="6156360"/>
            <a:ext cx="160920" cy="1154520"/>
          </a:xfrm>
          <a:prstGeom prst="roundRect">
            <a:avLst>
              <a:gd name="adj" fmla="val 56016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Text 11"/>
          <p:cNvSpPr/>
          <p:nvPr/>
        </p:nvSpPr>
        <p:spPr>
          <a:xfrm>
            <a:off x="7734600" y="6156360"/>
            <a:ext cx="2692800" cy="3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1" lang="en-US" sz="2100" spc="-66" strike="noStrike">
                <a:solidFill>
                  <a:srgbClr val="272525"/>
                </a:solidFill>
                <a:latin typeface="Inter Bold"/>
                <a:ea typeface="Inter Bold"/>
              </a:rPr>
              <a:t>Сохранение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 12"/>
          <p:cNvSpPr/>
          <p:nvPr/>
        </p:nvSpPr>
        <p:spPr>
          <a:xfrm>
            <a:off x="7734600" y="6621840"/>
            <a:ext cx="6101280" cy="6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1650" spc="-35" strike="noStrike">
                <a:solidFill>
                  <a:srgbClr val="272525"/>
                </a:solidFill>
                <a:latin typeface="Inter"/>
                <a:ea typeface="Inter"/>
              </a:rPr>
              <a:t>Извлеченные данные сохраняются в удобном формате, например, в таблицу или базу данных.</a:t>
            </a:r>
            <a:endParaRPr b="0" lang="ru-RU" sz="16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46" name="Text 0"/>
          <p:cNvSpPr/>
          <p:nvPr/>
        </p:nvSpPr>
        <p:spPr>
          <a:xfrm>
            <a:off x="793800" y="721080"/>
            <a:ext cx="6612120" cy="5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450"/>
              </a:lnSpc>
              <a:tabLst>
                <a:tab algn="l" pos="0"/>
              </a:tabLst>
            </a:pPr>
            <a:r>
              <a:rPr b="1" lang="en-US" sz="3550" spc="-109" strike="noStrike">
                <a:solidFill>
                  <a:srgbClr val="000000"/>
                </a:solidFill>
                <a:latin typeface="Inter Bold"/>
                <a:ea typeface="Inter Bold"/>
              </a:rPr>
              <a:t>Юридические риски парсинга</a:t>
            </a:r>
            <a:endParaRPr b="0" lang="ru-RU" sz="3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Shape 1"/>
          <p:cNvSpPr/>
          <p:nvPr/>
        </p:nvSpPr>
        <p:spPr>
          <a:xfrm>
            <a:off x="793800" y="1560240"/>
            <a:ext cx="7555680" cy="1350360"/>
          </a:xfrm>
          <a:prstGeom prst="roundRect">
            <a:avLst>
              <a:gd name="adj" fmla="val 5641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2"/>
          <p:cNvSpPr/>
          <p:nvPr/>
        </p:nvSpPr>
        <p:spPr>
          <a:xfrm>
            <a:off x="982800" y="1749240"/>
            <a:ext cx="2267640" cy="2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1" lang="en-US" sz="1750" spc="-55" strike="noStrike">
                <a:solidFill>
                  <a:srgbClr val="272525"/>
                </a:solidFill>
                <a:latin typeface="Inter Bold"/>
                <a:ea typeface="Inter Bold"/>
              </a:rPr>
              <a:t>Правила сайта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 3"/>
          <p:cNvSpPr/>
          <p:nvPr/>
        </p:nvSpPr>
        <p:spPr>
          <a:xfrm>
            <a:off x="982800" y="2141640"/>
            <a:ext cx="717768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pc="-29" strike="noStrike">
                <a:solidFill>
                  <a:srgbClr val="272525"/>
                </a:solidFill>
                <a:latin typeface="Inter"/>
                <a:ea typeface="Inter"/>
              </a:rPr>
              <a:t>Важно ознакомиться с правилами сайта, который вы планируете парсить. Многие сайты запрещают парсинг или ограничивают его.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Shape 4"/>
          <p:cNvSpPr/>
          <p:nvPr/>
        </p:nvSpPr>
        <p:spPr>
          <a:xfrm>
            <a:off x="793800" y="3092760"/>
            <a:ext cx="7555680" cy="1350360"/>
          </a:xfrm>
          <a:prstGeom prst="roundRect">
            <a:avLst>
              <a:gd name="adj" fmla="val 5641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 5"/>
          <p:cNvSpPr/>
          <p:nvPr/>
        </p:nvSpPr>
        <p:spPr>
          <a:xfrm>
            <a:off x="982800" y="3281760"/>
            <a:ext cx="2267640" cy="2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1" lang="en-US" sz="1750" spc="-55" strike="noStrike">
                <a:solidFill>
                  <a:srgbClr val="272525"/>
                </a:solidFill>
                <a:latin typeface="Inter Bold"/>
                <a:ea typeface="Inter Bold"/>
              </a:rPr>
              <a:t>Авторские права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 6"/>
          <p:cNvSpPr/>
          <p:nvPr/>
        </p:nvSpPr>
        <p:spPr>
          <a:xfrm>
            <a:off x="982800" y="3674160"/>
            <a:ext cx="717768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pc="-29" strike="noStrike">
                <a:solidFill>
                  <a:srgbClr val="272525"/>
                </a:solidFill>
                <a:latin typeface="Inter"/>
                <a:ea typeface="Inter"/>
              </a:rPr>
              <a:t>Парсинг контента, защищенного авторскими правами, может быть незаконным. Необходимо убедиться, что вы не нарушаете авторские права.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Shape 7"/>
          <p:cNvSpPr/>
          <p:nvPr/>
        </p:nvSpPr>
        <p:spPr>
          <a:xfrm>
            <a:off x="793800" y="4625280"/>
            <a:ext cx="7555680" cy="1350360"/>
          </a:xfrm>
          <a:prstGeom prst="roundRect">
            <a:avLst>
              <a:gd name="adj" fmla="val 5641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 8"/>
          <p:cNvSpPr/>
          <p:nvPr/>
        </p:nvSpPr>
        <p:spPr>
          <a:xfrm>
            <a:off x="982800" y="4814280"/>
            <a:ext cx="2526120" cy="2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1" lang="en-US" sz="1750" spc="-55" strike="noStrike">
                <a:solidFill>
                  <a:srgbClr val="272525"/>
                </a:solidFill>
                <a:latin typeface="Inter Bold"/>
                <a:ea typeface="Inter Bold"/>
              </a:rPr>
              <a:t>Персональные данные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9"/>
          <p:cNvSpPr/>
          <p:nvPr/>
        </p:nvSpPr>
        <p:spPr>
          <a:xfrm>
            <a:off x="982800" y="5206320"/>
            <a:ext cx="717768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pc="-29" strike="noStrike">
                <a:solidFill>
                  <a:srgbClr val="272525"/>
                </a:solidFill>
                <a:latin typeface="Inter"/>
                <a:ea typeface="Inter"/>
              </a:rPr>
              <a:t>Парсинг может привести к сбору персональных данных, что является незаконным без согласия владельца. Следует соблюдать законы о защите данных.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Shape 10"/>
          <p:cNvSpPr/>
          <p:nvPr/>
        </p:nvSpPr>
        <p:spPr>
          <a:xfrm>
            <a:off x="793800" y="6157440"/>
            <a:ext cx="7555680" cy="1350360"/>
          </a:xfrm>
          <a:prstGeom prst="roundRect">
            <a:avLst>
              <a:gd name="adj" fmla="val 5641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11"/>
          <p:cNvSpPr/>
          <p:nvPr/>
        </p:nvSpPr>
        <p:spPr>
          <a:xfrm>
            <a:off x="982800" y="6346800"/>
            <a:ext cx="2267640" cy="2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1" lang="en-US" sz="1750" spc="-55" strike="noStrike">
                <a:solidFill>
                  <a:srgbClr val="272525"/>
                </a:solidFill>
                <a:latin typeface="Inter Bold"/>
                <a:ea typeface="Inter Bold"/>
              </a:rPr>
              <a:t>Блокировка IP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12"/>
          <p:cNvSpPr/>
          <p:nvPr/>
        </p:nvSpPr>
        <p:spPr>
          <a:xfrm>
            <a:off x="982800" y="6738840"/>
            <a:ext cx="717768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pc="-29" strike="noStrike">
                <a:solidFill>
                  <a:srgbClr val="272525"/>
                </a:solidFill>
                <a:latin typeface="Inter"/>
                <a:ea typeface="Inter"/>
              </a:rPr>
              <a:t>Слишком частые запросы к сайту могут перегрузить его серверы. В результате ваш IP-адрес может быть заблокирован.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60" name="Text 0"/>
          <p:cNvSpPr/>
          <p:nvPr/>
        </p:nvSpPr>
        <p:spPr>
          <a:xfrm>
            <a:off x="6280200" y="107820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34" strike="noStrike">
                <a:solidFill>
                  <a:srgbClr val="000000"/>
                </a:solidFill>
                <a:latin typeface="Inter Bold"/>
                <a:ea typeface="Inter Bold"/>
              </a:rPr>
              <a:t>Заключение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Shape 1"/>
          <p:cNvSpPr/>
          <p:nvPr/>
        </p:nvSpPr>
        <p:spPr>
          <a:xfrm>
            <a:off x="6280200" y="238248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2"/>
          <p:cNvSpPr/>
          <p:nvPr/>
        </p:nvSpPr>
        <p:spPr>
          <a:xfrm>
            <a:off x="6467040" y="2467440"/>
            <a:ext cx="13572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1" lang="en-US" sz="2650" spc="-80" strike="noStrike">
                <a:solidFill>
                  <a:srgbClr val="272525"/>
                </a:solidFill>
                <a:latin typeface="Inter Bold"/>
                <a:ea typeface="Inter Bold"/>
              </a:rPr>
              <a:t>1</a:t>
            </a:r>
            <a:endParaRPr b="0" lang="ru-RU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 3"/>
          <p:cNvSpPr/>
          <p:nvPr/>
        </p:nvSpPr>
        <p:spPr>
          <a:xfrm>
            <a:off x="7017480" y="2382480"/>
            <a:ext cx="2927160" cy="18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38" strike="noStrike">
                <a:solidFill>
                  <a:srgbClr val="272525"/>
                </a:solidFill>
                <a:latin typeface="Inter"/>
                <a:ea typeface="Inter"/>
              </a:rPr>
              <a:t>Проверяйте правила сайта, который вы планируете парсить, чтобы избежать нарушений.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Shape 4"/>
          <p:cNvSpPr/>
          <p:nvPr/>
        </p:nvSpPr>
        <p:spPr>
          <a:xfrm>
            <a:off x="10171800" y="238248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 5"/>
          <p:cNvSpPr/>
          <p:nvPr/>
        </p:nvSpPr>
        <p:spPr>
          <a:xfrm>
            <a:off x="10325160" y="2467440"/>
            <a:ext cx="20340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1" lang="en-US" sz="2650" spc="-80" strike="noStrike">
                <a:solidFill>
                  <a:srgbClr val="272525"/>
                </a:solidFill>
                <a:latin typeface="Inter Bold"/>
                <a:ea typeface="Inter Bold"/>
              </a:rPr>
              <a:t>2</a:t>
            </a:r>
            <a:endParaRPr b="0" lang="ru-RU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 6"/>
          <p:cNvSpPr/>
          <p:nvPr/>
        </p:nvSpPr>
        <p:spPr>
          <a:xfrm>
            <a:off x="10909080" y="2382480"/>
            <a:ext cx="292716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38" strike="noStrike">
                <a:solidFill>
                  <a:srgbClr val="272525"/>
                </a:solidFill>
                <a:latin typeface="Inter"/>
                <a:ea typeface="Inter"/>
              </a:rPr>
              <a:t>Соблюдайте законы о защите данных, чтобы не нарушать права людей.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Shape 7"/>
          <p:cNvSpPr/>
          <p:nvPr/>
        </p:nvSpPr>
        <p:spPr>
          <a:xfrm>
            <a:off x="6280200" y="467892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8"/>
          <p:cNvSpPr/>
          <p:nvPr/>
        </p:nvSpPr>
        <p:spPr>
          <a:xfrm>
            <a:off x="6430680" y="4763880"/>
            <a:ext cx="20880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1" lang="en-US" sz="2650" spc="-80" strike="noStrike">
                <a:solidFill>
                  <a:srgbClr val="272525"/>
                </a:solidFill>
                <a:latin typeface="Inter Bold"/>
                <a:ea typeface="Inter Bold"/>
              </a:rPr>
              <a:t>3</a:t>
            </a:r>
            <a:endParaRPr b="0" lang="ru-RU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 9"/>
          <p:cNvSpPr/>
          <p:nvPr/>
        </p:nvSpPr>
        <p:spPr>
          <a:xfrm>
            <a:off x="7017480" y="4678920"/>
            <a:ext cx="681876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38" strike="noStrike">
                <a:solidFill>
                  <a:srgbClr val="272525"/>
                </a:solidFill>
                <a:latin typeface="Inter"/>
                <a:ea typeface="Inter"/>
              </a:rPr>
              <a:t>Не перегружайте серверы сайта частыми запросами, чтобы избежать блокировки IP-адреса.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 10"/>
          <p:cNvSpPr/>
          <p:nvPr/>
        </p:nvSpPr>
        <p:spPr>
          <a:xfrm>
            <a:off x="6280200" y="5699520"/>
            <a:ext cx="755568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38" strike="noStrike">
                <a:solidFill>
                  <a:srgbClr val="272525"/>
                </a:solidFill>
                <a:latin typeface="Inter"/>
                <a:ea typeface="Inter"/>
              </a:rPr>
              <a:t>Парсинг данных может быть мощным инструментом для сбора информации и автоматизации задач. Однако помните, что его использование сопряжено с юридическими рисками. Парсите данные ответственно и законно.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Application>LibreOffice/24.2.4.2$Windows_X86_64 LibreOffice_project/51a6219feb6075d9a4c46691dcfe0cd9c4fff3c2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2025-02-23T16:59:30Z</dcterms:created>
  <dc:creator>PptxGenJS</dc:creator>
  <dc:description/>
  <dc:language>ru-RU</dc:language>
  <cp:lastModifiedBy/>
  <dcterms:modified xsi:type="dcterms:W3CDTF">2025-02-24T09:21:19Z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On-screen Show (16:9)</vt:lpwstr>
  </property>
  <property fmtid="{D5CDD505-2E9C-101B-9397-08002B2CF9AE}" pid="4" name="Slides">
    <vt:i4>5</vt:i4>
  </property>
</Properties>
</file>