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602" r:id="rId2"/>
    <p:sldId id="747" r:id="rId3"/>
    <p:sldId id="753" r:id="rId4"/>
    <p:sldId id="748" r:id="rId5"/>
    <p:sldId id="749" r:id="rId6"/>
    <p:sldId id="750" r:id="rId7"/>
    <p:sldId id="774" r:id="rId8"/>
    <p:sldId id="618" r:id="rId9"/>
    <p:sldId id="640" r:id="rId10"/>
    <p:sldId id="685" r:id="rId11"/>
    <p:sldId id="691" r:id="rId12"/>
    <p:sldId id="687" r:id="rId13"/>
    <p:sldId id="743" r:id="rId14"/>
    <p:sldId id="744" r:id="rId15"/>
    <p:sldId id="736" r:id="rId16"/>
    <p:sldId id="789" r:id="rId17"/>
    <p:sldId id="737" r:id="rId18"/>
    <p:sldId id="756" r:id="rId19"/>
    <p:sldId id="755" r:id="rId20"/>
    <p:sldId id="776" r:id="rId21"/>
    <p:sldId id="721" r:id="rId22"/>
    <p:sldId id="798" r:id="rId23"/>
    <p:sldId id="758" r:id="rId24"/>
    <p:sldId id="759" r:id="rId25"/>
    <p:sldId id="799" r:id="rId26"/>
    <p:sldId id="760" r:id="rId27"/>
    <p:sldId id="777" r:id="rId28"/>
    <p:sldId id="775" r:id="rId29"/>
    <p:sldId id="763" r:id="rId30"/>
    <p:sldId id="800" r:id="rId31"/>
    <p:sldId id="779" r:id="rId32"/>
    <p:sldId id="780" r:id="rId33"/>
    <p:sldId id="761" r:id="rId34"/>
    <p:sldId id="778" r:id="rId35"/>
    <p:sldId id="711" r:id="rId36"/>
    <p:sldId id="785" r:id="rId37"/>
    <p:sldId id="781" r:id="rId38"/>
    <p:sldId id="713" r:id="rId39"/>
    <p:sldId id="782" r:id="rId40"/>
    <p:sldId id="765" r:id="rId41"/>
    <p:sldId id="767" r:id="rId42"/>
    <p:sldId id="768" r:id="rId43"/>
    <p:sldId id="783" r:id="rId44"/>
    <p:sldId id="740" r:id="rId45"/>
    <p:sldId id="752" r:id="rId46"/>
    <p:sldId id="769" r:id="rId47"/>
    <p:sldId id="770" r:id="rId48"/>
    <p:sldId id="773" r:id="rId49"/>
    <p:sldId id="771" r:id="rId50"/>
    <p:sldId id="786" r:id="rId51"/>
    <p:sldId id="792" r:id="rId52"/>
    <p:sldId id="796" r:id="rId53"/>
    <p:sldId id="797" r:id="rId54"/>
    <p:sldId id="793" r:id="rId55"/>
    <p:sldId id="794" r:id="rId56"/>
    <p:sldId id="795" r:id="rId57"/>
    <p:sldId id="802" r:id="rId58"/>
    <p:sldId id="801" r:id="rId59"/>
    <p:sldId id="787" r:id="rId60"/>
    <p:sldId id="784" r:id="rId61"/>
    <p:sldId id="803" r:id="rId62"/>
    <p:sldId id="791" r:id="rId63"/>
    <p:sldId id="764" r:id="rId64"/>
    <p:sldId id="790" r:id="rId6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3246" autoAdjust="0"/>
  </p:normalViewPr>
  <p:slideViewPr>
    <p:cSldViewPr snapToGrid="0">
      <p:cViewPr varScale="1">
        <p:scale>
          <a:sx n="77" d="100"/>
          <a:sy n="77" d="100"/>
        </p:scale>
        <p:origin x="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AD2A5CB-099E-4CF9-BF6F-3F8A8A4B0FCB}" type="datetimeFigureOut">
              <a:rPr lang="en-US" smtClean="0"/>
              <a:t>11/10/2023</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46B6AD7-A2FD-46CD-94B4-735226C2F1E5}" type="slidenum">
              <a:rPr lang="en-US" smtClean="0"/>
              <a:t>‹#›</a:t>
            </a:fld>
            <a:endParaRPr lang="en-US" dirty="0"/>
          </a:p>
        </p:txBody>
      </p:sp>
    </p:spTree>
    <p:extLst>
      <p:ext uri="{BB962C8B-B14F-4D97-AF65-F5344CB8AC3E}">
        <p14:creationId xmlns:p14="http://schemas.microsoft.com/office/powerpoint/2010/main" val="318867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31E0-EFB7-4629-8EB0-29100CB81C7B}"/>
              </a:ext>
            </a:extLst>
          </p:cNvPr>
          <p:cNvSpPr>
            <a:spLocks noGrp="1"/>
          </p:cNvSpPr>
          <p:nvPr>
            <p:ph type="ctrTitle"/>
          </p:nvPr>
        </p:nvSpPr>
        <p:spPr>
          <a:xfrm>
            <a:off x="145983" y="136525"/>
            <a:ext cx="11900034" cy="3373438"/>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44643C8-97B4-4B15-ACD9-4A842766447C}"/>
              </a:ext>
            </a:extLst>
          </p:cNvPr>
          <p:cNvSpPr>
            <a:spLocks noGrp="1"/>
          </p:cNvSpPr>
          <p:nvPr>
            <p:ph type="subTitle" idx="1"/>
          </p:nvPr>
        </p:nvSpPr>
        <p:spPr>
          <a:xfrm>
            <a:off x="145983" y="3602038"/>
            <a:ext cx="11900034" cy="1655762"/>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D0E898-EAED-42C8-95C9-1E47CE038117}"/>
              </a:ext>
            </a:extLst>
          </p:cNvPr>
          <p:cNvSpPr>
            <a:spLocks noGrp="1"/>
          </p:cNvSpPr>
          <p:nvPr>
            <p:ph type="dt" sz="half" idx="10"/>
          </p:nvPr>
        </p:nvSpPr>
        <p:spPr/>
        <p:txBody>
          <a:bodyPr/>
          <a:lstStyle/>
          <a:p>
            <a:fld id="{D7848E34-A2A1-4E72-A9C7-3C9EBCAB17EF}" type="datetime1">
              <a:rPr lang="en-US" smtClean="0"/>
              <a:t>11/10/2023</a:t>
            </a:fld>
            <a:endParaRPr lang="en-US" dirty="0"/>
          </a:p>
        </p:txBody>
      </p:sp>
      <p:sp>
        <p:nvSpPr>
          <p:cNvPr id="5" name="Footer Placeholder 4">
            <a:extLst>
              <a:ext uri="{FF2B5EF4-FFF2-40B4-BE49-F238E27FC236}">
                <a16:creationId xmlns:a16="http://schemas.microsoft.com/office/drawing/2014/main" id="{72BDD3A7-B520-4B0C-9CA6-AF7EFD5482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93B53D-5344-42B7-8A9D-6F890024423D}"/>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280522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3585-91F6-4154-9EFE-70B9648B4C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D22428-5C00-4FEE-8463-5CACD7B91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93E6D-634D-4AFA-822B-14F27C660CB5}"/>
              </a:ext>
            </a:extLst>
          </p:cNvPr>
          <p:cNvSpPr>
            <a:spLocks noGrp="1"/>
          </p:cNvSpPr>
          <p:nvPr>
            <p:ph type="dt" sz="half" idx="10"/>
          </p:nvPr>
        </p:nvSpPr>
        <p:spPr/>
        <p:txBody>
          <a:bodyPr/>
          <a:lstStyle/>
          <a:p>
            <a:fld id="{DE91697C-6993-483D-815F-46658CF0B324}" type="datetime1">
              <a:rPr lang="en-US" smtClean="0"/>
              <a:t>11/10/2023</a:t>
            </a:fld>
            <a:endParaRPr lang="en-US" dirty="0"/>
          </a:p>
        </p:txBody>
      </p:sp>
      <p:sp>
        <p:nvSpPr>
          <p:cNvPr id="5" name="Footer Placeholder 4">
            <a:extLst>
              <a:ext uri="{FF2B5EF4-FFF2-40B4-BE49-F238E27FC236}">
                <a16:creationId xmlns:a16="http://schemas.microsoft.com/office/drawing/2014/main" id="{FBE51C69-12C6-4C0B-B9F3-0C75858F6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60AD70-69FC-4399-B45C-D66055F2089C}"/>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14368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BCEA3-9045-4F8F-9193-CFED0C5B2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3921D-89E2-4111-A4AA-D2CC2DACA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68826-2553-4B43-8250-340912C7EED7}"/>
              </a:ext>
            </a:extLst>
          </p:cNvPr>
          <p:cNvSpPr>
            <a:spLocks noGrp="1"/>
          </p:cNvSpPr>
          <p:nvPr>
            <p:ph type="dt" sz="half" idx="10"/>
          </p:nvPr>
        </p:nvSpPr>
        <p:spPr/>
        <p:txBody>
          <a:bodyPr/>
          <a:lstStyle/>
          <a:p>
            <a:fld id="{716CE2E0-76C9-4FE3-8A2F-84974188F436}" type="datetime1">
              <a:rPr lang="en-US" smtClean="0"/>
              <a:t>11/10/2023</a:t>
            </a:fld>
            <a:endParaRPr lang="en-US" dirty="0"/>
          </a:p>
        </p:txBody>
      </p:sp>
      <p:sp>
        <p:nvSpPr>
          <p:cNvPr id="5" name="Footer Placeholder 4">
            <a:extLst>
              <a:ext uri="{FF2B5EF4-FFF2-40B4-BE49-F238E27FC236}">
                <a16:creationId xmlns:a16="http://schemas.microsoft.com/office/drawing/2014/main" id="{63DEC20A-10B7-4E21-BFD8-36FEEF9E99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97F0D5-AC1E-41CD-8F36-B69E551B2DE9}"/>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174353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180F-6128-4690-BE1C-EFBB1543144A}"/>
              </a:ext>
            </a:extLst>
          </p:cNvPr>
          <p:cNvSpPr>
            <a:spLocks noGrp="1"/>
          </p:cNvSpPr>
          <p:nvPr>
            <p:ph type="title"/>
          </p:nvPr>
        </p:nvSpPr>
        <p:spPr>
          <a:xfrm>
            <a:off x="157215" y="152857"/>
            <a:ext cx="11885592" cy="1368942"/>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BA531836-2872-493A-A6D8-384BAC1691EB}"/>
              </a:ext>
            </a:extLst>
          </p:cNvPr>
          <p:cNvSpPr>
            <a:spLocks noGrp="1"/>
          </p:cNvSpPr>
          <p:nvPr>
            <p:ph idx="1"/>
          </p:nvPr>
        </p:nvSpPr>
        <p:spPr>
          <a:xfrm>
            <a:off x="157215" y="1650733"/>
            <a:ext cx="11885592" cy="5053265"/>
          </a:xfrm>
        </p:spPr>
        <p:txBody>
          <a:bodyPr>
            <a:normAutofit/>
          </a:bodyPr>
          <a:lstStyle>
            <a:lvl1pPr>
              <a:lnSpc>
                <a:spcPct val="100000"/>
              </a:lnSpc>
              <a:spcBef>
                <a:spcPts val="600"/>
              </a:spcBef>
              <a:defRPr sz="2800"/>
            </a:lvl1pPr>
            <a:lvl2pPr>
              <a:lnSpc>
                <a:spcPct val="100000"/>
              </a:lnSpc>
              <a:spcBef>
                <a:spcPts val="600"/>
              </a:spcBef>
              <a:defRPr sz="2400"/>
            </a:lvl2pPr>
            <a:lvl3pPr>
              <a:lnSpc>
                <a:spcPct val="100000"/>
              </a:lnSpc>
              <a:spcBef>
                <a:spcPts val="600"/>
              </a:spcBef>
              <a:defRPr sz="2000"/>
            </a:lvl3pPr>
            <a:lvl4pPr>
              <a:lnSpc>
                <a:spcPct val="100000"/>
              </a:lnSpc>
              <a:spcBef>
                <a:spcPts val="6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id="{486DBB9C-3D00-4A42-AA4A-35FC59E77625}"/>
              </a:ext>
            </a:extLst>
          </p:cNvPr>
          <p:cNvSpPr>
            <a:spLocks noGrp="1"/>
          </p:cNvSpPr>
          <p:nvPr>
            <p:ph type="sldNum" sz="quarter" idx="12"/>
          </p:nvPr>
        </p:nvSpPr>
        <p:spPr>
          <a:xfrm>
            <a:off x="8923424" y="6435121"/>
            <a:ext cx="3204411" cy="365125"/>
          </a:xfrm>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348566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EB59-9771-43A5-BB94-C302E6ACF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2976E-EF7E-4311-989F-46843A050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EA54F-6AEB-4E9B-8067-9F2EBF4E01EF}"/>
              </a:ext>
            </a:extLst>
          </p:cNvPr>
          <p:cNvSpPr>
            <a:spLocks noGrp="1"/>
          </p:cNvSpPr>
          <p:nvPr>
            <p:ph type="dt" sz="half" idx="10"/>
          </p:nvPr>
        </p:nvSpPr>
        <p:spPr/>
        <p:txBody>
          <a:bodyPr/>
          <a:lstStyle/>
          <a:p>
            <a:fld id="{8518E411-362D-476A-93C6-0917A1E218A9}" type="datetime1">
              <a:rPr lang="en-US" smtClean="0"/>
              <a:t>11/10/2023</a:t>
            </a:fld>
            <a:endParaRPr lang="en-US" dirty="0"/>
          </a:p>
        </p:txBody>
      </p:sp>
      <p:sp>
        <p:nvSpPr>
          <p:cNvPr id="5" name="Footer Placeholder 4">
            <a:extLst>
              <a:ext uri="{FF2B5EF4-FFF2-40B4-BE49-F238E27FC236}">
                <a16:creationId xmlns:a16="http://schemas.microsoft.com/office/drawing/2014/main" id="{496EA10E-76F4-44F3-AA1B-C4D22DB1C6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031034-86D9-48D2-8BA1-FC2476EF01BC}"/>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25346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FCF0-DC53-4FB7-9118-029337655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1BA7D-B708-4C92-97C8-3E4FDB74499E}"/>
              </a:ext>
            </a:extLst>
          </p:cNvPr>
          <p:cNvSpPr>
            <a:spLocks noGrp="1"/>
          </p:cNvSpPr>
          <p:nvPr>
            <p:ph sz="half" idx="1"/>
          </p:nvPr>
        </p:nvSpPr>
        <p:spPr>
          <a:xfrm>
            <a:off x="838200" y="1825625"/>
            <a:ext cx="5181600" cy="4351338"/>
          </a:xfrm>
        </p:spPr>
        <p:txBody>
          <a:bodyPr/>
          <a:lstStyle>
            <a:lvl1pPr>
              <a:defRPr sz="2800"/>
            </a:lvl1pPr>
            <a:lvl2pPr>
              <a:defRPr sz="2400"/>
            </a:lvl2pPr>
            <a:lvl3pPr>
              <a:defRPr sz="2000"/>
            </a:lvl3pPr>
            <a:lvl4pPr marL="1371600"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562A4AEC-332D-4DF6-86F8-371A93654573}"/>
              </a:ext>
            </a:extLst>
          </p:cNvPr>
          <p:cNvSpPr>
            <a:spLocks noGrp="1"/>
          </p:cNvSpPr>
          <p:nvPr>
            <p:ph sz="half" idx="2"/>
          </p:nvPr>
        </p:nvSpPr>
        <p:spPr>
          <a:xfrm>
            <a:off x="6172200" y="1825625"/>
            <a:ext cx="5181600" cy="4351338"/>
          </a:xfr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B333C9E8-8D29-450C-8AE0-4A2CECADFC7E}"/>
              </a:ext>
            </a:extLst>
          </p:cNvPr>
          <p:cNvSpPr>
            <a:spLocks noGrp="1"/>
          </p:cNvSpPr>
          <p:nvPr>
            <p:ph type="dt" sz="half" idx="10"/>
          </p:nvPr>
        </p:nvSpPr>
        <p:spPr/>
        <p:txBody>
          <a:bodyPr/>
          <a:lstStyle/>
          <a:p>
            <a:fld id="{71771DB3-C5B8-4969-874D-5E8373351675}" type="datetime1">
              <a:rPr lang="en-US" smtClean="0"/>
              <a:t>11/10/2023</a:t>
            </a:fld>
            <a:endParaRPr lang="en-US" dirty="0"/>
          </a:p>
        </p:txBody>
      </p:sp>
      <p:sp>
        <p:nvSpPr>
          <p:cNvPr id="6" name="Footer Placeholder 5">
            <a:extLst>
              <a:ext uri="{FF2B5EF4-FFF2-40B4-BE49-F238E27FC236}">
                <a16:creationId xmlns:a16="http://schemas.microsoft.com/office/drawing/2014/main" id="{FA472180-8A6F-446C-A3F1-0E2A0EDF0F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C9BEFB-2568-45A4-8E6B-681EECC41A46}"/>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52591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2C6E-400B-4D79-BF31-DB7A9D0BBD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F63946-E4B6-47ED-8E67-7C82A7061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6B2AF18-CECC-4D09-B5CF-FF8DD253727D}"/>
              </a:ext>
            </a:extLst>
          </p:cNvPr>
          <p:cNvSpPr>
            <a:spLocks noGrp="1"/>
          </p:cNvSpPr>
          <p:nvPr>
            <p:ph sz="half" idx="2"/>
          </p:nvPr>
        </p:nvSpPr>
        <p:spPr>
          <a:xfrm>
            <a:off x="839788" y="2505075"/>
            <a:ext cx="5157787" cy="3684588"/>
          </a:xfr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C200E8E7-FAB7-49B5-AB9A-10D3791C5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EC43C4-7D5D-4B16-B920-A442D2ED9E05}"/>
              </a:ext>
            </a:extLst>
          </p:cNvPr>
          <p:cNvSpPr>
            <a:spLocks noGrp="1"/>
          </p:cNvSpPr>
          <p:nvPr>
            <p:ph sz="quarter" idx="4"/>
          </p:nvPr>
        </p:nvSpPr>
        <p:spPr>
          <a:xfrm>
            <a:off x="6172200" y="2505075"/>
            <a:ext cx="5183188" cy="3684588"/>
          </a:xfrm>
        </p:spPr>
        <p:txBody>
          <a:bodyPr>
            <a:normAutofit/>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p:txBody>
      </p:sp>
      <p:sp>
        <p:nvSpPr>
          <p:cNvPr id="7" name="Date Placeholder 6">
            <a:extLst>
              <a:ext uri="{FF2B5EF4-FFF2-40B4-BE49-F238E27FC236}">
                <a16:creationId xmlns:a16="http://schemas.microsoft.com/office/drawing/2014/main" id="{68FF0010-55FC-4C87-95D6-5510EE95830F}"/>
              </a:ext>
            </a:extLst>
          </p:cNvPr>
          <p:cNvSpPr>
            <a:spLocks noGrp="1"/>
          </p:cNvSpPr>
          <p:nvPr>
            <p:ph type="dt" sz="half" idx="10"/>
          </p:nvPr>
        </p:nvSpPr>
        <p:spPr/>
        <p:txBody>
          <a:bodyPr/>
          <a:lstStyle/>
          <a:p>
            <a:fld id="{54E34CB1-312C-45F6-BF37-DB105667CC53}" type="datetime1">
              <a:rPr lang="en-US" smtClean="0"/>
              <a:t>11/10/2023</a:t>
            </a:fld>
            <a:endParaRPr lang="en-US" dirty="0"/>
          </a:p>
        </p:txBody>
      </p:sp>
      <p:sp>
        <p:nvSpPr>
          <p:cNvPr id="8" name="Footer Placeholder 7">
            <a:extLst>
              <a:ext uri="{FF2B5EF4-FFF2-40B4-BE49-F238E27FC236}">
                <a16:creationId xmlns:a16="http://schemas.microsoft.com/office/drawing/2014/main" id="{4192AD61-333B-4D4A-84AB-1B3D87D3746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23C119-EB44-40B6-A634-A2059EBD6FDB}"/>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115106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163A-D310-4B2A-926E-51148C8E2D63}"/>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7CBB31E-4A48-472D-8AC3-D65EC81A9E75}"/>
              </a:ext>
            </a:extLst>
          </p:cNvPr>
          <p:cNvSpPr>
            <a:spLocks noGrp="1"/>
          </p:cNvSpPr>
          <p:nvPr>
            <p:ph type="dt" sz="half" idx="10"/>
          </p:nvPr>
        </p:nvSpPr>
        <p:spPr/>
        <p:txBody>
          <a:bodyPr/>
          <a:lstStyle/>
          <a:p>
            <a:fld id="{A7C18CA2-223E-4601-A449-9AE3E0BFC9AA}" type="datetime1">
              <a:rPr lang="en-US" smtClean="0"/>
              <a:t>11/10/2023</a:t>
            </a:fld>
            <a:endParaRPr lang="en-US" dirty="0"/>
          </a:p>
        </p:txBody>
      </p:sp>
      <p:sp>
        <p:nvSpPr>
          <p:cNvPr id="4" name="Footer Placeholder 3">
            <a:extLst>
              <a:ext uri="{FF2B5EF4-FFF2-40B4-BE49-F238E27FC236}">
                <a16:creationId xmlns:a16="http://schemas.microsoft.com/office/drawing/2014/main" id="{D042F24C-BA21-4D98-878F-32AA8DC466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C4502FD-863A-495F-B206-7D4AED29AD9A}"/>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20665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7661F-ED9E-4740-BA42-6AC65DBBB10A}"/>
              </a:ext>
            </a:extLst>
          </p:cNvPr>
          <p:cNvSpPr>
            <a:spLocks noGrp="1"/>
          </p:cNvSpPr>
          <p:nvPr>
            <p:ph type="dt" sz="half" idx="10"/>
          </p:nvPr>
        </p:nvSpPr>
        <p:spPr/>
        <p:txBody>
          <a:bodyPr/>
          <a:lstStyle/>
          <a:p>
            <a:fld id="{3E8EC10F-2C89-494A-B61E-71B78CB64517}" type="datetime1">
              <a:rPr lang="en-US" smtClean="0"/>
              <a:t>11/10/2023</a:t>
            </a:fld>
            <a:endParaRPr lang="en-US" dirty="0"/>
          </a:p>
        </p:txBody>
      </p:sp>
      <p:sp>
        <p:nvSpPr>
          <p:cNvPr id="3" name="Footer Placeholder 2">
            <a:extLst>
              <a:ext uri="{FF2B5EF4-FFF2-40B4-BE49-F238E27FC236}">
                <a16:creationId xmlns:a16="http://schemas.microsoft.com/office/drawing/2014/main" id="{47DA7458-112E-4F01-83FD-EF05BB00CE4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844616-B978-4766-BA71-A1300F206591}"/>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101019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1502-D7ED-4284-A867-00F038A7B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FD22A-0CBB-43C3-897A-A099F3ABD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a:extLst>
              <a:ext uri="{FF2B5EF4-FFF2-40B4-BE49-F238E27FC236}">
                <a16:creationId xmlns:a16="http://schemas.microsoft.com/office/drawing/2014/main" id="{1D887F20-8066-402F-B05C-1086300D9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B28-3F3B-4DF3-98B2-CF3FFFE95CC1}"/>
              </a:ext>
            </a:extLst>
          </p:cNvPr>
          <p:cNvSpPr>
            <a:spLocks noGrp="1"/>
          </p:cNvSpPr>
          <p:nvPr>
            <p:ph type="dt" sz="half" idx="10"/>
          </p:nvPr>
        </p:nvSpPr>
        <p:spPr/>
        <p:txBody>
          <a:bodyPr/>
          <a:lstStyle/>
          <a:p>
            <a:fld id="{97C1BAFA-9F2D-47FF-A42C-7D69EE83E94A}" type="datetime1">
              <a:rPr lang="en-US" smtClean="0"/>
              <a:t>11/10/2023</a:t>
            </a:fld>
            <a:endParaRPr lang="en-US" dirty="0"/>
          </a:p>
        </p:txBody>
      </p:sp>
      <p:sp>
        <p:nvSpPr>
          <p:cNvPr id="6" name="Footer Placeholder 5">
            <a:extLst>
              <a:ext uri="{FF2B5EF4-FFF2-40B4-BE49-F238E27FC236}">
                <a16:creationId xmlns:a16="http://schemas.microsoft.com/office/drawing/2014/main" id="{13955F63-46EE-4DFD-B706-07C72363DC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D2434B-B2F1-4095-92EA-6C544CB2F652}"/>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193712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5FF4-B0E2-4C73-BAEE-DA1DE5502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5224E-0245-4593-B84C-490D4E035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16A33F6-55AF-4315-856C-D36CD7EA5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2F9DC-36F0-48B9-B33F-94C1F5C875EE}"/>
              </a:ext>
            </a:extLst>
          </p:cNvPr>
          <p:cNvSpPr>
            <a:spLocks noGrp="1"/>
          </p:cNvSpPr>
          <p:nvPr>
            <p:ph type="dt" sz="half" idx="10"/>
          </p:nvPr>
        </p:nvSpPr>
        <p:spPr/>
        <p:txBody>
          <a:bodyPr/>
          <a:lstStyle/>
          <a:p>
            <a:fld id="{8BB61155-6695-4A58-806B-630CE9B21799}" type="datetime1">
              <a:rPr lang="en-US" smtClean="0"/>
              <a:t>11/10/2023</a:t>
            </a:fld>
            <a:endParaRPr lang="en-US" dirty="0"/>
          </a:p>
        </p:txBody>
      </p:sp>
      <p:sp>
        <p:nvSpPr>
          <p:cNvPr id="6" name="Footer Placeholder 5">
            <a:extLst>
              <a:ext uri="{FF2B5EF4-FFF2-40B4-BE49-F238E27FC236}">
                <a16:creationId xmlns:a16="http://schemas.microsoft.com/office/drawing/2014/main" id="{9FD8DA16-1796-4A68-B237-B613054865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2F7756-58EA-4D71-A492-E0189B1B846C}"/>
              </a:ext>
            </a:extLst>
          </p:cNvPr>
          <p:cNvSpPr>
            <a:spLocks noGrp="1"/>
          </p:cNvSpPr>
          <p:nvPr>
            <p:ph type="sldNum" sz="quarter" idx="12"/>
          </p:nvPr>
        </p:nvSpPr>
        <p:spPr/>
        <p:txBody>
          <a:bodyPr/>
          <a:lstStyle/>
          <a:p>
            <a:fld id="{653EC2E9-BBB0-4E49-A88D-C677C9DC5719}" type="slidenum">
              <a:rPr lang="en-US" smtClean="0"/>
              <a:t>‹#›</a:t>
            </a:fld>
            <a:endParaRPr lang="en-US" dirty="0"/>
          </a:p>
        </p:txBody>
      </p:sp>
    </p:spTree>
    <p:extLst>
      <p:ext uri="{BB962C8B-B14F-4D97-AF65-F5344CB8AC3E}">
        <p14:creationId xmlns:p14="http://schemas.microsoft.com/office/powerpoint/2010/main" val="330262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F4F38-3595-4845-812D-7CACE59DC185}"/>
              </a:ext>
            </a:extLst>
          </p:cNvPr>
          <p:cNvSpPr>
            <a:spLocks noGrp="1"/>
          </p:cNvSpPr>
          <p:nvPr>
            <p:ph type="title"/>
          </p:nvPr>
        </p:nvSpPr>
        <p:spPr>
          <a:xfrm>
            <a:off x="385011" y="410368"/>
            <a:ext cx="11430000" cy="1325563"/>
          </a:xfrm>
          <a:prstGeom prst="rect">
            <a:avLst/>
          </a:prstGeom>
          <a:solidFill>
            <a:schemeClr val="tx1">
              <a:lumMod val="75000"/>
              <a:lumOff val="25000"/>
            </a:schemeClr>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C1824D4-0C71-44CA-9423-9E7C47DA1E61}"/>
              </a:ext>
            </a:extLst>
          </p:cNvPr>
          <p:cNvSpPr>
            <a:spLocks noGrp="1"/>
          </p:cNvSpPr>
          <p:nvPr>
            <p:ph type="body" idx="1"/>
          </p:nvPr>
        </p:nvSpPr>
        <p:spPr>
          <a:xfrm>
            <a:off x="385011"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BE7A589A-EAAA-42F3-AE89-BE2327431A3D}"/>
              </a:ext>
            </a:extLst>
          </p:cNvPr>
          <p:cNvSpPr>
            <a:spLocks noGrp="1"/>
          </p:cNvSpPr>
          <p:nvPr>
            <p:ph type="dt" sz="half" idx="2"/>
          </p:nvPr>
        </p:nvSpPr>
        <p:spPr>
          <a:xfrm>
            <a:off x="385011" y="6356350"/>
            <a:ext cx="3196389"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A0EC6EC0-AA54-475C-BA6D-7A048B1E2DFC}" type="datetime1">
              <a:rPr lang="en-US" smtClean="0"/>
              <a:pPr/>
              <a:t>11/10/2023</a:t>
            </a:fld>
            <a:endParaRPr lang="en-US" dirty="0"/>
          </a:p>
        </p:txBody>
      </p:sp>
      <p:sp>
        <p:nvSpPr>
          <p:cNvPr id="5" name="Footer Placeholder 4">
            <a:extLst>
              <a:ext uri="{FF2B5EF4-FFF2-40B4-BE49-F238E27FC236}">
                <a16:creationId xmlns:a16="http://schemas.microsoft.com/office/drawing/2014/main" id="{2AE3426C-A627-4311-A099-445CEB18B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5F0D142D-4388-4B46-9D2F-D418EE308A58}"/>
              </a:ext>
            </a:extLst>
          </p:cNvPr>
          <p:cNvSpPr>
            <a:spLocks noGrp="1"/>
          </p:cNvSpPr>
          <p:nvPr>
            <p:ph type="sldNum" sz="quarter" idx="4"/>
          </p:nvPr>
        </p:nvSpPr>
        <p:spPr>
          <a:xfrm>
            <a:off x="8610599" y="6356350"/>
            <a:ext cx="3204411"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653EC2E9-BBB0-4E49-A88D-C677C9DC5719}" type="slidenum">
              <a:rPr lang="en-US" smtClean="0"/>
              <a:pPr/>
              <a:t>‹#›</a:t>
            </a:fld>
            <a:endParaRPr lang="en-US" dirty="0"/>
          </a:p>
        </p:txBody>
      </p:sp>
    </p:spTree>
    <p:extLst>
      <p:ext uri="{BB962C8B-B14F-4D97-AF65-F5344CB8AC3E}">
        <p14:creationId xmlns:p14="http://schemas.microsoft.com/office/powerpoint/2010/main" val="89436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cpsr.umich.edu/web/ICPSR/studies/786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63CB-7B90-43B0-9EAE-28092C4239C8}"/>
              </a:ext>
            </a:extLst>
          </p:cNvPr>
          <p:cNvSpPr>
            <a:spLocks noGrp="1"/>
          </p:cNvSpPr>
          <p:nvPr>
            <p:ph type="ctrTitle"/>
          </p:nvPr>
        </p:nvSpPr>
        <p:spPr/>
        <p:txBody>
          <a:bodyPr/>
          <a:lstStyle/>
          <a:p>
            <a:r>
              <a:rPr lang="en-US" dirty="0"/>
              <a:t>Evaluation Methods: Part 1</a:t>
            </a:r>
            <a:br>
              <a:rPr lang="en-US" dirty="0"/>
            </a:br>
            <a:r>
              <a:rPr lang="en-US"/>
              <a:t>Randomized Experiment</a:t>
            </a:r>
            <a:endParaRPr lang="en-US" dirty="0"/>
          </a:p>
        </p:txBody>
      </p:sp>
      <p:sp>
        <p:nvSpPr>
          <p:cNvPr id="3" name="Subtitle 2">
            <a:extLst>
              <a:ext uri="{FF2B5EF4-FFF2-40B4-BE49-F238E27FC236}">
                <a16:creationId xmlns:a16="http://schemas.microsoft.com/office/drawing/2014/main" id="{FB5A0E8D-C3E6-4C3F-ADC1-714348A8FE5D}"/>
              </a:ext>
            </a:extLst>
          </p:cNvPr>
          <p:cNvSpPr>
            <a:spLocks noGrp="1"/>
          </p:cNvSpPr>
          <p:nvPr>
            <p:ph type="subTitle" idx="1"/>
          </p:nvPr>
        </p:nvSpPr>
        <p:spPr/>
        <p:txBody>
          <a:bodyPr>
            <a:normAutofit/>
          </a:bodyPr>
          <a:lstStyle/>
          <a:p>
            <a:r>
              <a:rPr lang="en-US" sz="2800" dirty="0"/>
              <a:t>American Society of Criminology</a:t>
            </a:r>
          </a:p>
          <a:p>
            <a:r>
              <a:rPr lang="en-US" dirty="0"/>
              <a:t>November 14, 2023</a:t>
            </a:r>
            <a:endParaRPr lang="en-US" sz="2800" dirty="0"/>
          </a:p>
        </p:txBody>
      </p:sp>
    </p:spTree>
    <p:extLst>
      <p:ext uri="{BB962C8B-B14F-4D97-AF65-F5344CB8AC3E}">
        <p14:creationId xmlns:p14="http://schemas.microsoft.com/office/powerpoint/2010/main" val="301000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4392-03ED-C3D3-C60B-FFC0DE73509D}"/>
              </a:ext>
            </a:extLst>
          </p:cNvPr>
          <p:cNvSpPr>
            <a:spLocks noGrp="1"/>
          </p:cNvSpPr>
          <p:nvPr>
            <p:ph type="title"/>
          </p:nvPr>
        </p:nvSpPr>
        <p:spPr/>
        <p:txBody>
          <a:bodyPr/>
          <a:lstStyle/>
          <a:p>
            <a:r>
              <a:rPr lang="en-US" dirty="0"/>
              <a:t>National Supported Work Demonstration</a:t>
            </a:r>
          </a:p>
        </p:txBody>
      </p:sp>
      <p:sp>
        <p:nvSpPr>
          <p:cNvPr id="3" name="Content Placeholder 2">
            <a:extLst>
              <a:ext uri="{FF2B5EF4-FFF2-40B4-BE49-F238E27FC236}">
                <a16:creationId xmlns:a16="http://schemas.microsoft.com/office/drawing/2014/main" id="{6F3D7E59-E8F8-B6C2-DDAB-2F6327D6B0BD}"/>
              </a:ext>
            </a:extLst>
          </p:cNvPr>
          <p:cNvSpPr>
            <a:spLocks noGrp="1"/>
          </p:cNvSpPr>
          <p:nvPr>
            <p:ph idx="1"/>
          </p:nvPr>
        </p:nvSpPr>
        <p:spPr/>
        <p:txBody>
          <a:bodyPr/>
          <a:lstStyle/>
          <a:p>
            <a:r>
              <a:rPr lang="en-US" dirty="0"/>
              <a:t>Job readiness program for hard-to-employ individuals (</a:t>
            </a:r>
            <a:r>
              <a:rPr lang="en-US" dirty="0" err="1"/>
              <a:t>MDRC</a:t>
            </a:r>
            <a:r>
              <a:rPr lang="en-US" dirty="0"/>
              <a:t>, 1980)</a:t>
            </a:r>
          </a:p>
          <a:p>
            <a:pPr lvl="1"/>
            <a:r>
              <a:rPr lang="en-US" dirty="0">
                <a:hlinkClick r:id="rId2"/>
              </a:rPr>
              <a:t>https://www.icpsr.umich.edu/web/ICPSR/studies/7865</a:t>
            </a:r>
            <a:r>
              <a:rPr lang="en-US" dirty="0"/>
              <a:t> </a:t>
            </a:r>
          </a:p>
          <a:p>
            <a:pPr lvl="1"/>
            <a:r>
              <a:rPr lang="en-US" dirty="0"/>
              <a:t>Supported Work </a:t>
            </a:r>
            <a:r>
              <a:rPr lang="en-US" dirty="0">
                <a:sym typeface="Symbol" panose="05050102010706020507" pitchFamily="18" charset="2"/>
              </a:rPr>
              <a:t> </a:t>
            </a:r>
            <a:r>
              <a:rPr lang="en-US" dirty="0"/>
              <a:t>Randomized offer of subsidized employment for up to 12 months, followed by search assistance to facilitate the transition into unsubsidized employment</a:t>
            </a:r>
          </a:p>
          <a:p>
            <a:pPr lvl="2"/>
            <a:r>
              <a:rPr lang="en-US" dirty="0"/>
              <a:t>Former AFDC recipients, formerly drug addicted, formerly incarcerated, high school non-completers</a:t>
            </a:r>
          </a:p>
          <a:p>
            <a:pPr lvl="2"/>
            <a:r>
              <a:rPr lang="en-US" dirty="0"/>
              <a:t>See applications in criminology by </a:t>
            </a:r>
            <a:r>
              <a:rPr lang="en-US" dirty="0" err="1"/>
              <a:t>Uggen</a:t>
            </a:r>
            <a:r>
              <a:rPr lang="en-US" dirty="0"/>
              <a:t> (2000) and Nguyen et al. (2023)</a:t>
            </a:r>
          </a:p>
          <a:p>
            <a:pPr lvl="1"/>
            <a:r>
              <a:rPr lang="en-US" dirty="0"/>
              <a:t>Outcome </a:t>
            </a:r>
            <a:r>
              <a:rPr lang="en-US" dirty="0">
                <a:sym typeface="Symbol" panose="05050102010706020507" pitchFamily="18" charset="2"/>
              </a:rPr>
              <a:t> </a:t>
            </a:r>
            <a:r>
              <a:rPr lang="en-US" dirty="0"/>
              <a:t>Total earnings reported at the 27th month, which is the sum of earnings from months 19 to 27 (</a:t>
            </a:r>
            <a:r>
              <a:rPr lang="en-US" i="1" dirty="0" err="1"/>
              <a:t>out.earned</a:t>
            </a:r>
            <a:r>
              <a:rPr lang="en-US" dirty="0"/>
              <a:t>)</a:t>
            </a:r>
          </a:p>
          <a:p>
            <a:pPr lvl="1"/>
            <a:r>
              <a:rPr lang="en-US" dirty="0"/>
              <a:t>Treatment </a:t>
            </a:r>
            <a:r>
              <a:rPr lang="en-US" dirty="0">
                <a:sym typeface="Symbol" panose="05050102010706020507" pitchFamily="18" charset="2"/>
              </a:rPr>
              <a:t> </a:t>
            </a:r>
            <a:r>
              <a:rPr lang="en-US" dirty="0"/>
              <a:t>Randomly assigned treatment (</a:t>
            </a:r>
            <a:r>
              <a:rPr lang="en-US" i="1" dirty="0"/>
              <a:t>exp</a:t>
            </a:r>
            <a:r>
              <a:rPr lang="en-US" dirty="0"/>
              <a:t>) and treatment take-up (</a:t>
            </a:r>
            <a:r>
              <a:rPr lang="en-US" i="1" dirty="0" err="1"/>
              <a:t>trt.months</a:t>
            </a:r>
            <a:r>
              <a:rPr lang="en-US" dirty="0"/>
              <a:t>)</a:t>
            </a:r>
          </a:p>
          <a:p>
            <a:pPr lvl="1"/>
            <a:endParaRPr lang="en-US" dirty="0"/>
          </a:p>
          <a:p>
            <a:r>
              <a:rPr lang="en-US" dirty="0"/>
              <a:t>QUESTION: Did the Supported Work program boost unsubsidized earnings?</a:t>
            </a:r>
          </a:p>
          <a:p>
            <a:endParaRPr lang="en-US" dirty="0"/>
          </a:p>
        </p:txBody>
      </p:sp>
      <p:sp>
        <p:nvSpPr>
          <p:cNvPr id="4" name="Slide Number Placeholder 3">
            <a:extLst>
              <a:ext uri="{FF2B5EF4-FFF2-40B4-BE49-F238E27FC236}">
                <a16:creationId xmlns:a16="http://schemas.microsoft.com/office/drawing/2014/main" id="{4AF4942D-0DB2-CBC1-9398-E2C19E90C4E1}"/>
              </a:ext>
            </a:extLst>
          </p:cNvPr>
          <p:cNvSpPr>
            <a:spLocks noGrp="1"/>
          </p:cNvSpPr>
          <p:nvPr>
            <p:ph type="sldNum" sz="quarter" idx="12"/>
          </p:nvPr>
        </p:nvSpPr>
        <p:spPr/>
        <p:txBody>
          <a:bodyPr/>
          <a:lstStyle/>
          <a:p>
            <a:fld id="{653EC2E9-BBB0-4E49-A88D-C677C9DC5719}" type="slidenum">
              <a:rPr lang="en-US" smtClean="0"/>
              <a:t>10</a:t>
            </a:fld>
            <a:endParaRPr lang="en-US" dirty="0"/>
          </a:p>
        </p:txBody>
      </p:sp>
    </p:spTree>
    <p:extLst>
      <p:ext uri="{BB962C8B-B14F-4D97-AF65-F5344CB8AC3E}">
        <p14:creationId xmlns:p14="http://schemas.microsoft.com/office/powerpoint/2010/main" val="11245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Load Packages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fontScale="92500" lnSpcReduction="10000"/>
          </a:bodyPr>
          <a:lstStyle/>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drgee</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effectsize</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ivreg</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lmtest</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modelsummary</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a:latin typeface="Courier New" panose="02070309020205020404" pitchFamily="49" charset="0"/>
                <a:cs typeface="Courier New" panose="02070309020205020404" pitchFamily="49" charset="0"/>
              </a:rPr>
              <a:t>library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ritest</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library(sandwich)</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library(scales)</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11</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4727121" y="1650733"/>
            <a:ext cx="7315686" cy="2585323"/>
          </a:xfrm>
          <a:prstGeom prst="rect">
            <a:avLst/>
          </a:prstGeom>
          <a:noFill/>
          <a:ln>
            <a:solidFill>
              <a:schemeClr val="tx1">
                <a:lumMod val="50000"/>
                <a:lumOff val="50000"/>
              </a:schemeClr>
            </a:solidFill>
          </a:ln>
        </p:spPr>
        <p:txBody>
          <a:bodyPr wrap="square" rtlCol="0">
            <a:spAutoFit/>
          </a:bodyPr>
          <a:lstStyle/>
          <a:p>
            <a:r>
              <a:rPr lang="en-US" dirty="0">
                <a:latin typeface="+mj-lt"/>
              </a:rPr>
              <a:t>These must already have been installed before they can be loaded, and this can be done using</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install.packages</a:t>
            </a:r>
            <a:r>
              <a:rPr lang="en-US" b="1" dirty="0">
                <a:latin typeface="Courier New" panose="02070309020205020404" pitchFamily="49" charset="0"/>
                <a:cs typeface="Courier New" panose="02070309020205020404" pitchFamily="49" charset="0"/>
              </a:rPr>
              <a:t>()</a:t>
            </a:r>
            <a:r>
              <a:rPr lang="en-US" dirty="0">
                <a:latin typeface="+mj-lt"/>
              </a:rPr>
              <a:t>. That command only needs to be run a single time (and updated from time to time), but</a:t>
            </a:r>
            <a:r>
              <a:rPr lang="en-US" b="1" dirty="0">
                <a:latin typeface="Courier New" panose="02070309020205020404" pitchFamily="49" charset="0"/>
                <a:cs typeface="Courier New" panose="02070309020205020404" pitchFamily="49" charset="0"/>
              </a:rPr>
              <a:t> library() </a:t>
            </a:r>
            <a:r>
              <a:rPr lang="en-US" dirty="0">
                <a:latin typeface="+mj-lt"/>
              </a:rPr>
              <a:t>must be run prior to every session that you wish to use a particular package. </a:t>
            </a:r>
          </a:p>
          <a:p>
            <a:endParaRPr lang="en-US" dirty="0">
              <a:latin typeface="+mj-lt"/>
            </a:endParaRPr>
          </a:p>
          <a:p>
            <a:r>
              <a:rPr lang="en-US" dirty="0">
                <a:latin typeface="+mj-lt"/>
              </a:rPr>
              <a:t>Be sure to also set the default working directory using</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setwd</a:t>
            </a:r>
            <a:r>
              <a:rPr lang="en-US" b="1" dirty="0">
                <a:latin typeface="Courier New" panose="02070309020205020404" pitchFamily="49" charset="0"/>
                <a:cs typeface="Courier New" panose="02070309020205020404" pitchFamily="49" charset="0"/>
              </a:rPr>
              <a:t>() </a:t>
            </a:r>
            <a:r>
              <a:rPr lang="en-US" dirty="0">
                <a:latin typeface="+mj-lt"/>
              </a:rPr>
              <a:t>to specify the path to the data folder (PC users should note the use of forward slashes):</a:t>
            </a:r>
          </a:p>
          <a:p>
            <a:endParaRPr lang="en-US" dirty="0">
              <a:latin typeface="+mj-lt"/>
            </a:endParaRPr>
          </a:p>
          <a:p>
            <a:r>
              <a:rPr lang="en-US" dirty="0" err="1">
                <a:latin typeface="Courier New" panose="02070309020205020404" pitchFamily="49" charset="0"/>
                <a:cs typeface="Courier New" panose="02070309020205020404" pitchFamily="49" charset="0"/>
              </a:rPr>
              <a:t>setwd</a:t>
            </a:r>
            <a:r>
              <a:rPr lang="en-US" dirty="0">
                <a:latin typeface="Courier New" panose="02070309020205020404" pitchFamily="49" charset="0"/>
                <a:cs typeface="Courier New" panose="02070309020205020404" pitchFamily="49" charset="0"/>
              </a:rPr>
              <a:t>("C:/projectfolder/datafolder")</a:t>
            </a:r>
            <a:endParaRPr lang="en-US" dirty="0">
              <a:latin typeface="+mj-lt"/>
            </a:endParaRPr>
          </a:p>
        </p:txBody>
      </p:sp>
    </p:spTree>
    <p:extLst>
      <p:ext uri="{BB962C8B-B14F-4D97-AF65-F5344CB8AC3E}">
        <p14:creationId xmlns:p14="http://schemas.microsoft.com/office/powerpoint/2010/main" val="225164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Read in the Data</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read_csv</a:t>
            </a:r>
            <a:r>
              <a:rPr lang="en-US" sz="1600" dirty="0">
                <a:latin typeface="Courier New" panose="02070309020205020404" pitchFamily="49" charset="0"/>
                <a:cs typeface="Courier New" panose="02070309020205020404" pitchFamily="49" charset="0"/>
              </a:rPr>
              <a:t>("supported-work.csv")</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names(</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 "id"         "exp"        "stratum"    "site"       "</a:t>
            </a:r>
            <a:r>
              <a:rPr lang="en-US" sz="1600" dirty="0" err="1">
                <a:latin typeface="Courier New" panose="02070309020205020404" pitchFamily="49" charset="0"/>
                <a:cs typeface="Courier New" panose="02070309020205020404" pitchFamily="49" charset="0"/>
              </a:rPr>
              <a:t>pre.unemp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pre.age</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[7] "</a:t>
            </a:r>
            <a:r>
              <a:rPr lang="en-US" sz="1600" dirty="0" err="1">
                <a:latin typeface="Courier New" panose="02070309020205020404" pitchFamily="49" charset="0"/>
                <a:cs typeface="Courier New" panose="02070309020205020404" pitchFamily="49" charset="0"/>
              </a:rPr>
              <a:t>pre.male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pre.race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pre.marr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pre.educ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pre.empl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pre.activ</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[13] "</a:t>
            </a:r>
            <a:r>
              <a:rPr lang="en-US" sz="1600" dirty="0" err="1">
                <a:latin typeface="Courier New" panose="02070309020205020404" pitchFamily="49" charset="0"/>
                <a:cs typeface="Courier New" panose="02070309020205020404" pitchFamily="49" charset="0"/>
              </a:rPr>
              <a:t>pre.illeg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pre.months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pre.hours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pre.earned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trt.months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trt.hours</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[19] "</a:t>
            </a:r>
            <a:r>
              <a:rPr lang="en-US" sz="1600" dirty="0" err="1">
                <a:latin typeface="Courier New" panose="02070309020205020404" pitchFamily="49" charset="0"/>
                <a:cs typeface="Courier New" panose="02070309020205020404" pitchFamily="49" charset="0"/>
              </a:rPr>
              <a:t>trt.earned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out.months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out.hours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table(</a:t>
            </a:r>
            <a:r>
              <a:rPr lang="en-US" sz="1600" dirty="0" err="1">
                <a:latin typeface="Courier New" panose="02070309020205020404" pitchFamily="49" charset="0"/>
                <a:cs typeface="Courier New" panose="02070309020205020404" pitchFamily="49" charset="0"/>
              </a:rPr>
              <a:t>nsw$exp</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exper</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3339  3190</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table(</a:t>
            </a:r>
            <a:r>
              <a:rPr lang="en-US" sz="1600" dirty="0" err="1">
                <a:latin typeface="Courier New" panose="02070309020205020404" pitchFamily="49" charset="0"/>
                <a:cs typeface="Courier New" panose="02070309020205020404" pitchFamily="49" charset="0"/>
              </a:rPr>
              <a:t>nsw$exp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nsw$out.earned</a:t>
            </a:r>
            <a:r>
              <a:rPr lang="en-US" sz="1600" dirty="0">
                <a:latin typeface="Courier New" panose="02070309020205020404" pitchFamily="49" charset="0"/>
                <a:cs typeface="Courier New" panose="02070309020205020404" pitchFamily="49" charset="0"/>
              </a:rPr>
              <a:t> != "NA"])</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exper</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1515  1510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12</a:t>
            </a:fld>
            <a:endParaRPr lang="en-US"/>
          </a:p>
        </p:txBody>
      </p:sp>
      <p:sp>
        <p:nvSpPr>
          <p:cNvPr id="5" name="TextBox 4">
            <a:extLst>
              <a:ext uri="{FF2B5EF4-FFF2-40B4-BE49-F238E27FC236}">
                <a16:creationId xmlns:a16="http://schemas.microsoft.com/office/drawing/2014/main" id="{07BFDC3C-9617-CD41-DAB7-861E304BE6A0}"/>
              </a:ext>
            </a:extLst>
          </p:cNvPr>
          <p:cNvSpPr txBox="1"/>
          <p:nvPr/>
        </p:nvSpPr>
        <p:spPr>
          <a:xfrm>
            <a:off x="5372100" y="4344950"/>
            <a:ext cx="6670705" cy="1754326"/>
          </a:xfrm>
          <a:prstGeom prst="rect">
            <a:avLst/>
          </a:prstGeom>
          <a:noFill/>
          <a:ln>
            <a:solidFill>
              <a:schemeClr val="tx1">
                <a:lumMod val="50000"/>
                <a:lumOff val="50000"/>
              </a:schemeClr>
            </a:solidFill>
          </a:ln>
        </p:spPr>
        <p:txBody>
          <a:bodyPr wrap="square" rtlCol="0">
            <a:spAutoFit/>
          </a:bodyPr>
          <a:lstStyle/>
          <a:p>
            <a:r>
              <a:rPr lang="en-US" b="1" dirty="0">
                <a:latin typeface="Courier New" panose="02070309020205020404" pitchFamily="49" charset="0"/>
                <a:cs typeface="Courier New" panose="02070309020205020404" pitchFamily="49" charset="0"/>
              </a:rPr>
              <a:t>names() </a:t>
            </a:r>
            <a:r>
              <a:rPr lang="en-US" dirty="0">
                <a:latin typeface="+mj-lt"/>
              </a:rPr>
              <a:t>provides column headers of the specified data frame. The </a:t>
            </a:r>
            <a:r>
              <a:rPr lang="en-US" i="1" dirty="0" err="1">
                <a:latin typeface="+mj-lt"/>
              </a:rPr>
              <a:t>df$var</a:t>
            </a:r>
            <a:r>
              <a:rPr lang="en-US" dirty="0">
                <a:latin typeface="+mj-lt"/>
              </a:rPr>
              <a:t> convention references a specific variable from any data frame. </a:t>
            </a:r>
          </a:p>
          <a:p>
            <a:endParaRPr lang="en-US" dirty="0">
              <a:latin typeface="+mj-lt"/>
            </a:endParaRPr>
          </a:p>
          <a:p>
            <a:r>
              <a:rPr lang="en-US" dirty="0" err="1">
                <a:latin typeface="+mj-lt"/>
              </a:rPr>
              <a:t>Subsetting</a:t>
            </a:r>
            <a:r>
              <a:rPr lang="en-US" dirty="0">
                <a:latin typeface="+mj-lt"/>
              </a:rPr>
              <a:t> brackets are a way to reference specific rows or columns in the specified object. Here, we are requesting a table of </a:t>
            </a:r>
            <a:r>
              <a:rPr lang="en-US" i="1" dirty="0">
                <a:latin typeface="+mj-lt"/>
              </a:rPr>
              <a:t>exp </a:t>
            </a:r>
            <a:r>
              <a:rPr lang="en-US" dirty="0">
                <a:latin typeface="+mj-lt"/>
              </a:rPr>
              <a:t>where </a:t>
            </a:r>
            <a:r>
              <a:rPr lang="en-US" i="1" dirty="0" err="1">
                <a:latin typeface="+mj-lt"/>
              </a:rPr>
              <a:t>out.earned</a:t>
            </a:r>
            <a:r>
              <a:rPr lang="en-US" i="1" dirty="0">
                <a:latin typeface="+mj-lt"/>
              </a:rPr>
              <a:t> </a:t>
            </a:r>
            <a:r>
              <a:rPr lang="en-US" dirty="0">
                <a:latin typeface="+mj-lt"/>
              </a:rPr>
              <a:t>is non-missing (denoted</a:t>
            </a:r>
            <a:r>
              <a:rPr lang="en-US" dirty="0">
                <a:latin typeface="Courier New" panose="02070309020205020404" pitchFamily="49" charset="0"/>
                <a:cs typeface="Courier New" panose="02070309020205020404" pitchFamily="49" charset="0"/>
              </a:rPr>
              <a:t> NA </a:t>
            </a:r>
            <a:r>
              <a:rPr lang="en-US" dirty="0">
                <a:latin typeface="+mj-lt"/>
              </a:rPr>
              <a:t>in R). </a:t>
            </a:r>
          </a:p>
        </p:txBody>
      </p:sp>
    </p:spTree>
    <p:extLst>
      <p:ext uri="{BB962C8B-B14F-4D97-AF65-F5344CB8AC3E}">
        <p14:creationId xmlns:p14="http://schemas.microsoft.com/office/powerpoint/2010/main" val="167781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DF43-97A7-8FFD-BE98-E816B99ED20D}"/>
              </a:ext>
            </a:extLst>
          </p:cNvPr>
          <p:cNvSpPr>
            <a:spLocks noGrp="1"/>
          </p:cNvSpPr>
          <p:nvPr>
            <p:ph type="title"/>
          </p:nvPr>
        </p:nvSpPr>
        <p:spPr/>
        <p:txBody>
          <a:bodyPr/>
          <a:lstStyle/>
          <a:p>
            <a:r>
              <a:rPr lang="en-US" dirty="0"/>
              <a:t>Using R for Data Visualization</a:t>
            </a:r>
          </a:p>
        </p:txBody>
      </p:sp>
      <p:sp>
        <p:nvSpPr>
          <p:cNvPr id="3" name="Content Placeholder 2">
            <a:extLst>
              <a:ext uri="{FF2B5EF4-FFF2-40B4-BE49-F238E27FC236}">
                <a16:creationId xmlns:a16="http://schemas.microsoft.com/office/drawing/2014/main" id="{1C842A4D-362F-97AF-279F-D30A783E6696}"/>
              </a:ext>
            </a:extLst>
          </p:cNvPr>
          <p:cNvSpPr>
            <a:spLocks noGrp="1"/>
          </p:cNvSpPr>
          <p:nvPr>
            <p:ph idx="1"/>
          </p:nvPr>
        </p:nvSpPr>
        <p:spPr/>
        <p:txBody>
          <a:bodyPr>
            <a:normAutofit/>
          </a:bodyPr>
          <a:lstStyle/>
          <a:p>
            <a:r>
              <a:rPr lang="en-US" b="1" dirty="0" err="1">
                <a:latin typeface="Courier New" panose="02070309020205020404" pitchFamily="49" charset="0"/>
                <a:cs typeface="Courier New" panose="02070309020205020404" pitchFamily="49" charset="0"/>
              </a:rPr>
              <a:t>ggplot</a:t>
            </a:r>
            <a:r>
              <a:rPr lang="en-US" b="1" dirty="0">
                <a:latin typeface="Courier New" panose="02070309020205020404" pitchFamily="49" charset="0"/>
                <a:cs typeface="Courier New" panose="02070309020205020404" pitchFamily="49" charset="0"/>
              </a:rPr>
              <a:t>()</a:t>
            </a:r>
            <a:r>
              <a:rPr lang="en-US" dirty="0"/>
              <a:t> </a:t>
            </a:r>
            <a:r>
              <a:rPr lang="en-US" dirty="0">
                <a:sym typeface="Symbol" panose="05050102010706020507" pitchFamily="18" charset="2"/>
              </a:rPr>
              <a:t> Input data frame and basic aesthetic mapping</a:t>
            </a:r>
          </a:p>
          <a:p>
            <a:pPr lvl="1"/>
            <a:r>
              <a:rPr lang="en-US" dirty="0" err="1">
                <a:latin typeface="Courier New" panose="02070309020205020404" pitchFamily="49" charset="0"/>
                <a:cs typeface="Courier New" panose="02070309020205020404" pitchFamily="49" charset="0"/>
                <a:sym typeface="Symbol" panose="05050102010706020507" pitchFamily="18" charset="2"/>
              </a:rPr>
              <a:t>ggplot</a:t>
            </a:r>
            <a:r>
              <a:rPr lang="en-US" dirty="0">
                <a:latin typeface="Courier New" panose="02070309020205020404" pitchFamily="49" charset="0"/>
                <a:cs typeface="Courier New" panose="02070309020205020404" pitchFamily="49" charset="0"/>
                <a:sym typeface="Symbol" panose="05050102010706020507" pitchFamily="18" charset="2"/>
              </a:rPr>
              <a:t>(data = </a:t>
            </a:r>
            <a:r>
              <a:rPr lang="en-US" i="1" dirty="0" err="1">
                <a:latin typeface="Courier New" panose="02070309020205020404" pitchFamily="49" charset="0"/>
                <a:cs typeface="Courier New" panose="02070309020205020404" pitchFamily="49" charset="0"/>
                <a:sym typeface="Symbol" panose="05050102010706020507" pitchFamily="18" charset="2"/>
              </a:rPr>
              <a:t>df</a:t>
            </a:r>
            <a:r>
              <a:rPr lang="en-US" dirty="0">
                <a:latin typeface="Courier New" panose="02070309020205020404" pitchFamily="49" charset="0"/>
                <a:cs typeface="Courier New" panose="02070309020205020404" pitchFamily="49" charset="0"/>
                <a:sym typeface="Symbol" panose="05050102010706020507" pitchFamily="18" charset="2"/>
              </a:rPr>
              <a:t>, mapping = </a:t>
            </a:r>
            <a:r>
              <a:rPr lang="en-US" dirty="0" err="1">
                <a:latin typeface="Courier New" panose="02070309020205020404" pitchFamily="49" charset="0"/>
                <a:cs typeface="Courier New" panose="02070309020205020404" pitchFamily="49" charset="0"/>
                <a:sym typeface="Symbol" panose="05050102010706020507" pitchFamily="18" charset="2"/>
              </a:rPr>
              <a:t>aes</a:t>
            </a:r>
            <a:r>
              <a:rPr lang="en-US" dirty="0">
                <a:latin typeface="Courier New" panose="02070309020205020404" pitchFamily="49" charset="0"/>
                <a:cs typeface="Courier New" panose="02070309020205020404" pitchFamily="49" charset="0"/>
                <a:sym typeface="Symbol" panose="05050102010706020507" pitchFamily="18" charset="2"/>
              </a:rPr>
              <a:t>(x = </a:t>
            </a:r>
            <a:r>
              <a:rPr lang="en-US" i="1" dirty="0" err="1">
                <a:latin typeface="Courier New" panose="02070309020205020404" pitchFamily="49" charset="0"/>
                <a:cs typeface="Courier New" panose="02070309020205020404" pitchFamily="49" charset="0"/>
                <a:sym typeface="Symbol" panose="05050102010706020507" pitchFamily="18" charset="2"/>
              </a:rPr>
              <a:t>xvar</a:t>
            </a:r>
            <a:r>
              <a:rPr lang="en-US" dirty="0">
                <a:latin typeface="Courier New" panose="02070309020205020404" pitchFamily="49" charset="0"/>
                <a:cs typeface="Courier New" panose="02070309020205020404" pitchFamily="49" charset="0"/>
                <a:sym typeface="Symbol" panose="05050102010706020507" pitchFamily="18" charset="2"/>
              </a:rPr>
              <a:t>, y = </a:t>
            </a:r>
            <a:r>
              <a:rPr lang="en-US" i="1" dirty="0" err="1">
                <a:latin typeface="Courier New" panose="02070309020205020404" pitchFamily="49" charset="0"/>
                <a:cs typeface="Courier New" panose="02070309020205020404" pitchFamily="49" charset="0"/>
                <a:sym typeface="Symbol" panose="05050102010706020507" pitchFamily="18" charset="2"/>
              </a:rPr>
              <a:t>yvar</a:t>
            </a:r>
            <a:r>
              <a:rPr lang="en-US" dirty="0">
                <a:latin typeface="Courier New" panose="02070309020205020404" pitchFamily="49" charset="0"/>
                <a:cs typeface="Courier New" panose="02070309020205020404" pitchFamily="49" charset="0"/>
                <a:sym typeface="Symbol" panose="05050102010706020507" pitchFamily="18" charset="2"/>
              </a:rPr>
              <a:t>))</a:t>
            </a:r>
          </a:p>
          <a:p>
            <a:pPr lvl="1"/>
            <a:r>
              <a:rPr lang="en-US" dirty="0"/>
              <a:t>Aesthetics passed to </a:t>
            </a:r>
            <a:r>
              <a:rPr lang="en-US" b="1" dirty="0" err="1">
                <a:latin typeface="Courier New" panose="02070309020205020404" pitchFamily="49" charset="0"/>
                <a:cs typeface="Courier New" panose="02070309020205020404" pitchFamily="49" charset="0"/>
              </a:rPr>
              <a:t>ggplot</a:t>
            </a:r>
            <a:r>
              <a:rPr lang="en-US" b="1" dirty="0">
                <a:latin typeface="Courier New" panose="02070309020205020404" pitchFamily="49" charset="0"/>
                <a:cs typeface="Courier New" panose="02070309020205020404" pitchFamily="49" charset="0"/>
              </a:rPr>
              <a:t>()</a:t>
            </a:r>
            <a:r>
              <a:rPr lang="en-US" dirty="0"/>
              <a:t> are applied to every layer, and can include other options related to line color (</a:t>
            </a:r>
            <a:r>
              <a:rPr lang="en-US" dirty="0">
                <a:latin typeface="Courier New" panose="02070309020205020404" pitchFamily="49" charset="0"/>
                <a:cs typeface="Courier New" panose="02070309020205020404" pitchFamily="49" charset="0"/>
              </a:rPr>
              <a:t>color</a:t>
            </a:r>
            <a:r>
              <a:rPr lang="en-US" dirty="0"/>
              <a:t>), fill color (</a:t>
            </a:r>
            <a:r>
              <a:rPr lang="en-US" dirty="0">
                <a:latin typeface="Courier New" panose="02070309020205020404" pitchFamily="49" charset="0"/>
                <a:cs typeface="Courier New" panose="02070309020205020404" pitchFamily="49" charset="0"/>
              </a:rPr>
              <a:t>fill</a:t>
            </a:r>
            <a:r>
              <a:rPr lang="en-US" dirty="0"/>
              <a:t>), size (</a:t>
            </a:r>
            <a:r>
              <a:rPr lang="en-US" dirty="0">
                <a:latin typeface="Courier New" panose="02070309020205020404" pitchFamily="49" charset="0"/>
                <a:cs typeface="Courier New" panose="02070309020205020404" pitchFamily="49" charset="0"/>
              </a:rPr>
              <a:t>size</a:t>
            </a:r>
            <a:r>
              <a:rPr lang="en-US" dirty="0"/>
              <a:t>), and shape (</a:t>
            </a:r>
            <a:r>
              <a:rPr lang="en-US" dirty="0">
                <a:latin typeface="Courier New" panose="02070309020205020404" pitchFamily="49" charset="0"/>
                <a:cs typeface="Courier New" panose="02070309020205020404" pitchFamily="49" charset="0"/>
              </a:rPr>
              <a:t>shape</a:t>
            </a:r>
            <a:r>
              <a:rPr lang="en-US" dirty="0"/>
              <a:t>)</a:t>
            </a:r>
            <a:endParaRPr lang="en-US" dirty="0">
              <a:latin typeface="Courier New" panose="02070309020205020404" pitchFamily="49" charset="0"/>
              <a:cs typeface="Courier New" panose="02070309020205020404" pitchFamily="49" charset="0"/>
              <a:sym typeface="Symbol" panose="05050102010706020507" pitchFamily="18" charset="2"/>
            </a:endParaRPr>
          </a:p>
          <a:p>
            <a:pPr lvl="1"/>
            <a:endParaRPr lang="en-US" dirty="0">
              <a:latin typeface="Courier New" panose="02070309020205020404" pitchFamily="49" charset="0"/>
              <a:cs typeface="Courier New" panose="02070309020205020404" pitchFamily="49" charset="0"/>
            </a:endParaRPr>
          </a:p>
          <a:p>
            <a:r>
              <a:rPr lang="en-US" dirty="0"/>
              <a:t>Layer on geometric objects (</a:t>
            </a:r>
            <a:r>
              <a:rPr lang="en-US" dirty="0" err="1"/>
              <a:t>geoms</a:t>
            </a:r>
            <a:r>
              <a:rPr lang="en-US" dirty="0"/>
              <a:t>) and other features using the plus sign</a:t>
            </a:r>
          </a:p>
          <a:p>
            <a:pPr lvl="1"/>
            <a:r>
              <a:rPr lang="en-US" b="1" dirty="0" err="1">
                <a:latin typeface="Courier New" panose="02070309020205020404" pitchFamily="49" charset="0"/>
                <a:cs typeface="Courier New" panose="02070309020205020404" pitchFamily="49" charset="0"/>
              </a:rPr>
              <a:t>geom_bar</a:t>
            </a:r>
            <a:r>
              <a:rPr lang="en-US" b="1" dirty="0"/>
              <a:t> </a:t>
            </a:r>
            <a:r>
              <a:rPr lang="en-US" dirty="0"/>
              <a:t>(bar graph), </a:t>
            </a:r>
            <a:r>
              <a:rPr lang="en-US" b="1" dirty="0" err="1">
                <a:latin typeface="Courier New" panose="02070309020205020404" pitchFamily="49" charset="0"/>
                <a:cs typeface="Courier New" panose="02070309020205020404" pitchFamily="49" charset="0"/>
              </a:rPr>
              <a:t>geom_histogram</a:t>
            </a:r>
            <a:r>
              <a:rPr lang="en-US" b="1" dirty="0"/>
              <a:t> </a:t>
            </a:r>
            <a:r>
              <a:rPr lang="en-US" dirty="0"/>
              <a:t>(histogram), </a:t>
            </a:r>
            <a:r>
              <a:rPr lang="en-US" b="1" dirty="0" err="1">
                <a:latin typeface="Courier New" panose="02070309020205020404" pitchFamily="49" charset="0"/>
                <a:cs typeface="Courier New" panose="02070309020205020404" pitchFamily="49" charset="0"/>
              </a:rPr>
              <a:t>geom_density</a:t>
            </a:r>
            <a:r>
              <a:rPr lang="en-US" b="1" dirty="0"/>
              <a:t> </a:t>
            </a:r>
            <a:r>
              <a:rPr lang="en-US" dirty="0"/>
              <a:t>(kernel density plot), </a:t>
            </a:r>
            <a:r>
              <a:rPr lang="en-US" b="1" dirty="0" err="1">
                <a:latin typeface="Courier New" panose="02070309020205020404" pitchFamily="49" charset="0"/>
                <a:cs typeface="Courier New" panose="02070309020205020404" pitchFamily="49" charset="0"/>
              </a:rPr>
              <a:t>geom_line</a:t>
            </a:r>
            <a:r>
              <a:rPr lang="en-US" b="1" dirty="0"/>
              <a:t> </a:t>
            </a:r>
            <a:r>
              <a:rPr lang="en-US" dirty="0"/>
              <a:t>(time series plot), </a:t>
            </a:r>
            <a:r>
              <a:rPr lang="en-US" b="1" dirty="0" err="1">
                <a:latin typeface="Courier New" panose="02070309020205020404" pitchFamily="49" charset="0"/>
                <a:cs typeface="Courier New" panose="02070309020205020404" pitchFamily="49" charset="0"/>
              </a:rPr>
              <a:t>geom_point</a:t>
            </a:r>
            <a:r>
              <a:rPr lang="en-US" b="1" dirty="0"/>
              <a:t> </a:t>
            </a:r>
            <a:r>
              <a:rPr lang="en-US" dirty="0"/>
              <a:t>(point scatterplot), </a:t>
            </a:r>
            <a:r>
              <a:rPr lang="en-US" b="1" dirty="0" err="1">
                <a:latin typeface="Courier New" panose="02070309020205020404" pitchFamily="49" charset="0"/>
                <a:cs typeface="Courier New" panose="02070309020205020404" pitchFamily="49" charset="0"/>
              </a:rPr>
              <a:t>geom_jitter</a:t>
            </a:r>
            <a:r>
              <a:rPr lang="en-US" b="1" dirty="0"/>
              <a:t> </a:t>
            </a:r>
            <a:r>
              <a:rPr lang="en-US" dirty="0"/>
              <a:t>(jittered scatterplot), </a:t>
            </a:r>
            <a:r>
              <a:rPr lang="en-US" b="1" dirty="0" err="1">
                <a:latin typeface="Courier New" panose="02070309020205020404" pitchFamily="49" charset="0"/>
                <a:cs typeface="Courier New" panose="02070309020205020404" pitchFamily="49" charset="0"/>
              </a:rPr>
              <a:t>geom_smooth</a:t>
            </a:r>
            <a:r>
              <a:rPr lang="en-US" b="1" dirty="0"/>
              <a:t> </a:t>
            </a:r>
            <a:r>
              <a:rPr lang="en-US" dirty="0"/>
              <a:t>(line of best fit), etc.</a:t>
            </a:r>
          </a:p>
          <a:p>
            <a:pPr lvl="1"/>
            <a:r>
              <a:rPr lang="en-US" dirty="0"/>
              <a:t>Each layer has its own set of options that give us full control over the graph</a:t>
            </a:r>
          </a:p>
        </p:txBody>
      </p:sp>
      <p:sp>
        <p:nvSpPr>
          <p:cNvPr id="4" name="Slide Number Placeholder 3">
            <a:extLst>
              <a:ext uri="{FF2B5EF4-FFF2-40B4-BE49-F238E27FC236}">
                <a16:creationId xmlns:a16="http://schemas.microsoft.com/office/drawing/2014/main" id="{B108EAE6-B14D-C135-AA70-7735CB94FCB2}"/>
              </a:ext>
            </a:extLst>
          </p:cNvPr>
          <p:cNvSpPr>
            <a:spLocks noGrp="1"/>
          </p:cNvSpPr>
          <p:nvPr>
            <p:ph type="sldNum" sz="quarter" idx="12"/>
          </p:nvPr>
        </p:nvSpPr>
        <p:spPr/>
        <p:txBody>
          <a:bodyPr/>
          <a:lstStyle/>
          <a:p>
            <a:fld id="{653EC2E9-BBB0-4E49-A88D-C677C9DC5719}" type="slidenum">
              <a:rPr lang="en-US" smtClean="0"/>
              <a:t>13</a:t>
            </a:fld>
            <a:endParaRPr lang="en-US" dirty="0"/>
          </a:p>
        </p:txBody>
      </p:sp>
    </p:spTree>
    <p:extLst>
      <p:ext uri="{BB962C8B-B14F-4D97-AF65-F5344CB8AC3E}">
        <p14:creationId xmlns:p14="http://schemas.microsoft.com/office/powerpoint/2010/main" val="148635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DF43-97A7-8FFD-BE98-E816B99ED20D}"/>
              </a:ext>
            </a:extLst>
          </p:cNvPr>
          <p:cNvSpPr>
            <a:spLocks noGrp="1"/>
          </p:cNvSpPr>
          <p:nvPr>
            <p:ph type="title"/>
          </p:nvPr>
        </p:nvSpPr>
        <p:spPr/>
        <p:txBody>
          <a:bodyPr/>
          <a:lstStyle/>
          <a:p>
            <a:r>
              <a:rPr lang="en-US" dirty="0"/>
              <a:t>Using R for Data Visualization</a:t>
            </a:r>
          </a:p>
        </p:txBody>
      </p:sp>
      <p:sp>
        <p:nvSpPr>
          <p:cNvPr id="3" name="Content Placeholder 2">
            <a:extLst>
              <a:ext uri="{FF2B5EF4-FFF2-40B4-BE49-F238E27FC236}">
                <a16:creationId xmlns:a16="http://schemas.microsoft.com/office/drawing/2014/main" id="{1C842A4D-362F-97AF-279F-D30A783E6696}"/>
              </a:ext>
            </a:extLst>
          </p:cNvPr>
          <p:cNvSpPr>
            <a:spLocks noGrp="1"/>
          </p:cNvSpPr>
          <p:nvPr>
            <p:ph idx="1"/>
          </p:nvPr>
        </p:nvSpPr>
        <p:spPr/>
        <p:txBody>
          <a:bodyPr>
            <a:normAutofit/>
          </a:bodyPr>
          <a:lstStyle/>
          <a:p>
            <a:r>
              <a:rPr lang="en-US" dirty="0">
                <a:latin typeface="+mj-lt"/>
                <a:cs typeface="Calibri Light" panose="020F0302020204030204" pitchFamily="34" charset="0"/>
              </a:rPr>
              <a:t>Use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ggsave</a:t>
            </a:r>
            <a:r>
              <a:rPr lang="en-US" b="1" dirty="0">
                <a:latin typeface="Courier New" panose="02070309020205020404" pitchFamily="49" charset="0"/>
                <a:cs typeface="Courier New" panose="02070309020205020404" pitchFamily="49" charset="0"/>
              </a:rPr>
              <a:t>() </a:t>
            </a:r>
            <a:r>
              <a:rPr lang="en-US" dirty="0">
                <a:latin typeface="+mj-lt"/>
                <a:cs typeface="Calibri Light" panose="020F0302020204030204" pitchFamily="34" charset="0"/>
              </a:rPr>
              <a:t>to save a graph as a JPEG or PDF </a:t>
            </a:r>
          </a:p>
          <a:p>
            <a:pPr lvl="1"/>
            <a:r>
              <a:rPr lang="en-US" sz="2400" dirty="0" err="1">
                <a:latin typeface="Courier New" panose="02070309020205020404" pitchFamily="49" charset="0"/>
                <a:cs typeface="Courier New" panose="02070309020205020404" pitchFamily="49" charset="0"/>
              </a:rPr>
              <a:t>ggsave</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Fig.jpg</a:t>
            </a:r>
            <a:r>
              <a:rPr lang="en-US" sz="2400" dirty="0">
                <a:latin typeface="Courier New" panose="02070309020205020404" pitchFamily="49" charset="0"/>
                <a:cs typeface="Courier New" panose="02070309020205020404" pitchFamily="49" charset="0"/>
              </a:rPr>
              <a:t>", width = </a:t>
            </a:r>
            <a:r>
              <a:rPr lang="en-US" sz="2400" i="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height = </a:t>
            </a:r>
            <a:r>
              <a:rPr lang="en-US" sz="2400" i="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units = </a:t>
            </a:r>
            <a:r>
              <a:rPr lang="en-US" i="1" dirty="0">
                <a:latin typeface="Courier New" panose="02070309020205020404" pitchFamily="49" charset="0"/>
                <a:cs typeface="Courier New" panose="02070309020205020404" pitchFamily="49" charset="0"/>
              </a:rPr>
              <a:t>units</a:t>
            </a:r>
            <a:r>
              <a:rPr lang="en-US" sz="2400" dirty="0">
                <a:latin typeface="Courier New" panose="02070309020205020404" pitchFamily="49" charset="0"/>
                <a:cs typeface="Courier New" panose="02070309020205020404" pitchFamily="49" charset="0"/>
              </a:rPr>
              <a:t>)</a:t>
            </a:r>
            <a:endParaRPr lang="en-US" dirty="0">
              <a:latin typeface="+mj-lt"/>
              <a:cs typeface="Calibri Light" panose="020F0302020204030204" pitchFamily="34" charset="0"/>
            </a:endParaRPr>
          </a:p>
          <a:p>
            <a:pPr lvl="1"/>
            <a:r>
              <a:rPr lang="en-US" dirty="0">
                <a:cs typeface="Calibri Light" panose="020F0302020204030204" pitchFamily="34" charset="0"/>
              </a:rPr>
              <a:t>The filename can have extension</a:t>
            </a:r>
            <a:r>
              <a:rPr lang="en-US" dirty="0">
                <a:latin typeface="Courier New" panose="02070309020205020404" pitchFamily="49" charset="0"/>
                <a:cs typeface="Courier New" panose="02070309020205020404" pitchFamily="49" charset="0"/>
              </a:rPr>
              <a:t> .jpg </a:t>
            </a:r>
            <a:r>
              <a:rPr lang="en-US" dirty="0">
                <a:cs typeface="Calibri Light" panose="020F0302020204030204" pitchFamily="34" charset="0"/>
              </a:rPr>
              <a:t>or</a:t>
            </a:r>
            <a:r>
              <a:rPr lang="en-US" dirty="0">
                <a:latin typeface="Courier New" panose="02070309020205020404" pitchFamily="49" charset="0"/>
                <a:cs typeface="Courier New" panose="02070309020205020404" pitchFamily="49" charset="0"/>
              </a:rPr>
              <a:t> .pdf</a:t>
            </a:r>
            <a:r>
              <a:rPr lang="en-US" dirty="0">
                <a:cs typeface="Calibri Light" panose="020F0302020204030204" pitchFamily="34" charset="0"/>
              </a:rPr>
              <a:t>, among others</a:t>
            </a:r>
            <a:endParaRPr lang="en-US" dirty="0">
              <a:latin typeface="+mj-lt"/>
              <a:cs typeface="Calibri Light" panose="020F0302020204030204" pitchFamily="34" charset="0"/>
            </a:endParaRPr>
          </a:p>
          <a:p>
            <a:pPr lvl="1"/>
            <a:r>
              <a:rPr lang="en-US" sz="2400" dirty="0">
                <a:latin typeface="Courier New" panose="02070309020205020404" pitchFamily="49" charset="0"/>
                <a:cs typeface="Courier New" panose="02070309020205020404" pitchFamily="49" charset="0"/>
              </a:rPr>
              <a:t>width </a:t>
            </a:r>
            <a:r>
              <a:rPr lang="en-US" dirty="0">
                <a:latin typeface="+mj-lt"/>
                <a:cs typeface="Calibri Light" panose="020F0302020204030204" pitchFamily="34" charset="0"/>
              </a:rPr>
              <a:t>and</a:t>
            </a:r>
            <a:r>
              <a:rPr lang="en-US" sz="2400" dirty="0">
                <a:latin typeface="Courier New" panose="02070309020205020404" pitchFamily="49" charset="0"/>
                <a:cs typeface="Courier New" panose="02070309020205020404" pitchFamily="49" charset="0"/>
              </a:rPr>
              <a:t> height </a:t>
            </a:r>
            <a:r>
              <a:rPr lang="en-US" dirty="0">
                <a:latin typeface="+mj-lt"/>
                <a:cs typeface="Calibri Light" panose="020F0302020204030204" pitchFamily="34" charset="0"/>
              </a:rPr>
              <a:t>are in the specified</a:t>
            </a:r>
            <a:r>
              <a:rPr lang="en-US" dirty="0">
                <a:latin typeface="Courier New" panose="02070309020205020404" pitchFamily="49" charset="0"/>
                <a:cs typeface="Courier New" panose="02070309020205020404" pitchFamily="49" charset="0"/>
              </a:rPr>
              <a:t> units </a:t>
            </a:r>
            <a:r>
              <a:rPr lang="en-US" dirty="0">
                <a:latin typeface="+mj-lt"/>
                <a:cs typeface="Calibri Light" panose="020F0302020204030204" pitchFamily="34" charset="0"/>
              </a:rPr>
              <a:t>(</a:t>
            </a:r>
            <a:r>
              <a:rPr lang="en-US" dirty="0">
                <a:latin typeface="Courier New" panose="02070309020205020404" pitchFamily="49" charset="0"/>
                <a:cs typeface="Courier New" panose="02070309020205020404" pitchFamily="49" charset="0"/>
              </a:rPr>
              <a:t>"in" </a:t>
            </a:r>
            <a:r>
              <a:rPr lang="en-US" dirty="0">
                <a:cs typeface="Courier New" panose="02070309020205020404" pitchFamily="49" charset="0"/>
              </a:rPr>
              <a:t>[default],</a:t>
            </a:r>
            <a:r>
              <a:rPr lang="en-US" dirty="0">
                <a:latin typeface="Courier New" panose="02070309020205020404" pitchFamily="49" charset="0"/>
                <a:cs typeface="Courier New" panose="02070309020205020404" pitchFamily="49" charset="0"/>
              </a:rPr>
              <a:t> "cm"</a:t>
            </a:r>
            <a:r>
              <a:rPr lang="en-US" dirty="0">
                <a:latin typeface="+mj-lt"/>
                <a:cs typeface="Calibri Light" panose="020F0302020204030204" pitchFamily="34" charset="0"/>
              </a:rPr>
              <a:t>)</a:t>
            </a:r>
          </a:p>
          <a:p>
            <a:pPr lvl="2"/>
            <a:r>
              <a:rPr lang="en-US" dirty="0">
                <a:latin typeface="+mj-lt"/>
                <a:cs typeface="Calibri Light" panose="020F0302020204030204" pitchFamily="34" charset="0"/>
              </a:rPr>
              <a:t>For </a:t>
            </a:r>
            <a:r>
              <a:rPr lang="en-US" dirty="0" err="1">
                <a:latin typeface="+mj-lt"/>
                <a:cs typeface="Calibri Light" panose="020F0302020204030204" pitchFamily="34" charset="0"/>
              </a:rPr>
              <a:t>Powerpoint</a:t>
            </a:r>
            <a:r>
              <a:rPr lang="en-US" dirty="0">
                <a:latin typeface="+mj-lt"/>
                <a:cs typeface="Calibri Light" panose="020F0302020204030204" pitchFamily="34" charset="0"/>
              </a:rPr>
              <a:t> slides, I use the options</a:t>
            </a:r>
            <a:r>
              <a:rPr lang="en-US" dirty="0">
                <a:latin typeface="Courier New" panose="02070309020205020404" pitchFamily="49" charset="0"/>
                <a:cs typeface="Courier New" panose="02070309020205020404" pitchFamily="49" charset="0"/>
              </a:rPr>
              <a:t> width = 13, height = 7.3</a:t>
            </a:r>
          </a:p>
          <a:p>
            <a:pPr lvl="1"/>
            <a:r>
              <a:rPr lang="en-US" dirty="0">
                <a:latin typeface="+mj-lt"/>
                <a:cs typeface="Calibri Light" panose="020F0302020204030204" pitchFamily="34" charset="0"/>
              </a:rPr>
              <a:t>This will save the graph to the working directory, which we can override using another invocation of the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setwd</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latin typeface="+mj-lt"/>
                <a:cs typeface="Calibri Light" panose="020F0302020204030204" pitchFamily="34" charset="0"/>
              </a:rPr>
              <a:t>command, or else manually specify the file path and name</a:t>
            </a:r>
          </a:p>
          <a:p>
            <a:pPr lvl="1"/>
            <a:endParaRPr lang="en-US" dirty="0">
              <a:latin typeface="+mj-lt"/>
              <a:cs typeface="Calibri Light" panose="020F0302020204030204" pitchFamily="34" charset="0"/>
            </a:endParaRPr>
          </a:p>
          <a:p>
            <a:r>
              <a:rPr lang="en-US" dirty="0">
                <a:latin typeface="+mj-lt"/>
                <a:cs typeface="Calibri Light" panose="020F0302020204030204" pitchFamily="34" charset="0"/>
              </a:rPr>
              <a:t>Once saved, it is a simple matter to copy the file and paste it into a </a:t>
            </a:r>
            <a:r>
              <a:rPr lang="en-US" dirty="0" err="1">
                <a:latin typeface="+mj-lt"/>
                <a:cs typeface="Calibri Light" panose="020F0302020204030204" pitchFamily="34" charset="0"/>
              </a:rPr>
              <a:t>Powerpoint</a:t>
            </a:r>
            <a:r>
              <a:rPr lang="en-US" dirty="0">
                <a:latin typeface="+mj-lt"/>
                <a:cs typeface="Calibri Light" panose="020F0302020204030204" pitchFamily="34" charset="0"/>
              </a:rPr>
              <a:t> presentation or Word document</a:t>
            </a:r>
          </a:p>
          <a:p>
            <a:endParaRPr lang="en-US" dirty="0">
              <a:latin typeface="+mj-lt"/>
              <a:cs typeface="Calibri Light" panose="020F0302020204030204" pitchFamily="34" charset="0"/>
            </a:endParaRPr>
          </a:p>
        </p:txBody>
      </p:sp>
      <p:sp>
        <p:nvSpPr>
          <p:cNvPr id="4" name="Slide Number Placeholder 3">
            <a:extLst>
              <a:ext uri="{FF2B5EF4-FFF2-40B4-BE49-F238E27FC236}">
                <a16:creationId xmlns:a16="http://schemas.microsoft.com/office/drawing/2014/main" id="{B108EAE6-B14D-C135-AA70-7735CB94FCB2}"/>
              </a:ext>
            </a:extLst>
          </p:cNvPr>
          <p:cNvSpPr>
            <a:spLocks noGrp="1"/>
          </p:cNvSpPr>
          <p:nvPr>
            <p:ph type="sldNum" sz="quarter" idx="12"/>
          </p:nvPr>
        </p:nvSpPr>
        <p:spPr/>
        <p:txBody>
          <a:bodyPr/>
          <a:lstStyle/>
          <a:p>
            <a:fld id="{653EC2E9-BBB0-4E49-A88D-C677C9DC5719}" type="slidenum">
              <a:rPr lang="en-US" smtClean="0"/>
              <a:t>14</a:t>
            </a:fld>
            <a:endParaRPr lang="en-US" dirty="0"/>
          </a:p>
        </p:txBody>
      </p:sp>
    </p:spTree>
    <p:extLst>
      <p:ext uri="{BB962C8B-B14F-4D97-AF65-F5344CB8AC3E}">
        <p14:creationId xmlns:p14="http://schemas.microsoft.com/office/powerpoint/2010/main" val="394407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Distribution of Outcome Earnings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fill = </a:t>
            </a:r>
            <a:r>
              <a:rPr lang="en-US" sz="1600" dirty="0" err="1">
                <a:latin typeface="Courier New" panose="02070309020205020404" pitchFamily="49" charset="0"/>
                <a:cs typeface="Courier New" panose="02070309020205020404" pitchFamily="49" charset="0"/>
              </a:rPr>
              <a:t>as.factor</a:t>
            </a:r>
            <a:r>
              <a:rPr lang="en-US" sz="1600" dirty="0">
                <a:latin typeface="Courier New" panose="02070309020205020404" pitchFamily="49" charset="0"/>
                <a:cs typeface="Courier New" panose="02070309020205020404" pitchFamily="49" charset="0"/>
              </a:rPr>
              <a:t>(exp), color = </a:t>
            </a:r>
            <a:r>
              <a:rPr lang="en-US" sz="1600" dirty="0" err="1">
                <a:latin typeface="Courier New" panose="02070309020205020404" pitchFamily="49" charset="0"/>
                <a:cs typeface="Courier New" panose="02070309020205020404" pitchFamily="49" charset="0"/>
              </a:rPr>
              <a:t>as.factor</a:t>
            </a:r>
            <a:r>
              <a:rPr lang="en-US" sz="1600" dirty="0">
                <a:latin typeface="Courier New" panose="02070309020205020404" pitchFamily="49" charset="0"/>
                <a:cs typeface="Courier New" panose="02070309020205020404" pitchFamily="49" charset="0"/>
              </a:rPr>
              <a:t>(exp)))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geom_histogram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(y = </a:t>
            </a:r>
            <a:r>
              <a:rPr lang="en-US" sz="1600" dirty="0" err="1">
                <a:latin typeface="Courier New" panose="02070309020205020404" pitchFamily="49" charset="0"/>
                <a:cs typeface="Courier New" panose="02070309020205020404" pitchFamily="49" charset="0"/>
              </a:rPr>
              <a:t>after_stat</a:t>
            </a:r>
            <a:r>
              <a:rPr lang="en-US" sz="1600" dirty="0">
                <a:latin typeface="Courier New" panose="02070309020205020404" pitchFamily="49" charset="0"/>
                <a:cs typeface="Courier New" panose="02070309020205020404" pitchFamily="49" charset="0"/>
              </a:rPr>
              <a:t>(density)), </a:t>
            </a:r>
            <a:r>
              <a:rPr lang="en-US" sz="1600" dirty="0" err="1">
                <a:latin typeface="Courier New" panose="02070309020205020404" pitchFamily="49" charset="0"/>
                <a:cs typeface="Courier New" panose="02070309020205020404" pitchFamily="49" charset="0"/>
              </a:rPr>
              <a:t>binwidth</a:t>
            </a:r>
            <a:r>
              <a:rPr lang="en-US" sz="1600" dirty="0">
                <a:latin typeface="Courier New" panose="02070309020205020404" pitchFamily="49" charset="0"/>
                <a:cs typeface="Courier New" panose="02070309020205020404" pitchFamily="49" charset="0"/>
              </a:rPr>
              <a:t> = 1000, alpha = 0.2, position = "identity")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labs(x = "Total Earnings", y = "Density", title = "Distribution of Earnings, by Treatment Assignment")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scale_fill_hue</a:t>
            </a:r>
            <a:r>
              <a:rPr lang="en-US" sz="1600" dirty="0">
                <a:latin typeface="Courier New" panose="02070309020205020404" pitchFamily="49" charset="0"/>
                <a:cs typeface="Courier New" panose="02070309020205020404" pitchFamily="49" charset="0"/>
              </a:rPr>
              <a:t>(name = "Treatment Group", labels = c("Control", "Experimental"))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scale_color_hue</a:t>
            </a:r>
            <a:r>
              <a:rPr lang="en-US" sz="1600" dirty="0">
                <a:latin typeface="Courier New" panose="02070309020205020404" pitchFamily="49" charset="0"/>
                <a:cs typeface="Courier New" panose="02070309020205020404" pitchFamily="49" charset="0"/>
              </a:rPr>
              <a:t>(name = "Treatment Group", labels = c("Control", "Experimental"))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theme_gray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base_size</a:t>
            </a:r>
            <a:r>
              <a:rPr lang="en-US" sz="1600" dirty="0">
                <a:latin typeface="Courier New" panose="02070309020205020404" pitchFamily="49" charset="0"/>
                <a:cs typeface="Courier New" panose="02070309020205020404" pitchFamily="49" charset="0"/>
              </a:rPr>
              <a:t> = 15)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theme(</a:t>
            </a:r>
            <a:r>
              <a:rPr lang="en-US" sz="1600" dirty="0" err="1">
                <a:latin typeface="Courier New" panose="02070309020205020404" pitchFamily="49" charset="0"/>
                <a:cs typeface="Courier New" panose="02070309020205020404" pitchFamily="49" charset="0"/>
              </a:rPr>
              <a:t>legend.position</a:t>
            </a:r>
            <a:r>
              <a:rPr lang="en-US" sz="1600" dirty="0">
                <a:latin typeface="Courier New" panose="02070309020205020404" pitchFamily="49" charset="0"/>
                <a:cs typeface="Courier New" panose="02070309020205020404" pitchFamily="49" charset="0"/>
              </a:rPr>
              <a:t> = c(0.8, 0.8))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scale_x_continuous</a:t>
            </a:r>
            <a:r>
              <a:rPr lang="en-US" sz="1600" dirty="0">
                <a:latin typeface="Courier New" panose="02070309020205020404" pitchFamily="49" charset="0"/>
                <a:cs typeface="Courier New" panose="02070309020205020404" pitchFamily="49" charset="0"/>
              </a:rPr>
              <a:t>(label = </a:t>
            </a:r>
            <a:r>
              <a:rPr lang="en-US" sz="1600" dirty="0" err="1">
                <a:latin typeface="Courier New" panose="02070309020205020404" pitchFamily="49" charset="0"/>
                <a:cs typeface="Courier New" panose="02070309020205020404" pitchFamily="49" charset="0"/>
              </a:rPr>
              <a:t>dollar_format</a:t>
            </a:r>
            <a:r>
              <a:rPr lang="en-US" sz="16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15</a:t>
            </a:fld>
            <a:endParaRPr lang="en-US"/>
          </a:p>
        </p:txBody>
      </p:sp>
      <p:sp>
        <p:nvSpPr>
          <p:cNvPr id="5" name="TextBox 4">
            <a:extLst>
              <a:ext uri="{FF2B5EF4-FFF2-40B4-BE49-F238E27FC236}">
                <a16:creationId xmlns:a16="http://schemas.microsoft.com/office/drawing/2014/main" id="{09DEAEDD-0330-E6DC-B105-EECE0A4A1869}"/>
              </a:ext>
            </a:extLst>
          </p:cNvPr>
          <p:cNvSpPr txBox="1"/>
          <p:nvPr/>
        </p:nvSpPr>
        <p:spPr>
          <a:xfrm>
            <a:off x="6506936" y="4182214"/>
            <a:ext cx="5535871" cy="2062103"/>
          </a:xfrm>
          <a:prstGeom prst="rect">
            <a:avLst/>
          </a:prstGeom>
          <a:noFill/>
          <a:ln>
            <a:solidFill>
              <a:schemeClr val="tx1">
                <a:lumMod val="50000"/>
                <a:lumOff val="50000"/>
              </a:schemeClr>
            </a:solidFill>
          </a:ln>
        </p:spPr>
        <p:txBody>
          <a:bodyPr wrap="square" rtlCol="0">
            <a:spAutoFit/>
          </a:bodyPr>
          <a:lstStyle/>
          <a:p>
            <a:r>
              <a:rPr lang="en-US" sz="1600" dirty="0">
                <a:latin typeface="+mj-lt"/>
              </a:rPr>
              <a:t>This program plots histograms of outcome earnings (</a:t>
            </a:r>
            <a:r>
              <a:rPr lang="en-US" sz="1600" i="1" dirty="0" err="1">
                <a:latin typeface="+mj-lt"/>
              </a:rPr>
              <a:t>out.earned</a:t>
            </a:r>
            <a:r>
              <a:rPr lang="en-US" sz="1600" dirty="0">
                <a:latin typeface="+mj-lt"/>
              </a:rPr>
              <a:t>) by treatment group (</a:t>
            </a:r>
            <a:r>
              <a:rPr lang="en-US" sz="1600" i="1" dirty="0">
                <a:latin typeface="+mj-lt"/>
              </a:rPr>
              <a:t>exp</a:t>
            </a:r>
            <a:r>
              <a:rPr lang="en-US" sz="1600" dirty="0">
                <a:latin typeface="+mj-lt"/>
              </a:rPr>
              <a:t>). This histograms will be overlaid on top of each other with different colors. When specifying features by another variable, like fill color and line color, it is often a good idea to use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as.factor</a:t>
            </a:r>
            <a:r>
              <a:rPr lang="en-US" sz="1600" b="1" dirty="0">
                <a:latin typeface="Courier New" panose="02070309020205020404" pitchFamily="49" charset="0"/>
                <a:cs typeface="Courier New" panose="02070309020205020404" pitchFamily="49" charset="0"/>
              </a:rPr>
              <a:t>() </a:t>
            </a:r>
            <a:r>
              <a:rPr lang="en-US" sz="1600" dirty="0">
                <a:latin typeface="+mj-lt"/>
              </a:rPr>
              <a:t>to ensure the specified variable is treated as a categorical or “factor” variable. It is not technically necessary here, since </a:t>
            </a:r>
            <a:r>
              <a:rPr lang="en-US" sz="1600" i="1" dirty="0">
                <a:latin typeface="+mj-lt"/>
              </a:rPr>
              <a:t>exp </a:t>
            </a:r>
            <a:r>
              <a:rPr lang="en-US" sz="1600" dirty="0">
                <a:latin typeface="+mj-lt"/>
              </a:rPr>
              <a:t>is already a character variable and will be factor coded by default. </a:t>
            </a:r>
          </a:p>
        </p:txBody>
      </p:sp>
    </p:spTree>
    <p:extLst>
      <p:ext uri="{BB962C8B-B14F-4D97-AF65-F5344CB8AC3E}">
        <p14:creationId xmlns:p14="http://schemas.microsoft.com/office/powerpoint/2010/main" val="361308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6CD9C8-D37C-8199-DDFB-26FE49345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1"/>
            <a:ext cx="12192000" cy="6846277"/>
          </a:xfrm>
          <a:prstGeom prst="rect">
            <a:avLst/>
          </a:prstGeom>
        </p:spPr>
      </p:pic>
      <p:sp>
        <p:nvSpPr>
          <p:cNvPr id="5" name="TextBox 4">
            <a:extLst>
              <a:ext uri="{FF2B5EF4-FFF2-40B4-BE49-F238E27FC236}">
                <a16:creationId xmlns:a16="http://schemas.microsoft.com/office/drawing/2014/main" id="{25BBCF3C-AFA8-EB50-518C-20BFDB3D4692}"/>
              </a:ext>
            </a:extLst>
          </p:cNvPr>
          <p:cNvSpPr txBox="1"/>
          <p:nvPr/>
        </p:nvSpPr>
        <p:spPr>
          <a:xfrm>
            <a:off x="5328458" y="2568633"/>
            <a:ext cx="6650182" cy="3046988"/>
          </a:xfrm>
          <a:prstGeom prst="rect">
            <a:avLst/>
          </a:prstGeom>
          <a:noFill/>
        </p:spPr>
        <p:txBody>
          <a:bodyPr wrap="square" rtlCol="0">
            <a:spAutoFit/>
          </a:bodyPr>
          <a:lstStyle/>
          <a:p>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fill = </a:t>
            </a:r>
            <a:r>
              <a:rPr lang="en-US" sz="1600" dirty="0" err="1">
                <a:latin typeface="Courier New" panose="02070309020205020404" pitchFamily="49" charset="0"/>
                <a:cs typeface="Courier New" panose="02070309020205020404" pitchFamily="49" charset="0"/>
              </a:rPr>
              <a:t>as.factor</a:t>
            </a:r>
            <a:r>
              <a:rPr lang="en-US" sz="1600" dirty="0">
                <a:latin typeface="Courier New" panose="02070309020205020404" pitchFamily="49" charset="0"/>
                <a:cs typeface="Courier New" panose="02070309020205020404" pitchFamily="49" charset="0"/>
              </a:rPr>
              <a:t>(exp), color = </a:t>
            </a:r>
            <a:r>
              <a:rPr lang="en-US" sz="1600" dirty="0" err="1">
                <a:latin typeface="Courier New" panose="02070309020205020404" pitchFamily="49" charset="0"/>
                <a:cs typeface="Courier New" panose="02070309020205020404" pitchFamily="49" charset="0"/>
              </a:rPr>
              <a:t>as.factor</a:t>
            </a:r>
            <a:r>
              <a:rPr lang="en-US" sz="1600" dirty="0">
                <a:latin typeface="Courier New" panose="02070309020205020404" pitchFamily="49" charset="0"/>
                <a:cs typeface="Courier New" panose="02070309020205020404" pitchFamily="49" charset="0"/>
              </a:rPr>
              <a:t>(exp))) + </a:t>
            </a:r>
            <a:r>
              <a:rPr lang="en-US" sz="1600" dirty="0" err="1">
                <a:latin typeface="Courier New" panose="02070309020205020404" pitchFamily="49" charset="0"/>
                <a:cs typeface="Courier New" panose="02070309020205020404" pitchFamily="49" charset="0"/>
              </a:rPr>
              <a:t>geom_histogram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(y = </a:t>
            </a:r>
            <a:r>
              <a:rPr lang="en-US" sz="1600" dirty="0" err="1">
                <a:latin typeface="Courier New" panose="02070309020205020404" pitchFamily="49" charset="0"/>
                <a:cs typeface="Courier New" panose="02070309020205020404" pitchFamily="49" charset="0"/>
              </a:rPr>
              <a:t>after_stat</a:t>
            </a:r>
            <a:r>
              <a:rPr lang="en-US" sz="1600" dirty="0">
                <a:latin typeface="Courier New" panose="02070309020205020404" pitchFamily="49" charset="0"/>
                <a:cs typeface="Courier New" panose="02070309020205020404" pitchFamily="49" charset="0"/>
              </a:rPr>
              <a:t>(density)), </a:t>
            </a:r>
            <a:r>
              <a:rPr lang="en-US" sz="1600" dirty="0" err="1">
                <a:latin typeface="Courier New" panose="02070309020205020404" pitchFamily="49" charset="0"/>
                <a:cs typeface="Courier New" panose="02070309020205020404" pitchFamily="49" charset="0"/>
              </a:rPr>
              <a:t>binwidth</a:t>
            </a:r>
            <a:r>
              <a:rPr lang="en-US" sz="1600" dirty="0">
                <a:latin typeface="Courier New" panose="02070309020205020404" pitchFamily="49" charset="0"/>
                <a:cs typeface="Courier New" panose="02070309020205020404" pitchFamily="49" charset="0"/>
              </a:rPr>
              <a:t> = 1000, alpha = 0.2, position = "identity") + labs(x = "Total Earnings", y = "Density", title = "Distribution of Earnings, by Treatment Assignment") + </a:t>
            </a:r>
            <a:r>
              <a:rPr lang="en-US" sz="1600" dirty="0" err="1">
                <a:latin typeface="Courier New" panose="02070309020205020404" pitchFamily="49" charset="0"/>
                <a:cs typeface="Courier New" panose="02070309020205020404" pitchFamily="49" charset="0"/>
              </a:rPr>
              <a:t>scale_fill_hue</a:t>
            </a:r>
            <a:r>
              <a:rPr lang="en-US" sz="1600" dirty="0">
                <a:latin typeface="Courier New" panose="02070309020205020404" pitchFamily="49" charset="0"/>
                <a:cs typeface="Courier New" panose="02070309020205020404" pitchFamily="49" charset="0"/>
              </a:rPr>
              <a:t>(name = "Treatment Group", labels = c("Control", "Experimental")) + </a:t>
            </a:r>
            <a:r>
              <a:rPr lang="en-US" sz="1600" dirty="0" err="1">
                <a:latin typeface="Courier New" panose="02070309020205020404" pitchFamily="49" charset="0"/>
                <a:cs typeface="Courier New" panose="02070309020205020404" pitchFamily="49" charset="0"/>
              </a:rPr>
              <a:t>scale_color_hue</a:t>
            </a:r>
            <a:r>
              <a:rPr lang="en-US" sz="1600" dirty="0">
                <a:latin typeface="Courier New" panose="02070309020205020404" pitchFamily="49" charset="0"/>
                <a:cs typeface="Courier New" panose="02070309020205020404" pitchFamily="49" charset="0"/>
              </a:rPr>
              <a:t>(name = "Treatment Group", labels = c("Control", "Experimental")) + </a:t>
            </a:r>
            <a:r>
              <a:rPr lang="en-US" sz="1600" dirty="0" err="1">
                <a:latin typeface="Courier New" panose="02070309020205020404" pitchFamily="49" charset="0"/>
                <a:cs typeface="Courier New" panose="02070309020205020404" pitchFamily="49" charset="0"/>
              </a:rPr>
              <a:t>theme_gray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base_size</a:t>
            </a:r>
            <a:r>
              <a:rPr lang="en-US" sz="1600" dirty="0">
                <a:latin typeface="Courier New" panose="02070309020205020404" pitchFamily="49" charset="0"/>
                <a:cs typeface="Courier New" panose="02070309020205020404" pitchFamily="49" charset="0"/>
              </a:rPr>
              <a:t> = 15) + theme(</a:t>
            </a:r>
            <a:r>
              <a:rPr lang="en-US" sz="1600" dirty="0" err="1">
                <a:latin typeface="Courier New" panose="02070309020205020404" pitchFamily="49" charset="0"/>
                <a:cs typeface="Courier New" panose="02070309020205020404" pitchFamily="49" charset="0"/>
              </a:rPr>
              <a:t>legend.position</a:t>
            </a:r>
            <a:r>
              <a:rPr lang="en-US" sz="1600" dirty="0">
                <a:latin typeface="Courier New" panose="02070309020205020404" pitchFamily="49" charset="0"/>
                <a:cs typeface="Courier New" panose="02070309020205020404" pitchFamily="49" charset="0"/>
              </a:rPr>
              <a:t> = c(0.8, 0.8)) + </a:t>
            </a:r>
            <a:r>
              <a:rPr lang="en-US" sz="1600" dirty="0" err="1">
                <a:latin typeface="Courier New" panose="02070309020205020404" pitchFamily="49" charset="0"/>
                <a:cs typeface="Courier New" panose="02070309020205020404" pitchFamily="49" charset="0"/>
              </a:rPr>
              <a:t>scale_x_continuous</a:t>
            </a:r>
            <a:r>
              <a:rPr lang="en-US" sz="1600" dirty="0">
                <a:latin typeface="Courier New" panose="02070309020205020404" pitchFamily="49" charset="0"/>
                <a:cs typeface="Courier New" panose="02070309020205020404" pitchFamily="49" charset="0"/>
              </a:rPr>
              <a:t>(label = </a:t>
            </a:r>
            <a:r>
              <a:rPr lang="en-US" sz="1600" dirty="0" err="1">
                <a:latin typeface="Courier New" panose="02070309020205020404" pitchFamily="49" charset="0"/>
                <a:cs typeface="Courier New" panose="02070309020205020404" pitchFamily="49" charset="0"/>
              </a:rPr>
              <a:t>dollar_format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73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6CD9C8-D37C-8199-DDFB-26FE49345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1"/>
            <a:ext cx="12192000" cy="6846277"/>
          </a:xfrm>
          <a:prstGeom prst="rect">
            <a:avLst/>
          </a:prstGeom>
        </p:spPr>
      </p:pic>
      <p:sp>
        <p:nvSpPr>
          <p:cNvPr id="8" name="TextBox 7">
            <a:extLst>
              <a:ext uri="{FF2B5EF4-FFF2-40B4-BE49-F238E27FC236}">
                <a16:creationId xmlns:a16="http://schemas.microsoft.com/office/drawing/2014/main" id="{BE61C3C5-CDDC-F363-A98D-A3BC5D34866F}"/>
              </a:ext>
            </a:extLst>
          </p:cNvPr>
          <p:cNvSpPr txBox="1"/>
          <p:nvPr/>
        </p:nvSpPr>
        <p:spPr>
          <a:xfrm>
            <a:off x="6466114" y="2661012"/>
            <a:ext cx="5051515" cy="2862322"/>
          </a:xfrm>
          <a:prstGeom prst="rect">
            <a:avLst/>
          </a:prstGeom>
          <a:noFill/>
        </p:spPr>
        <p:txBody>
          <a:bodyPr wrap="square" rtlCol="0">
            <a:spAutoFit/>
          </a:bodyPr>
          <a:lstStyle/>
          <a:p>
            <a:r>
              <a:rPr lang="en-US" dirty="0">
                <a:latin typeface="+mj-lt"/>
              </a:rPr>
              <a:t>Notice there is higher density around $0 for the control group, and higher density around $5,000 for the experimental group. </a:t>
            </a:r>
          </a:p>
          <a:p>
            <a:endParaRPr lang="en-US" dirty="0">
              <a:latin typeface="+mj-lt"/>
            </a:endParaRPr>
          </a:p>
          <a:p>
            <a:r>
              <a:rPr lang="en-US" dirty="0">
                <a:latin typeface="+mj-lt"/>
              </a:rPr>
              <a:t>Also notice earnings are highly skewed. In most applications, outliers are not necessarily a problem, unless there is also sparsity (which we have here). We would probably want to consider some kind of sensitivity analysis that transforms earnings, for example, a Poisson regression (see the appendix). </a:t>
            </a:r>
          </a:p>
        </p:txBody>
      </p:sp>
    </p:spTree>
    <p:extLst>
      <p:ext uri="{BB962C8B-B14F-4D97-AF65-F5344CB8AC3E}">
        <p14:creationId xmlns:p14="http://schemas.microsoft.com/office/powerpoint/2010/main" val="1583258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Distribution of Cumulative Earnings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(subset(</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&lt;= 12000), </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color = exp))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stat_ecdf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geom</a:t>
            </a:r>
            <a:r>
              <a:rPr lang="en-US" sz="1600" dirty="0">
                <a:latin typeface="Courier New" panose="02070309020205020404" pitchFamily="49" charset="0"/>
                <a:cs typeface="Courier New" panose="02070309020205020404" pitchFamily="49" charset="0"/>
              </a:rPr>
              <a:t> = "step", pad = F, linewidth = 1)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labs(x = "Total Earnings", y = "Empirical CDF", title = "Cumulative Distribution of Earnings, by Treatment Assignment")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scale_color_hue</a:t>
            </a:r>
            <a:r>
              <a:rPr lang="en-US" sz="1600" dirty="0">
                <a:latin typeface="Courier New" panose="02070309020205020404" pitchFamily="49" charset="0"/>
                <a:cs typeface="Courier New" panose="02070309020205020404" pitchFamily="49" charset="0"/>
              </a:rPr>
              <a:t>(name = "Treatment Group", labels = c("Control", "Experimental"))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theme_gray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base_size</a:t>
            </a:r>
            <a:r>
              <a:rPr lang="en-US" sz="1600" dirty="0">
                <a:latin typeface="Courier New" panose="02070309020205020404" pitchFamily="49" charset="0"/>
                <a:cs typeface="Courier New" panose="02070309020205020404" pitchFamily="49" charset="0"/>
              </a:rPr>
              <a:t> = 15)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theme(</a:t>
            </a:r>
            <a:r>
              <a:rPr lang="en-US" sz="1600" dirty="0" err="1">
                <a:latin typeface="Courier New" panose="02070309020205020404" pitchFamily="49" charset="0"/>
                <a:cs typeface="Courier New" panose="02070309020205020404" pitchFamily="49" charset="0"/>
              </a:rPr>
              <a:t>legend.position</a:t>
            </a:r>
            <a:r>
              <a:rPr lang="en-US" sz="1600" dirty="0">
                <a:latin typeface="Courier New" panose="02070309020205020404" pitchFamily="49" charset="0"/>
                <a:cs typeface="Courier New" panose="02070309020205020404" pitchFamily="49" charset="0"/>
              </a:rPr>
              <a:t> = c(0.8, 0.2))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scale_x_continuous</a:t>
            </a:r>
            <a:r>
              <a:rPr lang="en-US" sz="1600" dirty="0">
                <a:latin typeface="Courier New" panose="02070309020205020404" pitchFamily="49" charset="0"/>
                <a:cs typeface="Courier New" panose="02070309020205020404" pitchFamily="49" charset="0"/>
              </a:rPr>
              <a:t>(label = </a:t>
            </a:r>
            <a:r>
              <a:rPr lang="en-US" sz="1600" dirty="0" err="1">
                <a:latin typeface="Courier New" panose="02070309020205020404" pitchFamily="49" charset="0"/>
                <a:cs typeface="Courier New" panose="02070309020205020404" pitchFamily="49" charset="0"/>
              </a:rPr>
              <a:t>dollar_format</a:t>
            </a:r>
            <a:r>
              <a:rPr lang="en-US" sz="1600" dirty="0">
                <a:latin typeface="Courier New" panose="02070309020205020404" pitchFamily="49" charset="0"/>
                <a:cs typeface="Courier New" panose="02070309020205020404" pitchFamily="49" charset="0"/>
              </a:rPr>
              <a:t>()) + </a:t>
            </a: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ylim</a:t>
            </a:r>
            <a:r>
              <a:rPr lang="en-US" sz="1600" dirty="0">
                <a:latin typeface="Courier New" panose="02070309020205020404" pitchFamily="49" charset="0"/>
                <a:cs typeface="Courier New" panose="02070309020205020404" pitchFamily="49" charset="0"/>
              </a:rPr>
              <a:t>(c(0.4, 1.0))</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18</a:t>
            </a:fld>
            <a:endParaRPr lang="en-US"/>
          </a:p>
        </p:txBody>
      </p:sp>
      <p:sp>
        <p:nvSpPr>
          <p:cNvPr id="5" name="TextBox 4">
            <a:extLst>
              <a:ext uri="{FF2B5EF4-FFF2-40B4-BE49-F238E27FC236}">
                <a16:creationId xmlns:a16="http://schemas.microsoft.com/office/drawing/2014/main" id="{0AE271BE-3E21-6A99-685C-BC06F59421C7}"/>
              </a:ext>
            </a:extLst>
          </p:cNvPr>
          <p:cNvSpPr txBox="1"/>
          <p:nvPr/>
        </p:nvSpPr>
        <p:spPr>
          <a:xfrm>
            <a:off x="6600305" y="3643790"/>
            <a:ext cx="5442501" cy="1477328"/>
          </a:xfrm>
          <a:prstGeom prst="rect">
            <a:avLst/>
          </a:prstGeom>
          <a:noFill/>
          <a:ln>
            <a:solidFill>
              <a:schemeClr val="tx1">
                <a:lumMod val="50000"/>
                <a:lumOff val="50000"/>
              </a:schemeClr>
            </a:solidFill>
          </a:ln>
        </p:spPr>
        <p:txBody>
          <a:bodyPr wrap="square" rtlCol="0">
            <a:spAutoFit/>
          </a:bodyPr>
          <a:lstStyle/>
          <a:p>
            <a:r>
              <a:rPr lang="en-US" sz="1800" dirty="0">
                <a:latin typeface="+mj-lt"/>
                <a:cs typeface="Courier New" panose="02070309020205020404" pitchFamily="49" charset="0"/>
              </a:rPr>
              <a:t>With this program, we will plot the cumulative earnings distributions by treatment group. When there is a lot of overlap, earnings differences can be easier to see in cumulative distributions as opposed to histograms.</a:t>
            </a:r>
            <a:r>
              <a:rPr lang="en-US" dirty="0">
                <a:latin typeface="+mj-lt"/>
                <a:cs typeface="Courier New" panose="02070309020205020404" pitchFamily="49" charset="0"/>
              </a:rPr>
              <a:t> The</a:t>
            </a:r>
            <a:r>
              <a:rPr lang="en-US" sz="1800" dirty="0">
                <a:latin typeface="+mj-lt"/>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subset() </a:t>
            </a:r>
            <a:r>
              <a:rPr lang="en-US" sz="1800" dirty="0">
                <a:latin typeface="+mj-lt"/>
                <a:cs typeface="Courier New" panose="02070309020205020404" pitchFamily="49" charset="0"/>
              </a:rPr>
              <a:t>function removes outliers above $12,000. </a:t>
            </a:r>
            <a:endParaRPr lang="en-US" dirty="0">
              <a:latin typeface="+mj-lt"/>
            </a:endParaRPr>
          </a:p>
        </p:txBody>
      </p:sp>
    </p:spTree>
    <p:extLst>
      <p:ext uri="{BB962C8B-B14F-4D97-AF65-F5344CB8AC3E}">
        <p14:creationId xmlns:p14="http://schemas.microsoft.com/office/powerpoint/2010/main" val="81393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1C0A22-B59F-A7C3-749A-177D45194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31"/>
            <a:ext cx="12192000" cy="6846277"/>
          </a:xfrm>
          <a:prstGeom prst="rect">
            <a:avLst/>
          </a:prstGeom>
        </p:spPr>
      </p:pic>
      <p:sp>
        <p:nvSpPr>
          <p:cNvPr id="4" name="TextBox 3">
            <a:extLst>
              <a:ext uri="{FF2B5EF4-FFF2-40B4-BE49-F238E27FC236}">
                <a16:creationId xmlns:a16="http://schemas.microsoft.com/office/drawing/2014/main" id="{3C88B135-3226-36BC-29ED-582A7F49705B}"/>
              </a:ext>
            </a:extLst>
          </p:cNvPr>
          <p:cNvSpPr txBox="1"/>
          <p:nvPr/>
        </p:nvSpPr>
        <p:spPr>
          <a:xfrm>
            <a:off x="7339693" y="2137715"/>
            <a:ext cx="4172493" cy="1754326"/>
          </a:xfrm>
          <a:prstGeom prst="rect">
            <a:avLst/>
          </a:prstGeom>
          <a:noFill/>
        </p:spPr>
        <p:txBody>
          <a:bodyPr wrap="square" rtlCol="0">
            <a:spAutoFit/>
          </a:bodyPr>
          <a:lstStyle/>
          <a:p>
            <a:r>
              <a:rPr lang="en-US" dirty="0">
                <a:latin typeface="+mj-lt"/>
              </a:rPr>
              <a:t>The fact the CDF for the control group (red line) is higher than the experimental group (blue line) indicates that total earnings are generally lower for the control group, at least up to $6,000. In this kind of graph, just remember that higher = lower!</a:t>
            </a:r>
          </a:p>
        </p:txBody>
      </p:sp>
    </p:spTree>
    <p:extLst>
      <p:ext uri="{BB962C8B-B14F-4D97-AF65-F5344CB8AC3E}">
        <p14:creationId xmlns:p14="http://schemas.microsoft.com/office/powerpoint/2010/main" val="283234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Diagram of a Randomized Experiment</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2</a:t>
            </a:fld>
            <a:endParaRPr lang="en-US" dirty="0"/>
          </a:p>
        </p:txBody>
      </p:sp>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284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F353-5376-6F6C-6E12-2C069A1E71A0}"/>
              </a:ext>
            </a:extLst>
          </p:cNvPr>
          <p:cNvSpPr>
            <a:spLocks noGrp="1"/>
          </p:cNvSpPr>
          <p:nvPr>
            <p:ph type="title"/>
          </p:nvPr>
        </p:nvSpPr>
        <p:spPr/>
        <p:txBody>
          <a:bodyPr/>
          <a:lstStyle/>
          <a:p>
            <a:r>
              <a:rPr lang="en-US" dirty="0"/>
              <a:t>Regression Estimation of Treatment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EDEA20-47E7-BCA3-BAFF-866C4A45AC9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oMath>
                  </m:oMathPara>
                </a14:m>
                <a:endParaRPr lang="en-US" dirty="0"/>
              </a:p>
              <a:p>
                <a:pPr lvl="1"/>
                <a:endParaRPr lang="en-US" dirty="0"/>
              </a:p>
              <a:p>
                <a:r>
                  <a:rPr lang="en-US" dirty="0"/>
                  <a:t>Regression of outcome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on a dummy for treatment assigned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r>
                  <a:rPr lang="en-US" dirty="0"/>
                  <a:t>)</a:t>
                </a:r>
              </a:p>
              <a:p>
                <a:pPr lvl="1"/>
                <a:r>
                  <a:rPr lang="en-US" dirty="0"/>
                  <a:t>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is a dummy, the slope is a difference in means,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a14:m>
                <a:endParaRPr lang="en-US" dirty="0"/>
              </a:p>
              <a:p>
                <a:pPr lvl="1"/>
                <a:r>
                  <a:rPr lang="en-US" dirty="0"/>
                  <a:t>In the Supported Work experiment,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is randomly assigned, so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has causal meaning</a:t>
                </a:r>
              </a:p>
              <a:p>
                <a:pPr lvl="2"/>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𝐴𝑇𝐸</m:t>
                    </m:r>
                  </m:oMath>
                </a14:m>
                <a:r>
                  <a:rPr lang="en-US" dirty="0"/>
                  <a:t> if there is perfect compliance, whereas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𝐼𝑇𝑇</m:t>
                    </m:r>
                  </m:oMath>
                </a14:m>
                <a:r>
                  <a:rPr lang="en-US" dirty="0"/>
                  <a:t> if there is any noncompliance </a:t>
                </a:r>
              </a:p>
              <a:p>
                <a:pPr lvl="1"/>
                <a:r>
                  <a:rPr lang="en-US" dirty="0"/>
                  <a:t>If we limit estimation to compliers, the slope is the per-protocol effect (which is biased)</a:t>
                </a:r>
              </a:p>
              <a:p>
                <a:pPr lvl="1"/>
                <a:endParaRPr lang="en-US" dirty="0"/>
              </a:p>
              <a:p>
                <a:r>
                  <a:rPr lang="en-US" dirty="0"/>
                  <a:t>If we substitute a dummy for treatment delivered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r>
                  <a:rPr lang="en-US" dirty="0"/>
                  <a:t>) in place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the slope is the as-treated effect (which is biased, as we will soon see)</a:t>
                </a:r>
              </a:p>
            </p:txBody>
          </p:sp>
        </mc:Choice>
        <mc:Fallback xmlns="">
          <p:sp>
            <p:nvSpPr>
              <p:cNvPr id="3" name="Content Placeholder 2">
                <a:extLst>
                  <a:ext uri="{FF2B5EF4-FFF2-40B4-BE49-F238E27FC236}">
                    <a16:creationId xmlns:a16="http://schemas.microsoft.com/office/drawing/2014/main" id="{DCEDEA20-47E7-BCA3-BAFF-866C4A45AC9B}"/>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46B904-A761-9049-CCCC-755B5A807BE2}"/>
              </a:ext>
            </a:extLst>
          </p:cNvPr>
          <p:cNvSpPr>
            <a:spLocks noGrp="1"/>
          </p:cNvSpPr>
          <p:nvPr>
            <p:ph type="sldNum" sz="quarter" idx="12"/>
          </p:nvPr>
        </p:nvSpPr>
        <p:spPr/>
        <p:txBody>
          <a:bodyPr/>
          <a:lstStyle/>
          <a:p>
            <a:fld id="{653EC2E9-BBB0-4E49-A88D-C677C9DC5719}" type="slidenum">
              <a:rPr lang="en-US" smtClean="0"/>
              <a:t>20</a:t>
            </a:fld>
            <a:endParaRPr lang="en-US" dirty="0"/>
          </a:p>
        </p:txBody>
      </p:sp>
    </p:spTree>
    <p:extLst>
      <p:ext uri="{BB962C8B-B14F-4D97-AF65-F5344CB8AC3E}">
        <p14:creationId xmlns:p14="http://schemas.microsoft.com/office/powerpoint/2010/main" val="297733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AB32-EAF5-5159-8FC0-01842AAEB004}"/>
              </a:ext>
            </a:extLst>
          </p:cNvPr>
          <p:cNvSpPr>
            <a:spLocks noGrp="1"/>
          </p:cNvSpPr>
          <p:nvPr>
            <p:ph type="title"/>
          </p:nvPr>
        </p:nvSpPr>
        <p:spPr/>
        <p:txBody>
          <a:bodyPr/>
          <a:lstStyle/>
          <a:p>
            <a:r>
              <a:rPr lang="en-US" dirty="0"/>
              <a:t>Using R to Estimate a Linear Regression Model</a:t>
            </a:r>
          </a:p>
        </p:txBody>
      </p:sp>
      <p:sp>
        <p:nvSpPr>
          <p:cNvPr id="3" name="Content Placeholder 2">
            <a:extLst>
              <a:ext uri="{FF2B5EF4-FFF2-40B4-BE49-F238E27FC236}">
                <a16:creationId xmlns:a16="http://schemas.microsoft.com/office/drawing/2014/main" id="{5EDE98B1-9281-8190-27DB-5E1DA7351F37}"/>
              </a:ext>
            </a:extLst>
          </p:cNvPr>
          <p:cNvSpPr>
            <a:spLocks noGrp="1"/>
          </p:cNvSpPr>
          <p:nvPr>
            <p:ph idx="1"/>
          </p:nvPr>
        </p:nvSpPr>
        <p:spPr/>
        <p:txBody>
          <a:bodyPr>
            <a:normAutofit/>
          </a:bodyPr>
          <a:lstStyle/>
          <a:p>
            <a:r>
              <a:rPr lang="en-US" i="1" dirty="0">
                <a:latin typeface="Courier New" panose="02070309020205020404" pitchFamily="49" charset="0"/>
                <a:cs typeface="Courier New" panose="02070309020205020404" pitchFamily="49" charset="0"/>
              </a:rPr>
              <a:t>obj </a:t>
            </a: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lm</a:t>
            </a:r>
            <a:r>
              <a:rPr lang="en-US" dirty="0">
                <a:latin typeface="Courier New" panose="02070309020205020404" pitchFamily="49" charset="0"/>
                <a:cs typeface="Courier New" panose="02070309020205020404" pitchFamily="49" charset="0"/>
              </a:rPr>
              <a:t>(formula =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tvar</a:t>
            </a:r>
            <a:r>
              <a:rPr lang="en-US" dirty="0">
                <a:latin typeface="Courier New" panose="02070309020205020404" pitchFamily="49" charset="0"/>
                <a:cs typeface="Courier New" panose="02070309020205020404" pitchFamily="49" charset="0"/>
              </a:rPr>
              <a:t>, weights = </a:t>
            </a:r>
            <a:r>
              <a:rPr lang="en-US" i="1" dirty="0" err="1">
                <a:latin typeface="Courier New" panose="02070309020205020404" pitchFamily="49" charset="0"/>
                <a:cs typeface="Courier New" panose="02070309020205020404" pitchFamily="49" charset="0"/>
              </a:rPr>
              <a:t>wgt</a:t>
            </a:r>
            <a:r>
              <a:rPr lang="en-US" dirty="0">
                <a:latin typeface="Courier New" panose="02070309020205020404" pitchFamily="49" charset="0"/>
                <a:cs typeface="Courier New" panose="02070309020205020404" pitchFamily="49" charset="0"/>
              </a:rPr>
              <a:t>, data = </a:t>
            </a:r>
            <a:r>
              <a:rPr lang="en-US" i="1"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subset = </a:t>
            </a:r>
            <a:r>
              <a:rPr lang="en-US" i="1" dirty="0">
                <a:latin typeface="Courier New" panose="02070309020205020404" pitchFamily="49" charset="0"/>
                <a:cs typeface="Courier New" panose="02070309020205020404" pitchFamily="49" charset="0"/>
              </a:rPr>
              <a:t>rule</a:t>
            </a:r>
            <a:r>
              <a:rPr lang="en-US" dirty="0">
                <a:latin typeface="Courier New" panose="02070309020205020404" pitchFamily="49" charset="0"/>
                <a:cs typeface="Courier New" panose="02070309020205020404" pitchFamily="49" charset="0"/>
              </a:rPr>
              <a:t>)</a:t>
            </a:r>
            <a:endParaRPr lang="en-US" dirty="0"/>
          </a:p>
          <a:p>
            <a:pPr lvl="1"/>
            <a:r>
              <a:rPr lang="en-US" i="1" dirty="0" err="1">
                <a:latin typeface="Courier New" panose="02070309020205020404" pitchFamily="49" charset="0"/>
                <a:cs typeface="Courier New" panose="02070309020205020404" pitchFamily="49" charset="0"/>
              </a:rPr>
              <a:t>yvar</a:t>
            </a:r>
            <a:r>
              <a:rPr lang="en-US" i="1" dirty="0">
                <a:latin typeface="Courier New" panose="02070309020205020404" pitchFamily="49" charset="0"/>
                <a:cs typeface="Courier New" panose="02070309020205020404" pitchFamily="49" charset="0"/>
              </a:rPr>
              <a:t> </a:t>
            </a:r>
            <a:r>
              <a:rPr lang="en-US" dirty="0"/>
              <a:t>is the outcome variable, and</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tvar</a:t>
            </a:r>
            <a:r>
              <a:rPr lang="en-US" i="1" dirty="0">
                <a:latin typeface="Courier New" panose="02070309020205020404" pitchFamily="49" charset="0"/>
                <a:cs typeface="Courier New" panose="02070309020205020404" pitchFamily="49" charset="0"/>
              </a:rPr>
              <a:t> </a:t>
            </a:r>
            <a:r>
              <a:rPr lang="en-US" dirty="0"/>
              <a:t>is the treatment group dummy</a:t>
            </a:r>
          </a:p>
          <a:p>
            <a:pPr lvl="2"/>
            <a:r>
              <a:rPr lang="en-US" dirty="0"/>
              <a:t>If we wish to estimate an intercept-only model, we would specify</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1</a:t>
            </a:r>
            <a:r>
              <a:rPr lang="en-US" dirty="0">
                <a:cs typeface="Courier New" panose="02070309020205020404" pitchFamily="49" charset="0"/>
              </a:rPr>
              <a:t>, but with covariates, the intercept is otherwise assumed</a:t>
            </a:r>
            <a:endParaRPr lang="en-US" dirty="0"/>
          </a:p>
          <a:p>
            <a:pPr lvl="2"/>
            <a:r>
              <a:rPr lang="en-US" dirty="0"/>
              <a:t>If there are other right-hand-side variables, they are linked with plus signs,</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tvar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xvar</a:t>
            </a:r>
            <a:endParaRPr lang="en-US" dirty="0"/>
          </a:p>
          <a:p>
            <a:pPr lvl="1"/>
            <a:r>
              <a:rPr lang="en-US" dirty="0"/>
              <a:t>The</a:t>
            </a:r>
            <a:r>
              <a:rPr lang="en-US" dirty="0">
                <a:latin typeface="Courier New" panose="02070309020205020404" pitchFamily="49" charset="0"/>
                <a:cs typeface="Courier New" panose="02070309020205020404" pitchFamily="49" charset="0"/>
              </a:rPr>
              <a:t> weights </a:t>
            </a:r>
            <a:r>
              <a:rPr lang="en-US" dirty="0"/>
              <a:t>option yields the weighted least squares estimator, and takes any kind of weight (e.g., normed sampling weight)</a:t>
            </a:r>
          </a:p>
          <a:p>
            <a:pPr lvl="1"/>
            <a:r>
              <a:rPr lang="en-US" dirty="0"/>
              <a:t>The</a:t>
            </a:r>
            <a:r>
              <a:rPr lang="en-US" dirty="0">
                <a:latin typeface="Courier New" panose="02070309020205020404" pitchFamily="49" charset="0"/>
                <a:cs typeface="Courier New" panose="02070309020205020404" pitchFamily="49" charset="0"/>
              </a:rPr>
              <a:t> subset </a:t>
            </a:r>
            <a:r>
              <a:rPr lang="en-US" dirty="0"/>
              <a:t>option takes any Boolean expression</a:t>
            </a:r>
          </a:p>
          <a:p>
            <a:pPr lvl="1"/>
            <a:r>
              <a:rPr lang="en-US" dirty="0"/>
              <a:t>If we prefer, the maximum likelihood estimator is available using the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glm</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command with the default</a:t>
            </a:r>
            <a:r>
              <a:rPr lang="en-US" dirty="0">
                <a:latin typeface="Courier New" panose="02070309020205020404" pitchFamily="49" charset="0"/>
                <a:cs typeface="Courier New" panose="02070309020205020404" pitchFamily="49" charset="0"/>
              </a:rPr>
              <a:t> family = gaussian </a:t>
            </a:r>
            <a:r>
              <a:rPr lang="en-US" dirty="0">
                <a:cs typeface="Courier New" panose="02070309020205020404" pitchFamily="49" charset="0"/>
              </a:rPr>
              <a:t>option</a:t>
            </a:r>
            <a:endParaRPr lang="en-US" dirty="0"/>
          </a:p>
          <a:p>
            <a:pPr lvl="1"/>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7C91D600-D96B-D91F-B2B9-55557F7C9763}"/>
              </a:ext>
            </a:extLst>
          </p:cNvPr>
          <p:cNvSpPr>
            <a:spLocks noGrp="1"/>
          </p:cNvSpPr>
          <p:nvPr>
            <p:ph type="sldNum" sz="quarter" idx="12"/>
          </p:nvPr>
        </p:nvSpPr>
        <p:spPr/>
        <p:txBody>
          <a:bodyPr/>
          <a:lstStyle/>
          <a:p>
            <a:fld id="{653EC2E9-BBB0-4E49-A88D-C677C9DC5719}" type="slidenum">
              <a:rPr lang="en-US" smtClean="0"/>
              <a:t>21</a:t>
            </a:fld>
            <a:endParaRPr lang="en-US" dirty="0"/>
          </a:p>
        </p:txBody>
      </p:sp>
    </p:spTree>
    <p:extLst>
      <p:ext uri="{BB962C8B-B14F-4D97-AF65-F5344CB8AC3E}">
        <p14:creationId xmlns:p14="http://schemas.microsoft.com/office/powerpoint/2010/main" val="198586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AB32-EAF5-5159-8FC0-01842AAEB004}"/>
              </a:ext>
            </a:extLst>
          </p:cNvPr>
          <p:cNvSpPr>
            <a:spLocks noGrp="1"/>
          </p:cNvSpPr>
          <p:nvPr>
            <p:ph type="title"/>
          </p:nvPr>
        </p:nvSpPr>
        <p:spPr/>
        <p:txBody>
          <a:bodyPr/>
          <a:lstStyle/>
          <a:p>
            <a:r>
              <a:rPr lang="en-US" dirty="0"/>
              <a:t>Using R to Estimate a Linear Regression Model</a:t>
            </a:r>
          </a:p>
        </p:txBody>
      </p:sp>
      <p:sp>
        <p:nvSpPr>
          <p:cNvPr id="3" name="Content Placeholder 2">
            <a:extLst>
              <a:ext uri="{FF2B5EF4-FFF2-40B4-BE49-F238E27FC236}">
                <a16:creationId xmlns:a16="http://schemas.microsoft.com/office/drawing/2014/main" id="{5EDE98B1-9281-8190-27DB-5E1DA7351F37}"/>
              </a:ext>
            </a:extLst>
          </p:cNvPr>
          <p:cNvSpPr>
            <a:spLocks noGrp="1"/>
          </p:cNvSpPr>
          <p:nvPr>
            <p:ph idx="1"/>
          </p:nvPr>
        </p:nvSpPr>
        <p:spPr/>
        <p:txBody>
          <a:bodyPr>
            <a:normAutofit/>
          </a:bodyPr>
          <a:lstStyle/>
          <a:p>
            <a:r>
              <a:rPr lang="en-US" dirty="0">
                <a:cs typeface="Courier New" panose="02070309020205020404" pitchFamily="49" charset="0"/>
              </a:rPr>
              <a:t>When we store the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lm</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results as an object, the default is to provide analytical standard errors and confidence intervals</a:t>
            </a:r>
          </a:p>
          <a:p>
            <a:pPr lvl="1"/>
            <a:r>
              <a:rPr lang="en-US" dirty="0">
                <a:latin typeface="Courier New" panose="02070309020205020404" pitchFamily="49" charset="0"/>
                <a:cs typeface="Courier New" panose="02070309020205020404" pitchFamily="49" charset="0"/>
              </a:rPr>
              <a:t>summary(</a:t>
            </a:r>
            <a:r>
              <a:rPr lang="en-US" i="1" dirty="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will tabulate results and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will….you guessed it</a:t>
            </a:r>
          </a:p>
          <a:p>
            <a:pPr lvl="1"/>
            <a:r>
              <a:rPr lang="en-US" dirty="0">
                <a:latin typeface="Courier New" panose="02070309020205020404" pitchFamily="49" charset="0"/>
                <a:cs typeface="Courier New" panose="02070309020205020404" pitchFamily="49" charset="0"/>
              </a:rPr>
              <a:t>tidy(</a:t>
            </a:r>
            <a:r>
              <a:rPr lang="en-US" i="1" dirty="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conf.int = 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glance(</a:t>
            </a:r>
            <a:r>
              <a:rPr lang="en-US" i="1" dirty="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from the</a:t>
            </a:r>
            <a:r>
              <a:rPr lang="en-US" dirty="0">
                <a:latin typeface="Courier New" panose="02070309020205020404" pitchFamily="49" charset="0"/>
                <a:cs typeface="Courier New" panose="02070309020205020404" pitchFamily="49" charset="0"/>
              </a:rPr>
              <a:t> broom </a:t>
            </a:r>
            <a:r>
              <a:rPr lang="en-US" dirty="0">
                <a:cs typeface="Courier New" panose="02070309020205020404" pitchFamily="49" charset="0"/>
              </a:rPr>
              <a:t>package</a:t>
            </a:r>
          </a:p>
          <a:p>
            <a:pPr lvl="1"/>
            <a:endParaRPr lang="en-US" dirty="0">
              <a:cs typeface="Courier New" panose="02070309020205020404" pitchFamily="49" charset="0"/>
            </a:endParaRPr>
          </a:p>
          <a:p>
            <a:r>
              <a:rPr lang="en-US" dirty="0">
                <a:cs typeface="Courier New" panose="02070309020205020404" pitchFamily="49" charset="0"/>
              </a:rPr>
              <a:t>More complex standard errors use the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lmtest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sandwich </a:t>
            </a:r>
            <a:r>
              <a:rPr lang="en-US" dirty="0">
                <a:cs typeface="Courier New" panose="02070309020205020404" pitchFamily="49" charset="0"/>
              </a:rPr>
              <a:t>packages</a:t>
            </a:r>
          </a:p>
          <a:p>
            <a:pPr lvl="1"/>
            <a:r>
              <a:rPr lang="en-US" sz="2400" dirty="0" err="1">
                <a:latin typeface="Courier New" panose="02070309020205020404" pitchFamily="49" charset="0"/>
                <a:cs typeface="Courier New" panose="02070309020205020404" pitchFamily="49" charset="0"/>
              </a:rPr>
              <a:t>coeftest</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vcov</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vcovHC</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type = "</a:t>
            </a:r>
            <a:r>
              <a:rPr lang="en-US" sz="2400" i="1" dirty="0">
                <a:latin typeface="Courier New" panose="02070309020205020404" pitchFamily="49" charset="0"/>
                <a:cs typeface="Courier New" panose="02070309020205020404" pitchFamily="49" charset="0"/>
              </a:rPr>
              <a:t>type</a:t>
            </a:r>
            <a:r>
              <a:rPr lang="en-US" sz="2400" dirty="0">
                <a:latin typeface="Courier New" panose="02070309020205020404" pitchFamily="49" charset="0"/>
                <a:cs typeface="Courier New" panose="02070309020205020404" pitchFamily="49" charset="0"/>
              </a:rPr>
              <a:t>")) </a:t>
            </a:r>
          </a:p>
          <a:p>
            <a:pPr lvl="2"/>
            <a:r>
              <a:rPr lang="en-US" dirty="0">
                <a:cs typeface="Courier New" panose="02070309020205020404" pitchFamily="49" charset="0"/>
              </a:rPr>
              <a:t>Default type is HC3 (MacKinnon and White, 1985), compared to HC1 default in Stata (White, 1980)</a:t>
            </a:r>
          </a:p>
          <a:p>
            <a:pPr lvl="1"/>
            <a:r>
              <a:rPr lang="en-US" sz="2400" dirty="0" err="1">
                <a:latin typeface="Courier New" panose="02070309020205020404" pitchFamily="49" charset="0"/>
                <a:cs typeface="Courier New" panose="02070309020205020404" pitchFamily="49" charset="0"/>
              </a:rPr>
              <a:t>coeftest</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vcov</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vcovCL</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cluster = </a:t>
            </a:r>
            <a:r>
              <a:rPr lang="en-US" sz="2400" i="1" dirty="0" err="1">
                <a:latin typeface="Courier New" panose="02070309020205020404" pitchFamily="49" charset="0"/>
                <a:cs typeface="Courier New" panose="02070309020205020404" pitchFamily="49" charset="0"/>
              </a:rPr>
              <a:t>df$clustvar</a:t>
            </a:r>
            <a:r>
              <a:rPr lang="en-US" sz="2400"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a:p>
            <a:pPr lvl="1"/>
            <a:r>
              <a:rPr lang="en-US" sz="2400" dirty="0" err="1">
                <a:latin typeface="Courier New" panose="02070309020205020404" pitchFamily="49" charset="0"/>
                <a:cs typeface="Courier New" panose="02070309020205020404" pitchFamily="49" charset="0"/>
              </a:rPr>
              <a:t>coeftest</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vcov</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vcovBS</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R = </a:t>
            </a:r>
            <a:r>
              <a:rPr lang="en-US" sz="2400" i="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seed = </a:t>
            </a:r>
            <a:r>
              <a:rPr lang="en-US" sz="2400" i="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a:t>
            </a:r>
          </a:p>
          <a:p>
            <a:pPr lvl="2"/>
            <a:r>
              <a:rPr lang="en-US" dirty="0">
                <a:cs typeface="Courier New" panose="02070309020205020404" pitchFamily="49" charset="0"/>
              </a:rPr>
              <a:t>Case resampling is the default, but we can request residual resampling or the wild bootstrap</a:t>
            </a:r>
          </a:p>
        </p:txBody>
      </p:sp>
      <p:sp>
        <p:nvSpPr>
          <p:cNvPr id="4" name="Slide Number Placeholder 3">
            <a:extLst>
              <a:ext uri="{FF2B5EF4-FFF2-40B4-BE49-F238E27FC236}">
                <a16:creationId xmlns:a16="http://schemas.microsoft.com/office/drawing/2014/main" id="{7C91D600-D96B-D91F-B2B9-55557F7C9763}"/>
              </a:ext>
            </a:extLst>
          </p:cNvPr>
          <p:cNvSpPr>
            <a:spLocks noGrp="1"/>
          </p:cNvSpPr>
          <p:nvPr>
            <p:ph type="sldNum" sz="quarter" idx="12"/>
          </p:nvPr>
        </p:nvSpPr>
        <p:spPr/>
        <p:txBody>
          <a:bodyPr/>
          <a:lstStyle/>
          <a:p>
            <a:fld id="{653EC2E9-BBB0-4E49-A88D-C677C9DC5719}" type="slidenum">
              <a:rPr lang="en-US" smtClean="0"/>
              <a:t>22</a:t>
            </a:fld>
            <a:endParaRPr lang="en-US" dirty="0"/>
          </a:p>
        </p:txBody>
      </p:sp>
    </p:spTree>
    <p:extLst>
      <p:ext uri="{BB962C8B-B14F-4D97-AF65-F5344CB8AC3E}">
        <p14:creationId xmlns:p14="http://schemas.microsoft.com/office/powerpoint/2010/main" val="229214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Intention-to-Treat Analysis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exp</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t test of coefficients:</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2095.149     75.581 27.7205  &lt; 2e-16 ***</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223.928    112.714  1.9867  0.04705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BF7491-65C3-4BBB-B23D-DF0007B61B6A}"/>
                  </a:ext>
                </a:extLst>
              </p:cNvPr>
              <p:cNvSpPr txBox="1"/>
              <p:nvPr/>
            </p:nvSpPr>
            <p:spPr>
              <a:xfrm>
                <a:off x="8735787" y="1650733"/>
                <a:ext cx="3307020" cy="3693319"/>
              </a:xfrm>
              <a:prstGeom prst="rect">
                <a:avLst/>
              </a:prstGeom>
              <a:noFill/>
              <a:ln>
                <a:solidFill>
                  <a:schemeClr val="tx1">
                    <a:lumMod val="50000"/>
                    <a:lumOff val="5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oMath>
                  </m:oMathPara>
                </a14:m>
                <a:endParaRPr lang="en-US" dirty="0">
                  <a:latin typeface="+mj-lt"/>
                </a:endParaRPr>
              </a:p>
              <a:p>
                <a:endParaRPr lang="en-US" dirty="0">
                  <a:latin typeface="+mj-lt"/>
                </a:endParaRPr>
              </a:p>
              <a:p>
                <a:r>
                  <a:rPr lang="en-US" dirty="0">
                    <a:latin typeface="+mj-lt"/>
                  </a:rPr>
                  <a:t>This regression model preserves the randomization, and yields the </a:t>
                </a:r>
                <a:r>
                  <a:rPr lang="en-US" i="1" dirty="0">
                    <a:latin typeface="+mj-lt"/>
                  </a:rPr>
                  <a:t>causal effect of an offer of treatment</a:t>
                </a:r>
                <a:r>
                  <a:rPr lang="en-US" dirty="0">
                    <a:latin typeface="+mj-lt"/>
                  </a:rPr>
                  <a:t>. In this case, it is the causal effect of being assigned to the Supported Work intervention. Individuals in Supported Work (irrespective of whether they took up the work offer) earn </a:t>
                </a:r>
                <a14:m>
                  <m:oMath xmlns:m="http://schemas.openxmlformats.org/officeDocument/2006/math">
                    <m:r>
                      <a:rPr lang="en-US" i="1" dirty="0" smtClean="0">
                        <a:latin typeface="Cambria Math" panose="02040503050406030204" pitchFamily="18" charset="0"/>
                      </a:rPr>
                      <m:t>𝐼𝑇𝑇</m:t>
                    </m:r>
                    <m:r>
                      <a:rPr lang="en-US" i="1" dirty="0" smtClean="0">
                        <a:latin typeface="Cambria Math" panose="02040503050406030204" pitchFamily="18" charset="0"/>
                      </a:rPr>
                      <m:t>=$224</m:t>
                    </m:r>
                  </m:oMath>
                </a14:m>
                <a:r>
                  <a:rPr lang="en-US" dirty="0">
                    <a:latin typeface="+mj-lt"/>
                  </a:rPr>
                  <a:t> more than their peers not in Supported Work. </a:t>
                </a:r>
              </a:p>
            </p:txBody>
          </p:sp>
        </mc:Choice>
        <mc:Fallback xmlns="">
          <p:sp>
            <p:nvSpPr>
              <p:cNvPr id="5" name="TextBox 4">
                <a:extLst>
                  <a:ext uri="{FF2B5EF4-FFF2-40B4-BE49-F238E27FC236}">
                    <a16:creationId xmlns:a16="http://schemas.microsoft.com/office/drawing/2014/main" id="{A3BF7491-65C3-4BBB-B23D-DF0007B61B6A}"/>
                  </a:ext>
                </a:extLst>
              </p:cNvPr>
              <p:cNvSpPr txBox="1">
                <a:spLocks noRot="1" noChangeAspect="1" noMove="1" noResize="1" noEditPoints="1" noAdjustHandles="1" noChangeArrowheads="1" noChangeShapeType="1" noTextEdit="1"/>
              </p:cNvSpPr>
              <p:nvPr/>
            </p:nvSpPr>
            <p:spPr>
              <a:xfrm>
                <a:off x="8735787" y="1650733"/>
                <a:ext cx="3307020" cy="3693319"/>
              </a:xfrm>
              <a:prstGeom prst="rect">
                <a:avLst/>
              </a:prstGeom>
              <a:blipFill>
                <a:blip r:embed="rId2"/>
                <a:stretch>
                  <a:fillRect l="-1284" r="-2202" b="-1480"/>
                </a:stretch>
              </a:blipFill>
              <a:ln>
                <a:solidFill>
                  <a:schemeClr val="tx1">
                    <a:lumMod val="50000"/>
                    <a:lumOff val="50000"/>
                  </a:schemeClr>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05560047-E781-4074-B598-B6CBE670DBD3}"/>
              </a:ext>
            </a:extLst>
          </p:cNvPr>
          <p:cNvSpPr/>
          <p:nvPr/>
        </p:nvSpPr>
        <p:spPr>
          <a:xfrm>
            <a:off x="530679" y="3869873"/>
            <a:ext cx="6319008"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457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Identify Complier Status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%&gt;% mutate(</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if_else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trt.months</a:t>
            </a:r>
            <a:r>
              <a:rPr lang="en-US" sz="1600" dirty="0">
                <a:latin typeface="Courier New" panose="02070309020205020404" pitchFamily="49" charset="0"/>
                <a:cs typeface="Courier New" panose="02070309020205020404" pitchFamily="49" charset="0"/>
              </a:rPr>
              <a:t> &gt; 0, 1, 0),</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complier = </a:t>
            </a:r>
            <a:r>
              <a:rPr lang="en-US" sz="1600" dirty="0" err="1">
                <a:latin typeface="Courier New" panose="02070309020205020404" pitchFamily="49" charset="0"/>
                <a:cs typeface="Courier New" panose="02070309020205020404" pitchFamily="49" charset="0"/>
              </a:rPr>
              <a:t>case_when</a:t>
            </a:r>
            <a:r>
              <a:rPr lang="en-US" sz="1600" dirty="0">
                <a:latin typeface="Courier New" panose="02070309020205020404" pitchFamily="49" charset="0"/>
                <a:cs typeface="Courier New" panose="02070309020205020404" pitchFamily="49" charset="0"/>
              </a:rPr>
              <a:t>(exp == "</a:t>
            </a:r>
            <a:r>
              <a:rPr lang="en-US" sz="1600" dirty="0" err="1">
                <a:latin typeface="Courier New" panose="02070309020205020404" pitchFamily="49" charset="0"/>
                <a:cs typeface="Courier New" panose="02070309020205020404" pitchFamily="49" charset="0"/>
              </a:rPr>
              <a:t>exper</a:t>
            </a:r>
            <a:r>
              <a:rPr lang="en-US" sz="1600" dirty="0">
                <a:latin typeface="Courier New" panose="02070309020205020404" pitchFamily="49" charset="0"/>
                <a:cs typeface="Courier New" panose="02070309020205020404" pitchFamily="49" charset="0"/>
              </a:rPr>
              <a:t>" &amp; </a:t>
            </a:r>
            <a:r>
              <a:rPr lang="en-US" sz="1600" dirty="0" err="1">
                <a:latin typeface="Courier New" panose="02070309020205020404" pitchFamily="49" charset="0"/>
                <a:cs typeface="Courier New" panose="02070309020205020404" pitchFamily="49" charset="0"/>
              </a:rPr>
              <a:t>trt.months</a:t>
            </a:r>
            <a:r>
              <a:rPr lang="en-US" sz="1600" dirty="0">
                <a:latin typeface="Courier New" panose="02070309020205020404" pitchFamily="49" charset="0"/>
                <a:cs typeface="Courier New" panose="02070309020205020404" pitchFamily="49" charset="0"/>
              </a:rPr>
              <a:t> &gt; 0 ~ 1,</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exp == "</a:t>
            </a:r>
            <a:r>
              <a:rPr lang="en-US" sz="1600" dirty="0" err="1">
                <a:latin typeface="Courier New" panose="02070309020205020404" pitchFamily="49" charset="0"/>
                <a:cs typeface="Courier New" panose="02070309020205020404" pitchFamily="49" charset="0"/>
              </a:rPr>
              <a:t>contr</a:t>
            </a:r>
            <a:r>
              <a:rPr lang="en-US" sz="1600" dirty="0">
                <a:latin typeface="Courier New" panose="02070309020205020404" pitchFamily="49" charset="0"/>
                <a:cs typeface="Courier New" panose="02070309020205020404" pitchFamily="49" charset="0"/>
              </a:rPr>
              <a:t>" &amp; </a:t>
            </a:r>
            <a:r>
              <a:rPr lang="en-US" sz="1600" dirty="0" err="1">
                <a:latin typeface="Courier New" panose="02070309020205020404" pitchFamily="49" charset="0"/>
                <a:cs typeface="Courier New" panose="02070309020205020404" pitchFamily="49" charset="0"/>
              </a:rPr>
              <a:t>trt.months</a:t>
            </a:r>
            <a:r>
              <a:rPr lang="en-US" sz="1600" dirty="0">
                <a:latin typeface="Courier New" panose="02070309020205020404" pitchFamily="49" charset="0"/>
                <a:cs typeface="Courier New" panose="02070309020205020404" pitchFamily="49" charset="0"/>
              </a:rPr>
              <a:t> == 0 ~ 1,</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TRUE ~ 0))</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%&gt;% filter(</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"NA") %&gt;%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group_by</a:t>
            </a:r>
            <a:r>
              <a:rPr lang="en-US" sz="1600" dirty="0">
                <a:latin typeface="Courier New" panose="02070309020205020404" pitchFamily="49" charset="0"/>
                <a:cs typeface="Courier New" panose="02070309020205020404" pitchFamily="49" charset="0"/>
              </a:rPr>
              <a:t>(exp) %&gt;% summarize(n = n(),</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pwork</a:t>
            </a:r>
            <a:r>
              <a:rPr lang="en-US" sz="1600" dirty="0">
                <a:latin typeface="Courier New" panose="02070309020205020404" pitchFamily="49" charset="0"/>
                <a:cs typeface="Courier New" panose="02070309020205020404" pitchFamily="49" charset="0"/>
              </a:rPr>
              <a:t> = mean(</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na.rm = 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pcomp</a:t>
            </a:r>
            <a:r>
              <a:rPr lang="en-US" sz="1600" dirty="0">
                <a:latin typeface="Courier New" panose="02070309020205020404" pitchFamily="49" charset="0"/>
                <a:cs typeface="Courier New" panose="02070309020205020404" pitchFamily="49" charset="0"/>
              </a:rPr>
              <a:t> = mean(complier, na.rm = 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 A </a:t>
            </a:r>
            <a:r>
              <a:rPr lang="en-US" sz="1600" dirty="0" err="1">
                <a:latin typeface="Courier New" panose="02070309020205020404" pitchFamily="49" charset="0"/>
                <a:cs typeface="Courier New" panose="02070309020205020404" pitchFamily="49" charset="0"/>
              </a:rPr>
              <a:t>tibble</a:t>
            </a:r>
            <a:r>
              <a:rPr lang="en-US" sz="1600" dirty="0">
                <a:latin typeface="Courier New" panose="02070309020205020404" pitchFamily="49" charset="0"/>
                <a:cs typeface="Courier New" panose="02070309020205020404" pitchFamily="49" charset="0"/>
              </a:rPr>
              <a:t>: 2 × 4</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exp       n </a:t>
            </a:r>
            <a:r>
              <a:rPr lang="en-US" sz="1600" dirty="0" err="1">
                <a:latin typeface="Courier New" panose="02070309020205020404" pitchFamily="49" charset="0"/>
                <a:cs typeface="Courier New" panose="02070309020205020404" pitchFamily="49" charset="0"/>
              </a:rPr>
              <a:t>pwork</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pcomp</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&lt;chr&gt; &lt;int&gt; &lt;</a:t>
            </a:r>
            <a:r>
              <a:rPr lang="en-US" sz="1600" dirty="0" err="1">
                <a:latin typeface="Courier New" panose="02070309020205020404" pitchFamily="49" charset="0"/>
                <a:cs typeface="Courier New" panose="02070309020205020404" pitchFamily="49" charset="0"/>
              </a:rPr>
              <a:t>dbl</a:t>
            </a:r>
            <a:r>
              <a:rPr lang="en-US" sz="1600" dirty="0">
                <a:latin typeface="Courier New" panose="02070309020205020404" pitchFamily="49" charset="0"/>
                <a:cs typeface="Courier New" panose="02070309020205020404" pitchFamily="49" charset="0"/>
              </a:rPr>
              <a:t>&gt; &lt;</a:t>
            </a:r>
            <a:r>
              <a:rPr lang="en-US" sz="1600" dirty="0" err="1">
                <a:latin typeface="Courier New" panose="02070309020205020404" pitchFamily="49" charset="0"/>
                <a:cs typeface="Courier New" panose="02070309020205020404" pitchFamily="49" charset="0"/>
              </a:rPr>
              <a:t>dbl</a:t>
            </a:r>
            <a:r>
              <a:rPr lang="en-US" sz="1600" dirty="0">
                <a:latin typeface="Courier New" panose="02070309020205020404" pitchFamily="49" charset="0"/>
                <a:cs typeface="Courier New" panose="02070309020205020404" pitchFamily="49" charset="0"/>
              </a:rPr>
              <a:t>&gt;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contr</a:t>
            </a:r>
            <a:r>
              <a:rPr lang="en-US" sz="1600" dirty="0">
                <a:latin typeface="Courier New" panose="02070309020205020404" pitchFamily="49" charset="0"/>
                <a:cs typeface="Courier New" panose="02070309020205020404" pitchFamily="49" charset="0"/>
              </a:rPr>
              <a:t>  2929 0.629 0.371</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exper</a:t>
            </a:r>
            <a:r>
              <a:rPr lang="en-US" sz="1600" dirty="0">
                <a:latin typeface="Courier New" panose="02070309020205020404" pitchFamily="49" charset="0"/>
                <a:cs typeface="Courier New" panose="02070309020205020404" pitchFamily="49" charset="0"/>
              </a:rPr>
              <a:t>  2875 0.943 0.943</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24</a:t>
            </a:fld>
            <a:endParaRPr lang="en-US"/>
          </a:p>
        </p:txBody>
      </p:sp>
      <p:sp>
        <p:nvSpPr>
          <p:cNvPr id="6" name="TextBox 5">
            <a:extLst>
              <a:ext uri="{FF2B5EF4-FFF2-40B4-BE49-F238E27FC236}">
                <a16:creationId xmlns:a16="http://schemas.microsoft.com/office/drawing/2014/main" id="{E5132F29-3178-B1F4-077A-0A7B82F65A34}"/>
              </a:ext>
            </a:extLst>
          </p:cNvPr>
          <p:cNvSpPr txBox="1"/>
          <p:nvPr/>
        </p:nvSpPr>
        <p:spPr>
          <a:xfrm>
            <a:off x="8753302" y="2972011"/>
            <a:ext cx="3289504" cy="3293209"/>
          </a:xfrm>
          <a:prstGeom prst="rect">
            <a:avLst/>
          </a:prstGeom>
          <a:noFill/>
          <a:ln>
            <a:solidFill>
              <a:schemeClr val="tx1">
                <a:lumMod val="50000"/>
                <a:lumOff val="50000"/>
              </a:schemeClr>
            </a:solidFill>
          </a:ln>
        </p:spPr>
        <p:txBody>
          <a:bodyPr wrap="square" rtlCol="0">
            <a:spAutoFit/>
          </a:bodyPr>
          <a:lstStyle/>
          <a:p>
            <a:r>
              <a:rPr lang="en-US" sz="1600" b="1" dirty="0" err="1">
                <a:latin typeface="Courier New" panose="02070309020205020404" pitchFamily="49" charset="0"/>
                <a:cs typeface="Courier New" panose="02070309020205020404" pitchFamily="49" charset="0"/>
              </a:rPr>
              <a:t>if_else</a:t>
            </a:r>
            <a:r>
              <a:rPr lang="en-US" sz="1600" b="1" dirty="0">
                <a:latin typeface="Courier New" panose="02070309020205020404" pitchFamily="49" charset="0"/>
                <a:cs typeface="Courier New" panose="02070309020205020404" pitchFamily="49" charset="0"/>
              </a:rPr>
              <a:t>() </a:t>
            </a:r>
            <a:r>
              <a:rPr lang="en-US" sz="1600" dirty="0">
                <a:latin typeface="+mj-lt"/>
              </a:rPr>
              <a:t>creates a new variable from a simple expression, whereas</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case_when</a:t>
            </a:r>
            <a:r>
              <a:rPr lang="en-US" sz="1600" b="1" dirty="0">
                <a:latin typeface="Courier New" panose="02070309020205020404" pitchFamily="49" charset="0"/>
                <a:cs typeface="Courier New" panose="02070309020205020404" pitchFamily="49" charset="0"/>
              </a:rPr>
              <a:t>() </a:t>
            </a:r>
            <a:r>
              <a:rPr lang="en-US" sz="1600" dirty="0">
                <a:latin typeface="+mj-lt"/>
              </a:rPr>
              <a:t>creates a new variable from a more complex set of expressions. Note that</a:t>
            </a:r>
            <a:r>
              <a:rPr lang="en-US" sz="1600" dirty="0">
                <a:latin typeface="Courier New" panose="02070309020205020404" pitchFamily="49" charset="0"/>
                <a:cs typeface="Courier New" panose="02070309020205020404" pitchFamily="49" charset="0"/>
              </a:rPr>
              <a:t> TRUE </a:t>
            </a:r>
            <a:r>
              <a:rPr lang="en-US" sz="1600" dirty="0">
                <a:latin typeface="+mj-lt"/>
              </a:rPr>
              <a:t>is identical to “all else.” We want two new variables: </a:t>
            </a:r>
            <a:r>
              <a:rPr lang="en-US" sz="1600" i="1" dirty="0" err="1">
                <a:latin typeface="+mj-lt"/>
              </a:rPr>
              <a:t>trt.worked</a:t>
            </a:r>
            <a:r>
              <a:rPr lang="en-US" sz="1600" i="1" dirty="0">
                <a:latin typeface="+mj-lt"/>
              </a:rPr>
              <a:t> </a:t>
            </a:r>
            <a:r>
              <a:rPr lang="en-US" sz="1600" dirty="0">
                <a:latin typeface="+mj-lt"/>
              </a:rPr>
              <a:t>identifies units who worked during the intervention period (irrespective of what their assigned treatment was), and </a:t>
            </a:r>
            <a:r>
              <a:rPr lang="en-US" sz="1600" i="1" dirty="0">
                <a:latin typeface="+mj-lt"/>
              </a:rPr>
              <a:t>complier</a:t>
            </a:r>
            <a:r>
              <a:rPr lang="en-US" sz="1600" dirty="0">
                <a:latin typeface="+mj-lt"/>
              </a:rPr>
              <a:t> identifies units that complied with their assigned treatment. </a:t>
            </a:r>
          </a:p>
        </p:txBody>
      </p:sp>
      <p:sp>
        <p:nvSpPr>
          <p:cNvPr id="8" name="Rectangle 7">
            <a:extLst>
              <a:ext uri="{FF2B5EF4-FFF2-40B4-BE49-F238E27FC236}">
                <a16:creationId xmlns:a16="http://schemas.microsoft.com/office/drawing/2014/main" id="{00D1311C-EC51-E005-8D1A-1B3D0E205F39}"/>
              </a:ext>
            </a:extLst>
          </p:cNvPr>
          <p:cNvSpPr/>
          <p:nvPr/>
        </p:nvSpPr>
        <p:spPr>
          <a:xfrm>
            <a:off x="522365" y="5474231"/>
            <a:ext cx="3289504" cy="66887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53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Per-Protocol Analysis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fit.per</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exp</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subset = complier == 1</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fit.per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fit.per</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t test of coefficients:</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717.528     72.794  9.8569 &lt; 2.2e-16 ***</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expexper    1700.350    115.148 14.7666 &lt; 2.2e-16 ***</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25</a:t>
            </a:fld>
            <a:endParaRPr lang="en-US"/>
          </a:p>
        </p:txBody>
      </p:sp>
      <p:sp>
        <p:nvSpPr>
          <p:cNvPr id="6" name="TextBox 5">
            <a:extLst>
              <a:ext uri="{FF2B5EF4-FFF2-40B4-BE49-F238E27FC236}">
                <a16:creationId xmlns:a16="http://schemas.microsoft.com/office/drawing/2014/main" id="{E5132F29-3178-B1F4-077A-0A7B82F65A34}"/>
              </a:ext>
            </a:extLst>
          </p:cNvPr>
          <p:cNvSpPr txBox="1"/>
          <p:nvPr/>
        </p:nvSpPr>
        <p:spPr>
          <a:xfrm>
            <a:off x="9168938" y="1650733"/>
            <a:ext cx="2873868" cy="3693319"/>
          </a:xfrm>
          <a:prstGeom prst="rect">
            <a:avLst/>
          </a:prstGeom>
          <a:noFill/>
          <a:ln>
            <a:solidFill>
              <a:schemeClr val="tx1">
                <a:lumMod val="50000"/>
                <a:lumOff val="50000"/>
              </a:schemeClr>
            </a:solidFill>
          </a:ln>
        </p:spPr>
        <p:txBody>
          <a:bodyPr wrap="square" rtlCol="0">
            <a:spAutoFit/>
          </a:bodyPr>
          <a:lstStyle/>
          <a:p>
            <a:r>
              <a:rPr lang="en-US" dirty="0">
                <a:latin typeface="+mj-lt"/>
              </a:rPr>
              <a:t>The model is the same as before, but the sample is subset to include only those who complied with their treatment assignment—units assigned to Supported Work who actually worked during the treatment period, and units assigned to the control group who did not work. Workers who complied earn $1,700 more than non-workers who complied.</a:t>
            </a:r>
          </a:p>
        </p:txBody>
      </p:sp>
      <p:sp>
        <p:nvSpPr>
          <p:cNvPr id="7" name="Rectangle 6">
            <a:extLst>
              <a:ext uri="{FF2B5EF4-FFF2-40B4-BE49-F238E27FC236}">
                <a16:creationId xmlns:a16="http://schemas.microsoft.com/office/drawing/2014/main" id="{50517958-CF07-1DBC-DD1F-4CF58F5379CD}"/>
              </a:ext>
            </a:extLst>
          </p:cNvPr>
          <p:cNvSpPr/>
          <p:nvPr/>
        </p:nvSpPr>
        <p:spPr>
          <a:xfrm>
            <a:off x="530678" y="3879819"/>
            <a:ext cx="6662057"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112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As-Treated Analysis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fit.trt</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a:t>
            </a:r>
            <a:r>
              <a:rPr lang="en-US" sz="1600" dirty="0" err="1">
                <a:solidFill>
                  <a:srgbClr val="FF0000"/>
                </a:solidFill>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fit.trt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fit.trt</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t test of coefficients:</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708.604     66.484  10.658 &lt; 2.2e-16 ***</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1909.143     95.438  20.004 &lt; 2.2e-16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374381-A97F-15DC-2337-DB767D2F164F}"/>
                  </a:ext>
                </a:extLst>
              </p:cNvPr>
              <p:cNvSpPr txBox="1"/>
              <p:nvPr/>
            </p:nvSpPr>
            <p:spPr>
              <a:xfrm>
                <a:off x="8838395" y="1650733"/>
                <a:ext cx="3204411" cy="3416320"/>
              </a:xfrm>
              <a:prstGeom prst="rect">
                <a:avLst/>
              </a:prstGeom>
              <a:noFill/>
              <a:ln>
                <a:solidFill>
                  <a:schemeClr val="tx1">
                    <a:lumMod val="50000"/>
                    <a:lumOff val="5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oMath>
                  </m:oMathPara>
                </a14:m>
                <a:endParaRPr lang="en-US" dirty="0">
                  <a:latin typeface="+mj-lt"/>
                </a:endParaRPr>
              </a:p>
              <a:p>
                <a:endParaRPr lang="en-US" dirty="0">
                  <a:latin typeface="+mj-lt"/>
                </a:endParaRPr>
              </a:p>
              <a:p>
                <a:r>
                  <a:rPr lang="en-US" dirty="0">
                    <a:latin typeface="+mj-lt"/>
                  </a:rPr>
                  <a:t>This is a model of the treatment delivered, or treatment take-up, irrespective of what group individuals were assigned to. Individuals who were employed at all during the intervention period earn $1,909 more than their peers who were not employed at all during the intervention period. </a:t>
                </a:r>
              </a:p>
            </p:txBody>
          </p:sp>
        </mc:Choice>
        <mc:Fallback xmlns="">
          <p:sp>
            <p:nvSpPr>
              <p:cNvPr id="6" name="TextBox 5">
                <a:extLst>
                  <a:ext uri="{FF2B5EF4-FFF2-40B4-BE49-F238E27FC236}">
                    <a16:creationId xmlns:a16="http://schemas.microsoft.com/office/drawing/2014/main" id="{F5374381-A97F-15DC-2337-DB767D2F164F}"/>
                  </a:ext>
                </a:extLst>
              </p:cNvPr>
              <p:cNvSpPr txBox="1">
                <a:spLocks noRot="1" noChangeAspect="1" noMove="1" noResize="1" noEditPoints="1" noAdjustHandles="1" noChangeArrowheads="1" noChangeShapeType="1" noTextEdit="1"/>
              </p:cNvSpPr>
              <p:nvPr/>
            </p:nvSpPr>
            <p:spPr>
              <a:xfrm>
                <a:off x="8838395" y="1650733"/>
                <a:ext cx="3204411" cy="3416320"/>
              </a:xfrm>
              <a:prstGeom prst="rect">
                <a:avLst/>
              </a:prstGeom>
              <a:blipFill>
                <a:blip r:embed="rId2"/>
                <a:stretch>
                  <a:fillRect l="-1515" r="-379" b="-1779"/>
                </a:stretch>
              </a:blipFill>
              <a:ln>
                <a:solidFill>
                  <a:schemeClr val="tx1">
                    <a:lumMod val="50000"/>
                    <a:lumOff val="50000"/>
                  </a:schemeClr>
                </a:solidFill>
              </a:ln>
            </p:spPr>
            <p:txBody>
              <a:bodyPr/>
              <a:lstStyle/>
              <a:p>
                <a:r>
                  <a:rPr lang="en-US">
                    <a:noFill/>
                  </a:rPr>
                  <a:t> </a:t>
                </a:r>
              </a:p>
            </p:txBody>
          </p:sp>
        </mc:Fallback>
      </mc:AlternateContent>
      <p:sp>
        <p:nvSpPr>
          <p:cNvPr id="8" name="Rectangle 7">
            <a:extLst>
              <a:ext uri="{FF2B5EF4-FFF2-40B4-BE49-F238E27FC236}">
                <a16:creationId xmlns:a16="http://schemas.microsoft.com/office/drawing/2014/main" id="{EC253829-34B2-BAEA-8878-72C5A78BCB55}"/>
              </a:ext>
            </a:extLst>
          </p:cNvPr>
          <p:cNvSpPr/>
          <p:nvPr/>
        </p:nvSpPr>
        <p:spPr>
          <a:xfrm>
            <a:off x="530678" y="3882937"/>
            <a:ext cx="6662057"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77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F353-5376-6F6C-6E12-2C069A1E71A0}"/>
              </a:ext>
            </a:extLst>
          </p:cNvPr>
          <p:cNvSpPr>
            <a:spLocks noGrp="1"/>
          </p:cNvSpPr>
          <p:nvPr>
            <p:ph type="title"/>
          </p:nvPr>
        </p:nvSpPr>
        <p:spPr/>
        <p:txBody>
          <a:bodyPr/>
          <a:lstStyle/>
          <a:p>
            <a:r>
              <a:rPr lang="en-US" dirty="0"/>
              <a:t>Regression Estimation of Local Average Treatment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EDEA20-47E7-BCA3-BAFF-866C4A45AC9B}"/>
                  </a:ext>
                </a:extLst>
              </p:cNvPr>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Reduced</m:t>
                      </m:r>
                      <m:r>
                        <a:rPr lang="en-US" b="0" i="0" smtClean="0">
                          <a:latin typeface="Cambria Math" panose="02040503050406030204" pitchFamily="18" charset="0"/>
                        </a:rPr>
                        <m:t> </m:t>
                      </m:r>
                      <m:r>
                        <m:rPr>
                          <m:sty m:val="p"/>
                        </m:rPr>
                        <a:rPr lang="en-US" b="0" i="0" smtClean="0">
                          <a:latin typeface="Cambria Math" panose="02040503050406030204" pitchFamily="18" charset="0"/>
                        </a:rPr>
                        <m:t>form</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𝐼𝑇𝑇</m:t>
                          </m:r>
                        </m:e>
                      </m:d>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oMath>
                  </m:oMathPara>
                </a14:m>
                <a:endParaRPr lang="en-US" dirty="0"/>
              </a:p>
              <a:p>
                <a:pPr lvl="1"/>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First</m:t>
                      </m:r>
                      <m:r>
                        <a:rPr lang="en-US" b="0" i="0" smtClean="0">
                          <a:latin typeface="Cambria Math" panose="02040503050406030204" pitchFamily="18" charset="0"/>
                        </a:rPr>
                        <m:t> </m:t>
                      </m:r>
                      <m:r>
                        <m:rPr>
                          <m:sty m:val="p"/>
                        </m:rPr>
                        <a:rPr lang="en-US" b="0" i="0" smtClean="0">
                          <a:latin typeface="Cambria Math" panose="02040503050406030204" pitchFamily="18" charset="0"/>
                        </a:rPr>
                        <m:t>stage</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sub>
                      </m:sSub>
                    </m:oMath>
                  </m:oMathPara>
                </a14:m>
                <a:endParaRPr lang="en-US" dirty="0"/>
              </a:p>
              <a:p>
                <a:pPr lvl="1"/>
                <a:endParaRPr lang="en-US" dirty="0"/>
              </a:p>
              <a:p>
                <a:r>
                  <a:rPr lang="en-US" dirty="0"/>
                  <a:t>With noncompliance,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en-US" dirty="0"/>
                  <a:t>, we estimate LATE by scaling the ITT</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𝐿𝐴𝑇𝐸</m:t>
                    </m:r>
                    <m:r>
                      <a:rPr lang="en-US" b="0"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num>
                      <m:den>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𝛿</m:t>
                            </m:r>
                          </m:e>
                        </m:acc>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m:t>
                                </m:r>
                              </m:e>
                            </m:d>
                          </m:e>
                        </m:d>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𝑃𝑟</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𝑃𝑟</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e>
                        </m:d>
                      </m:den>
                    </m:f>
                  </m:oMath>
                </a14:m>
                <a:endParaRPr lang="en-US" dirty="0"/>
              </a:p>
              <a:p>
                <a:pPr lvl="1"/>
                <a:r>
                  <a:rPr lang="en-US" dirty="0"/>
                  <a:t>This is the causal effect of being treated </a:t>
                </a:r>
                <a:r>
                  <a:rPr lang="en-US" dirty="0">
                    <a:sym typeface="Symbol" panose="05050102010706020507" pitchFamily="18" charset="2"/>
                  </a:rPr>
                  <a:t>among those who took advantage of the program</a:t>
                </a:r>
                <a:endParaRPr lang="en-US" dirty="0"/>
              </a:p>
              <a:p>
                <a:pPr lvl="2"/>
                <a:r>
                  <a:rPr lang="en-US" dirty="0"/>
                  <a:t>Also known as the “average treatment effect among compliers”</a:t>
                </a:r>
              </a:p>
              <a:p>
                <a:pPr lvl="1"/>
                <a:endParaRPr lang="en-US" dirty="0"/>
              </a:p>
              <a:p>
                <a:r>
                  <a:rPr lang="en-US" dirty="0"/>
                  <a:t>This approach uses the instrumental variable estimator</a:t>
                </a:r>
              </a:p>
            </p:txBody>
          </p:sp>
        </mc:Choice>
        <mc:Fallback xmlns="">
          <p:sp>
            <p:nvSpPr>
              <p:cNvPr id="3" name="Content Placeholder 2">
                <a:extLst>
                  <a:ext uri="{FF2B5EF4-FFF2-40B4-BE49-F238E27FC236}">
                    <a16:creationId xmlns:a16="http://schemas.microsoft.com/office/drawing/2014/main" id="{DCEDEA20-47E7-BCA3-BAFF-866C4A45AC9B}"/>
                  </a:ext>
                </a:extLst>
              </p:cNvPr>
              <p:cNvSpPr>
                <a:spLocks noGrp="1" noRot="1" noChangeAspect="1" noMove="1" noResize="1" noEditPoints="1" noAdjustHandles="1" noChangeArrowheads="1" noChangeShapeType="1" noTextEdit="1"/>
              </p:cNvSpPr>
              <p:nvPr>
                <p:ph idx="1"/>
              </p:nvPr>
            </p:nvSpPr>
            <p:spPr>
              <a:blipFill>
                <a:blip r:embed="rId2"/>
                <a:stretch>
                  <a:fillRect l="-923" r="-2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46B904-A761-9049-CCCC-755B5A807BE2}"/>
              </a:ext>
            </a:extLst>
          </p:cNvPr>
          <p:cNvSpPr>
            <a:spLocks noGrp="1"/>
          </p:cNvSpPr>
          <p:nvPr>
            <p:ph type="sldNum" sz="quarter" idx="12"/>
          </p:nvPr>
        </p:nvSpPr>
        <p:spPr/>
        <p:txBody>
          <a:bodyPr/>
          <a:lstStyle/>
          <a:p>
            <a:fld id="{653EC2E9-BBB0-4E49-A88D-C677C9DC5719}" type="slidenum">
              <a:rPr lang="en-US" smtClean="0"/>
              <a:t>27</a:t>
            </a:fld>
            <a:endParaRPr lang="en-US" dirty="0"/>
          </a:p>
        </p:txBody>
      </p:sp>
    </p:spTree>
    <p:extLst>
      <p:ext uri="{BB962C8B-B14F-4D97-AF65-F5344CB8AC3E}">
        <p14:creationId xmlns:p14="http://schemas.microsoft.com/office/powerpoint/2010/main" val="83191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CDD2-257D-B997-0CB4-0BCB5F68FA18}"/>
              </a:ext>
            </a:extLst>
          </p:cNvPr>
          <p:cNvSpPr>
            <a:spLocks noGrp="1"/>
          </p:cNvSpPr>
          <p:nvPr>
            <p:ph type="title"/>
          </p:nvPr>
        </p:nvSpPr>
        <p:spPr/>
        <p:txBody>
          <a:bodyPr/>
          <a:lstStyle/>
          <a:p>
            <a:r>
              <a:rPr lang="en-US" dirty="0"/>
              <a:t>Using R to Estimate an Instrumental Variable Model</a:t>
            </a:r>
          </a:p>
        </p:txBody>
      </p:sp>
      <p:sp>
        <p:nvSpPr>
          <p:cNvPr id="3" name="Content Placeholder 2">
            <a:extLst>
              <a:ext uri="{FF2B5EF4-FFF2-40B4-BE49-F238E27FC236}">
                <a16:creationId xmlns:a16="http://schemas.microsoft.com/office/drawing/2014/main" id="{AC150677-C556-B076-54CD-90A43C89344A}"/>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ivreg</a:t>
            </a:r>
            <a:r>
              <a:rPr lang="en-US" dirty="0">
                <a:latin typeface="Courier New" panose="02070309020205020404" pitchFamily="49" charset="0"/>
                <a:cs typeface="Courier New" panose="02070309020205020404" pitchFamily="49" charset="0"/>
              </a:rPr>
              <a:t>(formula =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1 | </a:t>
            </a:r>
            <a:r>
              <a:rPr lang="en-US" i="1" dirty="0" err="1">
                <a:latin typeface="Courier New" panose="02070309020205020404" pitchFamily="49" charset="0"/>
                <a:cs typeface="Courier New" panose="02070309020205020404" pitchFamily="49" charset="0"/>
              </a:rPr>
              <a:t>dvar</a:t>
            </a: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tvar</a:t>
            </a:r>
            <a:r>
              <a:rPr lang="en-US" dirty="0">
                <a:latin typeface="Courier New" panose="02070309020205020404" pitchFamily="49" charset="0"/>
                <a:cs typeface="Courier New" panose="02070309020205020404" pitchFamily="49" charset="0"/>
              </a:rPr>
              <a:t>, data = </a:t>
            </a:r>
            <a:r>
              <a:rPr lang="en-US" i="1"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endParaRPr lang="en-US" dirty="0"/>
          </a:p>
          <a:p>
            <a:pPr lvl="1"/>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a:t>
            </a:r>
            <a:r>
              <a:rPr lang="en-US" dirty="0"/>
              <a:t>is the outcome variable,</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dvar</a:t>
            </a:r>
            <a:r>
              <a:rPr lang="en-US" dirty="0">
                <a:latin typeface="Courier New" panose="02070309020205020404" pitchFamily="49" charset="0"/>
                <a:cs typeface="Courier New" panose="02070309020205020404" pitchFamily="49" charset="0"/>
              </a:rPr>
              <a:t> </a:t>
            </a:r>
            <a:r>
              <a:rPr lang="en-US" dirty="0"/>
              <a:t>is the endogenous treatment variable (treatment delivered), and</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tvar</a:t>
            </a:r>
            <a:r>
              <a:rPr lang="en-US" i="1" dirty="0">
                <a:latin typeface="Courier New" panose="02070309020205020404" pitchFamily="49" charset="0"/>
                <a:cs typeface="Courier New" panose="02070309020205020404" pitchFamily="49" charset="0"/>
              </a:rPr>
              <a:t> </a:t>
            </a:r>
            <a:r>
              <a:rPr lang="en-US" dirty="0"/>
              <a:t>is the instrumental variable (treatment assigned)</a:t>
            </a:r>
          </a:p>
          <a:p>
            <a:pPr lvl="2"/>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1 </a:t>
            </a:r>
            <a:r>
              <a:rPr lang="en-US" dirty="0"/>
              <a:t>indicates there are no control variables (</a:t>
            </a:r>
            <a:r>
              <a:rPr lang="en-US" dirty="0">
                <a:latin typeface="Courier New" panose="02070309020205020404" pitchFamily="49" charset="0"/>
                <a:cs typeface="Courier New" panose="02070309020205020404" pitchFamily="49" charset="0"/>
              </a:rPr>
              <a:t>1 </a:t>
            </a:r>
            <a:r>
              <a:rPr lang="en-US" dirty="0"/>
              <a:t>just represents the constant), but controls can be added using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xvar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dvar</a:t>
            </a: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tvar</a:t>
            </a:r>
            <a:r>
              <a:rPr lang="en-US" i="1" dirty="0">
                <a:latin typeface="Courier New" panose="02070309020205020404" pitchFamily="49" charset="0"/>
                <a:cs typeface="Courier New" panose="02070309020205020404" pitchFamily="49" charset="0"/>
              </a:rPr>
              <a:t> </a:t>
            </a:r>
            <a:r>
              <a:rPr lang="en-US" dirty="0"/>
              <a:t>(</a:t>
            </a:r>
            <a:r>
              <a:rPr lang="en-US" dirty="0">
                <a:latin typeface="Courier New" panose="02070309020205020404" pitchFamily="49" charset="0"/>
                <a:cs typeface="Courier New" panose="02070309020205020404" pitchFamily="49" charset="0"/>
              </a:rPr>
              <a:t>1 </a:t>
            </a:r>
            <a:r>
              <a:rPr lang="en-US" dirty="0"/>
              <a:t>need not be listed, in that case)</a:t>
            </a:r>
          </a:p>
          <a:p>
            <a:pPr lvl="1"/>
            <a:r>
              <a:rPr lang="en-US" dirty="0"/>
              <a:t>If the pipes (|) are excluded, the model reduces to ordinary least squares</a:t>
            </a:r>
          </a:p>
          <a:p>
            <a:pPr lvl="1"/>
            <a:r>
              <a:rPr lang="en-US" dirty="0"/>
              <a:t>This is actually an as-treated analysis, but one where the treatment delivered is instrumented by the treatment assigned</a:t>
            </a:r>
          </a:p>
          <a:p>
            <a:pPr lvl="1"/>
            <a:endParaRPr lang="en-US" dirty="0"/>
          </a:p>
          <a:p>
            <a:r>
              <a:rPr lang="en-US" dirty="0">
                <a:cs typeface="Courier New" panose="02070309020205020404" pitchFamily="49" charset="0"/>
              </a:rPr>
              <a:t>Robust standard errors can be obtained in the usual way from the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lmtest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sandwich </a:t>
            </a:r>
            <a:r>
              <a:rPr lang="en-US" dirty="0">
                <a:cs typeface="Courier New" panose="02070309020205020404" pitchFamily="49" charset="0"/>
              </a:rPr>
              <a:t>packages</a:t>
            </a:r>
          </a:p>
        </p:txBody>
      </p:sp>
      <p:sp>
        <p:nvSpPr>
          <p:cNvPr id="4" name="Slide Number Placeholder 3">
            <a:extLst>
              <a:ext uri="{FF2B5EF4-FFF2-40B4-BE49-F238E27FC236}">
                <a16:creationId xmlns:a16="http://schemas.microsoft.com/office/drawing/2014/main" id="{D25B67A1-7740-E320-7B89-122360B9D481}"/>
              </a:ext>
            </a:extLst>
          </p:cNvPr>
          <p:cNvSpPr>
            <a:spLocks noGrp="1"/>
          </p:cNvSpPr>
          <p:nvPr>
            <p:ph type="sldNum" sz="quarter" idx="12"/>
          </p:nvPr>
        </p:nvSpPr>
        <p:spPr/>
        <p:txBody>
          <a:bodyPr/>
          <a:lstStyle/>
          <a:p>
            <a:fld id="{653EC2E9-BBB0-4E49-A88D-C677C9DC5719}" type="slidenum">
              <a:rPr lang="en-US" smtClean="0"/>
              <a:t>28</a:t>
            </a:fld>
            <a:endParaRPr lang="en-US" dirty="0"/>
          </a:p>
        </p:txBody>
      </p:sp>
    </p:spTree>
    <p:extLst>
      <p:ext uri="{BB962C8B-B14F-4D97-AF65-F5344CB8AC3E}">
        <p14:creationId xmlns:p14="http://schemas.microsoft.com/office/powerpoint/2010/main" val="268170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Instrumental Variable Analysis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ivreg</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1 | </a:t>
            </a:r>
            <a:r>
              <a:rPr lang="en-US" sz="1600" dirty="0" err="1">
                <a:solidFill>
                  <a:srgbClr val="FF0000"/>
                </a:solidFill>
                <a:latin typeface="Courier New" panose="02070309020205020404" pitchFamily="49" charset="0"/>
                <a:cs typeface="Courier New" panose="02070309020205020404" pitchFamily="49" charset="0"/>
              </a:rPr>
              <a:t>trt.worked</a:t>
            </a:r>
            <a:r>
              <a:rPr lang="en-US" sz="1600" dirty="0">
                <a:solidFill>
                  <a:srgbClr val="FF0000"/>
                </a:solidFill>
                <a:latin typeface="Courier New" panose="02070309020205020404" pitchFamily="49" charset="0"/>
                <a:cs typeface="Courier New" panose="02070309020205020404" pitchFamily="49" charset="0"/>
              </a:rPr>
              <a:t> | exp</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t test of coefficients:</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1638.42     270.18  6.0643 1.495e-09 ***</a:t>
            </a: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717.32     348.97  2.0555   0.03992 *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29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BF7491-65C3-4BBB-B23D-DF0007B61B6A}"/>
                  </a:ext>
                </a:extLst>
              </p:cNvPr>
              <p:cNvSpPr txBox="1"/>
              <p:nvPr/>
            </p:nvSpPr>
            <p:spPr>
              <a:xfrm>
                <a:off x="8637813" y="1650733"/>
                <a:ext cx="3404993" cy="4277902"/>
              </a:xfrm>
              <a:prstGeom prst="rect">
                <a:avLst/>
              </a:prstGeom>
              <a:noFill/>
              <a:ln>
                <a:solidFill>
                  <a:schemeClr val="tx1">
                    <a:lumMod val="50000"/>
                    <a:lumOff val="5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oMath>
                  </m:oMathPara>
                </a14:m>
                <a:endParaRPr lang="en-US" dirty="0">
                  <a:latin typeface="+mj-lt"/>
                </a:endParaRPr>
              </a:p>
              <a:p>
                <a:endParaRPr lang="en-US" dirty="0">
                  <a:latin typeface="+mj-lt"/>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sub>
                      </m:sSub>
                    </m:oMath>
                  </m:oMathPara>
                </a14:m>
                <a:endParaRPr lang="en-US" dirty="0">
                  <a:latin typeface="+mj-lt"/>
                </a:endParaRPr>
              </a:p>
              <a:p>
                <a:endParaRPr lang="en-US" dirty="0">
                  <a:latin typeface="+mj-lt"/>
                </a:endParaRPr>
              </a:p>
              <a:p>
                <a:r>
                  <a:rPr lang="en-US" dirty="0">
                    <a:latin typeface="+mj-lt"/>
                  </a:rPr>
                  <a:t>This model scales the intention-to-treat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latin typeface="+mj-lt"/>
                  </a:rPr>
                  <a:t>) by the difference in treatment take-up between the treatment and control groups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𝛿</m:t>
                        </m:r>
                      </m:e>
                    </m:acc>
                  </m:oMath>
                </a14:m>
                <a:r>
                  <a:rPr lang="en-US" dirty="0">
                    <a:latin typeface="+mj-lt"/>
                  </a:rPr>
                  <a:t>). The estimate indicates individuals who were employed because they were given an unsubsidized work opportunity earn </a:t>
                </a:r>
                <a14:m>
                  <m:oMath xmlns:m="http://schemas.openxmlformats.org/officeDocument/2006/math">
                    <m:r>
                      <a:rPr lang="en-US" i="1" dirty="0" smtClean="0">
                        <a:latin typeface="Cambria Math" panose="02040503050406030204" pitchFamily="18" charset="0"/>
                      </a:rPr>
                      <m:t>𝐿𝐴𝑇𝐸</m:t>
                    </m:r>
                    <m:r>
                      <a:rPr lang="en-US" i="1" dirty="0" smtClean="0">
                        <a:latin typeface="Cambria Math" panose="02040503050406030204" pitchFamily="18" charset="0"/>
                      </a:rPr>
                      <m:t>=$717</m:t>
                    </m:r>
                  </m:oMath>
                </a14:m>
                <a:r>
                  <a:rPr lang="en-US" dirty="0">
                    <a:latin typeface="+mj-lt"/>
                  </a:rPr>
                  <a:t> more than peers who were not employed because they were not given a work opportunity. </a:t>
                </a:r>
              </a:p>
            </p:txBody>
          </p:sp>
        </mc:Choice>
        <mc:Fallback xmlns="">
          <p:sp>
            <p:nvSpPr>
              <p:cNvPr id="5" name="TextBox 4">
                <a:extLst>
                  <a:ext uri="{FF2B5EF4-FFF2-40B4-BE49-F238E27FC236}">
                    <a16:creationId xmlns:a16="http://schemas.microsoft.com/office/drawing/2014/main" id="{A3BF7491-65C3-4BBB-B23D-DF0007B61B6A}"/>
                  </a:ext>
                </a:extLst>
              </p:cNvPr>
              <p:cNvSpPr txBox="1">
                <a:spLocks noRot="1" noChangeAspect="1" noMove="1" noResize="1" noEditPoints="1" noAdjustHandles="1" noChangeArrowheads="1" noChangeShapeType="1" noTextEdit="1"/>
              </p:cNvSpPr>
              <p:nvPr/>
            </p:nvSpPr>
            <p:spPr>
              <a:xfrm>
                <a:off x="8637813" y="1650733"/>
                <a:ext cx="3404993" cy="4277902"/>
              </a:xfrm>
              <a:prstGeom prst="rect">
                <a:avLst/>
              </a:prstGeom>
              <a:blipFill>
                <a:blip r:embed="rId2"/>
                <a:stretch>
                  <a:fillRect l="-1426" r="-357" b="-1136"/>
                </a:stretch>
              </a:blipFill>
              <a:ln>
                <a:solidFill>
                  <a:schemeClr val="tx1">
                    <a:lumMod val="50000"/>
                    <a:lumOff val="50000"/>
                  </a:schemeClr>
                </a:solidFill>
              </a:ln>
            </p:spPr>
            <p:txBody>
              <a:bodyPr/>
              <a:lstStyle/>
              <a:p>
                <a:r>
                  <a:rPr lang="en-US">
                    <a:noFill/>
                  </a:rPr>
                  <a:t> </a:t>
                </a:r>
              </a:p>
            </p:txBody>
          </p:sp>
        </mc:Fallback>
      </mc:AlternateContent>
      <p:sp>
        <p:nvSpPr>
          <p:cNvPr id="8" name="Rectangle 7">
            <a:extLst>
              <a:ext uri="{FF2B5EF4-FFF2-40B4-BE49-F238E27FC236}">
                <a16:creationId xmlns:a16="http://schemas.microsoft.com/office/drawing/2014/main" id="{F000694B-17A3-27C5-74FB-3BC7960AC679}"/>
              </a:ext>
            </a:extLst>
          </p:cNvPr>
          <p:cNvSpPr/>
          <p:nvPr/>
        </p:nvSpPr>
        <p:spPr>
          <a:xfrm>
            <a:off x="530679" y="3869873"/>
            <a:ext cx="6435386"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3DBCAF-67D0-6D6C-C102-E26406C6893B}"/>
              </a:ext>
            </a:extLst>
          </p:cNvPr>
          <p:cNvSpPr txBox="1"/>
          <p:nvPr/>
        </p:nvSpPr>
        <p:spPr>
          <a:xfrm>
            <a:off x="157214" y="5282304"/>
            <a:ext cx="8296830" cy="646331"/>
          </a:xfrm>
          <a:prstGeom prst="rect">
            <a:avLst/>
          </a:prstGeom>
          <a:noFill/>
          <a:ln>
            <a:solidFill>
              <a:schemeClr val="tx1">
                <a:lumMod val="50000"/>
                <a:lumOff val="50000"/>
              </a:schemeClr>
            </a:solidFill>
          </a:ln>
        </p:spPr>
        <p:txBody>
          <a:bodyPr wrap="square" rtlCol="0">
            <a:spAutoFit/>
          </a:bodyPr>
          <a:lstStyle/>
          <a:p>
            <a:r>
              <a:rPr lang="en-US" dirty="0">
                <a:latin typeface="+mj-lt"/>
              </a:rPr>
              <a:t>R and Stata produce slightly different standard errors here, in part because R makes a small-sample correction. You can reproduce Stata if you specify </a:t>
            </a:r>
            <a:r>
              <a:rPr lang="en-US" sz="1800" dirty="0">
                <a:latin typeface="Courier New" panose="02070309020205020404" pitchFamily="49" charset="0"/>
                <a:cs typeface="Courier New" panose="02070309020205020404" pitchFamily="49" charset="0"/>
              </a:rPr>
              <a:t>type = "HC0"</a:t>
            </a:r>
            <a:r>
              <a:rPr lang="en-US" dirty="0">
                <a:latin typeface="+mj-lt"/>
              </a:rPr>
              <a:t>.</a:t>
            </a:r>
          </a:p>
        </p:txBody>
      </p:sp>
    </p:spTree>
    <p:extLst>
      <p:ext uri="{BB962C8B-B14F-4D97-AF65-F5344CB8AC3E}">
        <p14:creationId xmlns:p14="http://schemas.microsoft.com/office/powerpoint/2010/main" val="104942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Diagram of a Randomized Experiment</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3</a:t>
            </a:fld>
            <a:endParaRPr lang="en-US" dirty="0"/>
          </a:p>
        </p:txBody>
      </p:sp>
      <p:grpSp>
        <p:nvGrpSpPr>
          <p:cNvPr id="10" name="Group 9">
            <a:extLst>
              <a:ext uri="{FF2B5EF4-FFF2-40B4-BE49-F238E27FC236}">
                <a16:creationId xmlns:a16="http://schemas.microsoft.com/office/drawing/2014/main" id="{EA06C28E-6B2E-D38B-875B-05C2C084CE95}"/>
              </a:ext>
            </a:extLst>
          </p:cNvPr>
          <p:cNvGrpSpPr/>
          <p:nvPr/>
        </p:nvGrpSpPr>
        <p:grpSpPr>
          <a:xfrm>
            <a:off x="2228280" y="1808373"/>
            <a:ext cx="7735440" cy="4484973"/>
            <a:chOff x="2228280" y="1808373"/>
            <a:chExt cx="7735440" cy="4484973"/>
          </a:xfrm>
        </p:grpSpPr>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114034E7-662A-FCF3-75EC-93D0A693CEB8}"/>
                </a:ext>
              </a:extLst>
            </p:cNvPr>
            <p:cNvGrpSpPr/>
            <p:nvPr/>
          </p:nvGrpSpPr>
          <p:grpSpPr>
            <a:xfrm>
              <a:off x="2228280" y="5366976"/>
              <a:ext cx="7735440" cy="926370"/>
              <a:chOff x="2228280" y="5366976"/>
              <a:chExt cx="7735440" cy="926370"/>
            </a:xfrm>
          </p:grpSpPr>
          <p:sp>
            <p:nvSpPr>
              <p:cNvPr id="3" name="TextBox 2">
                <a:extLst>
                  <a:ext uri="{FF2B5EF4-FFF2-40B4-BE49-F238E27FC236}">
                    <a16:creationId xmlns:a16="http://schemas.microsoft.com/office/drawing/2014/main" id="{666B1ECB-128B-52C4-F514-BDCC957DAAB8}"/>
                  </a:ext>
                </a:extLst>
              </p:cNvPr>
              <p:cNvSpPr txBox="1"/>
              <p:nvPr/>
            </p:nvSpPr>
            <p:spPr>
              <a:xfrm>
                <a:off x="2228280" y="5370016"/>
                <a:ext cx="1666134" cy="923330"/>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1600" dirty="0">
                    <a:latin typeface="+mj-lt"/>
                  </a:rPr>
                  <a:t>Gets intervention they’re supposed to get</a:t>
                </a:r>
              </a:p>
            </p:txBody>
          </p:sp>
          <p:sp>
            <p:nvSpPr>
              <p:cNvPr id="5" name="TextBox 4">
                <a:extLst>
                  <a:ext uri="{FF2B5EF4-FFF2-40B4-BE49-F238E27FC236}">
                    <a16:creationId xmlns:a16="http://schemas.microsoft.com/office/drawing/2014/main" id="{23619667-CB43-995A-02EC-FBCDFAECF5CC}"/>
                  </a:ext>
                </a:extLst>
              </p:cNvPr>
              <p:cNvSpPr txBox="1"/>
              <p:nvPr/>
            </p:nvSpPr>
            <p:spPr>
              <a:xfrm>
                <a:off x="4248351" y="5366976"/>
                <a:ext cx="1666134" cy="923330"/>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1600" dirty="0">
                    <a:latin typeface="+mj-lt"/>
                  </a:rPr>
                  <a:t>Fails to get their intended intervention</a:t>
                </a:r>
              </a:p>
            </p:txBody>
          </p:sp>
          <p:sp>
            <p:nvSpPr>
              <p:cNvPr id="6" name="TextBox 5">
                <a:extLst>
                  <a:ext uri="{FF2B5EF4-FFF2-40B4-BE49-F238E27FC236}">
                    <a16:creationId xmlns:a16="http://schemas.microsoft.com/office/drawing/2014/main" id="{71602EFF-33D1-BB4B-CD96-68A392DA842D}"/>
                  </a:ext>
                </a:extLst>
              </p:cNvPr>
              <p:cNvSpPr txBox="1"/>
              <p:nvPr/>
            </p:nvSpPr>
            <p:spPr>
              <a:xfrm>
                <a:off x="6277515" y="5366976"/>
                <a:ext cx="1666134" cy="923330"/>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1600" dirty="0">
                    <a:latin typeface="+mj-lt"/>
                  </a:rPr>
                  <a:t>Does not get any intervention, as intended</a:t>
                </a:r>
              </a:p>
            </p:txBody>
          </p:sp>
          <p:sp>
            <p:nvSpPr>
              <p:cNvPr id="8" name="TextBox 7">
                <a:extLst>
                  <a:ext uri="{FF2B5EF4-FFF2-40B4-BE49-F238E27FC236}">
                    <a16:creationId xmlns:a16="http://schemas.microsoft.com/office/drawing/2014/main" id="{E6F27E7E-635D-6494-0B3F-F793DC9396D3}"/>
                  </a:ext>
                </a:extLst>
              </p:cNvPr>
              <p:cNvSpPr txBox="1"/>
              <p:nvPr/>
            </p:nvSpPr>
            <p:spPr>
              <a:xfrm>
                <a:off x="8297586" y="5366976"/>
                <a:ext cx="1666134" cy="923330"/>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1600" dirty="0">
                    <a:latin typeface="+mj-lt"/>
                  </a:rPr>
                  <a:t>Gets intervention on their own outside the study</a:t>
                </a:r>
              </a:p>
            </p:txBody>
          </p:sp>
        </p:grpSp>
      </p:grpSp>
    </p:spTree>
    <p:extLst>
      <p:ext uri="{BB962C8B-B14F-4D97-AF65-F5344CB8AC3E}">
        <p14:creationId xmlns:p14="http://schemas.microsoft.com/office/powerpoint/2010/main" val="474974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Report All Estimates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modelsummary</a:t>
            </a:r>
            <a:r>
              <a:rPr lang="en-US" sz="1600" dirty="0">
                <a:latin typeface="Courier New" panose="02070309020205020404" pitchFamily="49" charset="0"/>
                <a:cs typeface="Courier New" panose="02070309020205020404" pitchFamily="49" charset="0"/>
              </a:rPr>
              <a:t>(list("ITT" = </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 "PP" = </a:t>
            </a:r>
            <a:r>
              <a:rPr lang="en-US" sz="1600" dirty="0" err="1">
                <a:latin typeface="Courier New" panose="02070309020205020404" pitchFamily="49" charset="0"/>
                <a:cs typeface="Courier New" panose="02070309020205020404" pitchFamily="49" charset="0"/>
              </a:rPr>
              <a:t>fit.per</a:t>
            </a:r>
            <a:r>
              <a:rPr lang="en-US" sz="1600" dirty="0">
                <a:latin typeface="Courier New" panose="02070309020205020404" pitchFamily="49" charset="0"/>
                <a:cs typeface="Courier New" panose="02070309020205020404" pitchFamily="49" charset="0"/>
              </a:rPr>
              <a:t>, "AT" = </a:t>
            </a:r>
            <a:r>
              <a:rPr lang="en-US" sz="1600" dirty="0" err="1">
                <a:latin typeface="Courier New" panose="02070309020205020404" pitchFamily="49" charset="0"/>
                <a:cs typeface="Courier New" panose="02070309020205020404" pitchFamily="49" charset="0"/>
              </a:rPr>
              <a:t>fit.trt</a:t>
            </a:r>
            <a:r>
              <a:rPr lang="en-US" sz="1600" dirty="0">
                <a:latin typeface="Courier New" panose="02070309020205020404" pitchFamily="49" charset="0"/>
                <a:cs typeface="Courier New" panose="02070309020205020404" pitchFamily="49" charset="0"/>
              </a:rPr>
              <a:t>, "LATE" = </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gof_map</a:t>
            </a:r>
            <a:r>
              <a:rPr lang="en-US" sz="1600" dirty="0">
                <a:latin typeface="Courier New" panose="02070309020205020404" pitchFamily="49" charset="0"/>
                <a:cs typeface="Courier New" panose="02070309020205020404" pitchFamily="49" charset="0"/>
              </a:rPr>
              <a:t> = c("nobs"), estimate = "{estimate}{stars}", </a:t>
            </a:r>
            <a:r>
              <a:rPr lang="en-US" sz="1600"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    ITT    |     PP    |     AT    |    LATE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(Intercept) | 2095.1*** |  717.5*** |  708.6*** | 1638.4*** | </a:t>
            </a:r>
          </a:p>
          <a:p>
            <a:pPr marL="0" indent="0">
              <a:buNone/>
            </a:pPr>
            <a:r>
              <a:rPr lang="en-US" sz="1600" dirty="0">
                <a:latin typeface="Courier New" panose="02070309020205020404" pitchFamily="49" charset="0"/>
                <a:cs typeface="Courier New" panose="02070309020205020404" pitchFamily="49" charset="0"/>
              </a:rPr>
              <a:t>## |             |   (75.6)  |   (72.8)  |   (66.5)  |  (270.2)  |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   223.9*  | 1700.3*** |           |           | </a:t>
            </a:r>
          </a:p>
          <a:p>
            <a:pPr marL="0" indent="0">
              <a:buNone/>
            </a:pPr>
            <a:r>
              <a:rPr lang="en-US" sz="1600" dirty="0">
                <a:latin typeface="Courier New" panose="02070309020205020404" pitchFamily="49" charset="0"/>
                <a:cs typeface="Courier New" panose="02070309020205020404" pitchFamily="49" charset="0"/>
              </a:rPr>
              <a:t>## |             |  (112.7)  |  (115.1)  |           |           |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           | 1909.1*** |   717.3*  | </a:t>
            </a:r>
          </a:p>
          <a:p>
            <a:pPr marL="0" indent="0">
              <a:buNone/>
            </a:pPr>
            <a:r>
              <a:rPr lang="en-US" sz="1600" dirty="0">
                <a:latin typeface="Courier New" panose="02070309020205020404" pitchFamily="49" charset="0"/>
                <a:cs typeface="Courier New" panose="02070309020205020404" pitchFamily="49" charset="0"/>
              </a:rPr>
              <a:t>## |             |           |           |   (95.4)  |  (349.0)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Num.Obs</a:t>
            </a:r>
            <a:r>
              <a:rPr lang="en-US" sz="1600" dirty="0">
                <a:latin typeface="Courier New" panose="02070309020205020404" pitchFamily="49" charset="0"/>
                <a:cs typeface="Courier New" panose="02070309020205020404" pitchFamily="49" charset="0"/>
              </a:rPr>
              <a:t>.    |    3025   |    1940   |    2934   |    2934   |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30</a:t>
            </a:fld>
            <a:endParaRPr lang="en-US"/>
          </a:p>
        </p:txBody>
      </p:sp>
      <p:sp>
        <p:nvSpPr>
          <p:cNvPr id="5" name="TextBox 4">
            <a:extLst>
              <a:ext uri="{FF2B5EF4-FFF2-40B4-BE49-F238E27FC236}">
                <a16:creationId xmlns:a16="http://schemas.microsoft.com/office/drawing/2014/main" id="{BE88CE6B-5563-18D1-F67B-776DCF1EF3FD}"/>
              </a:ext>
            </a:extLst>
          </p:cNvPr>
          <p:cNvSpPr txBox="1"/>
          <p:nvPr/>
        </p:nvSpPr>
        <p:spPr>
          <a:xfrm>
            <a:off x="9218815" y="2498631"/>
            <a:ext cx="2823990" cy="1477328"/>
          </a:xfrm>
          <a:prstGeom prst="rect">
            <a:avLst/>
          </a:prstGeom>
          <a:noFill/>
          <a:ln>
            <a:solidFill>
              <a:schemeClr val="tx1">
                <a:lumMod val="50000"/>
                <a:lumOff val="50000"/>
              </a:schemeClr>
            </a:solidFill>
          </a:ln>
        </p:spPr>
        <p:txBody>
          <a:bodyPr wrap="square" rtlCol="0">
            <a:spAutoFit/>
          </a:bodyPr>
          <a:lstStyle/>
          <a:p>
            <a:r>
              <a:rPr lang="en-US" dirty="0">
                <a:latin typeface="+mj-lt"/>
              </a:rPr>
              <a:t>The only valid estimates here are ITT and LATE. The per-protocol and as-treated estimates are not valid treatment effects. </a:t>
            </a:r>
          </a:p>
        </p:txBody>
      </p:sp>
    </p:spTree>
    <p:extLst>
      <p:ext uri="{BB962C8B-B14F-4D97-AF65-F5344CB8AC3E}">
        <p14:creationId xmlns:p14="http://schemas.microsoft.com/office/powerpoint/2010/main" val="1689527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CA47-85F7-4D61-C820-434753D8D25D}"/>
              </a:ext>
            </a:extLst>
          </p:cNvPr>
          <p:cNvSpPr>
            <a:spLocks noGrp="1"/>
          </p:cNvSpPr>
          <p:nvPr>
            <p:ph type="title"/>
          </p:nvPr>
        </p:nvSpPr>
        <p:spPr/>
        <p:txBody>
          <a:bodyPr/>
          <a:lstStyle/>
          <a:p>
            <a:r>
              <a:rPr lang="en-US" dirty="0"/>
              <a:t>Digression on Effect Sizes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CDAFDB-E466-D523-52D8-2C87D7432B3A}"/>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m:t>
                      </m:r>
                      <m:r>
                        <m:rPr>
                          <m:aln/>
                        </m:rP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m:t>
                              </m:r>
                            </m:e>
                          </m:d>
                        </m:num>
                        <m:den>
                          <m:rad>
                            <m:radPr>
                              <m:degHide m:val="on"/>
                              <m:ctrlPr>
                                <a:rPr lang="en-US" i="1" smtClean="0">
                                  <a:latin typeface="Cambria Math" panose="02040503050406030204" pitchFamily="18" charset="0"/>
                                </a:rPr>
                              </m:ctrlPr>
                            </m:radPr>
                            <m:deg/>
                            <m:e>
                              <m:f>
                                <m:fPr>
                                  <m:type m:val="lin"/>
                                  <m:ctrlPr>
                                    <a:rPr lang="en-US" i="1">
                                      <a:latin typeface="Cambria Math" panose="02040503050406030204" pitchFamily="18" charset="0"/>
                                    </a:rPr>
                                  </m:ctrlPr>
                                </m:fPr>
                                <m:num>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𝑇</m:t>
                                          </m:r>
                                          <m:r>
                                            <a:rPr lang="en-US" b="0" i="1" smtClean="0">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𝑇</m:t>
                                          </m:r>
                                          <m:r>
                                            <a:rPr lang="en-US" b="0" i="1" smtClean="0">
                                              <a:latin typeface="Cambria Math" panose="02040503050406030204" pitchFamily="18" charset="0"/>
                                            </a:rPr>
                                            <m:t>=0</m:t>
                                          </m:r>
                                        </m:sub>
                                        <m:sup>
                                          <m:r>
                                            <a:rPr lang="en-US" i="1">
                                              <a:latin typeface="Cambria Math" panose="02040503050406030204" pitchFamily="18" charset="0"/>
                                            </a:rPr>
                                            <m:t>2</m:t>
                                          </m:r>
                                        </m:sup>
                                      </m:sSubSup>
                                    </m:e>
                                  </m:d>
                                </m:num>
                                <m:den>
                                  <m:r>
                                    <a:rPr lang="en-US" i="1">
                                      <a:latin typeface="Cambria Math" panose="02040503050406030204" pitchFamily="18" charset="0"/>
                                    </a:rPr>
                                    <m:t>2</m:t>
                                  </m:r>
                                </m:den>
                              </m:f>
                            </m:e>
                          </m:rad>
                        </m:den>
                      </m:f>
                    </m:oMath>
                  </m:oMathPara>
                </a14:m>
                <a:endParaRPr lang="en-US" dirty="0"/>
              </a:p>
              <a:p>
                <a:pPr lvl="1"/>
                <a:endParaRPr lang="en-US" dirty="0"/>
              </a:p>
              <a:p>
                <a:r>
                  <a:rPr lang="en-US" dirty="0"/>
                  <a:t>Cohen’s d is the </a:t>
                </a:r>
                <a:r>
                  <a:rPr lang="en-US" i="1" dirty="0"/>
                  <a:t>standardized difference</a:t>
                </a:r>
                <a:r>
                  <a:rPr lang="en-US" dirty="0"/>
                  <a:t>, used when comparing outcomes across two independent groups (Cohen, 1988)</a:t>
                </a:r>
              </a:p>
              <a:p>
                <a:pPr lvl="1"/>
                <a:r>
                  <a:rPr lang="en-US" dirty="0"/>
                  <a:t>Counterpart to a t-test </a:t>
                </a:r>
                <a:r>
                  <a:rPr lang="en-US" dirty="0">
                    <a:sym typeface="Symbol" panose="05050102010706020507" pitchFamily="18" charset="2"/>
                  </a:rPr>
                  <a:t> P</a:t>
                </a:r>
                <a:r>
                  <a:rPr lang="en-US" dirty="0"/>
                  <a:t>rovides a metric for “practical” (vs. statistical) significance</a:t>
                </a:r>
              </a:p>
              <a:p>
                <a:pPr lvl="1"/>
                <a:r>
                  <a:rPr lang="en-US" dirty="0"/>
                  <a:t>Numerator can be a mean difference or a regression coefficient for a treatment dummy</a:t>
                </a:r>
              </a:p>
              <a:p>
                <a:pPr lvl="2"/>
                <a:r>
                  <a:rPr lang="en-US" dirty="0"/>
                  <a:t>Recall, </a:t>
                </a:r>
                <a14:m>
                  <m:oMath xmlns:m="http://schemas.openxmlformats.org/officeDocument/2006/math">
                    <m:r>
                      <a:rPr lang="en-US" b="0" i="1" smtClean="0">
                        <a:latin typeface="Cambria Math" panose="02040503050406030204" pitchFamily="18" charset="0"/>
                        <a:ea typeface="Cambria Math" panose="02040503050406030204" pitchFamily="18" charset="0"/>
                      </a:rPr>
                      <m:t>𝐼𝑇𝑇</m:t>
                    </m:r>
                    <m:r>
                      <a:rPr lang="en-US" b="0"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m:t>
                        </m:r>
                      </m:e>
                    </m:d>
                  </m:oMath>
                </a14:m>
                <a:endParaRPr lang="en-US" dirty="0"/>
              </a:p>
              <a:p>
                <a:pPr lvl="2"/>
                <a:r>
                  <a:rPr lang="en-US" dirty="0"/>
                  <a:t>If the regression model includes control variables, the formula will provide an adjusted effect size</a:t>
                </a:r>
              </a:p>
              <a:p>
                <a:pPr lvl="2"/>
                <a:endParaRPr lang="en-US" dirty="0"/>
              </a:p>
            </p:txBody>
          </p:sp>
        </mc:Choice>
        <mc:Fallback xmlns="">
          <p:sp>
            <p:nvSpPr>
              <p:cNvPr id="3" name="Content Placeholder 2">
                <a:extLst>
                  <a:ext uri="{FF2B5EF4-FFF2-40B4-BE49-F238E27FC236}">
                    <a16:creationId xmlns:a16="http://schemas.microsoft.com/office/drawing/2014/main" id="{4CCDAFDB-E466-D523-52D8-2C87D7432B3A}"/>
                  </a:ext>
                </a:extLst>
              </p:cNvPr>
              <p:cNvSpPr>
                <a:spLocks noGrp="1" noRot="1" noChangeAspect="1" noMove="1" noResize="1" noEditPoints="1" noAdjustHandles="1" noChangeArrowheads="1" noChangeShapeType="1" noTextEdit="1"/>
              </p:cNvSpPr>
              <p:nvPr>
                <p:ph idx="1"/>
              </p:nvPr>
            </p:nvSpPr>
            <p:spPr>
              <a:blipFill>
                <a:blip r:embed="rId2"/>
                <a:stretch>
                  <a:fillRect l="-923" r="-14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71AB47D-B813-3175-9EC9-676DD45F44FF}"/>
              </a:ext>
            </a:extLst>
          </p:cNvPr>
          <p:cNvSpPr>
            <a:spLocks noGrp="1"/>
          </p:cNvSpPr>
          <p:nvPr>
            <p:ph type="sldNum" sz="quarter" idx="12"/>
          </p:nvPr>
        </p:nvSpPr>
        <p:spPr/>
        <p:txBody>
          <a:bodyPr/>
          <a:lstStyle/>
          <a:p>
            <a:fld id="{653EC2E9-BBB0-4E49-A88D-C677C9DC5719}" type="slidenum">
              <a:rPr lang="en-US" smtClean="0"/>
              <a:t>31</a:t>
            </a:fld>
            <a:endParaRPr lang="en-US" dirty="0"/>
          </a:p>
        </p:txBody>
      </p:sp>
    </p:spTree>
    <p:extLst>
      <p:ext uri="{BB962C8B-B14F-4D97-AF65-F5344CB8AC3E}">
        <p14:creationId xmlns:p14="http://schemas.microsoft.com/office/powerpoint/2010/main" val="2251276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CA47-85F7-4D61-C820-434753D8D25D}"/>
              </a:ext>
            </a:extLst>
          </p:cNvPr>
          <p:cNvSpPr>
            <a:spLocks noGrp="1"/>
          </p:cNvSpPr>
          <p:nvPr>
            <p:ph type="title"/>
          </p:nvPr>
        </p:nvSpPr>
        <p:spPr/>
        <p:txBody>
          <a:bodyPr/>
          <a:lstStyle/>
          <a:p>
            <a:r>
              <a:rPr lang="en-US" dirty="0"/>
              <a:t>Digression on Effect Sizes</a:t>
            </a:r>
          </a:p>
        </p:txBody>
      </p:sp>
      <p:sp>
        <p:nvSpPr>
          <p:cNvPr id="4" name="Slide Number Placeholder 3">
            <a:extLst>
              <a:ext uri="{FF2B5EF4-FFF2-40B4-BE49-F238E27FC236}">
                <a16:creationId xmlns:a16="http://schemas.microsoft.com/office/drawing/2014/main" id="{271AB47D-B813-3175-9EC9-676DD45F44FF}"/>
              </a:ext>
            </a:extLst>
          </p:cNvPr>
          <p:cNvSpPr>
            <a:spLocks noGrp="1"/>
          </p:cNvSpPr>
          <p:nvPr>
            <p:ph type="sldNum" sz="quarter" idx="12"/>
          </p:nvPr>
        </p:nvSpPr>
        <p:spPr/>
        <p:txBody>
          <a:bodyPr/>
          <a:lstStyle/>
          <a:p>
            <a:fld id="{653EC2E9-BBB0-4E49-A88D-C677C9DC5719}" type="slidenum">
              <a:rPr lang="en-US" smtClean="0"/>
              <a:t>32</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F275664-9806-7FD6-38AA-15454E83B7FF}"/>
                  </a:ext>
                </a:extLst>
              </p:cNvPr>
              <p:cNvGraphicFramePr>
                <a:graphicFrameLocks noGrp="1"/>
              </p:cNvGraphicFramePr>
              <p:nvPr>
                <p:extLst>
                  <p:ext uri="{D42A27DB-BD31-4B8C-83A1-F6EECF244321}">
                    <p14:modId xmlns:p14="http://schemas.microsoft.com/office/powerpoint/2010/main" val="1515456105"/>
                  </p:ext>
                </p:extLst>
              </p:nvPr>
            </p:nvGraphicFramePr>
            <p:xfrm>
              <a:off x="2032000" y="1789187"/>
              <a:ext cx="8128000" cy="2292955"/>
            </p:xfrm>
            <a:graphic>
              <a:graphicData uri="http://schemas.openxmlformats.org/drawingml/2006/table">
                <a:tbl>
                  <a:tblPr firstRow="1" firstCol="1" bandRow="1">
                    <a:tableStyleId>{073A0DAA-6AF3-43AB-8588-CEC1D06C72B9}</a:tableStyleId>
                  </a:tblPr>
                  <a:tblGrid>
                    <a:gridCol w="3421743">
                      <a:extLst>
                        <a:ext uri="{9D8B030D-6E8A-4147-A177-3AD203B41FA5}">
                          <a16:colId xmlns:a16="http://schemas.microsoft.com/office/drawing/2014/main" val="812047852"/>
                        </a:ext>
                      </a:extLst>
                    </a:gridCol>
                    <a:gridCol w="4706257">
                      <a:extLst>
                        <a:ext uri="{9D8B030D-6E8A-4147-A177-3AD203B41FA5}">
                          <a16:colId xmlns:a16="http://schemas.microsoft.com/office/drawing/2014/main" val="1002472284"/>
                        </a:ext>
                      </a:extLst>
                    </a:gridCol>
                  </a:tblGrid>
                  <a:tr h="458591">
                    <a:tc>
                      <a:txBody>
                        <a:bodyPr/>
                        <a:lstStyle/>
                        <a:p>
                          <a:r>
                            <a:rPr lang="en-US" sz="2000" b="1" dirty="0">
                              <a:latin typeface="+mj-lt"/>
                            </a:rPr>
                            <a:t>Cohen’s (1988) Benchmarks</a:t>
                          </a:r>
                        </a:p>
                      </a:txBody>
                      <a:tcPr anchor="ctr"/>
                    </a:tc>
                    <a:tc>
                      <a:txBody>
                        <a:bodyPr/>
                        <a:lstStyle/>
                        <a:p>
                          <a:r>
                            <a:rPr lang="en-US" sz="2000" b="1" dirty="0">
                              <a:latin typeface="+mj-lt"/>
                            </a:rPr>
                            <a:t>Practical Significance</a:t>
                          </a:r>
                        </a:p>
                      </a:txBody>
                      <a:tcPr anchor="ctr"/>
                    </a:tc>
                    <a:extLst>
                      <a:ext uri="{0D108BD9-81ED-4DB2-BD59-A6C34878D82A}">
                        <a16:rowId xmlns:a16="http://schemas.microsoft.com/office/drawing/2014/main" val="2555072103"/>
                      </a:ext>
                    </a:extLst>
                  </a:tr>
                  <a:tr h="458591">
                    <a:tc>
                      <a:txBody>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0.0</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&lt;0.2</m:t>
                                </m:r>
                              </m:oMath>
                            </m:oMathPara>
                          </a14:m>
                          <a:endParaRPr lang="en-US" sz="2000" b="0" dirty="0">
                            <a:latin typeface="+mj-lt"/>
                          </a:endParaRPr>
                        </a:p>
                      </a:txBody>
                      <a:tcPr anchor="ctr"/>
                    </a:tc>
                    <a:tc>
                      <a:txBody>
                        <a:bodyPr/>
                        <a:lstStyle/>
                        <a:p>
                          <a:r>
                            <a:rPr lang="en-US" sz="2000" dirty="0">
                              <a:latin typeface="+mj-lt"/>
                            </a:rPr>
                            <a:t>Very small effect size</a:t>
                          </a:r>
                        </a:p>
                      </a:txBody>
                      <a:tcPr anchor="ctr"/>
                    </a:tc>
                    <a:extLst>
                      <a:ext uri="{0D108BD9-81ED-4DB2-BD59-A6C34878D82A}">
                        <a16:rowId xmlns:a16="http://schemas.microsoft.com/office/drawing/2014/main" val="2223961807"/>
                      </a:ext>
                    </a:extLst>
                  </a:tr>
                  <a:tr h="458591">
                    <a:tc>
                      <a:txBody>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0.2</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&lt;0.5</m:t>
                                </m:r>
                              </m:oMath>
                            </m:oMathPara>
                          </a14:m>
                          <a:endParaRPr lang="en-US" sz="2000" b="0" kern="1200" dirty="0">
                            <a:solidFill>
                              <a:schemeClr val="lt1"/>
                            </a:solidFill>
                            <a:latin typeface="+mn-lt"/>
                            <a:ea typeface="+mn-ea"/>
                            <a:cs typeface="+mn-cs"/>
                          </a:endParaRPr>
                        </a:p>
                      </a:txBody>
                      <a:tcPr anchor="ctr"/>
                    </a:tc>
                    <a:tc>
                      <a:txBody>
                        <a:bodyPr/>
                        <a:lstStyle/>
                        <a:p>
                          <a:r>
                            <a:rPr lang="en-US" sz="2000" dirty="0">
                              <a:latin typeface="+mj-lt"/>
                            </a:rPr>
                            <a:t>Small effect size</a:t>
                          </a:r>
                        </a:p>
                      </a:txBody>
                      <a:tcPr anchor="ctr"/>
                    </a:tc>
                    <a:extLst>
                      <a:ext uri="{0D108BD9-81ED-4DB2-BD59-A6C34878D82A}">
                        <a16:rowId xmlns:a16="http://schemas.microsoft.com/office/drawing/2014/main" val="3572449332"/>
                      </a:ext>
                    </a:extLst>
                  </a:tr>
                  <a:tr h="458591">
                    <a:tc>
                      <a:txBody>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&lt;0.8</m:t>
                                </m:r>
                              </m:oMath>
                            </m:oMathPara>
                          </a14:m>
                          <a:endParaRPr lang="en-US" sz="2000" b="0" kern="1200" dirty="0">
                            <a:solidFill>
                              <a:schemeClr val="lt1"/>
                            </a:solidFill>
                            <a:latin typeface="+mn-lt"/>
                            <a:ea typeface="+mn-ea"/>
                            <a:cs typeface="+mn-cs"/>
                          </a:endParaRPr>
                        </a:p>
                      </a:txBody>
                      <a:tcPr anchor="ctr"/>
                    </a:tc>
                    <a:tc>
                      <a:txBody>
                        <a:bodyPr/>
                        <a:lstStyle/>
                        <a:p>
                          <a:r>
                            <a:rPr lang="en-US" sz="2000" dirty="0">
                              <a:latin typeface="+mj-lt"/>
                            </a:rPr>
                            <a:t>Medium effect size</a:t>
                          </a:r>
                        </a:p>
                      </a:txBody>
                      <a:tcPr anchor="ctr"/>
                    </a:tc>
                    <a:extLst>
                      <a:ext uri="{0D108BD9-81ED-4DB2-BD59-A6C34878D82A}">
                        <a16:rowId xmlns:a16="http://schemas.microsoft.com/office/drawing/2014/main" val="500642882"/>
                      </a:ext>
                    </a:extLst>
                  </a:tr>
                  <a:tr h="458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0.8</m:t>
                                </m:r>
                              </m:oMath>
                            </m:oMathPara>
                          </a14:m>
                          <a:endParaRPr lang="en-US" sz="2000" b="0" kern="1200" dirty="0">
                            <a:solidFill>
                              <a:schemeClr val="lt1"/>
                            </a:solidFill>
                            <a:latin typeface="+mn-lt"/>
                            <a:ea typeface="+mn-ea"/>
                            <a:cs typeface="+mn-cs"/>
                          </a:endParaRPr>
                        </a:p>
                      </a:txBody>
                      <a:tcPr anchor="ctr"/>
                    </a:tc>
                    <a:tc>
                      <a:txBody>
                        <a:bodyPr/>
                        <a:lstStyle/>
                        <a:p>
                          <a:r>
                            <a:rPr lang="en-US" sz="2000" dirty="0">
                              <a:latin typeface="+mj-lt"/>
                            </a:rPr>
                            <a:t>Large effect size</a:t>
                          </a:r>
                        </a:p>
                      </a:txBody>
                      <a:tcPr anchor="ctr"/>
                    </a:tc>
                    <a:extLst>
                      <a:ext uri="{0D108BD9-81ED-4DB2-BD59-A6C34878D82A}">
                        <a16:rowId xmlns:a16="http://schemas.microsoft.com/office/drawing/2014/main" val="2435025000"/>
                      </a:ext>
                    </a:extLst>
                  </a:tr>
                </a:tbl>
              </a:graphicData>
            </a:graphic>
          </p:graphicFrame>
        </mc:Choice>
        <mc:Fallback xmlns="">
          <p:graphicFrame>
            <p:nvGraphicFramePr>
              <p:cNvPr id="7" name="Table 6">
                <a:extLst>
                  <a:ext uri="{FF2B5EF4-FFF2-40B4-BE49-F238E27FC236}">
                    <a16:creationId xmlns:a16="http://schemas.microsoft.com/office/drawing/2014/main" id="{DF275664-9806-7FD6-38AA-15454E83B7FF}"/>
                  </a:ext>
                </a:extLst>
              </p:cNvPr>
              <p:cNvGraphicFramePr>
                <a:graphicFrameLocks noGrp="1"/>
              </p:cNvGraphicFramePr>
              <p:nvPr>
                <p:extLst>
                  <p:ext uri="{D42A27DB-BD31-4B8C-83A1-F6EECF244321}">
                    <p14:modId xmlns:p14="http://schemas.microsoft.com/office/powerpoint/2010/main" val="1515456105"/>
                  </p:ext>
                </p:extLst>
              </p:nvPr>
            </p:nvGraphicFramePr>
            <p:xfrm>
              <a:off x="2032000" y="1789187"/>
              <a:ext cx="8128000" cy="2292955"/>
            </p:xfrm>
            <a:graphic>
              <a:graphicData uri="http://schemas.openxmlformats.org/drawingml/2006/table">
                <a:tbl>
                  <a:tblPr firstRow="1" firstCol="1" bandRow="1">
                    <a:tableStyleId>{073A0DAA-6AF3-43AB-8588-CEC1D06C72B9}</a:tableStyleId>
                  </a:tblPr>
                  <a:tblGrid>
                    <a:gridCol w="3421743">
                      <a:extLst>
                        <a:ext uri="{9D8B030D-6E8A-4147-A177-3AD203B41FA5}">
                          <a16:colId xmlns:a16="http://schemas.microsoft.com/office/drawing/2014/main" val="812047852"/>
                        </a:ext>
                      </a:extLst>
                    </a:gridCol>
                    <a:gridCol w="4706257">
                      <a:extLst>
                        <a:ext uri="{9D8B030D-6E8A-4147-A177-3AD203B41FA5}">
                          <a16:colId xmlns:a16="http://schemas.microsoft.com/office/drawing/2014/main" val="1002472284"/>
                        </a:ext>
                      </a:extLst>
                    </a:gridCol>
                  </a:tblGrid>
                  <a:tr h="458591">
                    <a:tc>
                      <a:txBody>
                        <a:bodyPr/>
                        <a:lstStyle/>
                        <a:p>
                          <a:r>
                            <a:rPr lang="en-US" sz="2000" b="1" dirty="0">
                              <a:latin typeface="+mj-lt"/>
                            </a:rPr>
                            <a:t>Cohen’s (1988) Benchmarks</a:t>
                          </a:r>
                        </a:p>
                      </a:txBody>
                      <a:tcPr anchor="ctr"/>
                    </a:tc>
                    <a:tc>
                      <a:txBody>
                        <a:bodyPr/>
                        <a:lstStyle/>
                        <a:p>
                          <a:r>
                            <a:rPr lang="en-US" sz="2000" b="1" dirty="0">
                              <a:latin typeface="+mj-lt"/>
                            </a:rPr>
                            <a:t>Practical Significance</a:t>
                          </a:r>
                        </a:p>
                      </a:txBody>
                      <a:tcPr anchor="ctr"/>
                    </a:tc>
                    <a:extLst>
                      <a:ext uri="{0D108BD9-81ED-4DB2-BD59-A6C34878D82A}">
                        <a16:rowId xmlns:a16="http://schemas.microsoft.com/office/drawing/2014/main" val="2555072103"/>
                      </a:ext>
                    </a:extLst>
                  </a:tr>
                  <a:tr h="458591">
                    <a:tc>
                      <a:txBody>
                        <a:bodyPr/>
                        <a:lstStyle/>
                        <a:p>
                          <a:endParaRPr lang="en-US"/>
                        </a:p>
                      </a:txBody>
                      <a:tcPr anchor="ctr">
                        <a:blipFill>
                          <a:blip r:embed="rId2"/>
                          <a:stretch>
                            <a:fillRect l="-178" t="-100000" r="-138078" b="-314474"/>
                          </a:stretch>
                        </a:blipFill>
                      </a:tcPr>
                    </a:tc>
                    <a:tc>
                      <a:txBody>
                        <a:bodyPr/>
                        <a:lstStyle/>
                        <a:p>
                          <a:r>
                            <a:rPr lang="en-US" sz="2000" dirty="0">
                              <a:latin typeface="+mj-lt"/>
                            </a:rPr>
                            <a:t>Very small effect size</a:t>
                          </a:r>
                        </a:p>
                      </a:txBody>
                      <a:tcPr anchor="ctr"/>
                    </a:tc>
                    <a:extLst>
                      <a:ext uri="{0D108BD9-81ED-4DB2-BD59-A6C34878D82A}">
                        <a16:rowId xmlns:a16="http://schemas.microsoft.com/office/drawing/2014/main" val="2223961807"/>
                      </a:ext>
                    </a:extLst>
                  </a:tr>
                  <a:tr h="458591">
                    <a:tc>
                      <a:txBody>
                        <a:bodyPr/>
                        <a:lstStyle/>
                        <a:p>
                          <a:endParaRPr lang="en-US"/>
                        </a:p>
                      </a:txBody>
                      <a:tcPr anchor="ctr">
                        <a:blipFill>
                          <a:blip r:embed="rId2"/>
                          <a:stretch>
                            <a:fillRect l="-178" t="-202667" r="-138078" b="-218667"/>
                          </a:stretch>
                        </a:blipFill>
                      </a:tcPr>
                    </a:tc>
                    <a:tc>
                      <a:txBody>
                        <a:bodyPr/>
                        <a:lstStyle/>
                        <a:p>
                          <a:r>
                            <a:rPr lang="en-US" sz="2000" dirty="0">
                              <a:latin typeface="+mj-lt"/>
                            </a:rPr>
                            <a:t>Small effect size</a:t>
                          </a:r>
                        </a:p>
                      </a:txBody>
                      <a:tcPr anchor="ctr"/>
                    </a:tc>
                    <a:extLst>
                      <a:ext uri="{0D108BD9-81ED-4DB2-BD59-A6C34878D82A}">
                        <a16:rowId xmlns:a16="http://schemas.microsoft.com/office/drawing/2014/main" val="3572449332"/>
                      </a:ext>
                    </a:extLst>
                  </a:tr>
                  <a:tr h="458591">
                    <a:tc>
                      <a:txBody>
                        <a:bodyPr/>
                        <a:lstStyle/>
                        <a:p>
                          <a:endParaRPr lang="en-US"/>
                        </a:p>
                      </a:txBody>
                      <a:tcPr anchor="ctr">
                        <a:blipFill>
                          <a:blip r:embed="rId2"/>
                          <a:stretch>
                            <a:fillRect l="-178" t="-298684" r="-138078" b="-115789"/>
                          </a:stretch>
                        </a:blipFill>
                      </a:tcPr>
                    </a:tc>
                    <a:tc>
                      <a:txBody>
                        <a:bodyPr/>
                        <a:lstStyle/>
                        <a:p>
                          <a:r>
                            <a:rPr lang="en-US" sz="2000" dirty="0">
                              <a:latin typeface="+mj-lt"/>
                            </a:rPr>
                            <a:t>Medium effect size</a:t>
                          </a:r>
                        </a:p>
                      </a:txBody>
                      <a:tcPr anchor="ctr"/>
                    </a:tc>
                    <a:extLst>
                      <a:ext uri="{0D108BD9-81ED-4DB2-BD59-A6C34878D82A}">
                        <a16:rowId xmlns:a16="http://schemas.microsoft.com/office/drawing/2014/main" val="500642882"/>
                      </a:ext>
                    </a:extLst>
                  </a:tr>
                  <a:tr h="458591">
                    <a:tc>
                      <a:txBody>
                        <a:bodyPr/>
                        <a:lstStyle/>
                        <a:p>
                          <a:endParaRPr lang="en-US"/>
                        </a:p>
                      </a:txBody>
                      <a:tcPr anchor="ctr">
                        <a:blipFill>
                          <a:blip r:embed="rId2"/>
                          <a:stretch>
                            <a:fillRect l="-178" t="-404000" r="-138078" b="-17333"/>
                          </a:stretch>
                        </a:blipFill>
                      </a:tcPr>
                    </a:tc>
                    <a:tc>
                      <a:txBody>
                        <a:bodyPr/>
                        <a:lstStyle/>
                        <a:p>
                          <a:r>
                            <a:rPr lang="en-US" sz="2000" dirty="0">
                              <a:latin typeface="+mj-lt"/>
                            </a:rPr>
                            <a:t>Large effect size</a:t>
                          </a:r>
                        </a:p>
                      </a:txBody>
                      <a:tcPr anchor="ctr"/>
                    </a:tc>
                    <a:extLst>
                      <a:ext uri="{0D108BD9-81ED-4DB2-BD59-A6C34878D82A}">
                        <a16:rowId xmlns:a16="http://schemas.microsoft.com/office/drawing/2014/main" val="2435025000"/>
                      </a:ext>
                    </a:extLst>
                  </a:tr>
                </a:tbl>
              </a:graphicData>
            </a:graphic>
          </p:graphicFrame>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459B1F3-E1FB-9D37-4B8F-B6B2346DB3E0}"/>
                  </a:ext>
                </a:extLst>
              </p:cNvPr>
              <p:cNvSpPr>
                <a:spLocks noGrp="1"/>
              </p:cNvSpPr>
              <p:nvPr>
                <p:ph idx="1"/>
              </p:nvPr>
            </p:nvSpPr>
            <p:spPr>
              <a:xfrm>
                <a:off x="157215" y="4349530"/>
                <a:ext cx="11885592" cy="2354468"/>
              </a:xfrm>
            </p:spPr>
            <p:txBody>
              <a:bodyPr/>
              <a:lstStyle/>
              <a:p>
                <a:r>
                  <a:rPr lang="en-US" dirty="0"/>
                  <a:t>Some scholars suggest modifying the benchmarks by adding more gradations (</a:t>
                </a:r>
                <a:r>
                  <a:rPr lang="en-US" dirty="0" err="1"/>
                  <a:t>Sawilowsky</a:t>
                </a:r>
                <a:r>
                  <a:rPr lang="en-US" dirty="0"/>
                  <a:t>, 2009) or scaling them downward to better align with estimates from applied research (</a:t>
                </a:r>
                <a:r>
                  <a:rPr lang="en-US" sz="2800" dirty="0" err="1"/>
                  <a:t>Lovakov</a:t>
                </a:r>
                <a:r>
                  <a:rPr lang="en-US" sz="2800" dirty="0"/>
                  <a:t> and </a:t>
                </a:r>
                <a:r>
                  <a:rPr lang="en-US" sz="2800" dirty="0" err="1"/>
                  <a:t>Agadullina</a:t>
                </a:r>
                <a:r>
                  <a:rPr lang="en-US" dirty="0"/>
                  <a:t>, </a:t>
                </a:r>
                <a:r>
                  <a:rPr lang="en-US" sz="2800" dirty="0"/>
                  <a:t>2021</a:t>
                </a:r>
                <a:r>
                  <a:rPr lang="en-US" dirty="0"/>
                  <a:t>)</a:t>
                </a:r>
              </a:p>
              <a:p>
                <a:pPr lvl="1"/>
                <a:r>
                  <a:rPr lang="en-US" dirty="0"/>
                  <a:t>Rightly or wrongly, many people use </a:t>
                </a:r>
                <a14:m>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𝑑</m:t>
                        </m:r>
                      </m:e>
                    </m:d>
                    <m:r>
                      <a:rPr lang="en-US" sz="2400" b="0" i="1" smtClean="0">
                        <a:latin typeface="Cambria Math" panose="02040503050406030204" pitchFamily="18" charset="0"/>
                        <a:ea typeface="Cambria Math" panose="02040503050406030204" pitchFamily="18" charset="0"/>
                      </a:rPr>
                      <m:t>≥0.2</m:t>
                    </m:r>
                  </m:oMath>
                </a14:m>
                <a:r>
                  <a:rPr lang="en-US" dirty="0"/>
                  <a:t> to judge whether an intervention matters</a:t>
                </a:r>
              </a:p>
            </p:txBody>
          </p:sp>
        </mc:Choice>
        <mc:Fallback xmlns="">
          <p:sp>
            <p:nvSpPr>
              <p:cNvPr id="8" name="Content Placeholder 2">
                <a:extLst>
                  <a:ext uri="{FF2B5EF4-FFF2-40B4-BE49-F238E27FC236}">
                    <a16:creationId xmlns:a16="http://schemas.microsoft.com/office/drawing/2014/main" id="{5459B1F3-E1FB-9D37-4B8F-B6B2346DB3E0}"/>
                  </a:ext>
                </a:extLst>
              </p:cNvPr>
              <p:cNvSpPr>
                <a:spLocks noGrp="1" noRot="1" noChangeAspect="1" noMove="1" noResize="1" noEditPoints="1" noAdjustHandles="1" noChangeArrowheads="1" noChangeShapeType="1" noTextEdit="1"/>
              </p:cNvSpPr>
              <p:nvPr>
                <p:ph idx="1"/>
              </p:nvPr>
            </p:nvSpPr>
            <p:spPr>
              <a:xfrm>
                <a:off x="157215" y="4349530"/>
                <a:ext cx="11885592" cy="2354468"/>
              </a:xfrm>
              <a:blipFill>
                <a:blip r:embed="rId3"/>
                <a:stretch>
                  <a:fillRect l="-923" t="-2591"/>
                </a:stretch>
              </a:blipFill>
            </p:spPr>
            <p:txBody>
              <a:bodyPr/>
              <a:lstStyle/>
              <a:p>
                <a:r>
                  <a:rPr lang="en-US">
                    <a:noFill/>
                  </a:rPr>
                  <a:t> </a:t>
                </a:r>
              </a:p>
            </p:txBody>
          </p:sp>
        </mc:Fallback>
      </mc:AlternateContent>
    </p:spTree>
    <p:extLst>
      <p:ext uri="{BB962C8B-B14F-4D97-AF65-F5344CB8AC3E}">
        <p14:creationId xmlns:p14="http://schemas.microsoft.com/office/powerpoint/2010/main" val="3944557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Effect Size for the ITT</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d &lt;- </a:t>
            </a:r>
            <a:r>
              <a:rPr lang="en-US" sz="1600" dirty="0" err="1">
                <a:latin typeface="Courier New" panose="02070309020205020404" pitchFamily="49" charset="0"/>
                <a:cs typeface="Courier New" panose="02070309020205020404" pitchFamily="49" charset="0"/>
              </a:rPr>
              <a:t>cohens_d</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exp, </a:t>
            </a:r>
            <a:r>
              <a:rPr lang="en-US" sz="1600" dirty="0" err="1">
                <a:latin typeface="Courier New" panose="02070309020205020404" pitchFamily="49" charset="0"/>
                <a:cs typeface="Courier New" panose="02070309020205020404" pitchFamily="49" charset="0"/>
              </a:rPr>
              <a:t>pooled_sd</a:t>
            </a:r>
            <a:r>
              <a:rPr lang="en-US" sz="1600" dirty="0">
                <a:latin typeface="Courier New" panose="02070309020205020404" pitchFamily="49" charset="0"/>
                <a:cs typeface="Courier New" panose="02070309020205020404" pitchFamily="49" charset="0"/>
              </a:rPr>
              <a:t> = F,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d</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Cohen's d |         95% CI</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-0.07     | [-0.14,  0.00]</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 Estimated using un-pooled SD.</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interpret_cohens_d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d$Cohens_d</a:t>
            </a:r>
            <a:r>
              <a:rPr lang="en-US" sz="1600" dirty="0">
                <a:latin typeface="Courier New" panose="02070309020205020404" pitchFamily="49" charset="0"/>
                <a:cs typeface="Courier New" panose="02070309020205020404" pitchFamily="49" charset="0"/>
              </a:rPr>
              <a:t>, rules = "cohen1988")</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 "very small"</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(Rules: cohen1988)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33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BF7491-65C3-4BBB-B23D-DF0007B61B6A}"/>
                  </a:ext>
                </a:extLst>
              </p:cNvPr>
              <p:cNvSpPr txBox="1"/>
              <p:nvPr/>
            </p:nvSpPr>
            <p:spPr>
              <a:xfrm>
                <a:off x="7952014" y="1650733"/>
                <a:ext cx="4090792" cy="3693319"/>
              </a:xfrm>
              <a:prstGeom prst="rect">
                <a:avLst/>
              </a:prstGeom>
              <a:noFill/>
              <a:ln>
                <a:solidFill>
                  <a:schemeClr val="tx1">
                    <a:lumMod val="50000"/>
                    <a:lumOff val="50000"/>
                  </a:schemeClr>
                </a:solidFill>
              </a:ln>
            </p:spPr>
            <p:txBody>
              <a:bodyPr wrap="square" rtlCol="0">
                <a:spAutoFit/>
              </a:bodyPr>
              <a:lstStyle/>
              <a:p>
                <a:r>
                  <a:rPr lang="en-US" dirty="0">
                    <a:latin typeface="+mj-lt"/>
                  </a:rPr>
                  <a:t>The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effectsize</a:t>
                </a:r>
                <a:r>
                  <a:rPr lang="en-US" dirty="0">
                    <a:latin typeface="Courier New" panose="02070309020205020404" pitchFamily="49" charset="0"/>
                    <a:cs typeface="Courier New" panose="02070309020205020404" pitchFamily="49" charset="0"/>
                  </a:rPr>
                  <a:t> </a:t>
                </a:r>
                <a:r>
                  <a:rPr lang="en-US" dirty="0">
                    <a:latin typeface="+mj-lt"/>
                  </a:rPr>
                  <a:t>package automates calculation of Cohen’s d. Just note that the sign is switched from what it should be, because of the order in which groups are entered. The estimate for our data is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=0.07</m:t>
                    </m:r>
                  </m:oMath>
                </a14:m>
                <a:r>
                  <a:rPr lang="en-US" dirty="0">
                    <a:latin typeface="+mj-lt"/>
                  </a:rPr>
                  <a:t>, which would be regarded as a very small effect, even though statistically significant. </a:t>
                </a:r>
              </a:p>
              <a:p>
                <a:endParaRPr lang="en-US" dirty="0">
                  <a:latin typeface="+mj-lt"/>
                </a:endParaRPr>
              </a:p>
              <a:p>
                <a:r>
                  <a:rPr lang="en-US" b="1" dirty="0" err="1">
                    <a:latin typeface="Courier New" panose="02070309020205020404" pitchFamily="49" charset="0"/>
                    <a:cs typeface="Courier New" panose="02070309020205020404" pitchFamily="49" charset="0"/>
                  </a:rPr>
                  <a:t>interpret_cohens_d</a:t>
                </a:r>
                <a:r>
                  <a:rPr lang="en-US" b="1" dirty="0">
                    <a:latin typeface="Courier New" panose="02070309020205020404" pitchFamily="49" charset="0"/>
                    <a:cs typeface="Courier New" panose="02070309020205020404" pitchFamily="49" charset="0"/>
                  </a:rPr>
                  <a:t>() </a:t>
                </a:r>
                <a:r>
                  <a:rPr lang="en-US" dirty="0">
                    <a:latin typeface="+mj-lt"/>
                  </a:rPr>
                  <a:t>will apply Cohen’s (1988) benchmarks, or else alternative benchmarks specified via the</a:t>
                </a:r>
                <a:r>
                  <a:rPr lang="en-US" dirty="0">
                    <a:latin typeface="Courier New" panose="02070309020205020404" pitchFamily="49" charset="0"/>
                    <a:cs typeface="Courier New" panose="02070309020205020404" pitchFamily="49" charset="0"/>
                  </a:rPr>
                  <a:t> rules </a:t>
                </a:r>
                <a:r>
                  <a:rPr lang="en-US" dirty="0">
                    <a:latin typeface="+mj-lt"/>
                  </a:rPr>
                  <a:t>option.</a:t>
                </a:r>
              </a:p>
            </p:txBody>
          </p:sp>
        </mc:Choice>
        <mc:Fallback xmlns="">
          <p:sp>
            <p:nvSpPr>
              <p:cNvPr id="5" name="TextBox 4">
                <a:extLst>
                  <a:ext uri="{FF2B5EF4-FFF2-40B4-BE49-F238E27FC236}">
                    <a16:creationId xmlns:a16="http://schemas.microsoft.com/office/drawing/2014/main" id="{A3BF7491-65C3-4BBB-B23D-DF0007B61B6A}"/>
                  </a:ext>
                </a:extLst>
              </p:cNvPr>
              <p:cNvSpPr txBox="1">
                <a:spLocks noRot="1" noChangeAspect="1" noMove="1" noResize="1" noEditPoints="1" noAdjustHandles="1" noChangeArrowheads="1" noChangeShapeType="1" noTextEdit="1"/>
              </p:cNvSpPr>
              <p:nvPr/>
            </p:nvSpPr>
            <p:spPr>
              <a:xfrm>
                <a:off x="7952014" y="1650733"/>
                <a:ext cx="4090792" cy="3693319"/>
              </a:xfrm>
              <a:prstGeom prst="rect">
                <a:avLst/>
              </a:prstGeom>
              <a:blipFill>
                <a:blip r:embed="rId2"/>
                <a:stretch>
                  <a:fillRect l="-1039" t="-987" r="-2077" b="-1645"/>
                </a:stretch>
              </a:blipFill>
              <a:ln>
                <a:solidFill>
                  <a:schemeClr val="tx1">
                    <a:lumMod val="50000"/>
                    <a:lumOff val="50000"/>
                  </a:schemeClr>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08F64A34-7C8B-1314-CA3B-7D3845C83F1E}"/>
              </a:ext>
            </a:extLst>
          </p:cNvPr>
          <p:cNvSpPr/>
          <p:nvPr/>
        </p:nvSpPr>
        <p:spPr>
          <a:xfrm>
            <a:off x="530679" y="3229793"/>
            <a:ext cx="3326426"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537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Effect Size for the LATE</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lnSpc>
                <a:spcPct val="100000"/>
              </a:lnSpc>
              <a:spcBef>
                <a:spcPts val="600"/>
              </a:spcBef>
              <a:buNone/>
            </a:pPr>
            <a:r>
              <a:rPr lang="de-DE" sz="1600" dirty="0">
                <a:latin typeface="Courier New" panose="02070309020205020404" pitchFamily="49" charset="0"/>
                <a:cs typeface="Courier New" panose="02070309020205020404" pitchFamily="49" charset="0"/>
              </a:rPr>
              <a:t>d$Cohens_d</a:t>
            </a:r>
          </a:p>
          <a:p>
            <a:pPr marL="0" indent="0">
              <a:lnSpc>
                <a:spcPct val="100000"/>
              </a:lnSpc>
              <a:spcBef>
                <a:spcPts val="600"/>
              </a:spcBef>
              <a:buNone/>
            </a:pPr>
            <a:r>
              <a:rPr lang="de-DE" sz="1600" dirty="0">
                <a:latin typeface="Courier New" panose="02070309020205020404" pitchFamily="49" charset="0"/>
                <a:cs typeface="Courier New" panose="02070309020205020404" pitchFamily="49" charset="0"/>
              </a:rPr>
              <a:t>## [1] -0.07227347</a:t>
            </a:r>
          </a:p>
          <a:p>
            <a:pPr marL="0" indent="0">
              <a:lnSpc>
                <a:spcPct val="100000"/>
              </a:lnSpc>
              <a:spcBef>
                <a:spcPts val="600"/>
              </a:spcBef>
              <a:buNone/>
            </a:pPr>
            <a:endParaRPr lang="de-DE"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(Intercept)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2095.1492    223.9285 </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(Intercept)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1638.422     717.318 </a:t>
            </a:r>
          </a:p>
          <a:p>
            <a:pPr marL="0" indent="0">
              <a:lnSpc>
                <a:spcPct val="100000"/>
              </a:lnSpc>
              <a:spcBef>
                <a:spcPts val="60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600" dirty="0" err="1">
                <a:latin typeface="Courier New" panose="02070309020205020404" pitchFamily="49" charset="0"/>
                <a:cs typeface="Courier New" panose="02070309020205020404" pitchFamily="49" charset="0"/>
              </a:rPr>
              <a:t>d$Cohens_d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)[2] /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)[2])</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a:t>
            </a:r>
          </a:p>
          <a:p>
            <a:pPr marL="0" indent="0">
              <a:lnSpc>
                <a:spcPct val="100000"/>
              </a:lnSpc>
              <a:spcBef>
                <a:spcPts val="600"/>
              </a:spcBef>
              <a:buNone/>
            </a:pPr>
            <a:r>
              <a:rPr lang="en-US" sz="1600" dirty="0">
                <a:latin typeface="Courier New" panose="02070309020205020404" pitchFamily="49" charset="0"/>
                <a:cs typeface="Courier New" panose="02070309020205020404" pitchFamily="49" charset="0"/>
              </a:rPr>
              <a:t>## -0.2315162</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34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BF7491-65C3-4BBB-B23D-DF0007B61B6A}"/>
                  </a:ext>
                </a:extLst>
              </p:cNvPr>
              <p:cNvSpPr txBox="1"/>
              <p:nvPr/>
            </p:nvSpPr>
            <p:spPr>
              <a:xfrm>
                <a:off x="7065818" y="1650733"/>
                <a:ext cx="4976989" cy="4213782"/>
              </a:xfrm>
              <a:prstGeom prst="rect">
                <a:avLst/>
              </a:prstGeom>
              <a:noFill/>
              <a:ln>
                <a:solidFill>
                  <a:schemeClr val="tx1">
                    <a:lumMod val="50000"/>
                    <a:lumOff val="50000"/>
                  </a:schemeClr>
                </a:solidFill>
              </a:ln>
            </p:spPr>
            <p:txBody>
              <a:bodyPr wrap="square" rtlCol="0">
                <a:spAutoFit/>
              </a:bodyPr>
              <a:lstStyle/>
              <a:p>
                <a:r>
                  <a:rPr lang="en-US" dirty="0">
                    <a:latin typeface="+mj-lt"/>
                  </a:rPr>
                  <a:t>Because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cohens_d</a:t>
                </a:r>
                <a:r>
                  <a:rPr lang="en-US" b="1" dirty="0">
                    <a:latin typeface="Courier New" panose="02070309020205020404" pitchFamily="49" charset="0"/>
                    <a:cs typeface="Courier New" panose="02070309020205020404" pitchFamily="49" charset="0"/>
                  </a:rPr>
                  <a:t>() </a:t>
                </a:r>
                <a:r>
                  <a:rPr lang="en-US" dirty="0">
                    <a:latin typeface="+mj-lt"/>
                  </a:rPr>
                  <a:t>only takes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lm</a:t>
                </a:r>
                <a:r>
                  <a:rPr lang="en-US" b="1" dirty="0">
                    <a:latin typeface="Courier New" panose="02070309020205020404" pitchFamily="49" charset="0"/>
                    <a:cs typeface="Courier New" panose="02070309020205020404" pitchFamily="49" charset="0"/>
                  </a:rPr>
                  <a:t>()</a:t>
                </a:r>
                <a:r>
                  <a:rPr lang="en-US" dirty="0">
                    <a:latin typeface="+mj-lt"/>
                  </a:rPr>
                  <a:t>-type objects, we cannot use it to directly calculate an effect size for the LATE from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ivreg</a:t>
                </a:r>
                <a:r>
                  <a:rPr lang="en-US" b="1" dirty="0">
                    <a:latin typeface="Courier New" panose="02070309020205020404" pitchFamily="49" charset="0"/>
                    <a:cs typeface="Courier New" panose="02070309020205020404" pitchFamily="49" charset="0"/>
                  </a:rPr>
                  <a:t>()</a:t>
                </a:r>
                <a:r>
                  <a:rPr lang="en-US" dirty="0">
                    <a:latin typeface="+mj-lt"/>
                  </a:rPr>
                  <a:t>. However, we can trick the program into giving us the LATE effect size by noting the following about Cohen’s d:</a:t>
                </a:r>
              </a:p>
              <a:p>
                <a:endParaRPr lang="en-US" dirty="0">
                  <a:latin typeface="+mj-lt"/>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𝐼𝑇𝑇</m:t>
                          </m:r>
                        </m:sub>
                      </m:sSub>
                      <m:r>
                        <m:rPr>
                          <m:aln/>
                        </m:rP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𝑇𝑇</m:t>
                          </m:r>
                        </m:num>
                        <m:den>
                          <m:r>
                            <a:rPr lang="en-US" i="1" smtClean="0">
                              <a:latin typeface="Cambria Math" panose="02040503050406030204" pitchFamily="18" charset="0"/>
                            </a:rPr>
                            <m:t>𝑆</m:t>
                          </m:r>
                          <m:r>
                            <a:rPr lang="en-US" b="0" i="1" smtClean="0">
                              <a:latin typeface="Cambria Math" panose="02040503050406030204" pitchFamily="18" charset="0"/>
                            </a:rPr>
                            <m:t>𝐷</m:t>
                          </m:r>
                        </m:den>
                      </m:f>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𝐿𝐴𝑇𝐸</m:t>
                          </m:r>
                        </m:sub>
                      </m:sSub>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𝐼𝑇𝑇</m:t>
                          </m:r>
                        </m:sub>
                      </m:sSub>
                      <m:f>
                        <m:fPr>
                          <m:ctrlPr>
                            <a:rPr lang="en-US" i="1">
                              <a:latin typeface="Cambria Math" panose="02040503050406030204" pitchFamily="18" charset="0"/>
                            </a:rPr>
                          </m:ctrlPr>
                        </m:fPr>
                        <m:num>
                          <m:r>
                            <a:rPr lang="en-US" b="0" i="1" smtClean="0">
                              <a:latin typeface="Cambria Math" panose="02040503050406030204" pitchFamily="18" charset="0"/>
                            </a:rPr>
                            <m:t>𝐿𝐴𝑇𝐸</m:t>
                          </m:r>
                        </m:num>
                        <m:den>
                          <m:r>
                            <a:rPr lang="en-US" b="0" i="1" smtClean="0">
                              <a:latin typeface="Cambria Math" panose="02040503050406030204" pitchFamily="18" charset="0"/>
                            </a:rPr>
                            <m:t>𝐼𝑇𝑇</m:t>
                          </m:r>
                        </m:den>
                      </m:f>
                    </m:oMath>
                  </m:oMathPara>
                </a14:m>
                <a:endParaRPr lang="en-US" dirty="0">
                  <a:latin typeface="+mj-lt"/>
                </a:endParaRPr>
              </a:p>
              <a:p>
                <a:endParaRPr lang="en-US" dirty="0">
                  <a:latin typeface="+mj-lt"/>
                </a:endParaRPr>
              </a:p>
              <a:p>
                <a:r>
                  <a:rPr lang="en-US" dirty="0">
                    <a:latin typeface="+mj-lt"/>
                  </a:rPr>
                  <a:t>We merely need to substitute a different numerator. We can use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coef</a:t>
                </a:r>
                <a:r>
                  <a:rPr lang="en-US" b="1" dirty="0">
                    <a:latin typeface="Courier New" panose="02070309020205020404" pitchFamily="49" charset="0"/>
                    <a:cs typeface="Courier New" panose="02070309020205020404" pitchFamily="49" charset="0"/>
                  </a:rPr>
                  <a:t>() </a:t>
                </a:r>
                <a:r>
                  <a:rPr lang="en-US" dirty="0">
                    <a:latin typeface="+mj-lt"/>
                  </a:rPr>
                  <a:t>with </a:t>
                </a:r>
                <a:r>
                  <a:rPr lang="en-US" dirty="0" err="1">
                    <a:latin typeface="+mj-lt"/>
                  </a:rPr>
                  <a:t>subsetting</a:t>
                </a:r>
                <a:r>
                  <a:rPr lang="en-US" dirty="0">
                    <a:latin typeface="+mj-lt"/>
                  </a:rPr>
                  <a:t> brackets to extract the ITT and LATE from their respective model results. Notice we an effect size for the LATE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=0.23</m:t>
                    </m:r>
                  </m:oMath>
                </a14:m>
                <a:r>
                  <a:rPr lang="en-US" dirty="0">
                    <a:latin typeface="+mj-lt"/>
                  </a:rPr>
                  <a:t>) that exceeds the threshold for a small effect size. </a:t>
                </a:r>
              </a:p>
            </p:txBody>
          </p:sp>
        </mc:Choice>
        <mc:Fallback xmlns="">
          <p:sp>
            <p:nvSpPr>
              <p:cNvPr id="5" name="TextBox 4">
                <a:extLst>
                  <a:ext uri="{FF2B5EF4-FFF2-40B4-BE49-F238E27FC236}">
                    <a16:creationId xmlns:a16="http://schemas.microsoft.com/office/drawing/2014/main" id="{A3BF7491-65C3-4BBB-B23D-DF0007B61B6A}"/>
                  </a:ext>
                </a:extLst>
              </p:cNvPr>
              <p:cNvSpPr txBox="1">
                <a:spLocks noRot="1" noChangeAspect="1" noMove="1" noResize="1" noEditPoints="1" noAdjustHandles="1" noChangeArrowheads="1" noChangeShapeType="1" noTextEdit="1"/>
              </p:cNvSpPr>
              <p:nvPr/>
            </p:nvSpPr>
            <p:spPr>
              <a:xfrm>
                <a:off x="7065818" y="1650733"/>
                <a:ext cx="4976989" cy="4213782"/>
              </a:xfrm>
              <a:prstGeom prst="rect">
                <a:avLst/>
              </a:prstGeom>
              <a:blipFill>
                <a:blip r:embed="rId2"/>
                <a:stretch>
                  <a:fillRect l="-855" t="-866" r="-1587" b="-1299"/>
                </a:stretch>
              </a:blipFill>
              <a:ln>
                <a:solidFill>
                  <a:schemeClr val="tx1">
                    <a:lumMod val="50000"/>
                    <a:lumOff val="50000"/>
                  </a:schemeClr>
                </a:solid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7F6F4400-F7A8-6A5B-591B-EE87E3C466D7}"/>
              </a:ext>
            </a:extLst>
          </p:cNvPr>
          <p:cNvSpPr/>
          <p:nvPr/>
        </p:nvSpPr>
        <p:spPr>
          <a:xfrm>
            <a:off x="530679" y="5790111"/>
            <a:ext cx="1422812"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782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6353-9A1F-313D-3AB0-1536E0B7E89E}"/>
              </a:ext>
            </a:extLst>
          </p:cNvPr>
          <p:cNvSpPr>
            <a:spLocks noGrp="1"/>
          </p:cNvSpPr>
          <p:nvPr>
            <p:ph type="title"/>
          </p:nvPr>
        </p:nvSpPr>
        <p:spPr/>
        <p:txBody>
          <a:bodyPr/>
          <a:lstStyle/>
          <a:p>
            <a:r>
              <a:rPr lang="en-US" dirty="0"/>
              <a:t>Summary Findings about the Supported Work Program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E9576B-2F9A-CD13-57C5-10E1276248DF}"/>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𝑜𝑢𝑡</m:t>
                          </m:r>
                          <m:r>
                            <a:rPr lang="en-US" sz="2800" b="0" i="1" smtClean="0">
                              <a:latin typeface="Cambria Math" panose="02040503050406030204" pitchFamily="18" charset="0"/>
                            </a:rPr>
                            <m:t>.</m:t>
                          </m:r>
                          <m:r>
                            <a:rPr lang="en-US" sz="2800" b="0" i="1" smtClean="0">
                              <a:latin typeface="Cambria Math" panose="02040503050406030204" pitchFamily="18" charset="0"/>
                            </a:rPr>
                            <m:t>𝑒𝑎𝑟𝑛𝑒𝑑</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𝑒𝑥𝑝</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𝑒</m:t>
                          </m:r>
                        </m:e>
                        <m:sub>
                          <m:r>
                            <a:rPr lang="en-US" sz="2800" b="0" i="1" smtClean="0">
                              <a:latin typeface="Cambria Math" panose="02040503050406030204" pitchFamily="18" charset="0"/>
                              <a:ea typeface="Cambria Math" panose="02040503050406030204" pitchFamily="18" charset="0"/>
                            </a:rPr>
                            <m:t>𝑖</m:t>
                          </m:r>
                        </m:sub>
                      </m:sSub>
                    </m:oMath>
                  </m:oMathPara>
                </a14:m>
                <a:endParaRPr lang="en-US" dirty="0"/>
              </a:p>
              <a:p>
                <a:pPr lvl="1"/>
                <a:endParaRPr lang="en-US" dirty="0"/>
              </a:p>
              <a:p>
                <a:r>
                  <a:rPr lang="en-US" dirty="0"/>
                  <a:t>Supported Work significantly boosts earnings by </a:t>
                </a:r>
                <a14:m>
                  <m:oMath xmlns:m="http://schemas.openxmlformats.org/officeDocument/2006/math">
                    <m:r>
                      <a:rPr lang="en-US" b="0" i="1" smtClean="0">
                        <a:latin typeface="Cambria Math" panose="02040503050406030204" pitchFamily="18" charset="0"/>
                      </a:rPr>
                      <m:t>𝐼𝑇𝑇</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=$224 </m:t>
                    </m:r>
                    <m:d>
                      <m:dPr>
                        <m:ctrlPr>
                          <a:rPr lang="en-US" b="0" i="1" smtClean="0">
                            <a:latin typeface="Cambria Math" panose="02040503050406030204" pitchFamily="18" charset="0"/>
                          </a:rPr>
                        </m:ctrlPr>
                      </m:dPr>
                      <m:e>
                        <m:r>
                          <a:rPr lang="en-US" b="0" i="1" smtClean="0">
                            <a:latin typeface="Cambria Math" panose="02040503050406030204" pitchFamily="18" charset="0"/>
                          </a:rPr>
                          <m:t>𝑆𝐸</m:t>
                        </m:r>
                        <m:r>
                          <a:rPr lang="en-US" b="0" i="1" smtClean="0">
                            <a:latin typeface="Cambria Math" panose="02040503050406030204" pitchFamily="18" charset="0"/>
                          </a:rPr>
                          <m:t>=113</m:t>
                        </m:r>
                      </m:e>
                    </m:d>
                  </m:oMath>
                </a14:m>
                <a:endParaRPr lang="en-US" dirty="0"/>
              </a:p>
              <a:p>
                <a:pPr lvl="1"/>
                <a:r>
                  <a:rPr lang="en-US" dirty="0"/>
                  <a:t>ITT estimates the </a:t>
                </a:r>
                <a:r>
                  <a:rPr lang="en-US" i="1" dirty="0"/>
                  <a:t>causal effect of an offer of employment on earnings</a:t>
                </a:r>
              </a:p>
              <a:p>
                <a:pPr lvl="1"/>
                <a:r>
                  <a:rPr lang="en-US" dirty="0"/>
                  <a:t>The per-protocol (</a:t>
                </a:r>
                <a14:m>
                  <m:oMath xmlns:m="http://schemas.openxmlformats.org/officeDocument/2006/math">
                    <m:r>
                      <a:rPr lang="en-US" b="0" i="1" smtClean="0">
                        <a:latin typeface="Cambria Math" panose="02040503050406030204" pitchFamily="18" charset="0"/>
                      </a:rPr>
                      <m:t>$1,700</m:t>
                    </m:r>
                  </m:oMath>
                </a14:m>
                <a:r>
                  <a:rPr lang="en-US" dirty="0"/>
                  <a:t>) and as-treated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1,909</m:t>
                    </m:r>
                  </m:oMath>
                </a14:m>
                <a:r>
                  <a:rPr lang="en-US" dirty="0"/>
                  <a:t>) estimates are badly biased</a:t>
                </a:r>
              </a:p>
              <a:p>
                <a:pPr lvl="1"/>
                <a:endParaRPr lang="en-US" dirty="0"/>
              </a:p>
              <a:p>
                <a:r>
                  <a:rPr lang="en-US" dirty="0"/>
                  <a:t>Compliance-scaled earnings are higher by </a:t>
                </a:r>
                <a14:m>
                  <m:oMath xmlns:m="http://schemas.openxmlformats.org/officeDocument/2006/math">
                    <m:r>
                      <a:rPr lang="en-US" b="0" i="1" smtClean="0">
                        <a:latin typeface="Cambria Math" panose="02040503050406030204" pitchFamily="18" charset="0"/>
                      </a:rPr>
                      <m:t>𝐿𝐴𝑇𝐸</m:t>
                    </m:r>
                    <m:r>
                      <a:rPr lang="en-US" b="0" i="1" smtClean="0">
                        <a:latin typeface="Cambria Math" panose="02040503050406030204" pitchFamily="18" charset="0"/>
                      </a:rPr>
                      <m:t>=$717 </m:t>
                    </m:r>
                    <m:d>
                      <m:dPr>
                        <m:ctrlPr>
                          <a:rPr lang="en-US" b="0" i="1" smtClean="0">
                            <a:latin typeface="Cambria Math" panose="02040503050406030204" pitchFamily="18" charset="0"/>
                          </a:rPr>
                        </m:ctrlPr>
                      </m:dPr>
                      <m:e>
                        <m:r>
                          <a:rPr lang="en-US" b="0" i="1" smtClean="0">
                            <a:latin typeface="Cambria Math" panose="02040503050406030204" pitchFamily="18" charset="0"/>
                          </a:rPr>
                          <m:t>𝑆𝐸</m:t>
                        </m:r>
                        <m:r>
                          <a:rPr lang="en-US" b="0" i="1" smtClean="0">
                            <a:latin typeface="Cambria Math" panose="02040503050406030204" pitchFamily="18" charset="0"/>
                          </a:rPr>
                          <m:t>=349</m:t>
                        </m:r>
                      </m:e>
                    </m:d>
                  </m:oMath>
                </a14:m>
                <a:endParaRPr lang="en-US" dirty="0"/>
              </a:p>
              <a:p>
                <a:pPr lvl="1"/>
                <a:r>
                  <a:rPr lang="en-US" dirty="0"/>
                  <a:t>LATE estimates the </a:t>
                </a:r>
                <a:r>
                  <a:rPr lang="en-US" i="1" dirty="0"/>
                  <a:t>causal effect of employment on earnings, </a:t>
                </a:r>
                <a:r>
                  <a:rPr lang="en-US" dirty="0"/>
                  <a:t>among units whose treatment status is affected by their assignment (i.e., the compliers)</a:t>
                </a:r>
              </a:p>
              <a:p>
                <a:pPr lvl="2"/>
                <a:r>
                  <a:rPr lang="en-US" dirty="0"/>
                  <a:t>Noncompliance has a tendency to attenuate the ITT relative to ATE, such that </a:t>
                </a:r>
                <a14:m>
                  <m:oMath xmlns:m="http://schemas.openxmlformats.org/officeDocument/2006/math">
                    <m:r>
                      <a:rPr lang="en-US" i="1" dirty="0" smtClean="0">
                        <a:latin typeface="Cambria Math" panose="02040503050406030204" pitchFamily="18" charset="0"/>
                      </a:rPr>
                      <m:t>𝐼𝑇𝑇</m:t>
                    </m:r>
                    <m:r>
                      <a:rPr lang="en-US" i="1" dirty="0" smtClean="0">
                        <a:latin typeface="Cambria Math" panose="02040503050406030204" pitchFamily="18" charset="0"/>
                      </a:rPr>
                      <m:t>&lt;</m:t>
                    </m:r>
                    <m:r>
                      <a:rPr lang="en-US" i="1" dirty="0" smtClean="0">
                        <a:latin typeface="Cambria Math" panose="02040503050406030204" pitchFamily="18" charset="0"/>
                      </a:rPr>
                      <m:t>𝐴𝑇𝐸</m:t>
                    </m:r>
                    <m:r>
                      <a:rPr lang="en-US" i="1" dirty="0" smtClean="0">
                        <a:latin typeface="Cambria Math" panose="02040503050406030204" pitchFamily="18" charset="0"/>
                      </a:rPr>
                      <m:t>&lt;</m:t>
                    </m:r>
                    <m:r>
                      <a:rPr lang="en-US" i="1" dirty="0" smtClean="0">
                        <a:latin typeface="Cambria Math" panose="02040503050406030204" pitchFamily="18" charset="0"/>
                      </a:rPr>
                      <m:t>𝐿𝐴𝑇𝐸</m:t>
                    </m:r>
                  </m:oMath>
                </a14:m>
                <a:endParaRPr lang="en-US" dirty="0"/>
              </a:p>
              <a:p>
                <a:pPr lvl="1"/>
                <a:r>
                  <a:rPr lang="en-US" dirty="0"/>
                  <a:t>Only if noncompliance was one-sided (no control noncompliers), </a:t>
                </a:r>
                <a14:m>
                  <m:oMath xmlns:m="http://schemas.openxmlformats.org/officeDocument/2006/math">
                    <m:r>
                      <a:rPr lang="en-US" i="1" dirty="0" smtClean="0">
                        <a:latin typeface="Cambria Math" panose="02040503050406030204" pitchFamily="18" charset="0"/>
                      </a:rPr>
                      <m:t>𝐿𝐴𝑇𝐸</m:t>
                    </m:r>
                    <m:r>
                      <a:rPr lang="en-US" i="1" dirty="0" smtClean="0">
                        <a:latin typeface="Cambria Math" panose="02040503050406030204" pitchFamily="18" charset="0"/>
                      </a:rPr>
                      <m:t>=</m:t>
                    </m:r>
                    <m:r>
                      <a:rPr lang="en-US" i="1" dirty="0" smtClean="0">
                        <a:latin typeface="Cambria Math" panose="02040503050406030204" pitchFamily="18" charset="0"/>
                      </a:rPr>
                      <m:t>𝐴𝑇𝑇</m:t>
                    </m:r>
                  </m:oMath>
                </a14:m>
                <a:endParaRPr lang="en-US" dirty="0"/>
              </a:p>
            </p:txBody>
          </p:sp>
        </mc:Choice>
        <mc:Fallback xmlns="">
          <p:sp>
            <p:nvSpPr>
              <p:cNvPr id="3" name="Content Placeholder 2">
                <a:extLst>
                  <a:ext uri="{FF2B5EF4-FFF2-40B4-BE49-F238E27FC236}">
                    <a16:creationId xmlns:a16="http://schemas.microsoft.com/office/drawing/2014/main" id="{75E9576B-2F9A-CD13-57C5-10E1276248DF}"/>
                  </a:ext>
                </a:extLst>
              </p:cNvPr>
              <p:cNvSpPr>
                <a:spLocks noGrp="1" noRot="1" noChangeAspect="1" noMove="1" noResize="1" noEditPoints="1" noAdjustHandles="1" noChangeArrowheads="1" noChangeShapeType="1" noTextEdit="1"/>
              </p:cNvSpPr>
              <p:nvPr>
                <p:ph idx="1"/>
              </p:nvPr>
            </p:nvSpPr>
            <p:spPr>
              <a:blipFill>
                <a:blip r:embed="rId2"/>
                <a:stretch>
                  <a:fillRect l="-923" b="-6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4C3052-3C71-9B17-0A4C-07FF2563DE0F}"/>
              </a:ext>
            </a:extLst>
          </p:cNvPr>
          <p:cNvSpPr>
            <a:spLocks noGrp="1"/>
          </p:cNvSpPr>
          <p:nvPr>
            <p:ph type="sldNum" sz="quarter" idx="12"/>
          </p:nvPr>
        </p:nvSpPr>
        <p:spPr/>
        <p:txBody>
          <a:bodyPr/>
          <a:lstStyle/>
          <a:p>
            <a:fld id="{653EC2E9-BBB0-4E49-A88D-C677C9DC5719}" type="slidenum">
              <a:rPr lang="en-US" smtClean="0"/>
              <a:t>35</a:t>
            </a:fld>
            <a:endParaRPr lang="en-US" dirty="0"/>
          </a:p>
        </p:txBody>
      </p:sp>
    </p:spTree>
    <p:extLst>
      <p:ext uri="{BB962C8B-B14F-4D97-AF65-F5344CB8AC3E}">
        <p14:creationId xmlns:p14="http://schemas.microsoft.com/office/powerpoint/2010/main" val="419561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A07A-1404-71D4-3952-EE2DC92AF95E}"/>
              </a:ext>
            </a:extLst>
          </p:cNvPr>
          <p:cNvSpPr>
            <a:spLocks noGrp="1"/>
          </p:cNvSpPr>
          <p:nvPr>
            <p:ph type="title"/>
          </p:nvPr>
        </p:nvSpPr>
        <p:spPr/>
        <p:txBody>
          <a:bodyPr/>
          <a:lstStyle/>
          <a:p>
            <a:r>
              <a:rPr lang="en-US" dirty="0"/>
              <a:t>Some Advanced Methods with Experimental Data</a:t>
            </a:r>
          </a:p>
        </p:txBody>
      </p:sp>
      <p:sp>
        <p:nvSpPr>
          <p:cNvPr id="3" name="Content Placeholder 2">
            <a:extLst>
              <a:ext uri="{FF2B5EF4-FFF2-40B4-BE49-F238E27FC236}">
                <a16:creationId xmlns:a16="http://schemas.microsoft.com/office/drawing/2014/main" id="{D3C04C32-FE38-A122-DA51-48BE16E68DA6}"/>
              </a:ext>
            </a:extLst>
          </p:cNvPr>
          <p:cNvSpPr>
            <a:spLocks noGrp="1"/>
          </p:cNvSpPr>
          <p:nvPr>
            <p:ph idx="1"/>
          </p:nvPr>
        </p:nvSpPr>
        <p:spPr/>
        <p:txBody>
          <a:bodyPr/>
          <a:lstStyle/>
          <a:p>
            <a:pPr marL="514350" indent="-514350">
              <a:buFont typeface="+mj-lt"/>
              <a:buAutoNum type="arabicPeriod"/>
            </a:pPr>
            <a:r>
              <a:rPr lang="en-US" dirty="0"/>
              <a:t>Randomization inference </a:t>
            </a:r>
            <a:r>
              <a:rPr lang="en-US" dirty="0">
                <a:sym typeface="Symbol" panose="05050102010706020507" pitchFamily="18" charset="2"/>
              </a:rPr>
              <a:t> Obtain an exact p-value for the ITT estimate that adjusts for variation arising from randomization itself</a:t>
            </a:r>
          </a:p>
          <a:p>
            <a:pPr marL="971550" lvl="1" indent="-514350">
              <a:buFont typeface="+mj-lt"/>
              <a:buAutoNum type="arabicPeriod"/>
            </a:pPr>
            <a:endParaRPr lang="en-US" dirty="0">
              <a:sym typeface="Symbol" panose="05050102010706020507" pitchFamily="18" charset="2"/>
            </a:endParaRPr>
          </a:p>
          <a:p>
            <a:pPr marL="514350" indent="-514350">
              <a:buFont typeface="+mj-lt"/>
              <a:buAutoNum type="arabicPeriod"/>
            </a:pPr>
            <a:r>
              <a:rPr lang="en-US" sz="2800" dirty="0"/>
              <a:t>Regression adjustment </a:t>
            </a:r>
            <a:r>
              <a:rPr lang="en-US" dirty="0">
                <a:sym typeface="Symbol" panose="05050102010706020507" pitchFamily="18" charset="2"/>
              </a:rPr>
              <a:t> Adjust for pretest covariates semi-parametrically rather than as control variables </a:t>
            </a:r>
            <a:r>
              <a:rPr lang="en-US" dirty="0"/>
              <a:t>in a standard regression model</a:t>
            </a:r>
          </a:p>
          <a:p>
            <a:pPr marL="971550" lvl="1" indent="-514350">
              <a:buFont typeface="+mj-lt"/>
              <a:buAutoNum type="arabicPeriod"/>
            </a:pPr>
            <a:endParaRPr lang="en-US" dirty="0">
              <a:sym typeface="Symbol" panose="05050102010706020507" pitchFamily="18" charset="2"/>
            </a:endParaRPr>
          </a:p>
          <a:p>
            <a:pPr marL="514350" indent="-514350">
              <a:buFont typeface="+mj-lt"/>
              <a:buAutoNum type="arabicPeriod"/>
            </a:pPr>
            <a:r>
              <a:rPr lang="en-US" sz="2800" dirty="0"/>
              <a:t>Reweighting estimator </a:t>
            </a:r>
            <a:r>
              <a:rPr lang="en-US" dirty="0">
                <a:sym typeface="Symbol" panose="05050102010706020507" pitchFamily="18" charset="2"/>
              </a:rPr>
              <a:t> Adjust for missing outcome data from study dropout (post-random assignment), incorporating pretest covariates</a:t>
            </a:r>
          </a:p>
        </p:txBody>
      </p:sp>
      <p:sp>
        <p:nvSpPr>
          <p:cNvPr id="4" name="Slide Number Placeholder 3">
            <a:extLst>
              <a:ext uri="{FF2B5EF4-FFF2-40B4-BE49-F238E27FC236}">
                <a16:creationId xmlns:a16="http://schemas.microsoft.com/office/drawing/2014/main" id="{EB1AABEC-7F1C-7604-6F29-C5D1EC3C60DC}"/>
              </a:ext>
            </a:extLst>
          </p:cNvPr>
          <p:cNvSpPr>
            <a:spLocks noGrp="1"/>
          </p:cNvSpPr>
          <p:nvPr>
            <p:ph type="sldNum" sz="quarter" idx="12"/>
          </p:nvPr>
        </p:nvSpPr>
        <p:spPr/>
        <p:txBody>
          <a:bodyPr/>
          <a:lstStyle/>
          <a:p>
            <a:fld id="{653EC2E9-BBB0-4E49-A88D-C677C9DC5719}" type="slidenum">
              <a:rPr lang="en-US" smtClean="0"/>
              <a:t>36</a:t>
            </a:fld>
            <a:endParaRPr lang="en-US" dirty="0"/>
          </a:p>
        </p:txBody>
      </p:sp>
    </p:spTree>
    <p:extLst>
      <p:ext uri="{BB962C8B-B14F-4D97-AF65-F5344CB8AC3E}">
        <p14:creationId xmlns:p14="http://schemas.microsoft.com/office/powerpoint/2010/main" val="187726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A07A-1404-71D4-3952-EE2DC92AF95E}"/>
              </a:ext>
            </a:extLst>
          </p:cNvPr>
          <p:cNvSpPr>
            <a:spLocks noGrp="1"/>
          </p:cNvSpPr>
          <p:nvPr>
            <p:ph type="title"/>
          </p:nvPr>
        </p:nvSpPr>
        <p:spPr/>
        <p:txBody>
          <a:bodyPr/>
          <a:lstStyle/>
          <a:p>
            <a:r>
              <a:rPr lang="en-US" dirty="0"/>
              <a:t>Randomization Inference</a:t>
            </a:r>
          </a:p>
        </p:txBody>
      </p:sp>
      <p:sp>
        <p:nvSpPr>
          <p:cNvPr id="3" name="Content Placeholder 2">
            <a:extLst>
              <a:ext uri="{FF2B5EF4-FFF2-40B4-BE49-F238E27FC236}">
                <a16:creationId xmlns:a16="http://schemas.microsoft.com/office/drawing/2014/main" id="{D3C04C32-FE38-A122-DA51-48BE16E68DA6}"/>
              </a:ext>
            </a:extLst>
          </p:cNvPr>
          <p:cNvSpPr>
            <a:spLocks noGrp="1"/>
          </p:cNvSpPr>
          <p:nvPr>
            <p:ph idx="1"/>
          </p:nvPr>
        </p:nvSpPr>
        <p:spPr/>
        <p:txBody>
          <a:bodyPr/>
          <a:lstStyle/>
          <a:p>
            <a:r>
              <a:rPr lang="en-US" dirty="0"/>
              <a:t>Standard tests of statistical significance are rooted in sampling error and the asymptotic behavior of estimators (e.g., central limit theorem)</a:t>
            </a:r>
          </a:p>
          <a:p>
            <a:pPr lvl="1"/>
            <a:r>
              <a:rPr lang="en-US" dirty="0"/>
              <a:t>The p-value assumes an underlying distribution of infinite estimates, and the sample estimate represents a hypothetical random draw from this distribution</a:t>
            </a:r>
          </a:p>
          <a:p>
            <a:pPr lvl="1"/>
            <a:endParaRPr lang="en-US" dirty="0"/>
          </a:p>
          <a:p>
            <a:r>
              <a:rPr lang="en-US" dirty="0"/>
              <a:t>In an </a:t>
            </a:r>
            <a:r>
              <a:rPr lang="en-US" dirty="0" err="1"/>
              <a:t>RCT</a:t>
            </a:r>
            <a:r>
              <a:rPr lang="en-US" dirty="0"/>
              <a:t>, variation arises from randomization, not from sampling</a:t>
            </a:r>
          </a:p>
          <a:p>
            <a:pPr lvl="1"/>
            <a:r>
              <a:rPr lang="en-US" dirty="0"/>
              <a:t>The p-value should be computed based on variation in hypothetical experimental group assignment, not based on a hypothetical draw from a sampling distribution</a:t>
            </a:r>
          </a:p>
          <a:p>
            <a:pPr lvl="1"/>
            <a:r>
              <a:rPr lang="en-US" dirty="0"/>
              <a:t>Imagine re-randomizing units to the experimental and control groups over and over, computing the ITT each time, and then plotting the full distribution of the “placebo ITTs”</a:t>
            </a:r>
          </a:p>
          <a:p>
            <a:pPr lvl="2"/>
            <a:r>
              <a:rPr lang="en-US" dirty="0"/>
              <a:t>The exact p-value for the original ITT can be obtained, without any asymptotic assumptions</a:t>
            </a:r>
          </a:p>
        </p:txBody>
      </p:sp>
      <p:sp>
        <p:nvSpPr>
          <p:cNvPr id="4" name="Slide Number Placeholder 3">
            <a:extLst>
              <a:ext uri="{FF2B5EF4-FFF2-40B4-BE49-F238E27FC236}">
                <a16:creationId xmlns:a16="http://schemas.microsoft.com/office/drawing/2014/main" id="{EB1AABEC-7F1C-7604-6F29-C5D1EC3C60DC}"/>
              </a:ext>
            </a:extLst>
          </p:cNvPr>
          <p:cNvSpPr>
            <a:spLocks noGrp="1"/>
          </p:cNvSpPr>
          <p:nvPr>
            <p:ph type="sldNum" sz="quarter" idx="12"/>
          </p:nvPr>
        </p:nvSpPr>
        <p:spPr/>
        <p:txBody>
          <a:bodyPr/>
          <a:lstStyle/>
          <a:p>
            <a:fld id="{653EC2E9-BBB0-4E49-A88D-C677C9DC5719}" type="slidenum">
              <a:rPr lang="en-US" smtClean="0"/>
              <a:t>37</a:t>
            </a:fld>
            <a:endParaRPr lang="en-US" dirty="0"/>
          </a:p>
        </p:txBody>
      </p:sp>
    </p:spTree>
    <p:extLst>
      <p:ext uri="{BB962C8B-B14F-4D97-AF65-F5344CB8AC3E}">
        <p14:creationId xmlns:p14="http://schemas.microsoft.com/office/powerpoint/2010/main" val="4261201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92DD-35B9-3E7E-6F8A-6E21229043A3}"/>
              </a:ext>
            </a:extLst>
          </p:cNvPr>
          <p:cNvSpPr>
            <a:spLocks noGrp="1"/>
          </p:cNvSpPr>
          <p:nvPr>
            <p:ph type="title"/>
          </p:nvPr>
        </p:nvSpPr>
        <p:spPr/>
        <p:txBody>
          <a:bodyPr/>
          <a:lstStyle/>
          <a:p>
            <a:r>
              <a:rPr lang="en-US" dirty="0"/>
              <a:t>Randomization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89F971-D900-57FD-DCB2-99799E78EA50}"/>
                  </a:ext>
                </a:extLst>
              </p:cNvPr>
              <p:cNvSpPr>
                <a:spLocks noGrp="1"/>
              </p:cNvSpPr>
              <p:nvPr>
                <p:ph idx="1"/>
              </p:nvPr>
            </p:nvSpPr>
            <p:spPr/>
            <p:txBody>
              <a:bodyPr>
                <a:normAutofit/>
              </a:bodyPr>
              <a:lstStyle/>
              <a:p>
                <a:r>
                  <a:rPr lang="en-US" dirty="0"/>
                  <a:t>Inspired by Fisher (1925, 1935), randomization inference generates p-values from a permutation test (</a:t>
                </a:r>
                <a:r>
                  <a:rPr lang="en-US" dirty="0" err="1"/>
                  <a:t>Athey</a:t>
                </a:r>
                <a:r>
                  <a:rPr lang="en-US" dirty="0"/>
                  <a:t> and </a:t>
                </a:r>
                <a:r>
                  <a:rPr lang="en-US" dirty="0" err="1"/>
                  <a:t>Imbens</a:t>
                </a:r>
                <a:r>
                  <a:rPr lang="en-US" dirty="0"/>
                  <a:t>, 2017; Young, 2019)</a:t>
                </a:r>
              </a:p>
              <a:p>
                <a:pPr lvl="1"/>
                <a:r>
                  <a:rPr lang="en-US" dirty="0"/>
                  <a:t>Placebo treatment effects </a:t>
                </a:r>
                <a:r>
                  <a:rPr lang="en-US" dirty="0">
                    <a:sym typeface="Symbol" panose="05050102010706020507" pitchFamily="18" charset="2"/>
                  </a:rPr>
                  <a:t> We can directly estimate the </a:t>
                </a:r>
                <a:r>
                  <a:rPr lang="en-US" dirty="0"/>
                  <a:t>proportion of permutations in which the placebo ITT is larger than the original ITT</a:t>
                </a:r>
              </a:p>
              <a:p>
                <a:pPr lvl="2"/>
                <a:r>
                  <a:rPr lang="en-US" dirty="0"/>
                  <a:t>Test of a </a:t>
                </a:r>
                <a:r>
                  <a:rPr lang="en-US" i="1" dirty="0"/>
                  <a:t>sharp null hypothesis</a:t>
                </a:r>
                <a:r>
                  <a:rPr lang="en-US" dirty="0"/>
                  <a:t>, i.e., null ITT for all units (as opposed to an average unit)</a:t>
                </a:r>
              </a:p>
              <a:p>
                <a:pPr lvl="1"/>
                <a:endParaRPr lang="en-US" dirty="0"/>
              </a:p>
              <a:p>
                <a:r>
                  <a:rPr lang="en-US" dirty="0"/>
                  <a:t>In practice, it is rarely possible to obtain the exact p-value, since enumerating all possible treatment/control combinations is computationally infeasible</a:t>
                </a:r>
              </a:p>
              <a:p>
                <a:pPr lvl="1"/>
                <a:r>
                  <a:rPr lang="en-US" dirty="0"/>
                  <a:t>In the Supported Work data, it would require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3025</m:t>
                            </m:r>
                          </m:num>
                          <m:den>
                            <m:r>
                              <a:rPr lang="en-US" i="1">
                                <a:latin typeface="Cambria Math" panose="02040503050406030204" pitchFamily="18" charset="0"/>
                              </a:rPr>
                              <m:t>1510</m:t>
                            </m:r>
                          </m:den>
                        </m:f>
                      </m:e>
                    </m:d>
                    <m:r>
                      <a:rPr lang="en-US" b="0" i="1" smtClean="0">
                        <a:latin typeface="Cambria Math" panose="02040503050406030204" pitchFamily="18" charset="0"/>
                        <a:ea typeface="Cambria Math" panose="02040503050406030204" pitchFamily="18" charset="0"/>
                      </a:rPr>
                      <m:t>≈5.963×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908</m:t>
                        </m:r>
                      </m:sup>
                    </m:sSup>
                  </m:oMath>
                </a14:m>
                <a:r>
                  <a:rPr lang="en-US" dirty="0"/>
                  <a:t> enumerations</a:t>
                </a:r>
              </a:p>
              <a:p>
                <a:pPr lvl="1"/>
                <a:r>
                  <a:rPr lang="en-US" dirty="0"/>
                  <a:t>We instead use simulation to obtain a reference distribution of placebo ITTs, and then calculate an approximate p-value from the empirical distribution</a:t>
                </a:r>
              </a:p>
            </p:txBody>
          </p:sp>
        </mc:Choice>
        <mc:Fallback xmlns="">
          <p:sp>
            <p:nvSpPr>
              <p:cNvPr id="3" name="Content Placeholder 2">
                <a:extLst>
                  <a:ext uri="{FF2B5EF4-FFF2-40B4-BE49-F238E27FC236}">
                    <a16:creationId xmlns:a16="http://schemas.microsoft.com/office/drawing/2014/main" id="{4F89F971-D900-57FD-DCB2-99799E78EA50}"/>
                  </a:ext>
                </a:extLst>
              </p:cNvPr>
              <p:cNvSpPr>
                <a:spLocks noGrp="1" noRot="1" noChangeAspect="1" noMove="1" noResize="1" noEditPoints="1" noAdjustHandles="1" noChangeArrowheads="1" noChangeShapeType="1" noTextEdit="1"/>
              </p:cNvSpPr>
              <p:nvPr>
                <p:ph idx="1"/>
              </p:nvPr>
            </p:nvSpPr>
            <p:spPr>
              <a:blipFill>
                <a:blip r:embed="rId2"/>
                <a:stretch>
                  <a:fillRect l="-923" t="-1206" r="-9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83794A7-051C-DEC1-89A4-44739F773567}"/>
              </a:ext>
            </a:extLst>
          </p:cNvPr>
          <p:cNvSpPr>
            <a:spLocks noGrp="1"/>
          </p:cNvSpPr>
          <p:nvPr>
            <p:ph type="sldNum" sz="quarter" idx="12"/>
          </p:nvPr>
        </p:nvSpPr>
        <p:spPr/>
        <p:txBody>
          <a:bodyPr/>
          <a:lstStyle/>
          <a:p>
            <a:fld id="{653EC2E9-BBB0-4E49-A88D-C677C9DC5719}" type="slidenum">
              <a:rPr lang="en-US" smtClean="0"/>
              <a:t>38</a:t>
            </a:fld>
            <a:endParaRPr lang="en-US" dirty="0"/>
          </a:p>
        </p:txBody>
      </p:sp>
    </p:spTree>
    <p:extLst>
      <p:ext uri="{BB962C8B-B14F-4D97-AF65-F5344CB8AC3E}">
        <p14:creationId xmlns:p14="http://schemas.microsoft.com/office/powerpoint/2010/main" val="3390860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5FEB-2913-B6D5-B15D-918F0035F8DF}"/>
              </a:ext>
            </a:extLst>
          </p:cNvPr>
          <p:cNvSpPr>
            <a:spLocks noGrp="1"/>
          </p:cNvSpPr>
          <p:nvPr>
            <p:ph type="title"/>
          </p:nvPr>
        </p:nvSpPr>
        <p:spPr/>
        <p:txBody>
          <a:bodyPr/>
          <a:lstStyle/>
          <a:p>
            <a:r>
              <a:rPr lang="en-US" dirty="0"/>
              <a:t>Using R for Randomization Inference</a:t>
            </a:r>
          </a:p>
        </p:txBody>
      </p:sp>
      <p:sp>
        <p:nvSpPr>
          <p:cNvPr id="3" name="Content Placeholder 2">
            <a:extLst>
              <a:ext uri="{FF2B5EF4-FFF2-40B4-BE49-F238E27FC236}">
                <a16:creationId xmlns:a16="http://schemas.microsoft.com/office/drawing/2014/main" id="{06924C21-E453-DCE4-D9DC-96234267FEDC}"/>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ritest</a:t>
            </a:r>
            <a:r>
              <a:rPr lang="en-US" dirty="0">
                <a:latin typeface="Courier New" panose="02070309020205020404" pitchFamily="49" charset="0"/>
                <a:cs typeface="Courier New" panose="02070309020205020404" pitchFamily="49" charset="0"/>
              </a:rPr>
              <a:t>(object = </a:t>
            </a:r>
            <a:r>
              <a:rPr lang="en-US" i="1" dirty="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resampvar</a:t>
            </a:r>
            <a:r>
              <a:rPr lang="en-US" dirty="0">
                <a:latin typeface="Courier New" panose="02070309020205020404" pitchFamily="49" charset="0"/>
                <a:cs typeface="Courier New" panose="02070309020205020404" pitchFamily="49" charset="0"/>
              </a:rPr>
              <a:t> = </a:t>
            </a:r>
            <a:r>
              <a:rPr lang="fr-FR"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tvarcoef</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reps = </a:t>
            </a:r>
            <a:r>
              <a:rPr lang="en-US" i="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seed = </a:t>
            </a:r>
            <a:r>
              <a:rPr lang="en-US" i="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obj </a:t>
            </a:r>
            <a:r>
              <a:rPr lang="en-US" dirty="0"/>
              <a:t>is the name of 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lm</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dirty="0"/>
              <a:t>object containing the original ITT</a:t>
            </a:r>
            <a:endParaRPr lang="en-US" i="1" dirty="0">
              <a:latin typeface="Courier New" panose="02070309020205020404" pitchFamily="49" charset="0"/>
              <a:cs typeface="Courier New" panose="02070309020205020404" pitchFamily="49" charset="0"/>
            </a:endParaRPr>
          </a:p>
          <a:p>
            <a:pPr lvl="1"/>
            <a:r>
              <a:rPr lang="en-US" i="1" dirty="0" err="1">
                <a:latin typeface="Courier New" panose="02070309020205020404" pitchFamily="49" charset="0"/>
                <a:cs typeface="Courier New" panose="02070309020205020404" pitchFamily="49" charset="0"/>
              </a:rPr>
              <a:t>tvarcoef</a:t>
            </a:r>
            <a:r>
              <a:rPr lang="en-US" i="1" dirty="0">
                <a:latin typeface="Courier New" panose="02070309020205020404" pitchFamily="49" charset="0"/>
                <a:cs typeface="Courier New" panose="02070309020205020404" pitchFamily="49" charset="0"/>
              </a:rPr>
              <a:t> </a:t>
            </a:r>
            <a:r>
              <a:rPr lang="en-US" dirty="0"/>
              <a:t>refers to the name of the coefficient for the treatment variable as shown in the regression output (not the name of the variable)</a:t>
            </a:r>
          </a:p>
          <a:p>
            <a:pPr lvl="1"/>
            <a:r>
              <a:rPr lang="en-US" dirty="0">
                <a:latin typeface="Courier New" panose="02070309020205020404" pitchFamily="49" charset="0"/>
                <a:cs typeface="Courier New" panose="02070309020205020404" pitchFamily="49" charset="0"/>
              </a:rPr>
              <a:t>reps</a:t>
            </a:r>
            <a:r>
              <a:rPr lang="en-US" i="1" dirty="0">
                <a:latin typeface="Courier New" panose="02070309020205020404" pitchFamily="49" charset="0"/>
                <a:cs typeface="Courier New" panose="02070309020205020404" pitchFamily="49" charset="0"/>
              </a:rPr>
              <a:t> </a:t>
            </a:r>
            <a:r>
              <a:rPr lang="en-US" dirty="0"/>
              <a:t>is the number of repetitions or reassignments</a:t>
            </a:r>
          </a:p>
          <a:p>
            <a:pPr lvl="1"/>
            <a:r>
              <a:rPr lang="en-US" dirty="0">
                <a:latin typeface="Courier New" panose="02070309020205020404" pitchFamily="49" charset="0"/>
                <a:cs typeface="Courier New" panose="02070309020205020404" pitchFamily="49" charset="0"/>
              </a:rPr>
              <a:t>seed</a:t>
            </a:r>
            <a:r>
              <a:rPr lang="en-US" i="1" dirty="0">
                <a:latin typeface="Courier New" panose="02070309020205020404" pitchFamily="49" charset="0"/>
                <a:cs typeface="Courier New" panose="02070309020205020404" pitchFamily="49" charset="0"/>
              </a:rPr>
              <a:t> </a:t>
            </a:r>
            <a:r>
              <a:rPr lang="en-US" dirty="0"/>
              <a:t>is the seed for the random number generator to ensure results are reproducible</a:t>
            </a:r>
          </a:p>
          <a:p>
            <a:pPr lvl="1"/>
            <a:endParaRPr lang="en-US" dirty="0"/>
          </a:p>
          <a:p>
            <a:r>
              <a:rPr lang="en-US" dirty="0"/>
              <a:t>Small samples, simple random assignment, and well-behaved outcomes require as few as 1,000 repetitions, but large samples, complex random assignment (e.g., cluster randomization), or skewed outcomes may require many more</a:t>
            </a:r>
          </a:p>
        </p:txBody>
      </p:sp>
      <p:sp>
        <p:nvSpPr>
          <p:cNvPr id="4" name="Slide Number Placeholder 3">
            <a:extLst>
              <a:ext uri="{FF2B5EF4-FFF2-40B4-BE49-F238E27FC236}">
                <a16:creationId xmlns:a16="http://schemas.microsoft.com/office/drawing/2014/main" id="{35D2CFEC-0EE9-2391-FA96-1C922B9F3925}"/>
              </a:ext>
            </a:extLst>
          </p:cNvPr>
          <p:cNvSpPr>
            <a:spLocks noGrp="1"/>
          </p:cNvSpPr>
          <p:nvPr>
            <p:ph type="sldNum" sz="quarter" idx="12"/>
          </p:nvPr>
        </p:nvSpPr>
        <p:spPr/>
        <p:txBody>
          <a:bodyPr/>
          <a:lstStyle/>
          <a:p>
            <a:fld id="{653EC2E9-BBB0-4E49-A88D-C677C9DC5719}" type="slidenum">
              <a:rPr lang="en-US" smtClean="0"/>
              <a:t>39</a:t>
            </a:fld>
            <a:endParaRPr lang="en-US" dirty="0"/>
          </a:p>
        </p:txBody>
      </p:sp>
    </p:spTree>
    <p:extLst>
      <p:ext uri="{BB962C8B-B14F-4D97-AF65-F5344CB8AC3E}">
        <p14:creationId xmlns:p14="http://schemas.microsoft.com/office/powerpoint/2010/main" val="156217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Intention-to-Treat Analysis</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4</a:t>
            </a:fld>
            <a:endParaRPr lang="en-US" dirty="0"/>
          </a:p>
        </p:txBody>
      </p:sp>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253C9-531E-A35C-081F-DE08C4D0873A}"/>
                  </a:ext>
                </a:extLst>
              </p:cNvPr>
              <p:cNvSpPr>
                <a:spLocks noGrp="1"/>
              </p:cNvSpPr>
              <p:nvPr>
                <p:ph idx="1"/>
              </p:nvPr>
            </p:nvSpPr>
            <p:spPr>
              <a:xfrm>
                <a:off x="157215" y="5409215"/>
                <a:ext cx="11885592" cy="1294783"/>
              </a:xfrm>
            </p:spPr>
            <p:txBody>
              <a:bodyPr>
                <a:normAutofit/>
              </a:bodyPr>
              <a:lstStyle/>
              <a:p>
                <a:r>
                  <a:rPr lang="en-US" sz="2400" dirty="0"/>
                  <a:t>Analysis of treatment assigned </a:t>
                </a:r>
                <a:r>
                  <a:rPr lang="en-US" sz="2400" dirty="0">
                    <a:sym typeface="Symbol" panose="05050102010706020507" pitchFamily="18" charset="2"/>
                  </a:rPr>
                  <a:t> Preserves randomization  unbiased treatment effect</a:t>
                </a:r>
              </a:p>
              <a:p>
                <a:pPr lvl="1"/>
                <a:r>
                  <a:rPr lang="en-US" sz="2000" dirty="0"/>
                  <a:t>Perfect compliance </a:t>
                </a:r>
                <a:r>
                  <a:rPr lang="en-US" sz="2000" dirty="0">
                    <a:sym typeface="Symbol" panose="05050102010706020507" pitchFamily="18" charset="2"/>
                  </a:rPr>
                  <a:t> </a:t>
                </a:r>
                <a:r>
                  <a:rPr lang="en-US" sz="2000" dirty="0"/>
                  <a:t>Yields the </a:t>
                </a:r>
                <a:r>
                  <a:rPr lang="en-US" sz="2000" i="1" dirty="0"/>
                  <a:t>average treatment effect </a:t>
                </a:r>
                <a:r>
                  <a:rPr lang="en-US" sz="2000" dirty="0"/>
                  <a:t>(</a:t>
                </a:r>
                <a14:m>
                  <m:oMath xmlns:m="http://schemas.openxmlformats.org/officeDocument/2006/math">
                    <m:r>
                      <a:rPr lang="en-US" sz="2000" b="0" i="1" smtClean="0">
                        <a:latin typeface="Cambria Math" panose="02040503050406030204" pitchFamily="18" charset="0"/>
                      </a:rPr>
                      <m:t>𝐴𝑇𝐸</m:t>
                    </m:r>
                  </m:oMath>
                </a14:m>
                <a:r>
                  <a:rPr lang="en-US" sz="2000" dirty="0">
                    <a:sym typeface="Symbol" panose="05050102010706020507" pitchFamily="18" charset="2"/>
                  </a:rPr>
                  <a:t>)</a:t>
                </a:r>
              </a:p>
              <a:p>
                <a:pPr lvl="1"/>
                <a:r>
                  <a:rPr lang="en-US" sz="2000" dirty="0">
                    <a:sym typeface="Symbol" panose="05050102010706020507" pitchFamily="18" charset="2"/>
                  </a:rPr>
                  <a:t>Noncompliance  Yields the </a:t>
                </a:r>
                <a:r>
                  <a:rPr lang="en-US" sz="2000" i="1" dirty="0">
                    <a:sym typeface="Symbol" panose="05050102010706020507" pitchFamily="18" charset="2"/>
                  </a:rPr>
                  <a:t>intention-to-treat </a:t>
                </a:r>
                <a:r>
                  <a:rPr lang="en-US" sz="2000" dirty="0">
                    <a:sym typeface="Symbol" panose="05050102010706020507" pitchFamily="18" charset="2"/>
                  </a:rPr>
                  <a:t>(</a:t>
                </a:r>
                <a14:m>
                  <m:oMath xmlns:m="http://schemas.openxmlformats.org/officeDocument/2006/math">
                    <m:r>
                      <a:rPr lang="en-US" sz="2000" b="0" i="1" smtClean="0">
                        <a:latin typeface="Cambria Math" panose="02040503050406030204" pitchFamily="18" charset="0"/>
                      </a:rPr>
                      <m:t>𝐼𝑇𝑇</m:t>
                    </m:r>
                    <m:r>
                      <a:rPr lang="en-US" sz="2000" b="0" i="1" smtClean="0">
                        <a:latin typeface="Cambria Math" panose="02040503050406030204" pitchFamily="18" charset="0"/>
                        <a:ea typeface="Cambria Math" panose="02040503050406030204" pitchFamily="18" charset="0"/>
                      </a:rPr>
                      <m:t>&lt;</m:t>
                    </m:r>
                    <m:r>
                      <a:rPr lang="en-US" sz="2000" b="0" i="1" smtClean="0">
                        <a:latin typeface="Cambria Math" panose="02040503050406030204" pitchFamily="18" charset="0"/>
                      </a:rPr>
                      <m:t>𝐴𝑇𝐸</m:t>
                    </m:r>
                  </m:oMath>
                </a14:m>
                <a:r>
                  <a:rPr lang="en-US" sz="2000" dirty="0"/>
                  <a:t>), or average effect of an offer of treatment</a:t>
                </a:r>
              </a:p>
            </p:txBody>
          </p:sp>
        </mc:Choice>
        <mc:Fallback xmlns="">
          <p:sp>
            <p:nvSpPr>
              <p:cNvPr id="3" name="Content Placeholder 2">
                <a:extLst>
                  <a:ext uri="{FF2B5EF4-FFF2-40B4-BE49-F238E27FC236}">
                    <a16:creationId xmlns:a16="http://schemas.microsoft.com/office/drawing/2014/main" id="{611253C9-531E-A35C-081F-DE08C4D0873A}"/>
                  </a:ext>
                </a:extLst>
              </p:cNvPr>
              <p:cNvSpPr>
                <a:spLocks noGrp="1" noRot="1" noChangeAspect="1" noMove="1" noResize="1" noEditPoints="1" noAdjustHandles="1" noChangeArrowheads="1" noChangeShapeType="1" noTextEdit="1"/>
              </p:cNvSpPr>
              <p:nvPr>
                <p:ph idx="1"/>
              </p:nvPr>
            </p:nvSpPr>
            <p:spPr>
              <a:xfrm>
                <a:off x="157215" y="5409215"/>
                <a:ext cx="11885592" cy="1294783"/>
              </a:xfrm>
              <a:blipFill>
                <a:blip r:embed="rId2"/>
                <a:stretch>
                  <a:fillRect l="-718" t="-4695" b="-2817"/>
                </a:stretch>
              </a:blipFill>
            </p:spPr>
            <p:txBody>
              <a:bodyPr/>
              <a:lstStyle/>
              <a:p>
                <a:r>
                  <a:rPr lang="en-US">
                    <a:noFill/>
                  </a:rPr>
                  <a:t> </a:t>
                </a:r>
              </a:p>
            </p:txBody>
          </p:sp>
        </mc:Fallback>
      </mc:AlternateContent>
    </p:spTree>
    <p:extLst>
      <p:ext uri="{BB962C8B-B14F-4D97-AF65-F5344CB8AC3E}">
        <p14:creationId xmlns:p14="http://schemas.microsoft.com/office/powerpoint/2010/main" val="333987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Randomization Inference</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ri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ritest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reps = 1000, seed = 20231114)</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ri</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Call: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(formula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exp,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Res. var(s): </a:t>
            </a:r>
            <a:r>
              <a:rPr lang="en-US" sz="1600" dirty="0" err="1">
                <a:latin typeface="Courier New" panose="02070309020205020404" pitchFamily="49" charset="0"/>
                <a:cs typeface="Courier New" panose="02070309020205020404" pitchFamily="49" charset="0"/>
              </a:rPr>
              <a:t>expexper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H0: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      Num. reps: 1000</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T(</a:t>
            </a:r>
            <a:r>
              <a:rPr lang="en-US" sz="1600" dirty="0" err="1">
                <a:latin typeface="Courier New" panose="02070309020205020404" pitchFamily="49" charset="0"/>
                <a:cs typeface="Courier New" panose="02070309020205020404" pitchFamily="49" charset="0"/>
              </a:rPr>
              <a:t>obs</a:t>
            </a:r>
            <a:r>
              <a:rPr lang="en-US" sz="1600" dirty="0">
                <a:latin typeface="Courier New" panose="02070309020205020404" pitchFamily="49" charset="0"/>
                <a:cs typeface="Courier New" panose="02070309020205020404" pitchFamily="49" charset="0"/>
              </a:rPr>
              <a:t>)         c         n     p=</a:t>
            </a:r>
            <a:r>
              <a:rPr lang="en-US" sz="1600" dirty="0" err="1">
                <a:latin typeface="Courier New" panose="02070309020205020404" pitchFamily="49" charset="0"/>
                <a:cs typeface="Courier New" panose="02070309020205020404" pitchFamily="49" charset="0"/>
              </a:rPr>
              <a:t>c/n</a:t>
            </a:r>
            <a:r>
              <a:rPr lang="en-US" sz="1600" dirty="0">
                <a:latin typeface="Courier New" panose="02070309020205020404" pitchFamily="49" charset="0"/>
                <a:cs typeface="Courier New" panose="02070309020205020404" pitchFamily="49" charset="0"/>
              </a:rPr>
              <a:t>     SE(p)   CI 2.5%  CI 97.5%  </a:t>
            </a:r>
          </a:p>
          <a:p>
            <a:pPr marL="0" indent="0">
              <a:buNone/>
            </a:pPr>
            <a:r>
              <a:rPr lang="en-US" sz="1600" dirty="0">
                <a:latin typeface="Courier New" panose="02070309020205020404" pitchFamily="49" charset="0"/>
                <a:cs typeface="Courier New" panose="02070309020205020404" pitchFamily="49" charset="0"/>
              </a:rPr>
              <a:t>##    223.9        46      1000     0.046    0.0109   0.02807   0.06393  </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Note: Confidence interval is with respect to p=c/n. </a:t>
            </a:r>
          </a:p>
          <a:p>
            <a:pPr marL="0" indent="0">
              <a:buNone/>
            </a:pPr>
            <a:r>
              <a:rPr lang="en-US" sz="1600" dirty="0">
                <a:latin typeface="Courier New" panose="02070309020205020404" pitchFamily="49" charset="0"/>
                <a:cs typeface="Courier New" panose="02070309020205020404" pitchFamily="49" charset="0"/>
              </a:rPr>
              <a:t>## Note: c = #{|T| &gt;= |T(</a:t>
            </a:r>
            <a:r>
              <a:rPr lang="en-US" sz="1600" dirty="0" err="1">
                <a:latin typeface="Courier New" panose="02070309020205020404" pitchFamily="49" charset="0"/>
                <a:cs typeface="Courier New" panose="02070309020205020404" pitchFamily="49" charset="0"/>
              </a:rPr>
              <a:t>obs</a:t>
            </a:r>
            <a:r>
              <a:rPr lang="en-US" sz="16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40</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370917" y="1650733"/>
            <a:ext cx="3671890" cy="1477328"/>
          </a:xfrm>
          <a:prstGeom prst="rect">
            <a:avLst/>
          </a:prstGeom>
          <a:noFill/>
          <a:ln>
            <a:solidFill>
              <a:schemeClr val="tx1">
                <a:lumMod val="50000"/>
                <a:lumOff val="50000"/>
              </a:schemeClr>
            </a:solidFill>
          </a:ln>
        </p:spPr>
        <p:txBody>
          <a:bodyPr wrap="square" rtlCol="0">
            <a:spAutoFit/>
          </a:bodyPr>
          <a:lstStyle/>
          <a:p>
            <a:r>
              <a:rPr lang="en-US" dirty="0">
                <a:latin typeface="+mj-lt"/>
              </a:rPr>
              <a:t>The key output is the column headed by</a:t>
            </a:r>
            <a:r>
              <a:rPr lang="en-US" dirty="0">
                <a:latin typeface="Courier New" panose="02070309020205020404" pitchFamily="49" charset="0"/>
                <a:cs typeface="Courier New" panose="02070309020205020404" pitchFamily="49" charset="0"/>
              </a:rPr>
              <a:t> p=c/n</a:t>
            </a:r>
            <a:r>
              <a:rPr lang="en-US" dirty="0">
                <a:latin typeface="+mj-lt"/>
              </a:rPr>
              <a:t>, and is the two-sided proportion of placebo treatment effects that exceed the original ITT estimate (see the note to the table). </a:t>
            </a:r>
          </a:p>
        </p:txBody>
      </p:sp>
      <p:sp>
        <p:nvSpPr>
          <p:cNvPr id="6" name="Rectangle 5">
            <a:extLst>
              <a:ext uri="{FF2B5EF4-FFF2-40B4-BE49-F238E27FC236}">
                <a16:creationId xmlns:a16="http://schemas.microsoft.com/office/drawing/2014/main" id="{6CDE0F03-60B1-A511-5E99-90D7FD8A4DF6}"/>
              </a:ext>
            </a:extLst>
          </p:cNvPr>
          <p:cNvSpPr/>
          <p:nvPr/>
        </p:nvSpPr>
        <p:spPr>
          <a:xfrm>
            <a:off x="4506686" y="4519528"/>
            <a:ext cx="889908"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B03202-A27F-E794-27E9-13BFB8E3255B}"/>
              </a:ext>
            </a:extLst>
          </p:cNvPr>
          <p:cNvSpPr txBox="1"/>
          <p:nvPr/>
        </p:nvSpPr>
        <p:spPr>
          <a:xfrm>
            <a:off x="9950335" y="3286362"/>
            <a:ext cx="2092471" cy="2308324"/>
          </a:xfrm>
          <a:prstGeom prst="rect">
            <a:avLst/>
          </a:prstGeom>
          <a:noFill/>
          <a:ln>
            <a:solidFill>
              <a:schemeClr val="tx1">
                <a:lumMod val="50000"/>
                <a:lumOff val="50000"/>
              </a:schemeClr>
            </a:solidFill>
          </a:ln>
        </p:spPr>
        <p:txBody>
          <a:bodyPr wrap="square" rtlCol="0">
            <a:spAutoFit/>
          </a:bodyPr>
          <a:lstStyle/>
          <a:p>
            <a:r>
              <a:rPr lang="en-US" dirty="0">
                <a:latin typeface="+mj-lt"/>
              </a:rPr>
              <a:t>A nice feature 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ritest</a:t>
            </a:r>
            <a:r>
              <a:rPr lang="en-US" b="1" dirty="0">
                <a:latin typeface="Courier New" panose="02070309020205020404" pitchFamily="49" charset="0"/>
                <a:cs typeface="Courier New" panose="02070309020205020404" pitchFamily="49" charset="0"/>
              </a:rPr>
              <a:t>() </a:t>
            </a:r>
            <a:r>
              <a:rPr lang="en-US" dirty="0">
                <a:latin typeface="+mj-lt"/>
              </a:rPr>
              <a:t>is we get a confidence interval for the p-value. We would like for the interval to exclude 0.05, which does not apply here. </a:t>
            </a:r>
          </a:p>
        </p:txBody>
      </p:sp>
    </p:spTree>
    <p:extLst>
      <p:ext uri="{BB962C8B-B14F-4D97-AF65-F5344CB8AC3E}">
        <p14:creationId xmlns:p14="http://schemas.microsoft.com/office/powerpoint/2010/main" val="1276491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Graph of Placebo ITTs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ri.coef</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(b = </a:t>
            </a:r>
            <a:r>
              <a:rPr lang="en-US" sz="1600" dirty="0" err="1">
                <a:latin typeface="Courier New" panose="02070309020205020404" pitchFamily="49" charset="0"/>
                <a:cs typeface="Courier New" panose="02070309020205020404" pitchFamily="49" charset="0"/>
              </a:rPr>
              <a:t>ri$betas</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ri.coef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 = b)) + </a:t>
            </a:r>
          </a:p>
          <a:p>
            <a:pPr marL="0" indent="0">
              <a:buNone/>
            </a:pPr>
            <a:r>
              <a:rPr lang="en-US" sz="1600" dirty="0" err="1">
                <a:latin typeface="Courier New" panose="02070309020205020404" pitchFamily="49" charset="0"/>
                <a:cs typeface="Courier New" panose="02070309020205020404" pitchFamily="49" charset="0"/>
              </a:rPr>
              <a:t>geom_histogram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(y = </a:t>
            </a:r>
            <a:r>
              <a:rPr lang="en-US" sz="1600" dirty="0" err="1">
                <a:latin typeface="Courier New" panose="02070309020205020404" pitchFamily="49" charset="0"/>
                <a:cs typeface="Courier New" panose="02070309020205020404" pitchFamily="49" charset="0"/>
              </a:rPr>
              <a:t>after_stat</a:t>
            </a:r>
            <a:r>
              <a:rPr lang="en-US" sz="1600" dirty="0">
                <a:latin typeface="Courier New" panose="02070309020205020404" pitchFamily="49" charset="0"/>
                <a:cs typeface="Courier New" panose="02070309020205020404" pitchFamily="49" charset="0"/>
              </a:rPr>
              <a:t>(density)), </a:t>
            </a:r>
            <a:r>
              <a:rPr lang="en-US" sz="1600" dirty="0" err="1">
                <a:latin typeface="Courier New" panose="02070309020205020404" pitchFamily="49" charset="0"/>
                <a:cs typeface="Courier New" panose="02070309020205020404" pitchFamily="49" charset="0"/>
              </a:rPr>
              <a:t>binwidth</a:t>
            </a:r>
            <a:r>
              <a:rPr lang="en-US" sz="1600" dirty="0">
                <a:latin typeface="Courier New" panose="02070309020205020404" pitchFamily="49" charset="0"/>
                <a:cs typeface="Courier New" panose="02070309020205020404" pitchFamily="49" charset="0"/>
              </a:rPr>
              <a:t> = 20) + </a:t>
            </a:r>
          </a:p>
          <a:p>
            <a:pPr marL="0" indent="0">
              <a:buNone/>
            </a:pPr>
            <a:r>
              <a:rPr lang="en-US" sz="1600" dirty="0" err="1">
                <a:latin typeface="Courier New" panose="02070309020205020404" pitchFamily="49" charset="0"/>
                <a:cs typeface="Courier New" panose="02070309020205020404" pitchFamily="49" charset="0"/>
              </a:rPr>
              <a:t>geom_function</a:t>
            </a:r>
            <a:r>
              <a:rPr lang="en-US" sz="1600" dirty="0">
                <a:latin typeface="Courier New" panose="02070309020205020404" pitchFamily="49" charset="0"/>
                <a:cs typeface="Courier New" panose="02070309020205020404" pitchFamily="49" charset="0"/>
              </a:rPr>
              <a:t>(fun = </a:t>
            </a:r>
            <a:r>
              <a:rPr lang="en-US" sz="1600" dirty="0" err="1">
                <a:latin typeface="Courier New" panose="02070309020205020404" pitchFamily="49" charset="0"/>
                <a:cs typeface="Courier New" panose="02070309020205020404" pitchFamily="49" charset="0"/>
              </a:rPr>
              <a:t>dnorm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list(mean = mean(</a:t>
            </a:r>
            <a:r>
              <a:rPr lang="en-US" sz="1600" dirty="0" err="1">
                <a:latin typeface="Courier New" panose="02070309020205020404" pitchFamily="49" charset="0"/>
                <a:cs typeface="Courier New" panose="02070309020205020404" pitchFamily="49" charset="0"/>
              </a:rPr>
              <a:t>ri.coef$b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ri.coef$b</a:t>
            </a:r>
            <a:r>
              <a:rPr lang="en-US" sz="1600" dirty="0">
                <a:latin typeface="Courier New" panose="02070309020205020404" pitchFamily="49" charset="0"/>
                <a:cs typeface="Courier New" panose="02070309020205020404" pitchFamily="49" charset="0"/>
              </a:rPr>
              <a:t>)), color = "blue", </a:t>
            </a:r>
            <a:r>
              <a:rPr lang="en-US" sz="1600" dirty="0" err="1">
                <a:latin typeface="Courier New" panose="02070309020205020404" pitchFamily="49" charset="0"/>
                <a:cs typeface="Courier New" panose="02070309020205020404" pitchFamily="49" charset="0"/>
              </a:rPr>
              <a:t>linetype</a:t>
            </a:r>
            <a:r>
              <a:rPr lang="en-US" sz="1600" dirty="0">
                <a:latin typeface="Courier New" panose="02070309020205020404" pitchFamily="49" charset="0"/>
                <a:cs typeface="Courier New" panose="02070309020205020404" pitchFamily="49" charset="0"/>
              </a:rPr>
              <a:t> = "dashed", linewidth = 1.2) + </a:t>
            </a:r>
          </a:p>
          <a:p>
            <a:pPr marL="0" indent="0">
              <a:buNone/>
            </a:pPr>
            <a:r>
              <a:rPr lang="en-US" sz="1600" dirty="0" err="1">
                <a:latin typeface="Courier New" panose="02070309020205020404" pitchFamily="49" charset="0"/>
                <a:cs typeface="Courier New" panose="02070309020205020404" pitchFamily="49" charset="0"/>
              </a:rPr>
              <a:t>geom_vline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xintercept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linetype</a:t>
            </a:r>
            <a:r>
              <a:rPr lang="en-US" sz="1600" dirty="0">
                <a:latin typeface="Courier New" panose="02070309020205020404" pitchFamily="49" charset="0"/>
                <a:cs typeface="Courier New" panose="02070309020205020404" pitchFamily="49" charset="0"/>
              </a:rPr>
              <a:t> = "dashed") + </a:t>
            </a:r>
          </a:p>
          <a:p>
            <a:pPr marL="0" indent="0">
              <a:buNone/>
            </a:pPr>
            <a:r>
              <a:rPr lang="en-US" sz="1600" dirty="0">
                <a:latin typeface="Courier New" panose="02070309020205020404" pitchFamily="49" charset="0"/>
                <a:cs typeface="Courier New" panose="02070309020205020404" pitchFamily="49" charset="0"/>
              </a:rPr>
              <a:t>labs(x = "Impact of Supported Work on Earnings", y = "Density", title = "Distribution of Intention-to-Treat Coefficients") + </a:t>
            </a:r>
          </a:p>
          <a:p>
            <a:pPr marL="0" indent="0">
              <a:buNone/>
            </a:pPr>
            <a:r>
              <a:rPr lang="en-US" sz="1600" dirty="0" err="1">
                <a:latin typeface="Courier New" panose="02070309020205020404" pitchFamily="49" charset="0"/>
                <a:cs typeface="Courier New" panose="02070309020205020404" pitchFamily="49" charset="0"/>
              </a:rPr>
              <a:t>theme_gray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base_size</a:t>
            </a:r>
            <a:r>
              <a:rPr lang="en-US" sz="1600" dirty="0">
                <a:latin typeface="Courier New" panose="02070309020205020404" pitchFamily="49" charset="0"/>
                <a:cs typeface="Courier New" panose="02070309020205020404" pitchFamily="49" charset="0"/>
              </a:rPr>
              <a:t> = 15) + </a:t>
            </a:r>
          </a:p>
          <a:p>
            <a:pPr marL="0" indent="0">
              <a:buNone/>
            </a:pPr>
            <a:r>
              <a:rPr lang="en-US" sz="1600" dirty="0" err="1">
                <a:latin typeface="Courier New" panose="02070309020205020404" pitchFamily="49" charset="0"/>
                <a:cs typeface="Courier New" panose="02070309020205020404" pitchFamily="49" charset="0"/>
              </a:rPr>
              <a:t>scale_x_continuous</a:t>
            </a:r>
            <a:r>
              <a:rPr lang="en-US" sz="1600" dirty="0">
                <a:latin typeface="Courier New" panose="02070309020205020404" pitchFamily="49" charset="0"/>
                <a:cs typeface="Courier New" panose="02070309020205020404" pitchFamily="49" charset="0"/>
              </a:rPr>
              <a:t>(label = </a:t>
            </a:r>
            <a:r>
              <a:rPr lang="en-US" sz="1600" dirty="0" err="1">
                <a:latin typeface="Courier New" panose="02070309020205020404" pitchFamily="49" charset="0"/>
                <a:cs typeface="Courier New" panose="02070309020205020404" pitchFamily="49" charset="0"/>
              </a:rPr>
              <a:t>dollar_format</a:t>
            </a:r>
            <a:r>
              <a:rPr lang="en-US" sz="16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41</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046721" y="1650733"/>
            <a:ext cx="3996086" cy="923330"/>
          </a:xfrm>
          <a:prstGeom prst="rect">
            <a:avLst/>
          </a:prstGeom>
          <a:noFill/>
          <a:ln>
            <a:solidFill>
              <a:schemeClr val="tx1">
                <a:lumMod val="50000"/>
                <a:lumOff val="50000"/>
              </a:schemeClr>
            </a:solidFill>
          </a:ln>
        </p:spPr>
        <p:txBody>
          <a:bodyPr wrap="square" rtlCol="0">
            <a:spAutoFit/>
          </a:bodyPr>
          <a:lstStyle/>
          <a:p>
            <a:r>
              <a:rPr lang="en-US" dirty="0">
                <a:latin typeface="+mj-lt"/>
              </a:rPr>
              <a:t>Here we produce a histogram of all 1,000 placebo ITTs, to visualize the reference distribution and original ITT estimate.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8D2AD-2426-D6AA-745C-362CE7FD8D47}"/>
                  </a:ext>
                </a:extLst>
              </p:cNvPr>
              <p:cNvSpPr txBox="1"/>
              <p:nvPr/>
            </p:nvSpPr>
            <p:spPr>
              <a:xfrm>
                <a:off x="6941127" y="4554645"/>
                <a:ext cx="5101680" cy="1477328"/>
              </a:xfrm>
              <a:prstGeom prst="rect">
                <a:avLst/>
              </a:prstGeom>
              <a:noFill/>
              <a:ln>
                <a:solidFill>
                  <a:schemeClr val="tx1">
                    <a:lumMod val="50000"/>
                    <a:lumOff val="50000"/>
                  </a:schemeClr>
                </a:solidFill>
              </a:ln>
            </p:spPr>
            <p:txBody>
              <a:bodyPr wrap="square" rtlCol="0">
                <a:spAutoFit/>
              </a:bodyPr>
              <a:lstStyle/>
              <a:p>
                <a:r>
                  <a:rPr lang="en-US" dirty="0">
                    <a:latin typeface="+mj-lt"/>
                  </a:rPr>
                  <a:t>This program uses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geom_function</a:t>
                </a:r>
                <a:r>
                  <a:rPr lang="en-US" b="1" dirty="0">
                    <a:latin typeface="Courier New" panose="02070309020205020404" pitchFamily="49" charset="0"/>
                    <a:cs typeface="Courier New" panose="02070309020205020404" pitchFamily="49" charset="0"/>
                  </a:rPr>
                  <a:t>() </a:t>
                </a:r>
                <a:r>
                  <a:rPr lang="en-US" dirty="0">
                    <a:latin typeface="+mj-lt"/>
                  </a:rPr>
                  <a:t>to overlay a normal distribution onto the reference distribution. It is defined by the mean and standard deviation of </a:t>
                </a:r>
                <a:r>
                  <a:rPr lang="en-US" i="1" dirty="0">
                    <a:latin typeface="+mj-lt"/>
                  </a:rPr>
                  <a:t>b</a:t>
                </a:r>
                <a:r>
                  <a:rPr lang="en-US" dirty="0">
                    <a:latin typeface="+mj-lt"/>
                  </a:rPr>
                  <a:t>. We will also use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geom_vline</a:t>
                </a:r>
                <a:r>
                  <a:rPr lang="en-US" b="1" dirty="0">
                    <a:latin typeface="Courier New" panose="02070309020205020404" pitchFamily="49" charset="0"/>
                    <a:cs typeface="Courier New" panose="02070309020205020404" pitchFamily="49" charset="0"/>
                  </a:rPr>
                  <a:t>() </a:t>
                </a:r>
                <a:r>
                  <a:rPr lang="en-US" dirty="0">
                    <a:latin typeface="+mj-lt"/>
                  </a:rPr>
                  <a:t>to represent our original ITT estimate (</a:t>
                </a:r>
                <a14:m>
                  <m:oMath xmlns:m="http://schemas.openxmlformats.org/officeDocument/2006/math">
                    <m:r>
                      <a:rPr lang="en-US" i="1" dirty="0" smtClean="0">
                        <a:latin typeface="Cambria Math" panose="02040503050406030204" pitchFamily="18" charset="0"/>
                      </a:rPr>
                      <m:t>𝐼𝑇𝑇</m:t>
                    </m:r>
                    <m:r>
                      <a:rPr lang="en-US" i="1" dirty="0" smtClean="0">
                        <a:latin typeface="Cambria Math" panose="02040503050406030204" pitchFamily="18" charset="0"/>
                      </a:rPr>
                      <m:t>=$224</m:t>
                    </m:r>
                  </m:oMath>
                </a14:m>
                <a:r>
                  <a:rPr lang="en-US" dirty="0">
                    <a:latin typeface="+mj-lt"/>
                  </a:rPr>
                  <a:t>). </a:t>
                </a:r>
              </a:p>
            </p:txBody>
          </p:sp>
        </mc:Choice>
        <mc:Fallback xmlns="">
          <p:sp>
            <p:nvSpPr>
              <p:cNvPr id="6" name="TextBox 5">
                <a:extLst>
                  <a:ext uri="{FF2B5EF4-FFF2-40B4-BE49-F238E27FC236}">
                    <a16:creationId xmlns:a16="http://schemas.microsoft.com/office/drawing/2014/main" id="{BCE8D2AD-2426-D6AA-745C-362CE7FD8D47}"/>
                  </a:ext>
                </a:extLst>
              </p:cNvPr>
              <p:cNvSpPr txBox="1">
                <a:spLocks noRot="1" noChangeAspect="1" noMove="1" noResize="1" noEditPoints="1" noAdjustHandles="1" noChangeArrowheads="1" noChangeShapeType="1" noTextEdit="1"/>
              </p:cNvSpPr>
              <p:nvPr/>
            </p:nvSpPr>
            <p:spPr>
              <a:xfrm>
                <a:off x="6941127" y="4554645"/>
                <a:ext cx="5101680" cy="1477328"/>
              </a:xfrm>
              <a:prstGeom prst="rect">
                <a:avLst/>
              </a:prstGeom>
              <a:blipFill>
                <a:blip r:embed="rId2"/>
                <a:stretch>
                  <a:fillRect l="-954" t="-2049" r="-1430" b="-5328"/>
                </a:stretch>
              </a:blipFill>
              <a:ln>
                <a:solidFill>
                  <a:schemeClr val="tx1">
                    <a:lumMod val="50000"/>
                    <a:lumOff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185538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324FDC-BFCE-765C-7CE6-030F9523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1"/>
            <a:ext cx="12192000" cy="684627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8ACA8DC-8F6F-557E-6F82-E54AE307CF35}"/>
                  </a:ext>
                </a:extLst>
              </p:cNvPr>
              <p:cNvSpPr txBox="1"/>
              <p:nvPr/>
            </p:nvSpPr>
            <p:spPr>
              <a:xfrm>
                <a:off x="918754" y="558890"/>
                <a:ext cx="3627120" cy="2046329"/>
              </a:xfrm>
              <a:prstGeom prst="rect">
                <a:avLst/>
              </a:prstGeom>
              <a:noFill/>
            </p:spPr>
            <p:txBody>
              <a:bodyPr wrap="square" rtlCol="0">
                <a:spAutoFit/>
              </a:bodyPr>
              <a:lstStyle/>
              <a:p>
                <a:r>
                  <a:rPr lang="en-US" dirty="0">
                    <a:latin typeface="+mj-lt"/>
                  </a:rPr>
                  <a:t>This is the distribution of placebo ITTs from 1,000 permutations. Our original estimate is represented by the vertical line shown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=$224</m:t>
                    </m:r>
                  </m:oMath>
                </a14:m>
                <a:r>
                  <a:rPr lang="en-US" dirty="0">
                    <a:latin typeface="+mj-lt"/>
                  </a:rPr>
                  <a:t>, which is the lower bound of the top 2.3% of ITTs, yielding a two-sided p-value of 0.046. </a:t>
                </a:r>
              </a:p>
            </p:txBody>
          </p:sp>
        </mc:Choice>
        <mc:Fallback xmlns="">
          <p:sp>
            <p:nvSpPr>
              <p:cNvPr id="2" name="TextBox 1">
                <a:extLst>
                  <a:ext uri="{FF2B5EF4-FFF2-40B4-BE49-F238E27FC236}">
                    <a16:creationId xmlns:a16="http://schemas.microsoft.com/office/drawing/2014/main" id="{B8ACA8DC-8F6F-557E-6F82-E54AE307CF35}"/>
                  </a:ext>
                </a:extLst>
              </p:cNvPr>
              <p:cNvSpPr txBox="1">
                <a:spLocks noRot="1" noChangeAspect="1" noMove="1" noResize="1" noEditPoints="1" noAdjustHandles="1" noChangeArrowheads="1" noChangeShapeType="1" noTextEdit="1"/>
              </p:cNvSpPr>
              <p:nvPr/>
            </p:nvSpPr>
            <p:spPr>
              <a:xfrm>
                <a:off x="918754" y="558890"/>
                <a:ext cx="3627120" cy="2046329"/>
              </a:xfrm>
              <a:prstGeom prst="rect">
                <a:avLst/>
              </a:prstGeom>
              <a:blipFill>
                <a:blip r:embed="rId3"/>
                <a:stretch>
                  <a:fillRect l="-1513" t="-1791" r="-168" b="-4179"/>
                </a:stretch>
              </a:blipFill>
            </p:spPr>
            <p:txBody>
              <a:bodyPr/>
              <a:lstStyle/>
              <a:p>
                <a:r>
                  <a:rPr lang="en-US">
                    <a:noFill/>
                  </a:rPr>
                  <a:t> </a:t>
                </a:r>
              </a:p>
            </p:txBody>
          </p:sp>
        </mc:Fallback>
      </mc:AlternateContent>
    </p:spTree>
    <p:extLst>
      <p:ext uri="{BB962C8B-B14F-4D97-AF65-F5344CB8AC3E}">
        <p14:creationId xmlns:p14="http://schemas.microsoft.com/office/powerpoint/2010/main" val="2075474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96BC-3C36-A21A-3C78-7834307554AF}"/>
              </a:ext>
            </a:extLst>
          </p:cNvPr>
          <p:cNvSpPr>
            <a:spLocks noGrp="1"/>
          </p:cNvSpPr>
          <p:nvPr>
            <p:ph type="title"/>
          </p:nvPr>
        </p:nvSpPr>
        <p:spPr/>
        <p:txBody>
          <a:bodyPr/>
          <a:lstStyle/>
          <a:p>
            <a:r>
              <a:rPr lang="en-US" dirty="0"/>
              <a:t>Summary of Randomization Inference</a:t>
            </a:r>
          </a:p>
        </p:txBody>
      </p:sp>
      <p:sp>
        <p:nvSpPr>
          <p:cNvPr id="3" name="Content Placeholder 2">
            <a:extLst>
              <a:ext uri="{FF2B5EF4-FFF2-40B4-BE49-F238E27FC236}">
                <a16:creationId xmlns:a16="http://schemas.microsoft.com/office/drawing/2014/main" id="{D981B376-E661-28D6-1D44-1FCC64C19D6A}"/>
              </a:ext>
            </a:extLst>
          </p:cNvPr>
          <p:cNvSpPr>
            <a:spLocks noGrp="1"/>
          </p:cNvSpPr>
          <p:nvPr>
            <p:ph idx="1"/>
          </p:nvPr>
        </p:nvSpPr>
        <p:spPr/>
        <p:txBody>
          <a:bodyPr/>
          <a:lstStyle/>
          <a:p>
            <a:r>
              <a:rPr lang="en-US" dirty="0"/>
              <a:t>The asymptotic p-value is 0.047, and the p-value obtained from randomization inference is 0.046, which gives us confidence in the original result</a:t>
            </a:r>
          </a:p>
          <a:p>
            <a:pPr lvl="1"/>
            <a:endParaRPr lang="en-US" dirty="0"/>
          </a:p>
          <a:p>
            <a:r>
              <a:rPr lang="en-US" dirty="0"/>
              <a:t>With </a:t>
            </a:r>
            <a:r>
              <a:rPr lang="en-US" dirty="0" err="1"/>
              <a:t>RCTs</a:t>
            </a:r>
            <a:r>
              <a:rPr lang="en-US" dirty="0"/>
              <a:t>, it is becoming standard practice to use randomization inference to obtain p-values, at least to accompany asymptotic p-values</a:t>
            </a:r>
          </a:p>
          <a:p>
            <a:pPr lvl="1"/>
            <a:r>
              <a:rPr lang="en-US" dirty="0"/>
              <a:t>A p-value takes into account uncertainty, and in an </a:t>
            </a:r>
            <a:r>
              <a:rPr lang="en-US" dirty="0" err="1"/>
              <a:t>RCT</a:t>
            </a:r>
            <a:r>
              <a:rPr lang="en-US" dirty="0"/>
              <a:t>, the chief source of uncertainty stems from the random assignment, not from the sampling process</a:t>
            </a:r>
          </a:p>
          <a:p>
            <a:pPr lvl="2"/>
            <a:r>
              <a:rPr lang="en-US" dirty="0"/>
              <a:t>Someone assigned to the treatment group could have instead been assigned to the control group</a:t>
            </a:r>
          </a:p>
          <a:p>
            <a:pPr lvl="2"/>
            <a:r>
              <a:rPr lang="en-US" dirty="0"/>
              <a:t>Many </a:t>
            </a:r>
            <a:r>
              <a:rPr lang="en-US" dirty="0" err="1"/>
              <a:t>RCTs</a:t>
            </a:r>
            <a:r>
              <a:rPr lang="en-US" dirty="0"/>
              <a:t> use convenience samples anyway, rather than representative samples, which at any rate calls into question the sampling assumptions underlying asymptotic p-values</a:t>
            </a:r>
          </a:p>
          <a:p>
            <a:pPr lvl="1"/>
            <a:r>
              <a:rPr lang="en-US" dirty="0"/>
              <a:t>With enough computing power, we could estimate an exact p-value, but with even modestly-sized samples, simulations are required</a:t>
            </a:r>
          </a:p>
        </p:txBody>
      </p:sp>
      <p:sp>
        <p:nvSpPr>
          <p:cNvPr id="4" name="Slide Number Placeholder 3">
            <a:extLst>
              <a:ext uri="{FF2B5EF4-FFF2-40B4-BE49-F238E27FC236}">
                <a16:creationId xmlns:a16="http://schemas.microsoft.com/office/drawing/2014/main" id="{3BDFBC92-F247-3743-6543-35744C06C81B}"/>
              </a:ext>
            </a:extLst>
          </p:cNvPr>
          <p:cNvSpPr>
            <a:spLocks noGrp="1"/>
          </p:cNvSpPr>
          <p:nvPr>
            <p:ph type="sldNum" sz="quarter" idx="12"/>
          </p:nvPr>
        </p:nvSpPr>
        <p:spPr/>
        <p:txBody>
          <a:bodyPr/>
          <a:lstStyle/>
          <a:p>
            <a:fld id="{653EC2E9-BBB0-4E49-A88D-C677C9DC5719}" type="slidenum">
              <a:rPr lang="en-US" smtClean="0"/>
              <a:t>43</a:t>
            </a:fld>
            <a:endParaRPr lang="en-US" dirty="0"/>
          </a:p>
        </p:txBody>
      </p:sp>
    </p:spTree>
    <p:extLst>
      <p:ext uri="{BB962C8B-B14F-4D97-AF65-F5344CB8AC3E}">
        <p14:creationId xmlns:p14="http://schemas.microsoft.com/office/powerpoint/2010/main" val="2324379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4108-793F-C57B-2D95-041BA49529C7}"/>
              </a:ext>
            </a:extLst>
          </p:cNvPr>
          <p:cNvSpPr>
            <a:spLocks noGrp="1"/>
          </p:cNvSpPr>
          <p:nvPr>
            <p:ph type="title"/>
          </p:nvPr>
        </p:nvSpPr>
        <p:spPr/>
        <p:txBody>
          <a:bodyPr/>
          <a:lstStyle/>
          <a:p>
            <a:r>
              <a:rPr lang="en-US" dirty="0"/>
              <a:t>Regression Adjustment</a:t>
            </a:r>
          </a:p>
        </p:txBody>
      </p:sp>
      <p:sp>
        <p:nvSpPr>
          <p:cNvPr id="3" name="Content Placeholder 2">
            <a:extLst>
              <a:ext uri="{FF2B5EF4-FFF2-40B4-BE49-F238E27FC236}">
                <a16:creationId xmlns:a16="http://schemas.microsoft.com/office/drawing/2014/main" id="{1AA75C6A-D896-2EB1-0FDA-9EB27EABE09E}"/>
              </a:ext>
            </a:extLst>
          </p:cNvPr>
          <p:cNvSpPr>
            <a:spLocks noGrp="1"/>
          </p:cNvSpPr>
          <p:nvPr>
            <p:ph idx="1"/>
          </p:nvPr>
        </p:nvSpPr>
        <p:spPr/>
        <p:txBody>
          <a:bodyPr/>
          <a:lstStyle/>
          <a:p>
            <a:r>
              <a:rPr lang="en-US" dirty="0"/>
              <a:t>We think of regression adjustment as just including pretest covariates as control variables in a regression model, but regression adjustment has new meaning in the context of treatment effect estimation</a:t>
            </a:r>
          </a:p>
          <a:p>
            <a:pPr lvl="1"/>
            <a:endParaRPr lang="en-US" dirty="0"/>
          </a:p>
          <a:p>
            <a:r>
              <a:rPr lang="en-US" dirty="0"/>
              <a:t>Contrast of the average of group-specific predicted outcomes</a:t>
            </a:r>
          </a:p>
          <a:p>
            <a:pPr lvl="1"/>
            <a:r>
              <a:rPr lang="en-US" dirty="0"/>
              <a:t>Imagine estimating separate regression models for the treatment and control groups, and using the coefficients to obtain outcomes for all subjects under both treatment regimes</a:t>
            </a:r>
          </a:p>
          <a:p>
            <a:pPr lvl="2"/>
            <a:r>
              <a:rPr lang="en-US" dirty="0"/>
              <a:t>For units in the treatment group, they have (1) a prediction based on their treatment-group-specific regression model as well as (2) an extrapolation based on a control-group-specific regression model</a:t>
            </a:r>
          </a:p>
          <a:p>
            <a:pPr lvl="1"/>
            <a:r>
              <a:rPr lang="en-US" dirty="0"/>
              <a:t>The estimate of the treatment effect for each unit is then just the difference between their predicted and extrapolated outcomes</a:t>
            </a:r>
          </a:p>
        </p:txBody>
      </p:sp>
      <p:sp>
        <p:nvSpPr>
          <p:cNvPr id="4" name="Slide Number Placeholder 3">
            <a:extLst>
              <a:ext uri="{FF2B5EF4-FFF2-40B4-BE49-F238E27FC236}">
                <a16:creationId xmlns:a16="http://schemas.microsoft.com/office/drawing/2014/main" id="{5E1B5C70-53EB-7133-B33E-632F1E0846C1}"/>
              </a:ext>
            </a:extLst>
          </p:cNvPr>
          <p:cNvSpPr>
            <a:spLocks noGrp="1"/>
          </p:cNvSpPr>
          <p:nvPr>
            <p:ph type="sldNum" sz="quarter" idx="12"/>
          </p:nvPr>
        </p:nvSpPr>
        <p:spPr/>
        <p:txBody>
          <a:bodyPr/>
          <a:lstStyle/>
          <a:p>
            <a:fld id="{653EC2E9-BBB0-4E49-A88D-C677C9DC5719}" type="slidenum">
              <a:rPr lang="en-US" smtClean="0"/>
              <a:t>44</a:t>
            </a:fld>
            <a:endParaRPr lang="en-US" dirty="0"/>
          </a:p>
        </p:txBody>
      </p:sp>
    </p:spTree>
    <p:extLst>
      <p:ext uri="{BB962C8B-B14F-4D97-AF65-F5344CB8AC3E}">
        <p14:creationId xmlns:p14="http://schemas.microsoft.com/office/powerpoint/2010/main" val="1067844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5FEB-2913-B6D5-B15D-918F0035F8DF}"/>
              </a:ext>
            </a:extLst>
          </p:cNvPr>
          <p:cNvSpPr>
            <a:spLocks noGrp="1"/>
          </p:cNvSpPr>
          <p:nvPr>
            <p:ph type="title"/>
          </p:nvPr>
        </p:nvSpPr>
        <p:spPr/>
        <p:txBody>
          <a:bodyPr/>
          <a:lstStyle/>
          <a:p>
            <a:r>
              <a:rPr lang="en-US" dirty="0"/>
              <a:t>Using R for Regression Adjustment</a:t>
            </a:r>
          </a:p>
        </p:txBody>
      </p:sp>
      <p:sp>
        <p:nvSpPr>
          <p:cNvPr id="3" name="Content Placeholder 2">
            <a:extLst>
              <a:ext uri="{FF2B5EF4-FFF2-40B4-BE49-F238E27FC236}">
                <a16:creationId xmlns:a16="http://schemas.microsoft.com/office/drawing/2014/main" id="{06924C21-E453-DCE4-D9DC-96234267FEDC}"/>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drgee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oformula</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yvar</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xvarlist</a:t>
            </a:r>
            <a:r>
              <a:rPr lang="en-US" dirty="0">
                <a:latin typeface="Courier New" panose="02070309020205020404" pitchFamily="49" charset="0"/>
                <a:cs typeface="Courier New" panose="02070309020205020404" pitchFamily="49" charset="0"/>
              </a:rPr>
              <a:t>, exposure = "</a:t>
            </a:r>
            <a:r>
              <a:rPr lang="en-US" i="1" dirty="0" err="1">
                <a:latin typeface="Courier New" panose="02070309020205020404" pitchFamily="49" charset="0"/>
                <a:cs typeface="Courier New" panose="02070309020205020404" pitchFamily="49" charset="0"/>
              </a:rPr>
              <a:t>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estimation.method</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 data = </a:t>
            </a:r>
            <a:r>
              <a:rPr lang="en-US" i="1"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a:p>
            <a:pPr lvl="1"/>
            <a:r>
              <a:rPr lang="en-US" i="1" dirty="0" err="1">
                <a:latin typeface="Courier New" panose="02070309020205020404" pitchFamily="49" charset="0"/>
                <a:cs typeface="Courier New" panose="02070309020205020404" pitchFamily="49" charset="0"/>
              </a:rPr>
              <a:t>xvarlist</a:t>
            </a:r>
            <a:r>
              <a:rPr lang="en-US" i="1" dirty="0">
                <a:latin typeface="Courier New" panose="02070309020205020404" pitchFamily="49" charset="0"/>
                <a:cs typeface="Courier New" panose="02070309020205020404" pitchFamily="49" charset="0"/>
              </a:rPr>
              <a:t> </a:t>
            </a:r>
            <a:r>
              <a:rPr lang="en-US" dirty="0">
                <a:cs typeface="Courier New" panose="02070309020205020404" pitchFamily="49" charset="0"/>
              </a:rPr>
              <a:t>provides the covariate names,</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xvar1</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xvar2</a:t>
            </a:r>
            <a:r>
              <a:rPr lang="en-US"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sym typeface="Symbol" panose="05050102010706020507" pitchFamily="18" charset="2"/>
              </a:rPr>
              <a:t>   + </a:t>
            </a:r>
            <a:r>
              <a:rPr lang="en-US" i="1" dirty="0" err="1">
                <a:latin typeface="Courier New" panose="02070309020205020404" pitchFamily="49" charset="0"/>
                <a:cs typeface="Courier New" panose="02070309020205020404" pitchFamily="49" charset="0"/>
                <a:sym typeface="Symbol" panose="05050102010706020507" pitchFamily="18" charset="2"/>
              </a:rPr>
              <a:t>xvarK</a:t>
            </a:r>
            <a:endParaRPr lang="en-US" i="1"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oformula</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is the outcome model specification, excluding</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tvar</a:t>
            </a:r>
            <a:endParaRPr lang="en-US" dirty="0">
              <a:cs typeface="Courier New" panose="02070309020205020404" pitchFamily="49" charset="0"/>
            </a:endParaRPr>
          </a:p>
          <a:p>
            <a:pPr lvl="1"/>
            <a:r>
              <a:rPr lang="en-US" dirty="0">
                <a:cs typeface="Courier New" panose="02070309020205020404" pitchFamily="49" charset="0"/>
              </a:rPr>
              <a:t>The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estimation.method</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option takes</a:t>
            </a:r>
            <a:r>
              <a:rPr lang="en-US" dirty="0">
                <a:latin typeface="Courier New" panose="02070309020205020404" pitchFamily="49" charset="0"/>
                <a:cs typeface="Courier New" panose="02070309020205020404" pitchFamily="49" charset="0"/>
              </a:rPr>
              <a:t> "o" </a:t>
            </a:r>
            <a:r>
              <a:rPr lang="en-US" dirty="0">
                <a:cs typeface="Courier New" panose="02070309020205020404" pitchFamily="49" charset="0"/>
              </a:rPr>
              <a:t>(outcome model only),</a:t>
            </a:r>
            <a:r>
              <a:rPr lang="en-US" dirty="0">
                <a:latin typeface="Courier New" panose="02070309020205020404" pitchFamily="49" charset="0"/>
                <a:cs typeface="Courier New" panose="02070309020205020404" pitchFamily="49" charset="0"/>
              </a:rPr>
              <a:t> "e" </a:t>
            </a:r>
            <a:r>
              <a:rPr lang="en-US" dirty="0">
                <a:cs typeface="Courier New" panose="02070309020205020404" pitchFamily="49" charset="0"/>
              </a:rPr>
              <a:t>(exposure model only), 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(doubly robust)</a:t>
            </a:r>
          </a:p>
          <a:p>
            <a:pPr lvl="2"/>
            <a:r>
              <a:rPr lang="en-US" dirty="0">
                <a:cs typeface="Courier New" panose="02070309020205020404" pitchFamily="49" charset="0"/>
              </a:rPr>
              <a:t>We will use the outcome model only, since we are not specifying an exposure model</a:t>
            </a:r>
          </a:p>
          <a:p>
            <a:pPr lvl="1"/>
            <a:r>
              <a:rPr lang="en-US" dirty="0">
                <a:cs typeface="Courier New" panose="02070309020205020404" pitchFamily="49" charset="0"/>
              </a:rPr>
              <a:t>Robust standard errors are reported</a:t>
            </a:r>
          </a:p>
          <a:p>
            <a:pPr lvl="1"/>
            <a:endParaRPr lang="en-US" dirty="0">
              <a:cs typeface="Courier New" panose="02070309020205020404" pitchFamily="49" charset="0"/>
            </a:endParaRPr>
          </a:p>
          <a:p>
            <a:r>
              <a:rPr lang="en-US" dirty="0">
                <a:cs typeface="Courier New" panose="02070309020205020404" pitchFamily="49" charset="0"/>
              </a:rPr>
              <a:t>For additional documentation of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drgee</a:t>
            </a:r>
            <a:r>
              <a:rPr lang="en-US" dirty="0"/>
              <a:t>, see </a:t>
            </a:r>
            <a:r>
              <a:rPr lang="en-US" sz="2800" dirty="0" err="1"/>
              <a:t>Zetterqvist</a:t>
            </a:r>
            <a:r>
              <a:rPr lang="en-US" sz="2800" dirty="0"/>
              <a:t> and </a:t>
            </a:r>
            <a:r>
              <a:rPr lang="en-US" sz="2800" dirty="0" err="1"/>
              <a:t>Sjölander</a:t>
            </a:r>
            <a:r>
              <a:rPr lang="en-US" sz="2800" dirty="0"/>
              <a:t> (2015</a:t>
            </a:r>
            <a:r>
              <a:rPr lang="en-US" dirty="0"/>
              <a:t>)</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35D2CFEC-0EE9-2391-FA96-1C922B9F3925}"/>
              </a:ext>
            </a:extLst>
          </p:cNvPr>
          <p:cNvSpPr>
            <a:spLocks noGrp="1"/>
          </p:cNvSpPr>
          <p:nvPr>
            <p:ph type="sldNum" sz="quarter" idx="12"/>
          </p:nvPr>
        </p:nvSpPr>
        <p:spPr/>
        <p:txBody>
          <a:bodyPr/>
          <a:lstStyle/>
          <a:p>
            <a:fld id="{653EC2E9-BBB0-4E49-A88D-C677C9DC5719}" type="slidenum">
              <a:rPr lang="en-US" smtClean="0"/>
              <a:t>45</a:t>
            </a:fld>
            <a:endParaRPr lang="en-US" dirty="0"/>
          </a:p>
        </p:txBody>
      </p:sp>
    </p:spTree>
    <p:extLst>
      <p:ext uri="{BB962C8B-B14F-4D97-AF65-F5344CB8AC3E}">
        <p14:creationId xmlns:p14="http://schemas.microsoft.com/office/powerpoint/2010/main" val="1468263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Variable Prep for Balance Tests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%&gt;% mutate(</a:t>
            </a:r>
            <a:r>
              <a:rPr lang="en-US" sz="1600" dirty="0" err="1">
                <a:latin typeface="Courier New" panose="02070309020205020404" pitchFamily="49" charset="0"/>
                <a:cs typeface="Courier New" panose="02070309020205020404" pitchFamily="49" charset="0"/>
              </a:rPr>
              <a:t>pre.worked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if_else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pre.months</a:t>
            </a:r>
            <a:r>
              <a:rPr lang="en-US" sz="1600" dirty="0">
                <a:latin typeface="Courier New" panose="02070309020205020404" pitchFamily="49" charset="0"/>
                <a:cs typeface="Courier New" panose="02070309020205020404" pitchFamily="49" charset="0"/>
              </a:rPr>
              <a:t> &gt; 0, 1, 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pre.unemp.ln</a:t>
            </a:r>
            <a:r>
              <a:rPr lang="en-US" sz="1600" dirty="0">
                <a:latin typeface="Courier New" panose="02070309020205020404" pitchFamily="49" charset="0"/>
                <a:cs typeface="Courier New" panose="02070309020205020404" pitchFamily="49" charset="0"/>
              </a:rPr>
              <a:t> = log(</a:t>
            </a:r>
            <a:r>
              <a:rPr lang="en-US" sz="1600" dirty="0" err="1">
                <a:latin typeface="Courier New" panose="02070309020205020404" pitchFamily="49" charset="0"/>
                <a:cs typeface="Courier New" panose="02070309020205020404" pitchFamily="49" charset="0"/>
              </a:rPr>
              <a:t>pre.unemp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pre.illeg.ln</a:t>
            </a:r>
            <a:r>
              <a:rPr lang="en-US" sz="1600" dirty="0">
                <a:latin typeface="Courier New" panose="02070309020205020404" pitchFamily="49" charset="0"/>
                <a:cs typeface="Courier New" panose="02070309020205020404" pitchFamily="49" charset="0"/>
              </a:rPr>
              <a:t> = log1p(</a:t>
            </a:r>
            <a:r>
              <a:rPr lang="en-US" sz="1600" dirty="0" err="1">
                <a:latin typeface="Courier New" panose="02070309020205020404" pitchFamily="49" charset="0"/>
                <a:cs typeface="Courier New" panose="02070309020205020404" pitchFamily="49" charset="0"/>
              </a:rPr>
              <a:t>pre.illeg</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pre.hours.ln</a:t>
            </a:r>
            <a:r>
              <a:rPr lang="en-US" sz="1600" dirty="0">
                <a:latin typeface="Courier New" panose="02070309020205020404" pitchFamily="49" charset="0"/>
                <a:cs typeface="Courier New" panose="02070309020205020404" pitchFamily="49" charset="0"/>
              </a:rPr>
              <a:t> = log1p(</a:t>
            </a:r>
            <a:r>
              <a:rPr lang="en-US" sz="1600" dirty="0" err="1">
                <a:latin typeface="Courier New" panose="02070309020205020404" pitchFamily="49" charset="0"/>
                <a:cs typeface="Courier New" panose="02070309020205020404" pitchFamily="49" charset="0"/>
              </a:rPr>
              <a:t>pre.hours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pre.earned.ln</a:t>
            </a:r>
            <a:r>
              <a:rPr lang="en-US" sz="1600" dirty="0">
                <a:latin typeface="Courier New" panose="02070309020205020404" pitchFamily="49" charset="0"/>
                <a:cs typeface="Courier New" panose="02070309020205020404" pitchFamily="49" charset="0"/>
              </a:rPr>
              <a:t> = log1p(</a:t>
            </a:r>
            <a:r>
              <a:rPr lang="en-US" sz="1600" dirty="0" err="1">
                <a:latin typeface="Courier New" panose="02070309020205020404" pitchFamily="49" charset="0"/>
                <a:cs typeface="Courier New" panose="02070309020205020404" pitchFamily="49" charset="0"/>
              </a:rPr>
              <a:t>pre.earned</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covars</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cbind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nsw$pre.age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nsw$pre.male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nsw$pre.race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nsw$pre.marr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nsw$pre.educ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nsw$pre.empl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nsw$pre.activ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nsw$pre.unemp.ln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nsw$pre.illeg.ln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nsw$pre.worked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nsw$pre.months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nsw$pre.hours.ln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nsw$pre.earned.ln</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46</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844742" y="1650733"/>
            <a:ext cx="3198064" cy="1477328"/>
          </a:xfrm>
          <a:prstGeom prst="rect">
            <a:avLst/>
          </a:prstGeom>
          <a:noFill/>
          <a:ln>
            <a:solidFill>
              <a:schemeClr val="tx1">
                <a:lumMod val="50000"/>
                <a:lumOff val="50000"/>
              </a:schemeClr>
            </a:solidFill>
          </a:ln>
        </p:spPr>
        <p:txBody>
          <a:bodyPr wrap="square" rtlCol="0">
            <a:spAutoFit/>
          </a:bodyPr>
          <a:lstStyle/>
          <a:p>
            <a:r>
              <a:rPr lang="en-US" dirty="0">
                <a:latin typeface="+mj-lt"/>
              </a:rPr>
              <a:t>Let’s log the continuous pretest measures. Because hours and earnings have 0s, we will use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log1p()</a:t>
            </a:r>
            <a:r>
              <a:rPr lang="en-US" dirty="0">
                <a:latin typeface="+mj-lt"/>
              </a:rPr>
              <a:t>, which adds 1 to each value. </a:t>
            </a:r>
          </a:p>
        </p:txBody>
      </p:sp>
      <p:sp>
        <p:nvSpPr>
          <p:cNvPr id="6" name="TextBox 5">
            <a:extLst>
              <a:ext uri="{FF2B5EF4-FFF2-40B4-BE49-F238E27FC236}">
                <a16:creationId xmlns:a16="http://schemas.microsoft.com/office/drawing/2014/main" id="{28833B99-5582-2F9F-0F03-A458CFEC5C94}"/>
              </a:ext>
            </a:extLst>
          </p:cNvPr>
          <p:cNvSpPr txBox="1"/>
          <p:nvPr/>
        </p:nvSpPr>
        <p:spPr>
          <a:xfrm>
            <a:off x="6982691" y="4672718"/>
            <a:ext cx="5060116" cy="1477328"/>
          </a:xfrm>
          <a:prstGeom prst="rect">
            <a:avLst/>
          </a:prstGeom>
          <a:noFill/>
          <a:ln>
            <a:solidFill>
              <a:schemeClr val="tx1">
                <a:lumMod val="50000"/>
                <a:lumOff val="50000"/>
              </a:schemeClr>
            </a:solidFill>
          </a:ln>
        </p:spPr>
        <p:txBody>
          <a:bodyPr wrap="square" rtlCol="0">
            <a:spAutoFit/>
          </a:bodyPr>
          <a:lstStyle/>
          <a:p>
            <a:r>
              <a:rPr lang="en-US" b="1" dirty="0" err="1">
                <a:latin typeface="Courier New" panose="02070309020205020404" pitchFamily="49" charset="0"/>
                <a:cs typeface="Courier New" panose="02070309020205020404" pitchFamily="49" charset="0"/>
              </a:rPr>
              <a:t>cbind</a:t>
            </a:r>
            <a:r>
              <a:rPr lang="en-US" b="1" dirty="0">
                <a:latin typeface="Courier New" panose="02070309020205020404" pitchFamily="49" charset="0"/>
                <a:cs typeface="Courier New" panose="02070309020205020404" pitchFamily="49" charset="0"/>
              </a:rPr>
              <a:t>() </a:t>
            </a:r>
            <a:r>
              <a:rPr lang="en-US" dirty="0">
                <a:latin typeface="+mj-lt"/>
              </a:rPr>
              <a:t>combines the specified columns into a new data frame. We need to separate them from the original data frame because we are going to write a function that loops through each of them to perform a test of balance.</a:t>
            </a:r>
          </a:p>
        </p:txBody>
      </p:sp>
    </p:spTree>
    <p:extLst>
      <p:ext uri="{BB962C8B-B14F-4D97-AF65-F5344CB8AC3E}">
        <p14:creationId xmlns:p14="http://schemas.microsoft.com/office/powerpoint/2010/main" val="89673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Loop through Balance Tests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 &lt;- matrix(NA, 13, 4)</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rownames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 &lt;- c("age", "male", "race", "</a:t>
            </a:r>
            <a:r>
              <a:rPr lang="en-US" sz="1600" dirty="0" err="1">
                <a:latin typeface="Courier New" panose="02070309020205020404" pitchFamily="49" charset="0"/>
                <a:cs typeface="Courier New" panose="02070309020205020404" pitchFamily="49" charset="0"/>
              </a:rPr>
              <a:t>marr</a:t>
            </a:r>
            <a:r>
              <a:rPr lang="en-US" sz="1600" dirty="0">
                <a:latin typeface="Courier New" panose="02070309020205020404" pitchFamily="49" charset="0"/>
                <a:cs typeface="Courier New" panose="02070309020205020404" pitchFamily="49" charset="0"/>
              </a:rPr>
              <a:t>", "educ", "</a:t>
            </a:r>
            <a:r>
              <a:rPr lang="en-US" sz="1600" dirty="0" err="1">
                <a:latin typeface="Courier New" panose="02070309020205020404" pitchFamily="49" charset="0"/>
                <a:cs typeface="Courier New" panose="02070309020205020404" pitchFamily="49" charset="0"/>
              </a:rPr>
              <a:t>empl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activ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unemp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illeg</a:t>
            </a:r>
            <a:r>
              <a:rPr lang="en-US" sz="1600" dirty="0">
                <a:latin typeface="Courier New" panose="02070309020205020404" pitchFamily="49" charset="0"/>
                <a:cs typeface="Courier New" panose="02070309020205020404" pitchFamily="49" charset="0"/>
              </a:rPr>
              <a:t>", "worked", "months", "hours", "earned")</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colnames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 &lt;- c("F-stat", "</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-num", "</a:t>
            </a:r>
            <a:r>
              <a:rPr lang="en-US" sz="1600" dirty="0" err="1">
                <a:latin typeface="Courier New" panose="02070309020205020404" pitchFamily="49" charset="0"/>
                <a:cs typeface="Courier New" panose="02070309020205020404" pitchFamily="49" charset="0"/>
              </a:rPr>
              <a:t>df-denom</a:t>
            </a:r>
            <a:r>
              <a:rPr lang="en-US" sz="1600" dirty="0">
                <a:latin typeface="Courier New" panose="02070309020205020404" pitchFamily="49" charset="0"/>
                <a:cs typeface="Courier New" panose="02070309020205020404" pitchFamily="49" charset="0"/>
              </a:rPr>
              <a:t>", "p-</a:t>
            </a: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1:ncol(</a:t>
            </a:r>
            <a:r>
              <a:rPr lang="en-US" sz="1600" dirty="0" err="1">
                <a:latin typeface="Courier New" panose="02070309020205020404" pitchFamily="49" charset="0"/>
                <a:cs typeface="Courier New" panose="02070309020205020404" pitchFamily="49" charset="0"/>
              </a:rPr>
              <a:t>covars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est</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as.numeric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as.factor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nsw$exp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covars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 &lt;- summary(</a:t>
            </a:r>
            <a:r>
              <a:rPr lang="en-US" sz="1600" dirty="0" err="1">
                <a:latin typeface="Courier New" panose="02070309020205020404" pitchFamily="49" charset="0"/>
                <a:cs typeface="Courier New" panose="02070309020205020404" pitchFamily="49" charset="0"/>
              </a:rPr>
              <a: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fstatistic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1] &lt;- round(</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[1],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2] &lt;- round(</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[2],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3] &lt;- round(</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[3],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4] &lt;- round(pf(</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fstat</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lower.tail</a:t>
            </a:r>
            <a:r>
              <a:rPr lang="en-US" sz="1600" dirty="0">
                <a:latin typeface="Courier New" panose="02070309020205020404" pitchFamily="49" charset="0"/>
                <a:cs typeface="Courier New" panose="02070309020205020404" pitchFamily="49" charset="0"/>
              </a:rPr>
              <a:t> = F), 4)</a:t>
            </a:r>
          </a:p>
          <a:p>
            <a:pPr marL="0" indent="0">
              <a:buNone/>
            </a:pPr>
            <a:r>
              <a:rPr lang="en-US" sz="16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47</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171411" y="3138709"/>
            <a:ext cx="3871395" cy="2031325"/>
          </a:xfrm>
          <a:prstGeom prst="rect">
            <a:avLst/>
          </a:prstGeom>
          <a:noFill/>
          <a:ln>
            <a:solidFill>
              <a:schemeClr val="tx1">
                <a:lumMod val="50000"/>
                <a:lumOff val="50000"/>
              </a:schemeClr>
            </a:solidFill>
          </a:ln>
        </p:spPr>
        <p:txBody>
          <a:bodyPr wrap="square" rtlCol="0">
            <a:spAutoFit/>
          </a:bodyPr>
          <a:lstStyle/>
          <a:p>
            <a:r>
              <a:rPr lang="en-US" dirty="0">
                <a:latin typeface="+mj-lt"/>
              </a:rPr>
              <a:t>We are going to create an empty 13 × 4 matrix, where each row represents a pretest variable. Then one by one, we will regress treatment group (</a:t>
            </a:r>
            <a:r>
              <a:rPr lang="en-US" i="1" dirty="0">
                <a:latin typeface="+mj-lt"/>
              </a:rPr>
              <a:t>exp</a:t>
            </a:r>
            <a:r>
              <a:rPr lang="en-US" dirty="0">
                <a:latin typeface="+mj-lt"/>
              </a:rPr>
              <a:t>) on the pretest variable, store the F-test and degrees of freedom, and then compute the corresponding p-value. </a:t>
            </a:r>
          </a:p>
        </p:txBody>
      </p:sp>
    </p:spTree>
    <p:extLst>
      <p:ext uri="{BB962C8B-B14F-4D97-AF65-F5344CB8AC3E}">
        <p14:creationId xmlns:p14="http://schemas.microsoft.com/office/powerpoint/2010/main" val="3772821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Balance Matrix</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bal</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F-stat </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-num </a:t>
            </a:r>
            <a:r>
              <a:rPr lang="en-US" sz="1600" dirty="0" err="1">
                <a:latin typeface="Courier New" panose="02070309020205020404" pitchFamily="49" charset="0"/>
                <a:cs typeface="Courier New" panose="02070309020205020404" pitchFamily="49" charset="0"/>
              </a:rPr>
              <a:t>df-denom</a:t>
            </a:r>
            <a:r>
              <a:rPr lang="en-US" sz="1600" dirty="0">
                <a:latin typeface="Courier New" panose="02070309020205020404" pitchFamily="49" charset="0"/>
                <a:cs typeface="Courier New" panose="02070309020205020404" pitchFamily="49" charset="0"/>
              </a:rPr>
              <a:t>  p-</a:t>
            </a:r>
            <a:r>
              <a:rPr lang="en-US" sz="1600" dirty="0" err="1">
                <a:latin typeface="Courier New" panose="02070309020205020404" pitchFamily="49" charset="0"/>
                <a:cs typeface="Courier New" panose="02070309020205020404" pitchFamily="49" charset="0"/>
              </a:rPr>
              <a:t>val</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age      1.53      4     6385 0.1903</a:t>
            </a:r>
          </a:p>
          <a:p>
            <a:pPr marL="0" indent="0">
              <a:buNone/>
            </a:pPr>
            <a:r>
              <a:rPr lang="en-US" sz="1600" dirty="0">
                <a:latin typeface="Courier New" panose="02070309020205020404" pitchFamily="49" charset="0"/>
                <a:cs typeface="Courier New" panose="02070309020205020404" pitchFamily="49" charset="0"/>
              </a:rPr>
              <a:t>## male     0.39      1     6527 0.5341</a:t>
            </a:r>
          </a:p>
          <a:p>
            <a:pPr marL="0" indent="0">
              <a:buNone/>
            </a:pPr>
            <a:r>
              <a:rPr lang="en-US" sz="1600" dirty="0">
                <a:latin typeface="Courier New" panose="02070309020205020404" pitchFamily="49" charset="0"/>
                <a:cs typeface="Courier New" panose="02070309020205020404" pitchFamily="49" charset="0"/>
              </a:rPr>
              <a:t>## race     1.62      2     6406 0.1974</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marr</a:t>
            </a:r>
            <a:r>
              <a:rPr lang="en-US" sz="1600" dirty="0">
                <a:latin typeface="Courier New" panose="02070309020205020404" pitchFamily="49" charset="0"/>
                <a:cs typeface="Courier New" panose="02070309020205020404" pitchFamily="49" charset="0"/>
              </a:rPr>
              <a:t>     0.00      2     6480 0.9998</a:t>
            </a:r>
          </a:p>
          <a:p>
            <a:pPr marL="0" indent="0">
              <a:buNone/>
            </a:pPr>
            <a:r>
              <a:rPr lang="en-US" sz="1600" dirty="0">
                <a:latin typeface="Courier New" panose="02070309020205020404" pitchFamily="49" charset="0"/>
                <a:cs typeface="Courier New" panose="02070309020205020404" pitchFamily="49" charset="0"/>
              </a:rPr>
              <a:t>## educ     1.51      2     6462 0.2201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a:t>
            </a:r>
            <a:r>
              <a:rPr lang="en-US" sz="1600" dirty="0">
                <a:latin typeface="Courier New" panose="02070309020205020404" pitchFamily="49" charset="0"/>
                <a:cs typeface="Courier New" panose="02070309020205020404" pitchFamily="49" charset="0"/>
              </a:rPr>
              <a:t>     0.00      1     6389 0.9884</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activ</a:t>
            </a:r>
            <a:r>
              <a:rPr lang="en-US" sz="1600" dirty="0">
                <a:latin typeface="Courier New" panose="02070309020205020404" pitchFamily="49" charset="0"/>
                <a:cs typeface="Courier New" panose="02070309020205020404" pitchFamily="49" charset="0"/>
              </a:rPr>
              <a:t>    1.23      4     5776 0.2945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unemp</a:t>
            </a:r>
            <a:r>
              <a:rPr lang="en-US" sz="1600" dirty="0">
                <a:latin typeface="Courier New" panose="02070309020205020404" pitchFamily="49" charset="0"/>
                <a:cs typeface="Courier New" panose="02070309020205020404" pitchFamily="49" charset="0"/>
              </a:rPr>
              <a:t>    1.29      1     6388 0.2561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illeg</a:t>
            </a:r>
            <a:r>
              <a:rPr lang="en-US" sz="1600" dirty="0">
                <a:latin typeface="Courier New" panose="02070309020205020404" pitchFamily="49" charset="0"/>
                <a:cs typeface="Courier New" panose="02070309020205020404" pitchFamily="49" charset="0"/>
              </a:rPr>
              <a:t>    0.53      1     6389 0.4684</a:t>
            </a:r>
          </a:p>
          <a:p>
            <a:pPr marL="0" indent="0">
              <a:buNone/>
            </a:pPr>
            <a:r>
              <a:rPr lang="en-US" sz="1600" dirty="0">
                <a:latin typeface="Courier New" panose="02070309020205020404" pitchFamily="49" charset="0"/>
                <a:cs typeface="Courier New" panose="02070309020205020404" pitchFamily="49" charset="0"/>
              </a:rPr>
              <a:t>## worked   1.31      1     6418 0.2520</a:t>
            </a:r>
          </a:p>
          <a:p>
            <a:pPr marL="0" indent="0">
              <a:buNone/>
            </a:pPr>
            <a:r>
              <a:rPr lang="en-US" sz="1600" dirty="0">
                <a:latin typeface="Courier New" panose="02070309020205020404" pitchFamily="49" charset="0"/>
                <a:cs typeface="Courier New" panose="02070309020205020404" pitchFamily="49" charset="0"/>
              </a:rPr>
              <a:t>## months   0.05      1     6418 0.8186</a:t>
            </a:r>
          </a:p>
          <a:p>
            <a:pPr marL="0" indent="0">
              <a:buNone/>
            </a:pPr>
            <a:r>
              <a:rPr lang="en-US" sz="1600" dirty="0">
                <a:latin typeface="Courier New" panose="02070309020205020404" pitchFamily="49" charset="0"/>
                <a:cs typeface="Courier New" panose="02070309020205020404" pitchFamily="49" charset="0"/>
              </a:rPr>
              <a:t>## hours    0.96      1     6406 0.3285</a:t>
            </a:r>
          </a:p>
          <a:p>
            <a:pPr marL="0" indent="0">
              <a:buNone/>
            </a:pPr>
            <a:r>
              <a:rPr lang="en-US" sz="1600" dirty="0">
                <a:latin typeface="Courier New" panose="02070309020205020404" pitchFamily="49" charset="0"/>
                <a:cs typeface="Courier New" panose="02070309020205020404" pitchFamily="49" charset="0"/>
              </a:rPr>
              <a:t>## earned   0.69      1     6399 0.4074</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48</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6641869" y="1650733"/>
            <a:ext cx="5400937" cy="4247317"/>
          </a:xfrm>
          <a:prstGeom prst="rect">
            <a:avLst/>
          </a:prstGeom>
          <a:noFill/>
          <a:ln>
            <a:solidFill>
              <a:schemeClr val="tx1">
                <a:lumMod val="50000"/>
                <a:lumOff val="50000"/>
              </a:schemeClr>
            </a:solidFill>
          </a:ln>
        </p:spPr>
        <p:txBody>
          <a:bodyPr wrap="square" rtlCol="0">
            <a:spAutoFit/>
          </a:bodyPr>
          <a:lstStyle/>
          <a:p>
            <a:r>
              <a:rPr lang="en-US" dirty="0">
                <a:latin typeface="+mj-lt"/>
              </a:rPr>
              <a:t>Here is the resulting balance matrix. A significant F-test is an indication that the treatment and control groups are imbalanced at pretest. There is no indication this is the case, which is good affirmation of success of the randomization. </a:t>
            </a:r>
          </a:p>
          <a:p>
            <a:endParaRPr lang="en-US" dirty="0">
              <a:latin typeface="+mj-lt"/>
            </a:endParaRPr>
          </a:p>
          <a:p>
            <a:r>
              <a:rPr lang="en-US" dirty="0">
                <a:latin typeface="+mj-lt"/>
              </a:rPr>
              <a:t>If we wished to do so, we could add a</a:t>
            </a:r>
            <a:r>
              <a:rPr lang="en-US" dirty="0">
                <a:latin typeface="Courier New" panose="02070309020205020404" pitchFamily="49" charset="0"/>
                <a:cs typeface="Courier New" panose="02070309020205020404" pitchFamily="49" charset="0"/>
              </a:rPr>
              <a:t> subset </a:t>
            </a:r>
            <a:r>
              <a:rPr lang="en-US" dirty="0">
                <a:latin typeface="+mj-lt"/>
              </a:rPr>
              <a:t>option to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lm</a:t>
            </a:r>
            <a:r>
              <a:rPr lang="en-US" b="1" dirty="0">
                <a:latin typeface="Courier New" panose="02070309020205020404" pitchFamily="49" charset="0"/>
                <a:cs typeface="Courier New" panose="02070309020205020404" pitchFamily="49" charset="0"/>
              </a:rPr>
              <a:t>() </a:t>
            </a:r>
            <a:r>
              <a:rPr lang="en-US" dirty="0">
                <a:latin typeface="+mj-lt"/>
              </a:rPr>
              <a:t>inside the loop to restrict the model to individuals with non-missing outcome earnings. Doing so would still not provide any evidence of imbalance between the treatment groups.</a:t>
            </a:r>
          </a:p>
          <a:p>
            <a:endParaRPr lang="en-US" dirty="0">
              <a:latin typeface="+mj-lt"/>
            </a:endParaRPr>
          </a:p>
          <a:p>
            <a:r>
              <a:rPr lang="en-US" dirty="0">
                <a:latin typeface="+mj-lt"/>
              </a:rPr>
              <a:t>Because </a:t>
            </a:r>
            <a:r>
              <a:rPr lang="en-US" i="1" dirty="0" err="1">
                <a:latin typeface="+mj-lt"/>
              </a:rPr>
              <a:t>pre.activ</a:t>
            </a:r>
            <a:r>
              <a:rPr lang="en-US" dirty="0">
                <a:latin typeface="+mj-lt"/>
              </a:rPr>
              <a:t> has a lot more non-response (notice the denominator degrees of freedom), we will exclude it from the regression adjustment approach.</a:t>
            </a:r>
          </a:p>
        </p:txBody>
      </p:sp>
    </p:spTree>
    <p:extLst>
      <p:ext uri="{BB962C8B-B14F-4D97-AF65-F5344CB8AC3E}">
        <p14:creationId xmlns:p14="http://schemas.microsoft.com/office/powerpoint/2010/main" val="3201503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ITT with Regression Adjustment</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fit.itt.ra</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drgee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oformula</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stratum + </a:t>
            </a:r>
            <a:r>
              <a:rPr lang="en-US" sz="1600" dirty="0" err="1">
                <a:latin typeface="Courier New" panose="02070309020205020404" pitchFamily="49" charset="0"/>
                <a:cs typeface="Courier New" panose="02070309020205020404" pitchFamily="49" charset="0"/>
              </a:rPr>
              <a:t>pre.age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pre.male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pre.race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pre.marr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pre.educ</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pre.empl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pre.unemp.ln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pre.illeg.ln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pre.worked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pre.months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pre.hours.ln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pre.earned.ln</a:t>
            </a:r>
            <a:r>
              <a:rPr lang="en-US" sz="1600" dirty="0">
                <a:latin typeface="Courier New" panose="02070309020205020404" pitchFamily="49" charset="0"/>
                <a:cs typeface="Courier New" panose="02070309020205020404" pitchFamily="49" charset="0"/>
              </a:rPr>
              <a:t>, exposure = "exp", </a:t>
            </a:r>
            <a:r>
              <a:rPr lang="en-US" sz="1600" dirty="0" err="1">
                <a:latin typeface="Courier New" panose="02070309020205020404" pitchFamily="49" charset="0"/>
                <a:cs typeface="Courier New" panose="02070309020205020404" pitchFamily="49" charset="0"/>
              </a:rPr>
              <a:t>estimation.method</a:t>
            </a:r>
            <a:r>
              <a:rPr lang="en-US" sz="1600" dirty="0">
                <a:latin typeface="Courier New" panose="02070309020205020404" pitchFamily="49" charset="0"/>
                <a:cs typeface="Courier New" panose="02070309020205020404" pitchFamily="49" charset="0"/>
              </a:rPr>
              <a:t> = "o",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summary(</a:t>
            </a:r>
            <a:r>
              <a:rPr lang="en-US" sz="1600" dirty="0" err="1">
                <a:latin typeface="Courier New" panose="02070309020205020404" pitchFamily="49" charset="0"/>
                <a:cs typeface="Courier New" panose="02070309020205020404" pitchFamily="49" charset="0"/>
              </a:rPr>
              <a:t>fit.itt.ra</a:t>
            </a:r>
            <a:r>
              <a:rPr lang="en-US" sz="1600" dirty="0">
                <a:latin typeface="Courier New" panose="02070309020205020404" pitchFamily="49" charset="0"/>
                <a:cs typeface="Courier New" panose="02070309020205020404" pitchFamily="49" charset="0"/>
              </a:rPr>
              <a:t>)$coefficients</a:t>
            </a:r>
          </a:p>
          <a:p>
            <a:pPr marL="0" indent="0">
              <a:buNone/>
            </a:pPr>
            <a:r>
              <a:rPr lang="en-US" sz="1600" dirty="0">
                <a:latin typeface="Courier New" panose="02070309020205020404" pitchFamily="49" charset="0"/>
                <a:cs typeface="Courier New" panose="02070309020205020404" pitchFamily="49" charset="0"/>
              </a:rPr>
              <a:t>##          Estimate Std. Error  z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(&gt;|z|)</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221.4122   112.7082 1.964474 0.04947518</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49</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7414953" y="2927330"/>
            <a:ext cx="4627854" cy="2308324"/>
          </a:xfrm>
          <a:prstGeom prst="rect">
            <a:avLst/>
          </a:prstGeom>
          <a:noFill/>
          <a:ln>
            <a:solidFill>
              <a:schemeClr val="tx1">
                <a:lumMod val="50000"/>
                <a:lumOff val="50000"/>
              </a:schemeClr>
            </a:solidFill>
          </a:ln>
        </p:spPr>
        <p:txBody>
          <a:bodyPr wrap="square" rtlCol="0">
            <a:spAutoFit/>
          </a:bodyPr>
          <a:lstStyle/>
          <a:p>
            <a:r>
              <a:rPr lang="en-US" dirty="0">
                <a:latin typeface="+mj-lt"/>
              </a:rPr>
              <a:t>For regression adjustment, we will exclude </a:t>
            </a:r>
            <a:r>
              <a:rPr lang="en-US" i="1" dirty="0" err="1">
                <a:latin typeface="+mj-lt"/>
              </a:rPr>
              <a:t>pre.activ</a:t>
            </a:r>
            <a:r>
              <a:rPr lang="en-US" dirty="0">
                <a:latin typeface="+mj-lt"/>
              </a:rPr>
              <a:t> (too many missing values) and include </a:t>
            </a:r>
            <a:r>
              <a:rPr lang="en-US" i="1" dirty="0">
                <a:latin typeface="+mj-lt"/>
              </a:rPr>
              <a:t>stratum</a:t>
            </a:r>
            <a:r>
              <a:rPr lang="en-US" dirty="0">
                <a:latin typeface="+mj-lt"/>
              </a:rPr>
              <a:t>. Because the treatment and control groups are very well balanced, we do not expect a major difference between the adjusted ITT and the unadjusted ITT. Indeed, the adjusted ITT is $221 (compared to $224 for the unadjusted ITT), and statistically significant. </a:t>
            </a:r>
          </a:p>
        </p:txBody>
      </p:sp>
      <p:sp>
        <p:nvSpPr>
          <p:cNvPr id="6" name="Rectangle 5">
            <a:extLst>
              <a:ext uri="{FF2B5EF4-FFF2-40B4-BE49-F238E27FC236}">
                <a16:creationId xmlns:a16="http://schemas.microsoft.com/office/drawing/2014/main" id="{B96ED826-1AA4-3C70-6B48-7C3A7BD04395}"/>
              </a:ext>
            </a:extLst>
          </p:cNvPr>
          <p:cNvSpPr/>
          <p:nvPr/>
        </p:nvSpPr>
        <p:spPr>
          <a:xfrm>
            <a:off x="530679" y="3396046"/>
            <a:ext cx="6077939"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90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Per-Protocol Analysis</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5</a:t>
            </a:fld>
            <a:endParaRPr lang="en-US" dirty="0"/>
          </a:p>
        </p:txBody>
      </p:sp>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12700">
                  <a:solidFill>
                    <a:schemeClr val="tx1">
                      <a:lumMod val="50000"/>
                      <a:lumOff val="50000"/>
                    </a:schemeClr>
                  </a:solidFill>
                  <a:prstDash val="dash"/>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12700">
                  <a:solidFill>
                    <a:schemeClr val="tx1">
                      <a:lumMod val="50000"/>
                      <a:lumOff val="50000"/>
                    </a:schemeClr>
                  </a:solidFill>
                  <a:prstDash val="dash"/>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0344A94-0EB6-1517-CA33-ACE71CEFED0F}"/>
              </a:ext>
            </a:extLst>
          </p:cNvPr>
          <p:cNvSpPr>
            <a:spLocks noGrp="1"/>
          </p:cNvSpPr>
          <p:nvPr>
            <p:ph idx="1"/>
          </p:nvPr>
        </p:nvSpPr>
        <p:spPr>
          <a:xfrm>
            <a:off x="157215" y="5409215"/>
            <a:ext cx="11885592" cy="1294783"/>
          </a:xfrm>
        </p:spPr>
        <p:txBody>
          <a:bodyPr>
            <a:normAutofit/>
          </a:bodyPr>
          <a:lstStyle/>
          <a:p>
            <a:r>
              <a:rPr lang="en-US" sz="2400" dirty="0"/>
              <a:t>Retains just the subset of each group that complies with their assigned treatment</a:t>
            </a:r>
          </a:p>
          <a:p>
            <a:pPr lvl="1"/>
            <a:r>
              <a:rPr lang="en-US" sz="2000" dirty="0"/>
              <a:t>Introduces </a:t>
            </a:r>
            <a:r>
              <a:rPr lang="en-US" sz="2000" i="1" dirty="0"/>
              <a:t>endogenous sample selection </a:t>
            </a:r>
            <a:r>
              <a:rPr lang="en-US" sz="2000" dirty="0">
                <a:sym typeface="Symbol" panose="05050102010706020507" pitchFamily="18" charset="2"/>
              </a:rPr>
              <a:t> biased treatment effect estimate</a:t>
            </a:r>
          </a:p>
        </p:txBody>
      </p:sp>
    </p:spTree>
    <p:extLst>
      <p:ext uri="{BB962C8B-B14F-4D97-AF65-F5344CB8AC3E}">
        <p14:creationId xmlns:p14="http://schemas.microsoft.com/office/powerpoint/2010/main" val="2706141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96BC-3C36-A21A-3C78-7834307554AF}"/>
              </a:ext>
            </a:extLst>
          </p:cNvPr>
          <p:cNvSpPr>
            <a:spLocks noGrp="1"/>
          </p:cNvSpPr>
          <p:nvPr>
            <p:ph type="title"/>
          </p:nvPr>
        </p:nvSpPr>
        <p:spPr/>
        <p:txBody>
          <a:bodyPr/>
          <a:lstStyle/>
          <a:p>
            <a:r>
              <a:rPr lang="en-US" dirty="0"/>
              <a:t>Summary of Regression Adjustment</a:t>
            </a:r>
          </a:p>
        </p:txBody>
      </p:sp>
      <p:sp>
        <p:nvSpPr>
          <p:cNvPr id="3" name="Content Placeholder 2">
            <a:extLst>
              <a:ext uri="{FF2B5EF4-FFF2-40B4-BE49-F238E27FC236}">
                <a16:creationId xmlns:a16="http://schemas.microsoft.com/office/drawing/2014/main" id="{D981B376-E661-28D6-1D44-1FCC64C19D6A}"/>
              </a:ext>
            </a:extLst>
          </p:cNvPr>
          <p:cNvSpPr>
            <a:spLocks noGrp="1"/>
          </p:cNvSpPr>
          <p:nvPr>
            <p:ph idx="1"/>
          </p:nvPr>
        </p:nvSpPr>
        <p:spPr/>
        <p:txBody>
          <a:bodyPr/>
          <a:lstStyle/>
          <a:p>
            <a:r>
              <a:rPr lang="en-US" dirty="0"/>
              <a:t>Regression adjustment proceeds via separate regression functions and averages over the difference in group-specific distributions of the pretest covariates</a:t>
            </a:r>
          </a:p>
          <a:p>
            <a:pPr lvl="1"/>
            <a:r>
              <a:rPr lang="en-US" dirty="0"/>
              <a:t>Each subject has two predicted outcomes, one assuming treated and one untreated</a:t>
            </a:r>
          </a:p>
          <a:p>
            <a:pPr lvl="2"/>
            <a:r>
              <a:rPr lang="en-US" dirty="0"/>
              <a:t>The “counterfactual” outcome is an extrapolation using the coefficients obtained from subjects assigned to the other treatment group</a:t>
            </a:r>
          </a:p>
          <a:p>
            <a:pPr lvl="1"/>
            <a:r>
              <a:rPr lang="en-US" dirty="0"/>
              <a:t>The ITT is estimated non-parametrically, even though the predicted and extrapolated outcomes are obtained parametrically</a:t>
            </a:r>
          </a:p>
          <a:p>
            <a:pPr lvl="1"/>
            <a:endParaRPr lang="en-US" dirty="0"/>
          </a:p>
          <a:p>
            <a:r>
              <a:rPr lang="en-US" dirty="0"/>
              <a:t>Regression adjustment can be expanded in very flexible ways</a:t>
            </a:r>
          </a:p>
          <a:p>
            <a:pPr lvl="1"/>
            <a:r>
              <a:rPr lang="en-US" dirty="0"/>
              <a:t>Generalized linear model </a:t>
            </a:r>
            <a:r>
              <a:rPr lang="en-US" dirty="0">
                <a:sym typeface="Symbol" panose="05050102010706020507" pitchFamily="18" charset="2"/>
              </a:rPr>
              <a:t> Outcome model other than normal-error model is possible, although only the logit is available in</a:t>
            </a:r>
            <a:r>
              <a:rPr lang="en-US" b="1" dirty="0">
                <a:latin typeface="Courier New" panose="02070309020205020404" pitchFamily="49" charset="0"/>
                <a:cs typeface="Courier New" panose="02070309020205020404" pitchFamily="49" charset="0"/>
                <a:sym typeface="Symbol" panose="05050102010706020507" pitchFamily="18" charset="2"/>
              </a:rPr>
              <a:t> </a:t>
            </a:r>
            <a:r>
              <a:rPr lang="en-US" dirty="0" err="1">
                <a:latin typeface="Courier New" panose="02070309020205020404" pitchFamily="49" charset="0"/>
                <a:cs typeface="Courier New" panose="02070309020205020404" pitchFamily="49" charset="0"/>
                <a:sym typeface="Symbol" panose="05050102010706020507" pitchFamily="18" charset="2"/>
              </a:rPr>
              <a:t>drgee</a:t>
            </a:r>
            <a:r>
              <a:rPr lang="en-US" dirty="0">
                <a:latin typeface="Courier New" panose="02070309020205020404" pitchFamily="49" charset="0"/>
                <a:cs typeface="Courier New" panose="02070309020205020404" pitchFamily="49" charset="0"/>
                <a:sym typeface="Symbol" panose="05050102010706020507" pitchFamily="18" charset="2"/>
              </a:rPr>
              <a: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3BDFBC92-F247-3743-6543-35744C06C81B}"/>
              </a:ext>
            </a:extLst>
          </p:cNvPr>
          <p:cNvSpPr>
            <a:spLocks noGrp="1"/>
          </p:cNvSpPr>
          <p:nvPr>
            <p:ph type="sldNum" sz="quarter" idx="12"/>
          </p:nvPr>
        </p:nvSpPr>
        <p:spPr/>
        <p:txBody>
          <a:bodyPr/>
          <a:lstStyle/>
          <a:p>
            <a:fld id="{653EC2E9-BBB0-4E49-A88D-C677C9DC5719}" type="slidenum">
              <a:rPr lang="en-US" smtClean="0"/>
              <a:t>50</a:t>
            </a:fld>
            <a:endParaRPr lang="en-US" dirty="0"/>
          </a:p>
        </p:txBody>
      </p:sp>
    </p:spTree>
    <p:extLst>
      <p:ext uri="{BB962C8B-B14F-4D97-AF65-F5344CB8AC3E}">
        <p14:creationId xmlns:p14="http://schemas.microsoft.com/office/powerpoint/2010/main" val="144662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81F-1E2D-915D-0D15-AC7553192792}"/>
              </a:ext>
            </a:extLst>
          </p:cNvPr>
          <p:cNvSpPr>
            <a:spLocks noGrp="1"/>
          </p:cNvSpPr>
          <p:nvPr>
            <p:ph type="title"/>
          </p:nvPr>
        </p:nvSpPr>
        <p:spPr/>
        <p:txBody>
          <a:bodyPr/>
          <a:lstStyle/>
          <a:p>
            <a:r>
              <a:rPr lang="en-US" dirty="0"/>
              <a:t>Reweighting Estimator for Missing Outcome Data</a:t>
            </a:r>
          </a:p>
        </p:txBody>
      </p:sp>
      <p:sp>
        <p:nvSpPr>
          <p:cNvPr id="3" name="Content Placeholder 2">
            <a:extLst>
              <a:ext uri="{FF2B5EF4-FFF2-40B4-BE49-F238E27FC236}">
                <a16:creationId xmlns:a16="http://schemas.microsoft.com/office/drawing/2014/main" id="{00AC43A9-E537-CF22-CD55-E8C7EAEB168F}"/>
              </a:ext>
            </a:extLst>
          </p:cNvPr>
          <p:cNvSpPr>
            <a:spLocks noGrp="1"/>
          </p:cNvSpPr>
          <p:nvPr>
            <p:ph idx="1"/>
          </p:nvPr>
        </p:nvSpPr>
        <p:spPr/>
        <p:txBody>
          <a:bodyPr>
            <a:normAutofit/>
          </a:bodyPr>
          <a:lstStyle/>
          <a:p>
            <a:r>
              <a:rPr lang="en-US" dirty="0"/>
              <a:t>About 1/2 of the Supported Work sample drops out at the 27-month follow-up</a:t>
            </a:r>
          </a:p>
          <a:p>
            <a:pPr lvl="1"/>
            <a:r>
              <a:rPr lang="en-US" dirty="0"/>
              <a:t>Our solution thus far has been to ignore missing data, but the problem is that units with non-missing outcome data could very well be non-random</a:t>
            </a:r>
          </a:p>
          <a:p>
            <a:pPr lvl="1"/>
            <a:endParaRPr lang="en-US" dirty="0"/>
          </a:p>
          <a:p>
            <a:r>
              <a:rPr lang="en-US" dirty="0"/>
              <a:t>Reweighting for survey non-response can preserve generalizability</a:t>
            </a:r>
          </a:p>
          <a:p>
            <a:pPr lvl="1"/>
            <a:r>
              <a:rPr lang="en-US" dirty="0"/>
              <a:t>In surveys, weighting serves the important function of converting sample estimates to quantities representing a population (via normed sampling weights)</a:t>
            </a:r>
          </a:p>
          <a:p>
            <a:pPr lvl="1"/>
            <a:r>
              <a:rPr lang="en-US" dirty="0"/>
              <a:t>Inverse probability weighting (</a:t>
            </a:r>
            <a:r>
              <a:rPr lang="en-US" dirty="0" err="1"/>
              <a:t>IPW</a:t>
            </a:r>
            <a:r>
              <a:rPr lang="en-US" dirty="0"/>
              <a:t>)</a:t>
            </a:r>
            <a:r>
              <a:rPr lang="en-US" dirty="0">
                <a:sym typeface="Symbol" panose="05050102010706020507" pitchFamily="18" charset="2"/>
              </a:rPr>
              <a:t>  Outcome model is fitted only from units with non-missing data, as before, but more weight is given to some cases than others</a:t>
            </a:r>
          </a:p>
          <a:p>
            <a:pPr lvl="2"/>
            <a:r>
              <a:rPr lang="en-US" dirty="0">
                <a:sym typeface="Symbol" panose="05050102010706020507" pitchFamily="18" charset="2"/>
              </a:rPr>
              <a:t>Sum of the weights is approximately equal to the original sample size</a:t>
            </a:r>
            <a:endParaRPr lang="en-US" dirty="0"/>
          </a:p>
        </p:txBody>
      </p:sp>
      <p:sp>
        <p:nvSpPr>
          <p:cNvPr id="4" name="Slide Number Placeholder 3">
            <a:extLst>
              <a:ext uri="{FF2B5EF4-FFF2-40B4-BE49-F238E27FC236}">
                <a16:creationId xmlns:a16="http://schemas.microsoft.com/office/drawing/2014/main" id="{F17B9ED3-1840-E8B0-93C2-7DFA02743C39}"/>
              </a:ext>
            </a:extLst>
          </p:cNvPr>
          <p:cNvSpPr>
            <a:spLocks noGrp="1"/>
          </p:cNvSpPr>
          <p:nvPr>
            <p:ph type="sldNum" sz="quarter" idx="12"/>
          </p:nvPr>
        </p:nvSpPr>
        <p:spPr/>
        <p:txBody>
          <a:bodyPr/>
          <a:lstStyle/>
          <a:p>
            <a:fld id="{653EC2E9-BBB0-4E49-A88D-C677C9DC5719}" type="slidenum">
              <a:rPr lang="en-US" smtClean="0"/>
              <a:t>51</a:t>
            </a:fld>
            <a:endParaRPr lang="en-US" dirty="0"/>
          </a:p>
        </p:txBody>
      </p:sp>
    </p:spTree>
    <p:extLst>
      <p:ext uri="{BB962C8B-B14F-4D97-AF65-F5344CB8AC3E}">
        <p14:creationId xmlns:p14="http://schemas.microsoft.com/office/powerpoint/2010/main" val="1098317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81F-1E2D-915D-0D15-AC7553192792}"/>
              </a:ext>
            </a:extLst>
          </p:cNvPr>
          <p:cNvSpPr>
            <a:spLocks noGrp="1"/>
          </p:cNvSpPr>
          <p:nvPr>
            <p:ph type="title"/>
          </p:nvPr>
        </p:nvSpPr>
        <p:spPr/>
        <p:txBody>
          <a:bodyPr/>
          <a:lstStyle/>
          <a:p>
            <a:r>
              <a:rPr lang="en-US" dirty="0"/>
              <a:t>Calculating the Inverse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C43A9-E537-CF22-CD55-E8C7EAEB168F}"/>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𝑃𝑟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r>
                                    <a:rPr lang="en-US" b="0" i="1" smtClean="0">
                                      <a:latin typeface="Cambria Math" panose="02040503050406030204" pitchFamily="18" charset="0"/>
                                    </a:rPr>
                                    <m:t>=1</m:t>
                                  </m:r>
                                </m:e>
                              </m:d>
                            </m:num>
                            <m:den>
                              <m:r>
                                <a:rPr lang="en-US" b="0" i="1" smtClean="0">
                                  <a:latin typeface="Cambria Math" panose="02040503050406030204" pitchFamily="18" charset="0"/>
                                </a:rPr>
                                <m:t>1−</m:t>
                              </m:r>
                              <m:r>
                                <a:rPr lang="en-US" i="1">
                                  <a:latin typeface="Cambria Math" panose="02040503050406030204" pitchFamily="18" charset="0"/>
                                </a:rPr>
                                <m:t>𝑃𝑟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rPr>
                                    <m:t>=1</m:t>
                                  </m:r>
                                </m:e>
                              </m:d>
                            </m:den>
                          </m:f>
                        </m:e>
                      </m:d>
                      <m:r>
                        <a:rPr lang="en-US" b="0"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sub>
                          <m:r>
                            <a:rPr lang="en-US" i="1">
                              <a:latin typeface="Cambria Math" panose="02040503050406030204" pitchFamily="18" charset="0"/>
                            </a:rPr>
                            <m:t>𝑖</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ea typeface="Cambria Math"/>
                            </a:rPr>
                            <m:t>∙</m:t>
                          </m:r>
                          <m:sSub>
                            <m:sSubPr>
                              <m:ctrlPr>
                                <a:rPr lang="en-US" i="1" smtClean="0">
                                  <a:latin typeface="Cambria Math" panose="02040503050406030204" pitchFamily="18" charset="0"/>
                                  <a:ea typeface="Cambria Math"/>
                                </a:rPr>
                              </m:ctrlPr>
                            </m:sSubPr>
                            <m:e>
                              <m:acc>
                                <m:accPr>
                                  <m:chr m:val="̂"/>
                                  <m:ctrlPr>
                                    <a:rPr lang="en-US" b="0" i="1" smtClean="0">
                                      <a:latin typeface="Cambria Math" panose="02040503050406030204" pitchFamily="18" charset="0"/>
                                      <a:ea typeface="Cambria Math"/>
                                    </a:rPr>
                                  </m:ctrlPr>
                                </m:accPr>
                                <m:e>
                                  <m:r>
                                    <a:rPr lang="en-US" b="0" i="1" smtClean="0">
                                      <a:latin typeface="Cambria Math" panose="02040503050406030204" pitchFamily="18" charset="0"/>
                                      <a:ea typeface="Cambria Math"/>
                                    </a:rPr>
                                    <m:t>𝑝</m:t>
                                  </m:r>
                                </m:e>
                              </m:acc>
                            </m:e>
                            <m:sub>
                              <m:r>
                                <a:rPr lang="en-US" b="0" i="1" smtClean="0">
                                  <a:latin typeface="Cambria Math" panose="02040503050406030204" pitchFamily="18" charset="0"/>
                                  <a:ea typeface="Cambria Math"/>
                                </a:rPr>
                                <m:t>𝑖</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e>
                          </m:d>
                          <m:r>
                            <a:rPr lang="en-US" i="1">
                              <a:latin typeface="Cambria Math" panose="02040503050406030204" pitchFamily="18" charset="0"/>
                              <a:ea typeface="Cambria Math"/>
                            </a:rPr>
                            <m:t>∙</m:t>
                          </m:r>
                          <m:d>
                            <m:dPr>
                              <m:ctrlPr>
                                <a:rPr lang="en-US" i="1" smtClean="0">
                                  <a:latin typeface="Cambria Math" panose="02040503050406030204" pitchFamily="18" charset="0"/>
                                  <a:ea typeface="Cambria Math"/>
                                </a:rPr>
                              </m:ctrlPr>
                            </m:dPr>
                            <m:e>
                              <m:r>
                                <a:rPr lang="en-US" i="1">
                                  <a:latin typeface="Cambria Math" panose="02040503050406030204" pitchFamily="18" charset="0"/>
                                  <a:ea typeface="Cambria Math"/>
                                </a:rPr>
                                <m:t>1−</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b="0" i="1" smtClean="0">
                                          <a:latin typeface="Cambria Math" panose="02040503050406030204" pitchFamily="18" charset="0"/>
                                          <a:ea typeface="Cambria Math"/>
                                        </a:rPr>
                                        <m:t>𝑝</m:t>
                                      </m:r>
                                    </m:e>
                                  </m:acc>
                                </m:e>
                                <m:sub>
                                  <m:r>
                                    <a:rPr lang="en-US" i="1">
                                      <a:latin typeface="Cambria Math" panose="02040503050406030204" pitchFamily="18" charset="0"/>
                                      <a:ea typeface="Cambria Math"/>
                                    </a:rPr>
                                    <m:t>𝑖</m:t>
                                  </m:r>
                                </m:sub>
                              </m:sSub>
                            </m:e>
                          </m:d>
                        </m:den>
                      </m:f>
                    </m:oMath>
                  </m:oMathPara>
                </a14:m>
                <a:endParaRPr lang="en-US" b="1" i="1" dirty="0"/>
              </a:p>
              <a:p>
                <a:pPr lvl="1"/>
                <a:endParaRPr lang="en-US" dirty="0"/>
              </a:p>
              <a:p>
                <a:r>
                  <a:rPr lang="en-US" dirty="0"/>
                  <a:t>Logistic regression model where the dependent variable is a binary indicator for having observed outcome data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r>
                  <a:rPr lang="en-US" dirty="0"/>
                  <a:t>)</a:t>
                </a:r>
              </a:p>
              <a:p>
                <a:pPr lvl="1"/>
                <a:r>
                  <a:rPr lang="en-US" dirty="0"/>
                  <a:t>Regressors in </a:t>
                </a:r>
                <a14:m>
                  <m:oMath xmlns:m="http://schemas.openxmlformats.org/officeDocument/2006/math">
                    <m:r>
                      <a:rPr lang="en-US" b="1" i="1">
                        <a:latin typeface="Cambria Math" panose="02040503050406030204" pitchFamily="18" charset="0"/>
                      </a:rPr>
                      <m:t>𝑿</m:t>
                    </m:r>
                  </m:oMath>
                </a14:m>
                <a:r>
                  <a:rPr lang="en-US" dirty="0"/>
                  <a:t> include treatment group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oMath>
                </a14:m>
                <a:r>
                  <a:rPr lang="en-US" dirty="0"/>
                  <a:t>) and the pretest variables</a:t>
                </a:r>
              </a:p>
              <a:p>
                <a:pPr lvl="1"/>
                <a:r>
                  <a:rPr lang="en-US" dirty="0"/>
                  <a:t>Coefficients are used to calculate predicted probabilities (</a:t>
                </a:r>
                <a14:m>
                  <m:oMath xmlns:m="http://schemas.openxmlformats.org/officeDocument/2006/math">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b="0" i="1" smtClean="0">
                                <a:latin typeface="Cambria Math" panose="02040503050406030204" pitchFamily="18" charset="0"/>
                                <a:ea typeface="Cambria Math"/>
                              </a:rPr>
                              <m:t>𝑝</m:t>
                            </m:r>
                          </m:e>
                        </m:acc>
                      </m:e>
                      <m:sub>
                        <m:r>
                          <a:rPr lang="en-US" i="1">
                            <a:latin typeface="Cambria Math" panose="02040503050406030204" pitchFamily="18" charset="0"/>
                            <a:ea typeface="Cambria Math"/>
                          </a:rPr>
                          <m:t>𝑖</m:t>
                        </m:r>
                      </m:sub>
                    </m:sSub>
                  </m:oMath>
                </a14:m>
                <a:r>
                  <a:rPr lang="en-US" dirty="0"/>
                  <a:t>) and inverse weights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𝑤</m:t>
                            </m:r>
                          </m:e>
                        </m:acc>
                      </m:e>
                      <m:sub>
                        <m:r>
                          <a:rPr lang="en-US" i="1">
                            <a:latin typeface="Cambria Math" panose="02040503050406030204" pitchFamily="18" charset="0"/>
                          </a:rPr>
                          <m:t>𝑖</m:t>
                        </m:r>
                      </m:sub>
                    </m:sSub>
                  </m:oMath>
                </a14:m>
                <a:r>
                  <a:rPr lang="en-US" dirty="0"/>
                  <a:t>)</a:t>
                </a:r>
              </a:p>
              <a:p>
                <a:pPr lvl="1"/>
                <a:r>
                  <a:rPr lang="en-US" dirty="0"/>
                  <a:t>Denominator for the inverse weight is a “switching function,”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oMath>
                </a14:m>
                <a:r>
                  <a:rPr lang="en-US" dirty="0"/>
                  <a:t> is the switch that determines whether the predicted response probability or its complement is applied</a:t>
                </a:r>
              </a:p>
              <a:p>
                <a:pPr lvl="2"/>
                <a:r>
                  <a:rPr lang="en-US" dirty="0"/>
                  <a:t>Units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r>
                      <a:rPr lang="en-US" b="0" i="1" smtClean="0">
                        <a:latin typeface="Cambria Math" panose="02040503050406030204" pitchFamily="18" charset="0"/>
                      </a:rPr>
                      <m:t>=1</m:t>
                    </m:r>
                  </m:oMath>
                </a14:m>
                <a:r>
                  <a:rPr lang="en-US" dirty="0"/>
                  <a:t> get </a:t>
                </a:r>
                <a14:m>
                  <m:oMath xmlns:m="http://schemas.openxmlformats.org/officeDocument/2006/math">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b="0" i="1" smtClean="0">
                                    <a:latin typeface="Cambria Math" panose="02040503050406030204" pitchFamily="18" charset="0"/>
                                    <a:ea typeface="Cambria Math"/>
                                  </a:rPr>
                                  <m:t>𝑝</m:t>
                                </m:r>
                              </m:e>
                            </m:acc>
                          </m:e>
                          <m:sub>
                            <m:r>
                              <a:rPr lang="en-US" i="1">
                                <a:latin typeface="Cambria Math" panose="02040503050406030204" pitchFamily="18" charset="0"/>
                                <a:ea typeface="Cambria Math"/>
                              </a:rPr>
                              <m:t>𝑖</m:t>
                            </m:r>
                          </m:sub>
                        </m:sSub>
                      </m:den>
                    </m:f>
                  </m:oMath>
                </a14:m>
                <a:r>
                  <a:rPr lang="en-US" dirty="0"/>
                  <a:t>, whereas units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get </a:t>
                </a:r>
                <a14:m>
                  <m:oMath xmlns:m="http://schemas.openxmlformats.org/officeDocument/2006/math">
                    <m:f>
                      <m:fPr>
                        <m:type m:val="lin"/>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b="0" i="1" smtClean="0">
                                        <a:latin typeface="Cambria Math" panose="02040503050406030204" pitchFamily="18" charset="0"/>
                                        <a:ea typeface="Cambria Math"/>
                                      </a:rPr>
                                      <m:t>𝑝</m:t>
                                    </m:r>
                                  </m:e>
                                </m:acc>
                              </m:e>
                              <m:sub>
                                <m:r>
                                  <a:rPr lang="en-US" i="1">
                                    <a:latin typeface="Cambria Math" panose="02040503050406030204" pitchFamily="18" charset="0"/>
                                    <a:ea typeface="Cambria Math"/>
                                  </a:rPr>
                                  <m:t>𝑖</m:t>
                                </m:r>
                              </m:sub>
                            </m:sSub>
                          </m:e>
                        </m:d>
                      </m:den>
                    </m:f>
                  </m:oMath>
                </a14:m>
                <a:r>
                  <a:rPr lang="en-US" dirty="0"/>
                  <a:t>, although for the outcome model units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rPr>
                      <m:t>=0</m:t>
                    </m:r>
                  </m:oMath>
                </a14:m>
                <a:r>
                  <a:rPr lang="en-US" dirty="0"/>
                  <a:t> will be excluded anyway</a:t>
                </a:r>
              </a:p>
            </p:txBody>
          </p:sp>
        </mc:Choice>
        <mc:Fallback xmlns="">
          <p:sp>
            <p:nvSpPr>
              <p:cNvPr id="3" name="Content Placeholder 2">
                <a:extLst>
                  <a:ext uri="{FF2B5EF4-FFF2-40B4-BE49-F238E27FC236}">
                    <a16:creationId xmlns:a16="http://schemas.microsoft.com/office/drawing/2014/main" id="{00AC43A9-E537-CF22-CD55-E8C7EAEB168F}"/>
                  </a:ext>
                </a:extLst>
              </p:cNvPr>
              <p:cNvSpPr>
                <a:spLocks noGrp="1" noRot="1" noChangeAspect="1" noMove="1" noResize="1" noEditPoints="1" noAdjustHandles="1" noChangeArrowheads="1" noChangeShapeType="1" noTextEdit="1"/>
              </p:cNvSpPr>
              <p:nvPr>
                <p:ph idx="1"/>
              </p:nvPr>
            </p:nvSpPr>
            <p:spPr>
              <a:blipFill>
                <a:blip r:embed="rId2"/>
                <a:stretch>
                  <a:fillRect l="-923" r="-564" b="-30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7B9ED3-1840-E8B0-93C2-7DFA02743C39}"/>
              </a:ext>
            </a:extLst>
          </p:cNvPr>
          <p:cNvSpPr>
            <a:spLocks noGrp="1"/>
          </p:cNvSpPr>
          <p:nvPr>
            <p:ph type="sldNum" sz="quarter" idx="12"/>
          </p:nvPr>
        </p:nvSpPr>
        <p:spPr/>
        <p:txBody>
          <a:bodyPr/>
          <a:lstStyle/>
          <a:p>
            <a:fld id="{653EC2E9-BBB0-4E49-A88D-C677C9DC5719}" type="slidenum">
              <a:rPr lang="en-US" smtClean="0"/>
              <a:t>52</a:t>
            </a:fld>
            <a:endParaRPr lang="en-US" dirty="0"/>
          </a:p>
        </p:txBody>
      </p:sp>
    </p:spTree>
    <p:extLst>
      <p:ext uri="{BB962C8B-B14F-4D97-AF65-F5344CB8AC3E}">
        <p14:creationId xmlns:p14="http://schemas.microsoft.com/office/powerpoint/2010/main" val="129018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81F-1E2D-915D-0D15-AC7553192792}"/>
              </a:ext>
            </a:extLst>
          </p:cNvPr>
          <p:cNvSpPr>
            <a:spLocks noGrp="1"/>
          </p:cNvSpPr>
          <p:nvPr>
            <p:ph type="title"/>
          </p:nvPr>
        </p:nvSpPr>
        <p:spPr/>
        <p:txBody>
          <a:bodyPr/>
          <a:lstStyle/>
          <a:p>
            <a:r>
              <a:rPr lang="en-US" dirty="0"/>
              <a:t>Reweighting the Outcome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C43A9-E537-CF22-CD55-E8C7EAEB168F}"/>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e>
                        <m:sub>
                          <m:r>
                            <a:rPr lang="en-US" i="1">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oMath>
                  </m:oMathPara>
                </a14:m>
                <a:endParaRPr lang="en-US" b="1" i="1" dirty="0"/>
              </a:p>
              <a:p>
                <a:pPr lvl="1"/>
                <a:endParaRPr lang="en-US" dirty="0"/>
              </a:p>
              <a:p>
                <a:r>
                  <a:rPr lang="en-US" dirty="0"/>
                  <a:t>The outcome model is estimated via weighted least squares (WLS), where the weights (“</a:t>
                </a:r>
                <a:r>
                  <a:rPr lang="en-US" dirty="0" err="1"/>
                  <a:t>pweights</a:t>
                </a:r>
                <a:r>
                  <a:rPr lang="en-US" dirty="0"/>
                  <a:t>”) are the inverse probabilities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𝑖</m:t>
                        </m:r>
                      </m:sub>
                    </m:sSub>
                  </m:oMath>
                </a14:m>
                <a:r>
                  <a:rPr lang="en-US" dirty="0"/>
                  <a:t>)</a:t>
                </a:r>
              </a:p>
              <a:p>
                <a:pPr lvl="1"/>
                <a:r>
                  <a:rPr lang="en-US" dirty="0"/>
                  <a:t>Obviously, the estimation sample is only the units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lvl="1"/>
                <a:r>
                  <a:rPr lang="en-US" dirty="0"/>
                  <a:t>WLS minimizes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𝑖</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d>
                      </m:e>
                    </m:nary>
                  </m:oMath>
                </a14:m>
                <a:r>
                  <a:rPr lang="en-US" dirty="0"/>
                  <a:t>, compared to OLS minimization of </a:t>
                </a:r>
                <a14:m>
                  <m:oMath xmlns:m="http://schemas.openxmlformats.org/officeDocument/2006/math">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𝑖</m:t>
                                </m:r>
                              </m:sub>
                              <m:sup>
                                <m:r>
                                  <a:rPr lang="en-US" i="1">
                                    <a:latin typeface="Cambria Math" panose="02040503050406030204" pitchFamily="18" charset="0"/>
                                  </a:rPr>
                                  <m:t>2</m:t>
                                </m:r>
                              </m:sup>
                            </m:sSubSup>
                          </m:e>
                        </m:d>
                      </m:e>
                    </m:nary>
                  </m:oMath>
                </a14:m>
                <a:endParaRPr lang="en-US" dirty="0"/>
              </a:p>
              <a:p>
                <a:pPr lvl="1"/>
                <a:endParaRPr lang="en-US" dirty="0"/>
              </a:p>
              <a:p>
                <a:r>
                  <a:rPr lang="en-US" dirty="0"/>
                  <a:t>Reweighting methods assume random missing conditional on the covariates</a:t>
                </a:r>
              </a:p>
              <a:p>
                <a:pPr lvl="1"/>
                <a:r>
                  <a:rPr lang="en-US" dirty="0"/>
                  <a:t>But ignoring missingness comes with its own, arguably worse, assumptions</a:t>
                </a:r>
              </a:p>
            </p:txBody>
          </p:sp>
        </mc:Choice>
        <mc:Fallback xmlns="">
          <p:sp>
            <p:nvSpPr>
              <p:cNvPr id="3" name="Content Placeholder 2">
                <a:extLst>
                  <a:ext uri="{FF2B5EF4-FFF2-40B4-BE49-F238E27FC236}">
                    <a16:creationId xmlns:a16="http://schemas.microsoft.com/office/drawing/2014/main" id="{00AC43A9-E537-CF22-CD55-E8C7EAEB168F}"/>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7B9ED3-1840-E8B0-93C2-7DFA02743C39}"/>
              </a:ext>
            </a:extLst>
          </p:cNvPr>
          <p:cNvSpPr>
            <a:spLocks noGrp="1"/>
          </p:cNvSpPr>
          <p:nvPr>
            <p:ph type="sldNum" sz="quarter" idx="12"/>
          </p:nvPr>
        </p:nvSpPr>
        <p:spPr/>
        <p:txBody>
          <a:bodyPr/>
          <a:lstStyle/>
          <a:p>
            <a:fld id="{653EC2E9-BBB0-4E49-A88D-C677C9DC5719}" type="slidenum">
              <a:rPr lang="en-US" smtClean="0"/>
              <a:t>53</a:t>
            </a:fld>
            <a:endParaRPr lang="en-US" dirty="0"/>
          </a:p>
        </p:txBody>
      </p:sp>
    </p:spTree>
    <p:extLst>
      <p:ext uri="{BB962C8B-B14F-4D97-AF65-F5344CB8AC3E}">
        <p14:creationId xmlns:p14="http://schemas.microsoft.com/office/powerpoint/2010/main" val="3559447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Obtain the Inverse Probability Weights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nsw$insamp</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as.numeric</a:t>
            </a:r>
            <a:r>
              <a:rPr lang="en-US" sz="1600" dirty="0">
                <a:latin typeface="Courier New" panose="02070309020205020404" pitchFamily="49" charset="0"/>
                <a:cs typeface="Courier New" panose="02070309020205020404" pitchFamily="49" charset="0"/>
              </a:rPr>
              <a:t>(!is.na(</a:t>
            </a:r>
            <a:r>
              <a:rPr lang="en-US" sz="1600" dirty="0" err="1">
                <a:latin typeface="Courier New" panose="02070309020205020404" pitchFamily="49" charset="0"/>
                <a:cs typeface="Courier New" panose="02070309020205020404" pitchFamily="49" charset="0"/>
              </a:rPr>
              <a:t>nsw$out.earned</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logit &lt;-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insamp</a:t>
            </a:r>
            <a:r>
              <a:rPr lang="en-US" sz="1600" dirty="0">
                <a:latin typeface="Courier New" panose="02070309020205020404" pitchFamily="49" charset="0"/>
                <a:cs typeface="Courier New" panose="02070309020205020404" pitchFamily="49" charset="0"/>
              </a:rPr>
              <a:t> ~ exp + stratum + </a:t>
            </a:r>
            <a:r>
              <a:rPr lang="en-US" sz="1600" dirty="0" err="1">
                <a:latin typeface="Courier New" panose="02070309020205020404" pitchFamily="49" charset="0"/>
                <a:cs typeface="Courier New" panose="02070309020205020404" pitchFamily="49" charset="0"/>
              </a:rPr>
              <a:t>pre.age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pre.male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pre.race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pre.marr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pre.educ</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pre.empl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pre.unemp.ln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pre.illeg.ln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pre.worked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pre.months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pre.hours.ln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pre.earned.ln</a:t>
            </a:r>
            <a:r>
              <a:rPr lang="en-US" sz="1600" dirty="0">
                <a:latin typeface="Courier New" panose="02070309020205020404" pitchFamily="49" charset="0"/>
                <a:cs typeface="Courier New" panose="02070309020205020404" pitchFamily="49" charset="0"/>
              </a:rPr>
              <a:t>, family = binomial(link = "logit"),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na.action</a:t>
            </a:r>
            <a:r>
              <a:rPr lang="en-US" sz="1600" dirty="0">
                <a:solidFill>
                  <a:srgbClr val="FF0000"/>
                </a:solidFill>
                <a:latin typeface="Courier New" panose="02070309020205020404" pitchFamily="49" charset="0"/>
                <a:cs typeface="Courier New" panose="02070309020205020404" pitchFamily="49" charset="0"/>
              </a:rPr>
              <a:t> = </a:t>
            </a:r>
            <a:r>
              <a:rPr lang="en-US" sz="1600" dirty="0" err="1">
                <a:solidFill>
                  <a:srgbClr val="FF0000"/>
                </a:solidFill>
                <a:latin typeface="Courier New" panose="02070309020205020404" pitchFamily="49" charset="0"/>
                <a:cs typeface="Courier New" panose="02070309020205020404" pitchFamily="49" charset="0"/>
              </a:rPr>
              <a:t>na.exclude</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nsw$phat</a:t>
            </a:r>
            <a:r>
              <a:rPr lang="en-US" sz="1600" dirty="0">
                <a:latin typeface="Courier New" panose="02070309020205020404" pitchFamily="49" charset="0"/>
                <a:cs typeface="Courier New" panose="02070309020205020404" pitchFamily="49" charset="0"/>
              </a:rPr>
              <a:t> &lt;- predict(logit, type = "response")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nsw$invprob</a:t>
            </a:r>
            <a:r>
              <a:rPr lang="en-US" sz="1600" dirty="0">
                <a:latin typeface="Courier New" panose="02070309020205020404" pitchFamily="49" charset="0"/>
                <a:cs typeface="Courier New" panose="02070309020205020404" pitchFamily="49" charset="0"/>
              </a:rPr>
              <a:t> &lt;- 1 / (</a:t>
            </a:r>
            <a:r>
              <a:rPr lang="en-US" sz="1600" dirty="0" err="1">
                <a:latin typeface="Courier New" panose="02070309020205020404" pitchFamily="49" charset="0"/>
                <a:cs typeface="Courier New" panose="02070309020205020404" pitchFamily="49" charset="0"/>
              </a:rPr>
              <a:t>nsw$insamp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nsw$phat</a:t>
            </a:r>
            <a:r>
              <a:rPr lang="en-US" sz="1600" dirty="0">
                <a:latin typeface="Courier New" panose="02070309020205020404" pitchFamily="49" charset="0"/>
                <a:cs typeface="Courier New" panose="02070309020205020404" pitchFamily="49" charset="0"/>
              </a:rPr>
              <a:t> + (1 - </a:t>
            </a:r>
            <a:r>
              <a:rPr lang="en-US" sz="1600" dirty="0" err="1">
                <a:latin typeface="Courier New" panose="02070309020205020404" pitchFamily="49" charset="0"/>
                <a:cs typeface="Courier New" panose="02070309020205020404" pitchFamily="49" charset="0"/>
              </a:rPr>
              <a:t>nsw$insamp</a:t>
            </a:r>
            <a:r>
              <a:rPr lang="en-US" sz="1600" dirty="0">
                <a:latin typeface="Courier New" panose="02070309020205020404" pitchFamily="49" charset="0"/>
                <a:cs typeface="Courier New" panose="02070309020205020404" pitchFamily="49" charset="0"/>
              </a:rPr>
              <a:t>) * (1 - </a:t>
            </a:r>
            <a:r>
              <a:rPr lang="en-US" sz="1600" dirty="0" err="1">
                <a:latin typeface="Courier New" panose="02070309020205020404" pitchFamily="49" charset="0"/>
                <a:cs typeface="Courier New" panose="02070309020205020404" pitchFamily="49" charset="0"/>
              </a:rPr>
              <a:t>nsw$phat</a:t>
            </a:r>
            <a:r>
              <a:rPr lang="en-US" sz="16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54</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7140633" y="1650733"/>
            <a:ext cx="4902174" cy="369332"/>
          </a:xfrm>
          <a:prstGeom prst="rect">
            <a:avLst/>
          </a:prstGeom>
          <a:noFill/>
          <a:ln>
            <a:solidFill>
              <a:schemeClr val="tx1">
                <a:lumMod val="50000"/>
                <a:lumOff val="50000"/>
              </a:schemeClr>
            </a:solidFill>
          </a:ln>
        </p:spPr>
        <p:txBody>
          <a:bodyPr wrap="square" rtlCol="0">
            <a:spAutoFit/>
          </a:bodyPr>
          <a:lstStyle/>
          <a:p>
            <a:r>
              <a:rPr lang="en-US" i="1" dirty="0" err="1">
                <a:latin typeface="+mj-lt"/>
              </a:rPr>
              <a:t>insamp</a:t>
            </a:r>
            <a:r>
              <a:rPr lang="en-US" i="1" dirty="0">
                <a:latin typeface="+mj-lt"/>
              </a:rPr>
              <a:t> </a:t>
            </a:r>
            <a:r>
              <a:rPr lang="en-US" dirty="0">
                <a:latin typeface="+mj-lt"/>
              </a:rPr>
              <a:t>is a dummy for non-missing outcome data.</a:t>
            </a:r>
          </a:p>
        </p:txBody>
      </p:sp>
      <p:sp>
        <p:nvSpPr>
          <p:cNvPr id="7" name="TextBox 6">
            <a:extLst>
              <a:ext uri="{FF2B5EF4-FFF2-40B4-BE49-F238E27FC236}">
                <a16:creationId xmlns:a16="http://schemas.microsoft.com/office/drawing/2014/main" id="{CD921F26-C8BC-1B3A-8B82-A6C3E8C65ADD}"/>
              </a:ext>
            </a:extLst>
          </p:cNvPr>
          <p:cNvSpPr txBox="1"/>
          <p:nvPr/>
        </p:nvSpPr>
        <p:spPr>
          <a:xfrm>
            <a:off x="4206240" y="4786840"/>
            <a:ext cx="7836567" cy="1477328"/>
          </a:xfrm>
          <a:prstGeom prst="rect">
            <a:avLst/>
          </a:prstGeom>
          <a:noFill/>
          <a:ln>
            <a:solidFill>
              <a:schemeClr val="tx1">
                <a:lumMod val="50000"/>
                <a:lumOff val="50000"/>
              </a:schemeClr>
            </a:solidFill>
          </a:ln>
        </p:spPr>
        <p:txBody>
          <a:bodyPr wrap="square" rtlCol="0">
            <a:spAutoFit/>
          </a:bodyPr>
          <a:lstStyle/>
          <a:p>
            <a:r>
              <a:rPr lang="en-US" dirty="0">
                <a:latin typeface="+mj-lt"/>
              </a:rPr>
              <a:t>Predicted probabilities are contained in </a:t>
            </a:r>
            <a:r>
              <a:rPr lang="en-US" i="1" dirty="0">
                <a:latin typeface="+mj-lt"/>
              </a:rPr>
              <a:t>phat</a:t>
            </a:r>
            <a:r>
              <a:rPr lang="en-US" dirty="0">
                <a:latin typeface="+mj-lt"/>
              </a:rPr>
              <a:t> and inverse weights are contained in </a:t>
            </a:r>
            <a:r>
              <a:rPr lang="en-US" i="1" dirty="0" err="1">
                <a:latin typeface="+mj-lt"/>
              </a:rPr>
              <a:t>invprob</a:t>
            </a:r>
            <a:r>
              <a:rPr lang="en-US" dirty="0">
                <a:latin typeface="+mj-lt"/>
              </a:rPr>
              <a:t>. To get predictions, we just need to make sure to use the</a:t>
            </a:r>
            <a:r>
              <a:rPr lang="en-US"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na.action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na.exclude</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option with</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glm</a:t>
            </a:r>
            <a:r>
              <a:rPr lang="en-US" sz="1800" b="1"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so that when we add the predictions back to the data frame, we do not get an error message telling us the number of rows are incompatible (due to the</a:t>
            </a:r>
            <a:r>
              <a:rPr lang="en-US" sz="1800" dirty="0">
                <a:latin typeface="Courier New" panose="02070309020205020404" pitchFamily="49" charset="0"/>
                <a:cs typeface="Courier New" panose="02070309020205020404" pitchFamily="49" charset="0"/>
              </a:rPr>
              <a:t> NA</a:t>
            </a:r>
            <a:r>
              <a:rPr lang="en-US" sz="1800" dirty="0">
                <a:latin typeface="+mj-lt"/>
                <a:cs typeface="Courier New" panose="02070309020205020404" pitchFamily="49" charset="0"/>
              </a:rPr>
              <a:t>s).</a:t>
            </a:r>
            <a:endParaRPr lang="en-US" dirty="0">
              <a:latin typeface="+mj-lt"/>
            </a:endParaRPr>
          </a:p>
        </p:txBody>
      </p:sp>
    </p:spTree>
    <p:extLst>
      <p:ext uri="{BB962C8B-B14F-4D97-AF65-F5344CB8AC3E}">
        <p14:creationId xmlns:p14="http://schemas.microsoft.com/office/powerpoint/2010/main" val="4230251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Weighted Least Squares for the ITT</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fit.itt.ipw</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exp, </a:t>
            </a:r>
            <a:r>
              <a:rPr lang="en-US" sz="1600" dirty="0">
                <a:solidFill>
                  <a:srgbClr val="FF0000"/>
                </a:solidFill>
                <a:latin typeface="Courier New" panose="02070309020205020404" pitchFamily="49" charset="0"/>
                <a:cs typeface="Courier New" panose="02070309020205020404" pitchFamily="49" charset="0"/>
              </a:rPr>
              <a:t>weights = </a:t>
            </a:r>
            <a:r>
              <a:rPr lang="en-US" sz="1600" dirty="0" err="1">
                <a:solidFill>
                  <a:srgbClr val="FF0000"/>
                </a:solidFill>
                <a:latin typeface="Courier New" panose="02070309020205020404" pitchFamily="49" charset="0"/>
                <a:cs typeface="Courier New" panose="02070309020205020404" pitchFamily="49" charset="0"/>
              </a:rPr>
              <a:t>invprob</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fit.itt.ipw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fit.itt.ipw</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t test of coefficients: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2051.302     77.778 26.3738  &lt; 2e-16 ***</a:t>
            </a:r>
          </a:p>
          <a:p>
            <a:pPr marL="0" indent="0">
              <a:buNone/>
            </a:pPr>
            <a:r>
              <a:rPr lang="pt-BR" sz="1600" dirty="0">
                <a:latin typeface="Courier New" panose="02070309020205020404" pitchFamily="49" charset="0"/>
                <a:cs typeface="Courier New" panose="02070309020205020404" pitchFamily="49" charset="0"/>
              </a:rPr>
              <a:t>## expexper     286.926    119.200  2.4071  0.01614 * </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55</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923425" y="1650733"/>
            <a:ext cx="3119382" cy="3139321"/>
          </a:xfrm>
          <a:prstGeom prst="rect">
            <a:avLst/>
          </a:prstGeom>
          <a:noFill/>
          <a:ln>
            <a:solidFill>
              <a:schemeClr val="tx1">
                <a:lumMod val="50000"/>
                <a:lumOff val="50000"/>
              </a:schemeClr>
            </a:solidFill>
          </a:ln>
        </p:spPr>
        <p:txBody>
          <a:bodyPr wrap="square" rtlCol="0">
            <a:spAutoFit/>
          </a:bodyPr>
          <a:lstStyle/>
          <a:p>
            <a:r>
              <a:rPr lang="en-US" dirty="0">
                <a:latin typeface="+mj-lt"/>
              </a:rPr>
              <a:t>To obtain the weighted least squares estimate of the ITT, we simply specify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lm</a:t>
            </a:r>
            <a:r>
              <a:rPr lang="en-US" b="1" dirty="0">
                <a:latin typeface="Courier New" panose="02070309020205020404" pitchFamily="49" charset="0"/>
                <a:cs typeface="Courier New" panose="02070309020205020404" pitchFamily="49" charset="0"/>
              </a:rPr>
              <a:t>() </a:t>
            </a:r>
            <a:r>
              <a:rPr lang="en-US" dirty="0">
                <a:latin typeface="+mj-lt"/>
              </a:rPr>
              <a:t>with the</a:t>
            </a:r>
            <a:r>
              <a:rPr lang="en-US" dirty="0">
                <a:latin typeface="Courier New" panose="02070309020205020404" pitchFamily="49" charset="0"/>
                <a:cs typeface="Courier New" panose="02070309020205020404" pitchFamily="49" charset="0"/>
              </a:rPr>
              <a:t> weights </a:t>
            </a:r>
            <a:r>
              <a:rPr lang="en-US" dirty="0">
                <a:latin typeface="+mj-lt"/>
              </a:rPr>
              <a:t>option. Notice the resulting estimate of $287 is 28% larger than our original estimate of $224. Recall this reflects the </a:t>
            </a:r>
            <a:r>
              <a:rPr lang="en-US" i="1" dirty="0">
                <a:latin typeface="+mj-lt"/>
              </a:rPr>
              <a:t>causal effect of an offer of employment on earnings</a:t>
            </a:r>
            <a:r>
              <a:rPr lang="en-US" dirty="0">
                <a:latin typeface="+mj-lt"/>
              </a:rPr>
              <a:t>. We underestimated it because of attrition.</a:t>
            </a:r>
          </a:p>
        </p:txBody>
      </p:sp>
      <p:sp>
        <p:nvSpPr>
          <p:cNvPr id="6" name="Rectangle 5">
            <a:extLst>
              <a:ext uri="{FF2B5EF4-FFF2-40B4-BE49-F238E27FC236}">
                <a16:creationId xmlns:a16="http://schemas.microsoft.com/office/drawing/2014/main" id="{D4AA07A0-0DF4-CC7B-A9AA-F8646C756B62}"/>
              </a:ext>
            </a:extLst>
          </p:cNvPr>
          <p:cNvSpPr/>
          <p:nvPr/>
        </p:nvSpPr>
        <p:spPr>
          <a:xfrm>
            <a:off x="530679" y="3869873"/>
            <a:ext cx="6352260"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052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Weighted Least Squares for the LATE</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fit.ive.ipw</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ivreg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1 |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exp, </a:t>
            </a:r>
            <a:r>
              <a:rPr lang="en-US" sz="1600" dirty="0">
                <a:solidFill>
                  <a:srgbClr val="FF0000"/>
                </a:solidFill>
                <a:latin typeface="Courier New" panose="02070309020205020404" pitchFamily="49" charset="0"/>
                <a:cs typeface="Courier New" panose="02070309020205020404" pitchFamily="49" charset="0"/>
              </a:rPr>
              <a:t>weights = </a:t>
            </a:r>
            <a:r>
              <a:rPr lang="en-US" sz="1600" dirty="0" err="1">
                <a:solidFill>
                  <a:srgbClr val="FF0000"/>
                </a:solidFill>
                <a:latin typeface="Courier New" panose="02070309020205020404" pitchFamily="49" charset="0"/>
                <a:cs typeface="Courier New" panose="02070309020205020404" pitchFamily="49" charset="0"/>
              </a:rPr>
              <a:t>invprob</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fit.ive.ipw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fit.ive.ipw</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t test of coefficients: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1483.66     269.49  5.5054 4.016e-08 ***</a:t>
            </a:r>
          </a:p>
          <a:p>
            <a:pPr marL="0" indent="0">
              <a:buNone/>
            </a:pPr>
            <a:r>
              <a:rPr lang="pt-BR" sz="1600" dirty="0">
                <a:latin typeface="Courier New" panose="02070309020205020404" pitchFamily="49" charset="0"/>
                <a:cs typeface="Courier New" panose="02070309020205020404" pitchFamily="49" charset="0"/>
              </a:rPr>
              <a:t>## trt.worked    901.48     356.29  2.5302   0.01145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56</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8838396" y="2440442"/>
            <a:ext cx="3204411" cy="2862322"/>
          </a:xfrm>
          <a:prstGeom prst="rect">
            <a:avLst/>
          </a:prstGeom>
          <a:noFill/>
          <a:ln>
            <a:solidFill>
              <a:schemeClr val="tx1">
                <a:lumMod val="50000"/>
                <a:lumOff val="50000"/>
              </a:schemeClr>
            </a:solidFill>
          </a:ln>
        </p:spPr>
        <p:txBody>
          <a:bodyPr wrap="square" rtlCol="0">
            <a:spAutoFit/>
          </a:bodyPr>
          <a:lstStyle/>
          <a:p>
            <a:r>
              <a:rPr lang="en-US" b="1" dirty="0" err="1">
                <a:latin typeface="Courier New" panose="02070309020205020404" pitchFamily="49" charset="0"/>
                <a:cs typeface="Courier New" panose="02070309020205020404" pitchFamily="49" charset="0"/>
              </a:rPr>
              <a:t>ivreg</a:t>
            </a:r>
            <a:r>
              <a:rPr lang="en-US" b="1" dirty="0">
                <a:latin typeface="Courier New" panose="02070309020205020404" pitchFamily="49" charset="0"/>
                <a:cs typeface="Courier New" panose="02070309020205020404" pitchFamily="49" charset="0"/>
              </a:rPr>
              <a:t>() </a:t>
            </a:r>
            <a:r>
              <a:rPr lang="en-US" dirty="0">
                <a:latin typeface="+mj-lt"/>
              </a:rPr>
              <a:t>also accepts the</a:t>
            </a:r>
            <a:r>
              <a:rPr lang="en-US" dirty="0">
                <a:latin typeface="Courier New" panose="02070309020205020404" pitchFamily="49" charset="0"/>
                <a:cs typeface="Courier New" panose="02070309020205020404" pitchFamily="49" charset="0"/>
              </a:rPr>
              <a:t> weights </a:t>
            </a:r>
            <a:r>
              <a:rPr lang="en-US" dirty="0">
                <a:latin typeface="+mj-lt"/>
              </a:rPr>
              <a:t>option. Our refined estimate of the LATE is $905, which is 26% larger than the original estimate of $717. Recall this is the </a:t>
            </a:r>
            <a:r>
              <a:rPr lang="en-US" i="1" dirty="0">
                <a:latin typeface="+mj-lt"/>
              </a:rPr>
              <a:t>causal effect of employment on earnings </a:t>
            </a:r>
            <a:r>
              <a:rPr lang="en-US" dirty="0">
                <a:latin typeface="+mj-lt"/>
              </a:rPr>
              <a:t>among units whose treatment status is affected by their assignment (i.e., the compliers). </a:t>
            </a:r>
          </a:p>
        </p:txBody>
      </p:sp>
      <p:sp>
        <p:nvSpPr>
          <p:cNvPr id="6" name="Rectangle 5">
            <a:extLst>
              <a:ext uri="{FF2B5EF4-FFF2-40B4-BE49-F238E27FC236}">
                <a16:creationId xmlns:a16="http://schemas.microsoft.com/office/drawing/2014/main" id="{D4AA07A0-0DF4-CC7B-A9AA-F8646C756B62}"/>
              </a:ext>
            </a:extLst>
          </p:cNvPr>
          <p:cNvSpPr/>
          <p:nvPr/>
        </p:nvSpPr>
        <p:spPr>
          <a:xfrm>
            <a:off x="530678" y="3869873"/>
            <a:ext cx="6460325"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809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Supported Work: OLS and WLS Comparative Estimates</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modelsummary</a:t>
            </a:r>
            <a:r>
              <a:rPr lang="en-US" sz="1600" dirty="0">
                <a:latin typeface="Courier New" panose="02070309020205020404" pitchFamily="49" charset="0"/>
                <a:cs typeface="Courier New" panose="02070309020205020404" pitchFamily="49" charset="0"/>
              </a:rPr>
              <a:t>(list("ITT" = </a:t>
            </a:r>
            <a:r>
              <a:rPr lang="en-US" sz="1600" dirty="0" err="1">
                <a:latin typeface="Courier New" panose="02070309020205020404" pitchFamily="49" charset="0"/>
                <a:cs typeface="Courier New" panose="02070309020205020404" pitchFamily="49" charset="0"/>
              </a:rPr>
              <a:t>fit.itt</a:t>
            </a:r>
            <a:r>
              <a:rPr lang="en-US" sz="1600" dirty="0">
                <a:latin typeface="Courier New" panose="02070309020205020404" pitchFamily="49" charset="0"/>
                <a:cs typeface="Courier New" panose="02070309020205020404" pitchFamily="49" charset="0"/>
              </a:rPr>
              <a:t>, "ITT-</a:t>
            </a:r>
            <a:r>
              <a:rPr lang="en-US" sz="1600" dirty="0" err="1">
                <a:latin typeface="Courier New" panose="02070309020205020404" pitchFamily="49" charset="0"/>
                <a:cs typeface="Courier New" panose="02070309020205020404" pitchFamily="49" charset="0"/>
              </a:rPr>
              <a:t>IPW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fit.itt.ipw</a:t>
            </a:r>
            <a:r>
              <a:rPr lang="en-US" sz="1600" dirty="0">
                <a:latin typeface="Courier New" panose="02070309020205020404" pitchFamily="49" charset="0"/>
                <a:cs typeface="Courier New" panose="02070309020205020404" pitchFamily="49" charset="0"/>
              </a:rPr>
              <a:t>, "LATE" = </a:t>
            </a:r>
            <a:r>
              <a:rPr lang="en-US" sz="1600" dirty="0" err="1">
                <a:latin typeface="Courier New" panose="02070309020205020404" pitchFamily="49" charset="0"/>
                <a:cs typeface="Courier New" panose="02070309020205020404" pitchFamily="49" charset="0"/>
              </a:rPr>
              <a:t>fit.ive</a:t>
            </a:r>
            <a:r>
              <a:rPr lang="en-US" sz="1600" dirty="0">
                <a:latin typeface="Courier New" panose="02070309020205020404" pitchFamily="49" charset="0"/>
                <a:cs typeface="Courier New" panose="02070309020205020404" pitchFamily="49" charset="0"/>
              </a:rPr>
              <a:t>, "LATE-</a:t>
            </a:r>
            <a:r>
              <a:rPr lang="en-US" sz="1600" dirty="0" err="1">
                <a:latin typeface="Courier New" panose="02070309020205020404" pitchFamily="49" charset="0"/>
                <a:cs typeface="Courier New" panose="02070309020205020404" pitchFamily="49" charset="0"/>
              </a:rPr>
              <a:t>IPW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fit.ive.ipw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gof_map</a:t>
            </a:r>
            <a:r>
              <a:rPr lang="en-US" sz="1600" dirty="0">
                <a:latin typeface="Courier New" panose="02070309020205020404" pitchFamily="49" charset="0"/>
                <a:cs typeface="Courier New" panose="02070309020205020404" pitchFamily="49" charset="0"/>
              </a:rPr>
              <a:t> = c("nobs"), estimate = "{estimate}{stars}", </a:t>
            </a:r>
            <a:r>
              <a:rPr lang="en-US" sz="1600"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    ITT    |  ITT-</a:t>
            </a:r>
            <a:r>
              <a:rPr lang="en-US" sz="1600" dirty="0" err="1">
                <a:latin typeface="Courier New" panose="02070309020205020404" pitchFamily="49" charset="0"/>
                <a:cs typeface="Courier New" panose="02070309020205020404" pitchFamily="49" charset="0"/>
              </a:rPr>
              <a:t>IPW</a:t>
            </a:r>
            <a:r>
              <a:rPr lang="en-US" sz="1600" dirty="0">
                <a:latin typeface="Courier New" panose="02070309020205020404" pitchFamily="49" charset="0"/>
                <a:cs typeface="Courier New" panose="02070309020205020404" pitchFamily="49" charset="0"/>
              </a:rPr>
              <a:t>  |    LATE   |  LATE-</a:t>
            </a:r>
            <a:r>
              <a:rPr lang="en-US" sz="1600" dirty="0" err="1">
                <a:latin typeface="Courier New" panose="02070309020205020404" pitchFamily="49" charset="0"/>
                <a:cs typeface="Courier New" panose="02070309020205020404" pitchFamily="49" charset="0"/>
              </a:rPr>
              <a:t>IPW</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(Intercept) | 2095.1*** | 2051.3*** | 1638.4*** | 1483.7*** | </a:t>
            </a:r>
          </a:p>
          <a:p>
            <a:pPr marL="0" indent="0">
              <a:buNone/>
            </a:pPr>
            <a:r>
              <a:rPr lang="en-US" sz="1600" dirty="0">
                <a:latin typeface="Courier New" panose="02070309020205020404" pitchFamily="49" charset="0"/>
                <a:cs typeface="Courier New" panose="02070309020205020404" pitchFamily="49" charset="0"/>
              </a:rPr>
              <a:t>## |             |   (75.6)  |   (77.8)  |  (270.2)  |  (269.5)  |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   223.9*  |   286.9*  |           |           | </a:t>
            </a:r>
          </a:p>
          <a:p>
            <a:pPr marL="0" indent="0">
              <a:buNone/>
            </a:pPr>
            <a:r>
              <a:rPr lang="en-US" sz="1600" dirty="0">
                <a:latin typeface="Courier New" panose="02070309020205020404" pitchFamily="49" charset="0"/>
                <a:cs typeface="Courier New" panose="02070309020205020404" pitchFamily="49" charset="0"/>
              </a:rPr>
              <a:t>## |             |  (112.7)  |  (119.2)  |           |           |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           |   717.3*  |   901.5*  | </a:t>
            </a:r>
          </a:p>
          <a:p>
            <a:pPr marL="0" indent="0">
              <a:buNone/>
            </a:pPr>
            <a:r>
              <a:rPr lang="en-US" sz="1600" dirty="0">
                <a:latin typeface="Courier New" panose="02070309020205020404" pitchFamily="49" charset="0"/>
                <a:cs typeface="Courier New" panose="02070309020205020404" pitchFamily="49" charset="0"/>
              </a:rPr>
              <a:t>## |             |           |           |  (349.0)  |  (356.3)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Num.Obs</a:t>
            </a:r>
            <a:r>
              <a:rPr lang="en-US" sz="1600" dirty="0">
                <a:latin typeface="Courier New" panose="02070309020205020404" pitchFamily="49" charset="0"/>
                <a:cs typeface="Courier New" panose="02070309020205020404" pitchFamily="49" charset="0"/>
              </a:rPr>
              <a:t>.    |    3025   |    2899   |    2934   |    2817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57</a:t>
            </a:fld>
            <a:endParaRPr lang="en-US"/>
          </a:p>
        </p:txBody>
      </p:sp>
    </p:spTree>
    <p:extLst>
      <p:ext uri="{BB962C8B-B14F-4D97-AF65-F5344CB8AC3E}">
        <p14:creationId xmlns:p14="http://schemas.microsoft.com/office/powerpoint/2010/main" val="1120707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96BC-3C36-A21A-3C78-7834307554AF}"/>
              </a:ext>
            </a:extLst>
          </p:cNvPr>
          <p:cNvSpPr>
            <a:spLocks noGrp="1"/>
          </p:cNvSpPr>
          <p:nvPr>
            <p:ph type="title"/>
          </p:nvPr>
        </p:nvSpPr>
        <p:spPr/>
        <p:txBody>
          <a:bodyPr/>
          <a:lstStyle/>
          <a:p>
            <a:r>
              <a:rPr lang="en-US" dirty="0"/>
              <a:t>Summary of the Reweighting Estimator</a:t>
            </a:r>
          </a:p>
        </p:txBody>
      </p:sp>
      <p:sp>
        <p:nvSpPr>
          <p:cNvPr id="3" name="Content Placeholder 2">
            <a:extLst>
              <a:ext uri="{FF2B5EF4-FFF2-40B4-BE49-F238E27FC236}">
                <a16:creationId xmlns:a16="http://schemas.microsoft.com/office/drawing/2014/main" id="{D981B376-E661-28D6-1D44-1FCC64C19D6A}"/>
              </a:ext>
            </a:extLst>
          </p:cNvPr>
          <p:cNvSpPr>
            <a:spLocks noGrp="1"/>
          </p:cNvSpPr>
          <p:nvPr>
            <p:ph idx="1"/>
          </p:nvPr>
        </p:nvSpPr>
        <p:spPr/>
        <p:txBody>
          <a:bodyPr/>
          <a:lstStyle/>
          <a:p>
            <a:r>
              <a:rPr lang="en-US" dirty="0"/>
              <a:t>When units drop out of longitudinal experimental designs, we have the problem of endogenous sample selection, not to mention loss of generalizability</a:t>
            </a:r>
          </a:p>
          <a:p>
            <a:pPr lvl="1"/>
            <a:r>
              <a:rPr lang="en-US" dirty="0"/>
              <a:t>With a sufficiently rich set of pretest covariates, we can model the dropout mechanism and then reweight the outcome model</a:t>
            </a:r>
          </a:p>
          <a:p>
            <a:pPr lvl="1"/>
            <a:r>
              <a:rPr lang="en-US" dirty="0"/>
              <a:t>Retained subjects with a low predicted probability of retention (based on their pretest covariate pattern) are given more weight to represent their peers who dropped out</a:t>
            </a:r>
          </a:p>
          <a:p>
            <a:pPr lvl="1"/>
            <a:endParaRPr lang="en-US" dirty="0">
              <a:cs typeface="Courier New" panose="02070309020205020404" pitchFamily="49" charset="0"/>
            </a:endParaRPr>
          </a:p>
          <a:p>
            <a:r>
              <a:rPr lang="en-US" dirty="0">
                <a:cs typeface="Courier New" panose="02070309020205020404" pitchFamily="49" charset="0"/>
              </a:rPr>
              <a:t>Reweighting is a very general procedure with even broader usage in treatment effect estimation from non-experimental data</a:t>
            </a:r>
          </a:p>
          <a:p>
            <a:pPr lvl="1"/>
            <a:r>
              <a:rPr lang="en-US" dirty="0">
                <a:cs typeface="Courier New" panose="02070309020205020404" pitchFamily="49" charset="0"/>
              </a:rPr>
              <a:t>Modern propensity score methods rely less on matching, and more on reweighting</a:t>
            </a:r>
          </a:p>
          <a:p>
            <a:pPr lvl="2"/>
            <a:r>
              <a:rPr lang="en-US" dirty="0">
                <a:cs typeface="Courier New" panose="02070309020205020404" pitchFamily="49" charset="0"/>
              </a:rPr>
              <a:t>Inverse probability of treatment weighting (</a:t>
            </a:r>
            <a:r>
              <a:rPr lang="en-US" dirty="0" err="1">
                <a:cs typeface="Courier New" panose="02070309020205020404" pitchFamily="49" charset="0"/>
              </a:rPr>
              <a:t>IPTW</a:t>
            </a:r>
            <a:r>
              <a:rPr lang="en-US" dirty="0">
                <a:cs typeface="Courier New" panose="02070309020205020404" pitchFamily="49" charset="0"/>
              </a:rPr>
              <a:t>), doubly robust estimation</a:t>
            </a:r>
          </a:p>
        </p:txBody>
      </p:sp>
      <p:sp>
        <p:nvSpPr>
          <p:cNvPr id="4" name="Slide Number Placeholder 3">
            <a:extLst>
              <a:ext uri="{FF2B5EF4-FFF2-40B4-BE49-F238E27FC236}">
                <a16:creationId xmlns:a16="http://schemas.microsoft.com/office/drawing/2014/main" id="{3BDFBC92-F247-3743-6543-35744C06C81B}"/>
              </a:ext>
            </a:extLst>
          </p:cNvPr>
          <p:cNvSpPr>
            <a:spLocks noGrp="1"/>
          </p:cNvSpPr>
          <p:nvPr>
            <p:ph type="sldNum" sz="quarter" idx="12"/>
          </p:nvPr>
        </p:nvSpPr>
        <p:spPr/>
        <p:txBody>
          <a:bodyPr/>
          <a:lstStyle/>
          <a:p>
            <a:fld id="{653EC2E9-BBB0-4E49-A88D-C677C9DC5719}" type="slidenum">
              <a:rPr lang="en-US" smtClean="0"/>
              <a:t>58</a:t>
            </a:fld>
            <a:endParaRPr lang="en-US" dirty="0"/>
          </a:p>
        </p:txBody>
      </p:sp>
    </p:spTree>
    <p:extLst>
      <p:ext uri="{BB962C8B-B14F-4D97-AF65-F5344CB8AC3E}">
        <p14:creationId xmlns:p14="http://schemas.microsoft.com/office/powerpoint/2010/main" val="4175731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B527-36F7-A468-808F-FD1623CE00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E20BD15-9EFC-1F33-9CB4-F4B0ABDBC421}"/>
              </a:ext>
            </a:extLst>
          </p:cNvPr>
          <p:cNvSpPr>
            <a:spLocks noGrp="1"/>
          </p:cNvSpPr>
          <p:nvPr>
            <p:ph idx="1"/>
          </p:nvPr>
        </p:nvSpPr>
        <p:spPr/>
        <p:txBody>
          <a:bodyPr>
            <a:normAutofit/>
          </a:bodyPr>
          <a:lstStyle/>
          <a:p>
            <a:r>
              <a:rPr lang="en-US" sz="2000" dirty="0" err="1"/>
              <a:t>Athey</a:t>
            </a:r>
            <a:r>
              <a:rPr lang="en-US" sz="2000" dirty="0"/>
              <a:t>, S., and G. W. </a:t>
            </a:r>
            <a:r>
              <a:rPr lang="en-US" sz="2000" dirty="0" err="1"/>
              <a:t>Imbens</a:t>
            </a:r>
            <a:r>
              <a:rPr lang="en-US" sz="2000" dirty="0"/>
              <a:t>. 2017. The econometrics of randomized experiments. In A. V. Banerjee and E. </a:t>
            </a:r>
            <a:r>
              <a:rPr lang="en-US" sz="2000" dirty="0" err="1"/>
              <a:t>Duflo</a:t>
            </a:r>
            <a:r>
              <a:rPr lang="en-US" sz="2000" dirty="0"/>
              <a:t> (Eds.), Handbook of Economic Field Experiments, Vol. 1 (pp. 73–140). North-Holland: Elsevier. </a:t>
            </a:r>
          </a:p>
          <a:p>
            <a:r>
              <a:rPr lang="en-US" sz="2000" dirty="0"/>
              <a:t>Cohen, Jacob. (1988). Statistical Power Analysis for the Behavioral Sciences (2nd edition). Hillsdale, NJ: Lawrence Erlbaum Associates. </a:t>
            </a:r>
          </a:p>
          <a:p>
            <a:r>
              <a:rPr lang="en-US" sz="2000" dirty="0"/>
              <a:t>Fisher, R. A. 1925. Statistical Methods for Research Workers. London: Oliver and Boyd.</a:t>
            </a:r>
          </a:p>
          <a:p>
            <a:r>
              <a:rPr lang="en-US" sz="2000" dirty="0"/>
              <a:t>Fisher, R. A. 1935. The Design of Experiments. Edinburgh: Oliver and Boyd.</a:t>
            </a:r>
          </a:p>
          <a:p>
            <a:r>
              <a:rPr lang="en-US" sz="2000" dirty="0" err="1"/>
              <a:t>Lovakov</a:t>
            </a:r>
            <a:r>
              <a:rPr lang="en-US" sz="2000" dirty="0"/>
              <a:t>, Andrey, and Elena R. </a:t>
            </a:r>
            <a:r>
              <a:rPr lang="en-US" sz="2000" dirty="0" err="1"/>
              <a:t>Agadullina</a:t>
            </a:r>
            <a:r>
              <a:rPr lang="en-US" sz="2000" dirty="0"/>
              <a:t>. 2021. Empirically derived guidelines for effect size interpretation in social psychology. European Journal of Social Psychology 51: 485–504.</a:t>
            </a:r>
          </a:p>
          <a:p>
            <a:r>
              <a:rPr lang="en-US" sz="2000" dirty="0"/>
              <a:t>MacKinnon, James G., and Halbert White. 1985. Some heteroskedasticity-consistent covariance matrix estimators with improved finite sample properties. Journal of Econometrics 29: 305–325. </a:t>
            </a:r>
          </a:p>
          <a:p>
            <a:r>
              <a:rPr lang="en-US" sz="2000" dirty="0"/>
              <a:t>Manpower Demonstration Research Corporation [</a:t>
            </a:r>
            <a:r>
              <a:rPr lang="en-US" sz="2000" dirty="0" err="1"/>
              <a:t>MDRC</a:t>
            </a:r>
            <a:r>
              <a:rPr lang="en-US" sz="2000" dirty="0"/>
              <a:t>]. 1980. Summary and Findings of the National Supported Work Demonstration. Cambridge, MA: Ballinger. </a:t>
            </a:r>
          </a:p>
          <a:p>
            <a:r>
              <a:rPr lang="en-US" sz="2000" dirty="0"/>
              <a:t>Nguyen, Holly, Kyle J. Thomas, and Jennifer J. </a:t>
            </a:r>
            <a:r>
              <a:rPr lang="en-US" sz="2000" dirty="0" err="1"/>
              <a:t>Tostlebe</a:t>
            </a:r>
            <a:r>
              <a:rPr lang="en-US" sz="2000" dirty="0"/>
              <a:t>. (2023). Revisiting the relationship between age, employment, and recidivism. Criminology 61: 449–481. </a:t>
            </a:r>
          </a:p>
        </p:txBody>
      </p:sp>
      <p:sp>
        <p:nvSpPr>
          <p:cNvPr id="4" name="Slide Number Placeholder 3">
            <a:extLst>
              <a:ext uri="{FF2B5EF4-FFF2-40B4-BE49-F238E27FC236}">
                <a16:creationId xmlns:a16="http://schemas.microsoft.com/office/drawing/2014/main" id="{6E16FDA2-F803-E4DA-34EF-0DC5CC6E9ECB}"/>
              </a:ext>
            </a:extLst>
          </p:cNvPr>
          <p:cNvSpPr>
            <a:spLocks noGrp="1"/>
          </p:cNvSpPr>
          <p:nvPr>
            <p:ph type="sldNum" sz="quarter" idx="12"/>
          </p:nvPr>
        </p:nvSpPr>
        <p:spPr/>
        <p:txBody>
          <a:bodyPr/>
          <a:lstStyle/>
          <a:p>
            <a:fld id="{653EC2E9-BBB0-4E49-A88D-C677C9DC5719}" type="slidenum">
              <a:rPr lang="en-US" smtClean="0"/>
              <a:t>59</a:t>
            </a:fld>
            <a:endParaRPr lang="en-US" dirty="0"/>
          </a:p>
        </p:txBody>
      </p:sp>
    </p:spTree>
    <p:extLst>
      <p:ext uri="{BB962C8B-B14F-4D97-AF65-F5344CB8AC3E}">
        <p14:creationId xmlns:p14="http://schemas.microsoft.com/office/powerpoint/2010/main" val="34840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As-Treated Analysis</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6</a:t>
            </a:fld>
            <a:endParaRPr lang="en-US" dirty="0"/>
          </a:p>
        </p:txBody>
      </p:sp>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tx1">
                  <a:lumMod val="50000"/>
                  <a:lumOff val="50000"/>
                </a:schemeClr>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7E47483-F66F-2235-7301-775CC8C148F0}"/>
              </a:ext>
            </a:extLst>
          </p:cNvPr>
          <p:cNvSpPr>
            <a:spLocks noGrp="1"/>
          </p:cNvSpPr>
          <p:nvPr>
            <p:ph idx="1"/>
          </p:nvPr>
        </p:nvSpPr>
        <p:spPr>
          <a:xfrm>
            <a:off x="157215" y="5409215"/>
            <a:ext cx="11885592" cy="1294783"/>
          </a:xfrm>
        </p:spPr>
        <p:txBody>
          <a:bodyPr>
            <a:normAutofit/>
          </a:bodyPr>
          <a:lstStyle/>
          <a:p>
            <a:r>
              <a:rPr lang="en-US" sz="2400" dirty="0"/>
              <a:t>Classifies units by treatment delivered rather than treatment assigned</a:t>
            </a:r>
          </a:p>
          <a:p>
            <a:pPr lvl="1"/>
            <a:r>
              <a:rPr lang="en-US" sz="2000" dirty="0"/>
              <a:t>Introduces </a:t>
            </a:r>
            <a:r>
              <a:rPr lang="en-US" sz="2000" i="1" dirty="0"/>
              <a:t>endogenous treatment assignment</a:t>
            </a:r>
            <a:r>
              <a:rPr lang="en-US" sz="2000" dirty="0">
                <a:sym typeface="Symbol" panose="05050102010706020507" pitchFamily="18" charset="2"/>
              </a:rPr>
              <a:t> biased treatment effect estimate</a:t>
            </a:r>
            <a:endParaRPr lang="en-US" sz="2000" dirty="0"/>
          </a:p>
        </p:txBody>
      </p:sp>
    </p:spTree>
    <p:extLst>
      <p:ext uri="{BB962C8B-B14F-4D97-AF65-F5344CB8AC3E}">
        <p14:creationId xmlns:p14="http://schemas.microsoft.com/office/powerpoint/2010/main" val="3439911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B527-36F7-A468-808F-FD1623CE00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E20BD15-9EFC-1F33-9CB4-F4B0ABDBC421}"/>
              </a:ext>
            </a:extLst>
          </p:cNvPr>
          <p:cNvSpPr>
            <a:spLocks noGrp="1"/>
          </p:cNvSpPr>
          <p:nvPr>
            <p:ph idx="1"/>
          </p:nvPr>
        </p:nvSpPr>
        <p:spPr/>
        <p:txBody>
          <a:bodyPr>
            <a:normAutofit/>
          </a:bodyPr>
          <a:lstStyle/>
          <a:p>
            <a:r>
              <a:rPr lang="en-US" sz="2000" dirty="0"/>
              <a:t>Permutt, Thomas, and J. Richard Hebel. 1989. Simultaneous-equation estimation in a clinical trial of the effect of smoking on birth weight. Biometrics 45: 619–622.</a:t>
            </a:r>
          </a:p>
          <a:p>
            <a:r>
              <a:rPr lang="en-US" sz="2000" dirty="0" err="1"/>
              <a:t>Sawilowsky</a:t>
            </a:r>
            <a:r>
              <a:rPr lang="en-US" sz="2000" dirty="0"/>
              <a:t>, </a:t>
            </a:r>
            <a:r>
              <a:rPr lang="en-US" sz="2000" dirty="0" err="1"/>
              <a:t>Schlomo</a:t>
            </a:r>
            <a:r>
              <a:rPr lang="en-US" sz="2000" dirty="0"/>
              <a:t> S. (2009). New effect size rules of thumb. Journal of Applied Statistical Methods 8: 597–599. </a:t>
            </a:r>
          </a:p>
          <a:p>
            <a:r>
              <a:rPr lang="en-US" sz="2000" dirty="0" err="1"/>
              <a:t>Uggen</a:t>
            </a:r>
            <a:r>
              <a:rPr lang="en-US" sz="2000" dirty="0"/>
              <a:t>, Christopher. 2000. Work as a turning point in the life course of criminals: A duration model of age, employment, and recidivism. American Sociological Review 65: 529–546.</a:t>
            </a:r>
          </a:p>
          <a:p>
            <a:r>
              <a:rPr lang="en-US" sz="2000" dirty="0"/>
              <a:t>White, Halbert. 1980. A heteroskedasticity-consistent covariance matrix estimator and a direct test for heteroskedasticity. </a:t>
            </a:r>
            <a:r>
              <a:rPr lang="en-US" sz="2000" dirty="0" err="1"/>
              <a:t>Econometrica</a:t>
            </a:r>
            <a:r>
              <a:rPr lang="en-US" sz="2000" dirty="0"/>
              <a:t> 48: 817–838. </a:t>
            </a:r>
          </a:p>
          <a:p>
            <a:r>
              <a:rPr lang="en-US" sz="2000" dirty="0"/>
              <a:t>Young, Alwyn. 2019. Channeling Fisher: Randomization tests and the statistical insignificance of seemingly significant experimental results. Quarterly Journal of Economics 134: 557–598.</a:t>
            </a:r>
          </a:p>
          <a:p>
            <a:r>
              <a:rPr lang="en-US" sz="2000" dirty="0" err="1"/>
              <a:t>Zetterqvist</a:t>
            </a:r>
            <a:r>
              <a:rPr lang="en-US" sz="2000" dirty="0"/>
              <a:t>, J., and A. </a:t>
            </a:r>
            <a:r>
              <a:rPr lang="en-US" sz="2000" dirty="0" err="1"/>
              <a:t>Sjölander</a:t>
            </a:r>
            <a:r>
              <a:rPr lang="en-US" sz="2000" dirty="0"/>
              <a:t>. 2015. Doubly robust estimation with the R package </a:t>
            </a:r>
            <a:r>
              <a:rPr lang="en-US" sz="2000" dirty="0" err="1"/>
              <a:t>drgee</a:t>
            </a:r>
            <a:r>
              <a:rPr lang="en-US" sz="2000" dirty="0"/>
              <a:t>. Epidemiologic Methods 4: 69–86.</a:t>
            </a:r>
          </a:p>
        </p:txBody>
      </p:sp>
      <p:sp>
        <p:nvSpPr>
          <p:cNvPr id="4" name="Slide Number Placeholder 3">
            <a:extLst>
              <a:ext uri="{FF2B5EF4-FFF2-40B4-BE49-F238E27FC236}">
                <a16:creationId xmlns:a16="http://schemas.microsoft.com/office/drawing/2014/main" id="{6E16FDA2-F803-E4DA-34EF-0DC5CC6E9ECB}"/>
              </a:ext>
            </a:extLst>
          </p:cNvPr>
          <p:cNvSpPr>
            <a:spLocks noGrp="1"/>
          </p:cNvSpPr>
          <p:nvPr>
            <p:ph type="sldNum" sz="quarter" idx="12"/>
          </p:nvPr>
        </p:nvSpPr>
        <p:spPr/>
        <p:txBody>
          <a:bodyPr/>
          <a:lstStyle/>
          <a:p>
            <a:fld id="{653EC2E9-BBB0-4E49-A88D-C677C9DC5719}" type="slidenum">
              <a:rPr lang="en-US" smtClean="0"/>
              <a:t>60</a:t>
            </a:fld>
            <a:endParaRPr lang="en-US" dirty="0"/>
          </a:p>
        </p:txBody>
      </p:sp>
    </p:spTree>
    <p:extLst>
      <p:ext uri="{BB962C8B-B14F-4D97-AF65-F5344CB8AC3E}">
        <p14:creationId xmlns:p14="http://schemas.microsoft.com/office/powerpoint/2010/main" val="2454376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B4A4-EE91-07F6-B0FA-D021A2F956BD}"/>
              </a:ext>
            </a:extLst>
          </p:cNvPr>
          <p:cNvSpPr>
            <a:spLocks noGrp="1"/>
          </p:cNvSpPr>
          <p:nvPr>
            <p:ph type="title"/>
          </p:nvPr>
        </p:nvSpPr>
        <p:spPr/>
        <p:txBody>
          <a:bodyPr/>
          <a:lstStyle/>
          <a:p>
            <a:r>
              <a:rPr lang="en-US" dirty="0"/>
              <a:t>Appendix: Log-Linear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0135A1-AE49-817B-84A6-A810E338D26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r>
                        <m:rPr>
                          <m:aln/>
                        </m:rPr>
                        <a:rPr lang="en-US" i="1">
                          <a:latin typeface="Cambria Math"/>
                        </a:rPr>
                        <m:t>=</m:t>
                      </m:r>
                      <m:r>
                        <a:rPr lang="en-US" i="1">
                          <a:latin typeface="Cambria Math"/>
                        </a:rPr>
                        <m:t>𝛼</m:t>
                      </m:r>
                      <m:r>
                        <a:rPr lang="en-US" i="1">
                          <a:latin typeface="Cambria Math"/>
                        </a:rPr>
                        <m:t>+</m:t>
                      </m:r>
                      <m:r>
                        <a:rPr lang="en-US" i="1">
                          <a:latin typeface="Cambria Math" panose="02040503050406030204" pitchFamily="18" charset="0"/>
                          <a:ea typeface="Cambria Math" panose="02040503050406030204" pitchFamily="18" charset="0"/>
                        </a:rPr>
                        <m:t>𝛽</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a:rPr>
                            <m:t>𝑖</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𝑦</m:t>
                          </m:r>
                        </m:e>
                      </m:d>
                      <m:r>
                        <m:rPr>
                          <m:aln/>
                        </m:rPr>
                        <a:rPr lang="en-US" i="1">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up>
                              <m:r>
                                <a:rPr lang="en-US" i="1" smtClean="0">
                                  <a:latin typeface="Cambria Math" panose="02040503050406030204" pitchFamily="18" charset="0"/>
                                </a:rPr>
                                <m:t>𝑦</m:t>
                              </m:r>
                            </m:sup>
                          </m:sSubSup>
                        </m:num>
                        <m:den>
                          <m:r>
                            <a:rPr lang="en-US" i="1">
                              <a:latin typeface="Cambria Math" panose="02040503050406030204" pitchFamily="18" charset="0"/>
                            </a:rPr>
                            <m:t>𝑦</m:t>
                          </m:r>
                          <m:r>
                            <a:rPr lang="en-US" i="1">
                              <a:latin typeface="Cambria Math" panose="02040503050406030204" pitchFamily="18" charset="0"/>
                            </a:rPr>
                            <m:t>!</m:t>
                          </m:r>
                        </m:den>
                      </m:f>
                    </m:oMath>
                  </m:oMathPara>
                </a14:m>
                <a:endParaRPr lang="en-US" dirty="0"/>
              </a:p>
              <a:p>
                <a:pPr lvl="1"/>
                <a:endParaRPr lang="en-US" dirty="0"/>
              </a:p>
              <a:p>
                <a:r>
                  <a:rPr lang="en-US" dirty="0"/>
                  <a:t>Because we have earnings data with $0 as well as large values, we can estimate a log-linear regression model rather than a linear regression model</a:t>
                </a:r>
              </a:p>
              <a:p>
                <a:pPr lvl="1"/>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oMath>
                </a14:m>
                <a:r>
                  <a:rPr lang="en-US" dirty="0"/>
                  <a:t> is observed earnings, whereas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oMath>
                </a14:m>
                <a:r>
                  <a:rPr lang="en-US" dirty="0"/>
                  <a:t> is an earnings rate that underlies the realization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m:t>
                        </m:r>
                      </m:sub>
                    </m:sSub>
                  </m:oMath>
                </a14:m>
                <a:endParaRPr lang="en-US" dirty="0"/>
              </a:p>
              <a:p>
                <a:pPr lvl="1"/>
                <a:r>
                  <a:rPr lang="en-US" dirty="0"/>
                  <a:t>Linear model </a:t>
                </a:r>
                <a:r>
                  <a:rPr lang="en-US" dirty="0">
                    <a:sym typeface="Symbol" panose="05050102010706020507" pitchFamily="18" charset="2"/>
                  </a:rPr>
                  <a:t> </a:t>
                </a:r>
                <a:r>
                  <a:rPr lang="en-US" dirty="0"/>
                  <a:t>Difference in means,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𝑌</m:t>
                            </m:r>
                          </m:e>
                        </m:acc>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Sub>
                  </m:oMath>
                </a14:m>
                <a:endParaRPr lang="en-US" dirty="0"/>
              </a:p>
              <a:p>
                <a:pPr lvl="1"/>
                <a:r>
                  <a:rPr lang="en-US" dirty="0"/>
                  <a:t>Log-linear model </a:t>
                </a:r>
                <a:r>
                  <a:rPr lang="en-US" dirty="0">
                    <a:sym typeface="Symbol" panose="05050102010706020507" pitchFamily="18" charset="2"/>
                  </a:rPr>
                  <a:t> D</a:t>
                </a:r>
                <a:r>
                  <a:rPr lang="en-US" dirty="0"/>
                  <a:t>ifference in logged rates,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i="1" smtClean="0">
                        <a:latin typeface="Cambria Math" panose="02040503050406030204" pitchFamily="18" charset="0"/>
                        <a:ea typeface="Cambria Math" panose="02040503050406030204" pitchFamily="18" charset="0"/>
                      </a:rPr>
                      <m:t>𝑜𝑔</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𝑙𝑜𝑔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a14:m>
                <a:endParaRPr lang="en-US" dirty="0"/>
              </a:p>
              <a:p>
                <a:pPr lvl="2"/>
                <a:r>
                  <a:rPr lang="en-US" dirty="0">
                    <a:ea typeface="Cambria Math" panose="02040503050406030204" pitchFamily="18" charset="0"/>
                  </a:rPr>
                  <a:t>By exponentiating, </a:t>
                </a:r>
                <a14:m>
                  <m:oMath xmlns:m="http://schemas.openxmlformats.org/officeDocument/2006/math">
                    <m:r>
                      <a:rPr lang="en-US" i="1">
                        <a:latin typeface="Cambria Math" panose="02040503050406030204" pitchFamily="18" charset="0"/>
                        <a:ea typeface="Cambria Math" panose="02040503050406030204" pitchFamily="18" charset="0"/>
                      </a:rPr>
                      <m:t>𝑒𝑥𝑝</m:t>
                    </m:r>
                    <m:d>
                      <m:dPr>
                        <m:ctrlPr>
                          <a:rPr lang="en-US" i="1"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d>
                    <m:r>
                      <a:rPr lang="en-US">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Sub>
                      </m:den>
                    </m:f>
                  </m:oMath>
                </a14:m>
                <a:r>
                  <a:rPr lang="en-US" dirty="0"/>
                  <a:t>, we obtain the ratio of rates</a:t>
                </a:r>
              </a:p>
            </p:txBody>
          </p:sp>
        </mc:Choice>
        <mc:Fallback xmlns="">
          <p:sp>
            <p:nvSpPr>
              <p:cNvPr id="3" name="Content Placeholder 2">
                <a:extLst>
                  <a:ext uri="{FF2B5EF4-FFF2-40B4-BE49-F238E27FC236}">
                    <a16:creationId xmlns:a16="http://schemas.microsoft.com/office/drawing/2014/main" id="{470135A1-AE49-817B-84A6-A810E338D260}"/>
                  </a:ext>
                </a:extLst>
              </p:cNvPr>
              <p:cNvSpPr>
                <a:spLocks noGrp="1" noRot="1" noChangeAspect="1" noMove="1" noResize="1" noEditPoints="1" noAdjustHandles="1" noChangeArrowheads="1" noChangeShapeType="1" noTextEdit="1"/>
              </p:cNvSpPr>
              <p:nvPr>
                <p:ph idx="1"/>
              </p:nvPr>
            </p:nvSpPr>
            <p:spPr>
              <a:blipFill>
                <a:blip r:embed="rId2"/>
                <a:stretch>
                  <a:fillRect l="-923" r="-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5166AA-A3AF-178B-E467-739B293836AB}"/>
              </a:ext>
            </a:extLst>
          </p:cNvPr>
          <p:cNvSpPr>
            <a:spLocks noGrp="1"/>
          </p:cNvSpPr>
          <p:nvPr>
            <p:ph type="sldNum" sz="quarter" idx="12"/>
          </p:nvPr>
        </p:nvSpPr>
        <p:spPr/>
        <p:txBody>
          <a:bodyPr/>
          <a:lstStyle/>
          <a:p>
            <a:fld id="{653EC2E9-BBB0-4E49-A88D-C677C9DC5719}" type="slidenum">
              <a:rPr lang="en-US" smtClean="0"/>
              <a:t>61</a:t>
            </a:fld>
            <a:endParaRPr lang="en-US" dirty="0"/>
          </a:p>
        </p:txBody>
      </p:sp>
    </p:spTree>
    <p:extLst>
      <p:ext uri="{BB962C8B-B14F-4D97-AF65-F5344CB8AC3E}">
        <p14:creationId xmlns:p14="http://schemas.microsoft.com/office/powerpoint/2010/main" val="1569214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B4A4-EE91-07F6-B0FA-D021A2F956BD}"/>
              </a:ext>
            </a:extLst>
          </p:cNvPr>
          <p:cNvSpPr>
            <a:spLocks noGrp="1"/>
          </p:cNvSpPr>
          <p:nvPr>
            <p:ph type="title"/>
          </p:nvPr>
        </p:nvSpPr>
        <p:spPr/>
        <p:txBody>
          <a:bodyPr/>
          <a:lstStyle/>
          <a:p>
            <a:r>
              <a:rPr lang="en-US" dirty="0"/>
              <a:t>Appendix: Log-Linear Regression Model</a:t>
            </a:r>
          </a:p>
        </p:txBody>
      </p:sp>
      <p:sp>
        <p:nvSpPr>
          <p:cNvPr id="3" name="Content Placeholder 2">
            <a:extLst>
              <a:ext uri="{FF2B5EF4-FFF2-40B4-BE49-F238E27FC236}">
                <a16:creationId xmlns:a16="http://schemas.microsoft.com/office/drawing/2014/main" id="{470135A1-AE49-817B-84A6-A810E338D260}"/>
              </a:ext>
            </a:extLst>
          </p:cNvPr>
          <p:cNvSpPr>
            <a:spLocks noGrp="1"/>
          </p:cNvSpPr>
          <p:nvPr>
            <p:ph idx="1"/>
          </p:nvPr>
        </p:nvSpPr>
        <p:spPr/>
        <p:txBody>
          <a:bodyPr/>
          <a:lstStyle/>
          <a:p>
            <a:r>
              <a:rPr lang="en-US" dirty="0"/>
              <a:t>The earnings outcome is not a count, but we can still use Poisson, which is appropriate for any non-negative outcome (not just non-negative integers)</a:t>
            </a:r>
          </a:p>
          <a:p>
            <a:pPr lvl="1"/>
            <a:r>
              <a:rPr lang="en-US" dirty="0">
                <a:sym typeface="Symbol" panose="05050102010706020507" pitchFamily="18" charset="2"/>
              </a:rPr>
              <a:t>Inherently heteroskedastic, since variance is also a function of the mean</a:t>
            </a:r>
            <a:endParaRPr lang="en-US" dirty="0"/>
          </a:p>
          <a:p>
            <a:pPr lvl="1"/>
            <a:r>
              <a:rPr lang="en-US" dirty="0"/>
              <a:t>Quasi-maximum likelihood estimation (</a:t>
            </a:r>
            <a:r>
              <a:rPr lang="en-US" dirty="0" err="1"/>
              <a:t>QMLE</a:t>
            </a:r>
            <a:r>
              <a:rPr lang="en-US" dirty="0"/>
              <a:t>)</a:t>
            </a:r>
          </a:p>
          <a:p>
            <a:pPr lvl="1"/>
            <a:endParaRPr lang="en-US" dirty="0"/>
          </a:p>
          <a:p>
            <a:r>
              <a:rPr lang="en-US" dirty="0"/>
              <a:t>Because of excess 0s and overdispersion, we might be tempted to instead use negative binomial, but don’t do it!</a:t>
            </a:r>
          </a:p>
          <a:p>
            <a:pPr lvl="1"/>
            <a:r>
              <a:rPr lang="en-US" dirty="0"/>
              <a:t>If we’re only interested in ensuring the conditional mean is correctly specified, Poisson </a:t>
            </a:r>
            <a:r>
              <a:rPr lang="en-US" dirty="0" err="1"/>
              <a:t>QMLE</a:t>
            </a:r>
            <a:r>
              <a:rPr lang="en-US" dirty="0"/>
              <a:t> (with robust standard errors) is generally preferred</a:t>
            </a:r>
          </a:p>
          <a:p>
            <a:pPr lvl="1"/>
            <a:r>
              <a:rPr lang="en-US" dirty="0">
                <a:sym typeface="Symbol" panose="05050102010706020507" pitchFamily="18" charset="2"/>
              </a:rPr>
              <a:t>Negative binomial is a Poisson-gamma mixture, which is poorly motivated in practice</a:t>
            </a:r>
            <a:endParaRPr lang="en-US" dirty="0"/>
          </a:p>
        </p:txBody>
      </p:sp>
      <p:sp>
        <p:nvSpPr>
          <p:cNvPr id="4" name="Slide Number Placeholder 3">
            <a:extLst>
              <a:ext uri="{FF2B5EF4-FFF2-40B4-BE49-F238E27FC236}">
                <a16:creationId xmlns:a16="http://schemas.microsoft.com/office/drawing/2014/main" id="{155166AA-A3AF-178B-E467-739B293836AB}"/>
              </a:ext>
            </a:extLst>
          </p:cNvPr>
          <p:cNvSpPr>
            <a:spLocks noGrp="1"/>
          </p:cNvSpPr>
          <p:nvPr>
            <p:ph type="sldNum" sz="quarter" idx="12"/>
          </p:nvPr>
        </p:nvSpPr>
        <p:spPr/>
        <p:txBody>
          <a:bodyPr/>
          <a:lstStyle/>
          <a:p>
            <a:fld id="{653EC2E9-BBB0-4E49-A88D-C677C9DC5719}" type="slidenum">
              <a:rPr lang="en-US" smtClean="0"/>
              <a:t>62</a:t>
            </a:fld>
            <a:endParaRPr lang="en-US" dirty="0"/>
          </a:p>
        </p:txBody>
      </p:sp>
    </p:spTree>
    <p:extLst>
      <p:ext uri="{BB962C8B-B14F-4D97-AF65-F5344CB8AC3E}">
        <p14:creationId xmlns:p14="http://schemas.microsoft.com/office/powerpoint/2010/main" val="407664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Appendix: Log-Linear Regression Model for the ITT</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pois.itt</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exp, </a:t>
            </a:r>
            <a:r>
              <a:rPr lang="en-US" sz="1600" dirty="0">
                <a:solidFill>
                  <a:srgbClr val="FF0000"/>
                </a:solidFill>
                <a:latin typeface="Courier New" panose="02070309020205020404" pitchFamily="49" charset="0"/>
                <a:cs typeface="Courier New" panose="02070309020205020404" pitchFamily="49" charset="0"/>
              </a:rPr>
              <a:t>family = "</a:t>
            </a:r>
            <a:r>
              <a:rPr lang="en-US" sz="1600" dirty="0" err="1">
                <a:solidFill>
                  <a:srgbClr val="FF0000"/>
                </a:solidFill>
                <a:latin typeface="Courier New" panose="02070309020205020404" pitchFamily="49" charset="0"/>
                <a:cs typeface="Courier New" panose="02070309020205020404" pitchFamily="49" charset="0"/>
              </a:rPr>
              <a:t>quasipoisson</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pois.itt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pois.itt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z test of coefficients: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Estimate Std. Error  z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(&gt;|z|)    </a:t>
            </a:r>
          </a:p>
          <a:p>
            <a:pPr marL="0" indent="0">
              <a:buNone/>
            </a:pPr>
            <a:r>
              <a:rPr lang="en-US" sz="1600" dirty="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(Intercept) 7.647380   0.036074 211.9891  &lt; 2e-16 ***</a:t>
            </a:r>
          </a:p>
          <a:p>
            <a:pPr marL="0" indent="0">
              <a:buNone/>
            </a:pPr>
            <a:r>
              <a:rPr lang="pt-BR" sz="1600" dirty="0">
                <a:latin typeface="Courier New" panose="02070309020205020404" pitchFamily="49" charset="0"/>
                <a:cs typeface="Courier New" panose="02070309020205020404" pitchFamily="49" charset="0"/>
              </a:rPr>
              <a:t>## expexper    0.101545   0.051004   1.9909  0.04649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100 * (exp(</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pois.itt</a:t>
            </a:r>
            <a:r>
              <a:rPr lang="en-US" sz="1600" dirty="0">
                <a:latin typeface="Courier New" panose="02070309020205020404" pitchFamily="49" charset="0"/>
                <a:cs typeface="Courier New" panose="02070309020205020404" pitchFamily="49" charset="0"/>
              </a:rPr>
              <a:t>)[2])-1)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expexper</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10.68795 </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63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BF7491-65C3-4BBB-B23D-DF0007B61B6A}"/>
                  </a:ext>
                </a:extLst>
              </p:cNvPr>
              <p:cNvSpPr txBox="1"/>
              <p:nvPr/>
            </p:nvSpPr>
            <p:spPr>
              <a:xfrm>
                <a:off x="9410007" y="1650733"/>
                <a:ext cx="2632799" cy="3985322"/>
              </a:xfrm>
              <a:prstGeom prst="rect">
                <a:avLst/>
              </a:prstGeom>
              <a:noFill/>
              <a:ln>
                <a:solidFill>
                  <a:schemeClr val="tx1">
                    <a:lumMod val="50000"/>
                    <a:lumOff val="50000"/>
                  </a:schemeClr>
                </a:solidFill>
              </a:ln>
            </p:spPr>
            <p:txBody>
              <a:bodyPr wrap="square" rtlCol="0">
                <a:spAutoFit/>
              </a:bodyPr>
              <a:lstStyle/>
              <a:p>
                <a:r>
                  <a:rPr lang="en-US" dirty="0">
                    <a:latin typeface="+mj-lt"/>
                  </a:rPr>
                  <a:t>In a log-linear model, the slope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latin typeface="+mj-lt"/>
                  </a:rPr>
                  <a:t> is the proportional difference (approximately) in the earnings rate. We can obtain the earnings ratio by exponentiation. This is the ratio of the earnings rate of units in the treatment group to the earnings rate of units in the control group—when we subtract 1 and multiple by 100, we can convert it to a percentage. </a:t>
                </a:r>
              </a:p>
            </p:txBody>
          </p:sp>
        </mc:Choice>
        <mc:Fallback xmlns="">
          <p:sp>
            <p:nvSpPr>
              <p:cNvPr id="5" name="TextBox 4">
                <a:extLst>
                  <a:ext uri="{FF2B5EF4-FFF2-40B4-BE49-F238E27FC236}">
                    <a16:creationId xmlns:a16="http://schemas.microsoft.com/office/drawing/2014/main" id="{A3BF7491-65C3-4BBB-B23D-DF0007B61B6A}"/>
                  </a:ext>
                </a:extLst>
              </p:cNvPr>
              <p:cNvSpPr txBox="1">
                <a:spLocks noRot="1" noChangeAspect="1" noMove="1" noResize="1" noEditPoints="1" noAdjustHandles="1" noChangeArrowheads="1" noChangeShapeType="1" noTextEdit="1"/>
              </p:cNvSpPr>
              <p:nvPr/>
            </p:nvSpPr>
            <p:spPr>
              <a:xfrm>
                <a:off x="9410007" y="1650733"/>
                <a:ext cx="2632799" cy="3985322"/>
              </a:xfrm>
              <a:prstGeom prst="rect">
                <a:avLst/>
              </a:prstGeom>
              <a:blipFill>
                <a:blip r:embed="rId2"/>
                <a:stretch>
                  <a:fillRect l="-1843" t="-762" r="-3226" b="-1372"/>
                </a:stretch>
              </a:blipFill>
              <a:ln>
                <a:solidFill>
                  <a:schemeClr val="tx1">
                    <a:lumMod val="50000"/>
                    <a:lumOff val="50000"/>
                  </a:schemeClr>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D4AA07A0-0DF4-CC7B-A9AA-F8646C756B62}"/>
              </a:ext>
            </a:extLst>
          </p:cNvPr>
          <p:cNvSpPr/>
          <p:nvPr/>
        </p:nvSpPr>
        <p:spPr>
          <a:xfrm>
            <a:off x="530678" y="3869873"/>
            <a:ext cx="6662057"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486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2BD6-5B41-46D9-B58D-15A3CF6402A3}"/>
              </a:ext>
            </a:extLst>
          </p:cNvPr>
          <p:cNvSpPr>
            <a:spLocks noGrp="1"/>
          </p:cNvSpPr>
          <p:nvPr>
            <p:ph type="title"/>
          </p:nvPr>
        </p:nvSpPr>
        <p:spPr/>
        <p:txBody>
          <a:bodyPr/>
          <a:lstStyle/>
          <a:p>
            <a:r>
              <a:rPr lang="en-US" dirty="0"/>
              <a:t>Appendix: Log-Linear Regression Model for the LATE</a:t>
            </a:r>
          </a:p>
        </p:txBody>
      </p:sp>
      <p:sp>
        <p:nvSpPr>
          <p:cNvPr id="3" name="Content Placeholder 2">
            <a:extLst>
              <a:ext uri="{FF2B5EF4-FFF2-40B4-BE49-F238E27FC236}">
                <a16:creationId xmlns:a16="http://schemas.microsoft.com/office/drawing/2014/main" id="{4A6EB0F6-2ECF-44A0-97EF-7752A63A21C1}"/>
              </a:ext>
            </a:extLst>
          </p:cNvPr>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nsw$res.1st &lt;- </a:t>
            </a:r>
            <a:r>
              <a:rPr lang="en-US" sz="1600" dirty="0" err="1">
                <a:latin typeface="Courier New" panose="02070309020205020404" pitchFamily="49" charset="0"/>
                <a:cs typeface="Courier New" panose="02070309020205020404" pitchFamily="49" charset="0"/>
              </a:rPr>
              <a:t>resid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 exp,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 subset = </a:t>
            </a:r>
            <a:r>
              <a:rPr lang="en-US" sz="1600" dirty="0" err="1">
                <a:latin typeface="Courier New" panose="02070309020205020404" pitchFamily="49" charset="0"/>
                <a:cs typeface="Courier New" panose="02070309020205020404" pitchFamily="49" charset="0"/>
              </a:rPr>
              <a:t>out.earned</a:t>
            </a:r>
            <a:r>
              <a:rPr lang="en-US" sz="1600" dirty="0">
                <a:latin typeface="Courier New" panose="02070309020205020404" pitchFamily="49" charset="0"/>
                <a:cs typeface="Courier New" panose="02070309020205020404" pitchFamily="49" charset="0"/>
              </a:rPr>
              <a:t> != "NA", </a:t>
            </a:r>
            <a:r>
              <a:rPr lang="en-US" sz="1600" dirty="0" err="1">
                <a:latin typeface="Courier New" panose="02070309020205020404" pitchFamily="49" charset="0"/>
                <a:cs typeface="Courier New" panose="02070309020205020404" pitchFamily="49" charset="0"/>
              </a:rPr>
              <a:t>na.action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na.exclude</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pois.ive</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t>
            </a:r>
            <a:r>
              <a:rPr lang="en-US" sz="1600" dirty="0" err="1">
                <a:solidFill>
                  <a:srgbClr val="FF0000"/>
                </a:solidFill>
                <a:latin typeface="Courier New" panose="02070309020205020404" pitchFamily="49" charset="0"/>
                <a:cs typeface="Courier New" panose="02070309020205020404" pitchFamily="49" charset="0"/>
              </a:rPr>
              <a:t>out.earned</a:t>
            </a:r>
            <a:r>
              <a:rPr lang="en-US" sz="1600" dirty="0">
                <a:solidFill>
                  <a:srgbClr val="FF0000"/>
                </a:solidFill>
                <a:latin typeface="Courier New" panose="02070309020205020404" pitchFamily="49" charset="0"/>
                <a:cs typeface="Courier New" panose="02070309020205020404" pitchFamily="49" charset="0"/>
              </a:rPr>
              <a:t> ~ </a:t>
            </a:r>
            <a:r>
              <a:rPr lang="en-US" sz="1600" dirty="0" err="1">
                <a:solidFill>
                  <a:srgbClr val="FF0000"/>
                </a:solidFill>
                <a:latin typeface="Courier New" panose="02070309020205020404" pitchFamily="49" charset="0"/>
                <a:cs typeface="Courier New" panose="02070309020205020404" pitchFamily="49" charset="0"/>
              </a:rPr>
              <a:t>trt.worked</a:t>
            </a:r>
            <a:r>
              <a:rPr lang="en-US" sz="1600" dirty="0">
                <a:solidFill>
                  <a:srgbClr val="FF0000"/>
                </a:solidFill>
                <a:latin typeface="Courier New" panose="02070309020205020404" pitchFamily="49" charset="0"/>
                <a:cs typeface="Courier New" panose="02070309020205020404" pitchFamily="49" charset="0"/>
              </a:rPr>
              <a:t> + res.1st, </a:t>
            </a:r>
            <a:r>
              <a:rPr lang="en-US" sz="1600" dirty="0">
                <a:latin typeface="Courier New" panose="02070309020205020404" pitchFamily="49" charset="0"/>
                <a:cs typeface="Courier New" panose="02070309020205020404" pitchFamily="49" charset="0"/>
              </a:rPr>
              <a:t>family = "</a:t>
            </a:r>
            <a:r>
              <a:rPr lang="en-US" sz="1600" dirty="0" err="1">
                <a:latin typeface="Courier New" panose="02070309020205020404" pitchFamily="49" charset="0"/>
                <a:cs typeface="Courier New" panose="02070309020205020404" pitchFamily="49" charset="0"/>
              </a:rPr>
              <a:t>quasipoisson</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nsw</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coeftest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pois.ive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vcovBS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pois.ive</a:t>
            </a:r>
            <a:r>
              <a:rPr lang="en-US" sz="1600" dirty="0">
                <a:latin typeface="Courier New" panose="02070309020205020404" pitchFamily="49" charset="0"/>
                <a:cs typeface="Courier New" panose="02070309020205020404" pitchFamily="49" charset="0"/>
              </a:rPr>
              <a:t>, R = 250))</a:t>
            </a:r>
          </a:p>
          <a:p>
            <a:pPr marL="0" indent="0">
              <a:buNone/>
            </a:pPr>
            <a:r>
              <a:rPr lang="en-US" sz="1600" dirty="0">
                <a:latin typeface="Courier New" panose="02070309020205020404" pitchFamily="49" charset="0"/>
                <a:cs typeface="Courier New" panose="02070309020205020404" pitchFamily="49" charset="0"/>
              </a:rPr>
              <a:t>## z test of coefficients: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Estimate Std. Error z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(&gt;|z|)    </a:t>
            </a:r>
          </a:p>
          <a:p>
            <a:pPr marL="0" indent="0">
              <a:buNone/>
            </a:pPr>
            <a:r>
              <a:rPr lang="en-US" sz="1600" dirty="0">
                <a:latin typeface="Courier New" panose="02070309020205020404" pitchFamily="49" charset="0"/>
                <a:cs typeface="Courier New" panose="02070309020205020404" pitchFamily="49" charset="0"/>
              </a:rPr>
              <a:t>## (Intercept)  6.94560    0.14892 46.6409 &lt; 2.2e-16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trt.worked</a:t>
            </a:r>
            <a:r>
              <a:rPr lang="en-US" sz="1600" dirty="0">
                <a:latin typeface="Courier New" panose="02070309020205020404" pitchFamily="49" charset="0"/>
                <a:cs typeface="Courier New" panose="02070309020205020404" pitchFamily="49" charset="0"/>
              </a:rPr>
              <a:t>   0.81199    0.18144  4.4752 7.635e-06 ***</a:t>
            </a:r>
          </a:p>
          <a:p>
            <a:pPr marL="0" indent="0">
              <a:buNone/>
            </a:pPr>
            <a:r>
              <a:rPr lang="en-US" sz="1600" dirty="0">
                <a:latin typeface="Courier New" panose="02070309020205020404" pitchFamily="49" charset="0"/>
                <a:cs typeface="Courier New" panose="02070309020205020404" pitchFamily="49" charset="0"/>
              </a:rPr>
              <a:t>## res.1st      0.57999    0.16166  3.5878 0.0003335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Signif</a:t>
            </a:r>
            <a:r>
              <a:rPr lang="en-US" sz="1600" dirty="0">
                <a:latin typeface="Courier New" panose="02070309020205020404" pitchFamily="49" charset="0"/>
                <a:cs typeface="Courier New" panose="02070309020205020404" pitchFamily="49" charset="0"/>
              </a:rPr>
              <a:t>. codes:  0 ‘***’ 0.001 ‘**’ 0.01 ‘*’ 0.05 ‘.’ 0.1 ‘ ’ 1</a:t>
            </a:r>
          </a:p>
        </p:txBody>
      </p:sp>
      <p:sp>
        <p:nvSpPr>
          <p:cNvPr id="4" name="Slide Number Placeholder 3">
            <a:extLst>
              <a:ext uri="{FF2B5EF4-FFF2-40B4-BE49-F238E27FC236}">
                <a16:creationId xmlns:a16="http://schemas.microsoft.com/office/drawing/2014/main" id="{6E343BB2-CD45-4271-BE14-6232FDC1373E}"/>
              </a:ext>
            </a:extLst>
          </p:cNvPr>
          <p:cNvSpPr>
            <a:spLocks noGrp="1"/>
          </p:cNvSpPr>
          <p:nvPr>
            <p:ph type="sldNum" sz="quarter" idx="12"/>
          </p:nvPr>
        </p:nvSpPr>
        <p:spPr/>
        <p:txBody>
          <a:bodyPr/>
          <a:lstStyle/>
          <a:p>
            <a:fld id="{653EC2E9-BBB0-4E49-A88D-C677C9DC5719}" type="slidenum">
              <a:rPr lang="en-US" smtClean="0"/>
              <a:t>64</a:t>
            </a:fld>
            <a:endParaRPr lang="en-US"/>
          </a:p>
        </p:txBody>
      </p:sp>
      <p:sp>
        <p:nvSpPr>
          <p:cNvPr id="5" name="TextBox 4">
            <a:extLst>
              <a:ext uri="{FF2B5EF4-FFF2-40B4-BE49-F238E27FC236}">
                <a16:creationId xmlns:a16="http://schemas.microsoft.com/office/drawing/2014/main" id="{A3BF7491-65C3-4BBB-B23D-DF0007B61B6A}"/>
              </a:ext>
            </a:extLst>
          </p:cNvPr>
          <p:cNvSpPr txBox="1"/>
          <p:nvPr/>
        </p:nvSpPr>
        <p:spPr>
          <a:xfrm>
            <a:off x="7656023" y="3171959"/>
            <a:ext cx="4386784" cy="2308324"/>
          </a:xfrm>
          <a:prstGeom prst="rect">
            <a:avLst/>
          </a:prstGeom>
          <a:noFill/>
          <a:ln>
            <a:solidFill>
              <a:schemeClr val="tx1">
                <a:lumMod val="50000"/>
                <a:lumOff val="50000"/>
              </a:schemeClr>
            </a:solidFill>
          </a:ln>
        </p:spPr>
        <p:txBody>
          <a:bodyPr wrap="square" rtlCol="0">
            <a:spAutoFit/>
          </a:bodyPr>
          <a:lstStyle/>
          <a:p>
            <a:r>
              <a:rPr lang="en-US" sz="1600" dirty="0">
                <a:latin typeface="+mj-lt"/>
              </a:rPr>
              <a:t>It is not practical to estimate an IV Poisson model, but we can use a “control function” to trick Poisson into giving us the LATE in log-linear form. We need to compute the residual from the first-stage model (</a:t>
            </a:r>
            <a:r>
              <a:rPr lang="en-US" sz="1600" i="1" dirty="0">
                <a:latin typeface="+mj-lt"/>
              </a:rPr>
              <a:t>res.1st</a:t>
            </a:r>
            <a:r>
              <a:rPr lang="en-US" sz="1600" dirty="0">
                <a:latin typeface="+mj-lt"/>
              </a:rPr>
              <a:t>), and then include it in the second-stage model along with the endogenous treatment variable (</a:t>
            </a:r>
            <a:r>
              <a:rPr lang="en-US" sz="1600" i="1" dirty="0" err="1">
                <a:latin typeface="+mj-lt"/>
              </a:rPr>
              <a:t>trt.worked</a:t>
            </a:r>
            <a:r>
              <a:rPr lang="en-US" sz="1600" dirty="0">
                <a:latin typeface="+mj-lt"/>
              </a:rPr>
              <a:t>). We just need to remember to obtain standard errors via the bootstrap, since </a:t>
            </a:r>
            <a:r>
              <a:rPr lang="en-US" sz="1600" i="1" dirty="0">
                <a:latin typeface="+mj-lt"/>
              </a:rPr>
              <a:t>res.1st</a:t>
            </a:r>
            <a:r>
              <a:rPr lang="en-US" sz="1600" dirty="0">
                <a:latin typeface="+mj-lt"/>
              </a:rPr>
              <a:t> is a “generated” regressor.</a:t>
            </a:r>
          </a:p>
        </p:txBody>
      </p:sp>
      <p:sp>
        <p:nvSpPr>
          <p:cNvPr id="6" name="Rectangle 5">
            <a:extLst>
              <a:ext uri="{FF2B5EF4-FFF2-40B4-BE49-F238E27FC236}">
                <a16:creationId xmlns:a16="http://schemas.microsoft.com/office/drawing/2014/main" id="{D4AA07A0-0DF4-CC7B-A9AA-F8646C756B62}"/>
              </a:ext>
            </a:extLst>
          </p:cNvPr>
          <p:cNvSpPr/>
          <p:nvPr/>
        </p:nvSpPr>
        <p:spPr>
          <a:xfrm>
            <a:off x="530678" y="4751023"/>
            <a:ext cx="6662057" cy="351064"/>
          </a:xfrm>
          <a:prstGeom prst="rect">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422-4571-354B-CA0B-AE46C0647BE9}"/>
              </a:ext>
            </a:extLst>
          </p:cNvPr>
          <p:cNvSpPr>
            <a:spLocks noGrp="1"/>
          </p:cNvSpPr>
          <p:nvPr>
            <p:ph type="title"/>
          </p:nvPr>
        </p:nvSpPr>
        <p:spPr/>
        <p:txBody>
          <a:bodyPr/>
          <a:lstStyle/>
          <a:p>
            <a:r>
              <a:rPr lang="en-US" dirty="0"/>
              <a:t>Instrumental Variable Analysis</a:t>
            </a:r>
          </a:p>
        </p:txBody>
      </p:sp>
      <p:sp>
        <p:nvSpPr>
          <p:cNvPr id="4" name="Slide Number Placeholder 3">
            <a:extLst>
              <a:ext uri="{FF2B5EF4-FFF2-40B4-BE49-F238E27FC236}">
                <a16:creationId xmlns:a16="http://schemas.microsoft.com/office/drawing/2014/main" id="{CABABD04-C7CC-2ACA-B344-5BD1828F7C85}"/>
              </a:ext>
            </a:extLst>
          </p:cNvPr>
          <p:cNvSpPr>
            <a:spLocks noGrp="1"/>
          </p:cNvSpPr>
          <p:nvPr>
            <p:ph type="sldNum" sz="quarter" idx="12"/>
          </p:nvPr>
        </p:nvSpPr>
        <p:spPr/>
        <p:txBody>
          <a:bodyPr/>
          <a:lstStyle/>
          <a:p>
            <a:fld id="{653EC2E9-BBB0-4E49-A88D-C677C9DC5719}" type="slidenum">
              <a:rPr lang="en-US" smtClean="0"/>
              <a:t>7</a:t>
            </a:fld>
            <a:endParaRPr lang="en-US" dirty="0"/>
          </a:p>
        </p:txBody>
      </p:sp>
      <p:grpSp>
        <p:nvGrpSpPr>
          <p:cNvPr id="52" name="Group 51">
            <a:extLst>
              <a:ext uri="{FF2B5EF4-FFF2-40B4-BE49-F238E27FC236}">
                <a16:creationId xmlns:a16="http://schemas.microsoft.com/office/drawing/2014/main" id="{DE3CB1C7-B33E-25CD-D5D0-90A4B3FE02E3}"/>
              </a:ext>
            </a:extLst>
          </p:cNvPr>
          <p:cNvGrpSpPr/>
          <p:nvPr/>
        </p:nvGrpSpPr>
        <p:grpSpPr>
          <a:xfrm>
            <a:off x="2228280" y="1808373"/>
            <a:ext cx="7735440" cy="3241253"/>
            <a:chOff x="2228280" y="1968000"/>
            <a:chExt cx="7735440" cy="3241253"/>
          </a:xfrm>
        </p:grpSpPr>
        <p:grpSp>
          <p:nvGrpSpPr>
            <p:cNvPr id="43" name="Group 42">
              <a:extLst>
                <a:ext uri="{FF2B5EF4-FFF2-40B4-BE49-F238E27FC236}">
                  <a16:creationId xmlns:a16="http://schemas.microsoft.com/office/drawing/2014/main" id="{D3C2E8C7-B2E0-14A6-2078-1EB117B15362}"/>
                </a:ext>
              </a:extLst>
            </p:cNvPr>
            <p:cNvGrpSpPr/>
            <p:nvPr/>
          </p:nvGrpSpPr>
          <p:grpSpPr>
            <a:xfrm>
              <a:off x="2228280" y="3191240"/>
              <a:ext cx="7735440" cy="2018013"/>
              <a:chOff x="2284301" y="2562590"/>
              <a:chExt cx="7735440" cy="2018013"/>
            </a:xfrm>
          </p:grpSpPr>
          <p:grpSp>
            <p:nvGrpSpPr>
              <p:cNvPr id="34" name="Group 33">
                <a:extLst>
                  <a:ext uri="{FF2B5EF4-FFF2-40B4-BE49-F238E27FC236}">
                    <a16:creationId xmlns:a16="http://schemas.microsoft.com/office/drawing/2014/main" id="{A3ACE92C-FC6B-9A83-66F6-0F9A98FFCB91}"/>
                  </a:ext>
                </a:extLst>
              </p:cNvPr>
              <p:cNvGrpSpPr/>
              <p:nvPr/>
            </p:nvGrpSpPr>
            <p:grpSpPr>
              <a:xfrm>
                <a:off x="2284301" y="2562590"/>
                <a:ext cx="3689236" cy="2018013"/>
                <a:chOff x="2646249" y="1737996"/>
                <a:chExt cx="3689236" cy="2018013"/>
              </a:xfrm>
            </p:grpSpPr>
            <p:sp>
              <p:nvSpPr>
                <p:cNvPr id="7" name="TextBox 6">
                  <a:extLst>
                    <a:ext uri="{FF2B5EF4-FFF2-40B4-BE49-F238E27FC236}">
                      <a16:creationId xmlns:a16="http://schemas.microsoft.com/office/drawing/2014/main" id="{01E943B1-D9EA-0AFF-FC2C-B214BA27486F}"/>
                    </a:ext>
                  </a:extLst>
                </p:cNvPr>
                <p:cNvSpPr txBox="1"/>
                <p:nvPr/>
              </p:nvSpPr>
              <p:spPr>
                <a:xfrm>
                  <a:off x="3737149" y="1737996"/>
                  <a:ext cx="1507438" cy="800219"/>
                </a:xfrm>
                <a:prstGeom prst="rect">
                  <a:avLst/>
                </a:prstGeom>
                <a:noFill/>
                <a:ln w="38100">
                  <a:solidFill>
                    <a:schemeClr val="accent6"/>
                  </a:solidFill>
                </a:ln>
              </p:spPr>
              <p:txBody>
                <a:bodyPr wrap="square" tIns="91440" bIns="91440" rtlCol="0" anchor="ctr" anchorCtr="0">
                  <a:spAutoFit/>
                </a:bodyPr>
                <a:lstStyle/>
                <a:p>
                  <a:pPr algn="ctr"/>
                  <a:r>
                    <a:rPr lang="en-US" sz="2000" dirty="0">
                      <a:latin typeface="+mj-lt"/>
                    </a:rPr>
                    <a:t>Treatment Group</a:t>
                  </a:r>
                </a:p>
              </p:txBody>
            </p:sp>
            <p:cxnSp>
              <p:nvCxnSpPr>
                <p:cNvPr id="12" name="Straight Connector 11">
                  <a:extLst>
                    <a:ext uri="{FF2B5EF4-FFF2-40B4-BE49-F238E27FC236}">
                      <a16:creationId xmlns:a16="http://schemas.microsoft.com/office/drawing/2014/main" id="{2BF35640-A992-55A0-BCBC-0527C835D32B}"/>
                    </a:ext>
                  </a:extLst>
                </p:cNvPr>
                <p:cNvCxnSpPr>
                  <a:cxnSpLocks/>
                  <a:stCxn id="7" idx="2"/>
                </p:cNvCxnSpPr>
                <p:nvPr/>
              </p:nvCxnSpPr>
              <p:spPr>
                <a:xfrm>
                  <a:off x="4490867" y="2538215"/>
                  <a:ext cx="5"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E738-FA7D-A7F5-1CF9-30D65C7350F6}"/>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F8B01-7E58-758F-6270-A2D8D5BB3E16}"/>
                    </a:ext>
                  </a:extLst>
                </p:cNvPr>
                <p:cNvSpPr txBox="1"/>
                <p:nvPr/>
              </p:nvSpPr>
              <p:spPr>
                <a:xfrm>
                  <a:off x="2646249" y="3263565"/>
                  <a:ext cx="1666134" cy="492444"/>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Complier</a:t>
                  </a:r>
                </a:p>
              </p:txBody>
            </p:sp>
            <p:cxnSp>
              <p:nvCxnSpPr>
                <p:cNvPr id="16" name="Straight Connector 15">
                  <a:extLst>
                    <a:ext uri="{FF2B5EF4-FFF2-40B4-BE49-F238E27FC236}">
                      <a16:creationId xmlns:a16="http://schemas.microsoft.com/office/drawing/2014/main" id="{70319038-CF6C-EBC3-D0BB-507B7C091E87}"/>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2CDF-6205-C5FF-915E-B0849ECB91BF}"/>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F9606F-42FF-B16E-7604-956FFDC2B58B}"/>
                    </a:ext>
                  </a:extLst>
                </p:cNvPr>
                <p:cNvSpPr txBox="1"/>
                <p:nvPr/>
              </p:nvSpPr>
              <p:spPr>
                <a:xfrm>
                  <a:off x="4669351" y="3263567"/>
                  <a:ext cx="1666134" cy="492442"/>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Non-Complier</a:t>
                  </a:r>
                </a:p>
              </p:txBody>
            </p:sp>
          </p:grpSp>
          <p:grpSp>
            <p:nvGrpSpPr>
              <p:cNvPr id="35" name="Group 34">
                <a:extLst>
                  <a:ext uri="{FF2B5EF4-FFF2-40B4-BE49-F238E27FC236}">
                    <a16:creationId xmlns:a16="http://schemas.microsoft.com/office/drawing/2014/main" id="{2078FB18-DFA2-245B-9DB2-109FFCDCDFB9}"/>
                  </a:ext>
                </a:extLst>
              </p:cNvPr>
              <p:cNvGrpSpPr/>
              <p:nvPr/>
            </p:nvGrpSpPr>
            <p:grpSpPr>
              <a:xfrm>
                <a:off x="6330505" y="2562590"/>
                <a:ext cx="3689236" cy="2018013"/>
                <a:chOff x="2646249" y="1737996"/>
                <a:chExt cx="3689236" cy="2018013"/>
              </a:xfrm>
            </p:grpSpPr>
            <p:sp>
              <p:nvSpPr>
                <p:cNvPr id="36" name="TextBox 35">
                  <a:extLst>
                    <a:ext uri="{FF2B5EF4-FFF2-40B4-BE49-F238E27FC236}">
                      <a16:creationId xmlns:a16="http://schemas.microsoft.com/office/drawing/2014/main" id="{AD13CF08-8E60-6964-18CF-26400D0B8167}"/>
                    </a:ext>
                  </a:extLst>
                </p:cNvPr>
                <p:cNvSpPr txBox="1"/>
                <p:nvPr/>
              </p:nvSpPr>
              <p:spPr>
                <a:xfrm>
                  <a:off x="3737149" y="1737996"/>
                  <a:ext cx="1507438" cy="800219"/>
                </a:xfrm>
                <a:prstGeom prst="rect">
                  <a:avLst/>
                </a:prstGeom>
                <a:noFill/>
                <a:ln w="38100">
                  <a:solidFill>
                    <a:schemeClr val="accent6"/>
                  </a:solidFill>
                </a:ln>
              </p:spPr>
              <p:txBody>
                <a:bodyPr wrap="square" tIns="91440" bIns="91440" rtlCol="0" anchor="ctr" anchorCtr="0">
                  <a:spAutoFit/>
                </a:bodyPr>
                <a:lstStyle/>
                <a:p>
                  <a:pPr algn="ctr"/>
                  <a:r>
                    <a:rPr lang="en-US" sz="2000" dirty="0">
                      <a:latin typeface="+mj-lt"/>
                    </a:rPr>
                    <a:t>Control Group</a:t>
                  </a:r>
                </a:p>
              </p:txBody>
            </p:sp>
            <p:cxnSp>
              <p:nvCxnSpPr>
                <p:cNvPr id="37" name="Straight Connector 36">
                  <a:extLst>
                    <a:ext uri="{FF2B5EF4-FFF2-40B4-BE49-F238E27FC236}">
                      <a16:creationId xmlns:a16="http://schemas.microsoft.com/office/drawing/2014/main" id="{B73D5FD6-989A-2EEE-F7C2-EA310CCDF8E4}"/>
                    </a:ext>
                  </a:extLst>
                </p:cNvPr>
                <p:cNvCxnSpPr>
                  <a:cxnSpLocks/>
                  <a:stCxn id="36" idx="2"/>
                </p:cNvCxnSpPr>
                <p:nvPr/>
              </p:nvCxnSpPr>
              <p:spPr>
                <a:xfrm>
                  <a:off x="4490868" y="2538215"/>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8060E-4504-875A-FF78-6B689C90DEEC}"/>
                    </a:ext>
                  </a:extLst>
                </p:cNvPr>
                <p:cNvCxnSpPr>
                  <a:cxnSpLocks/>
                </p:cNvCxnSpPr>
                <p:nvPr/>
              </p:nvCxnSpPr>
              <p:spPr>
                <a:xfrm>
                  <a:off x="3479316" y="2903975"/>
                  <a:ext cx="202310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ADA1500-DA65-AEA9-205C-DF58123358A7}"/>
                    </a:ext>
                  </a:extLst>
                </p:cNvPr>
                <p:cNvSpPr txBox="1"/>
                <p:nvPr/>
              </p:nvSpPr>
              <p:spPr>
                <a:xfrm>
                  <a:off x="2646249" y="3263565"/>
                  <a:ext cx="1666134" cy="492444"/>
                </a:xfrm>
                <a:prstGeom prst="rect">
                  <a:avLst/>
                </a:prstGeom>
                <a:noFill/>
                <a:ln w="38100">
                  <a:solidFill>
                    <a:schemeClr val="accent2"/>
                  </a:solidFill>
                </a:ln>
              </p:spPr>
              <p:txBody>
                <a:bodyPr wrap="square" tIns="91440" bIns="91440" rtlCol="0" anchor="ctr" anchorCtr="0">
                  <a:spAutoFit/>
                </a:bodyPr>
                <a:lstStyle/>
                <a:p>
                  <a:pPr algn="ctr"/>
                  <a:r>
                    <a:rPr lang="en-US" sz="2000" dirty="0">
                      <a:latin typeface="+mj-lt"/>
                    </a:rPr>
                    <a:t>Complier</a:t>
                  </a:r>
                </a:p>
              </p:txBody>
            </p:sp>
            <p:cxnSp>
              <p:nvCxnSpPr>
                <p:cNvPr id="40" name="Straight Connector 39">
                  <a:extLst>
                    <a:ext uri="{FF2B5EF4-FFF2-40B4-BE49-F238E27FC236}">
                      <a16:creationId xmlns:a16="http://schemas.microsoft.com/office/drawing/2014/main" id="{03C7F89D-E706-1273-5CDD-B55DCD5CC766}"/>
                    </a:ext>
                  </a:extLst>
                </p:cNvPr>
                <p:cNvCxnSpPr>
                  <a:cxnSpLocks/>
                </p:cNvCxnSpPr>
                <p:nvPr/>
              </p:nvCxnSpPr>
              <p:spPr>
                <a:xfrm>
                  <a:off x="3479316"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2B0DC3-FFE5-411D-89D5-8293CAE809D8}"/>
                    </a:ext>
                  </a:extLst>
                </p:cNvPr>
                <p:cNvCxnSpPr>
                  <a:cxnSpLocks/>
                </p:cNvCxnSpPr>
                <p:nvPr/>
              </p:nvCxnSpPr>
              <p:spPr>
                <a:xfrm>
                  <a:off x="5502418" y="2899801"/>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803517-97C6-CBEB-A3BA-E5B7ED902115}"/>
                    </a:ext>
                  </a:extLst>
                </p:cNvPr>
                <p:cNvSpPr txBox="1"/>
                <p:nvPr/>
              </p:nvSpPr>
              <p:spPr>
                <a:xfrm>
                  <a:off x="4669351" y="3263567"/>
                  <a:ext cx="1666134" cy="492442"/>
                </a:xfrm>
                <a:prstGeom prst="rect">
                  <a:avLst/>
                </a:prstGeom>
                <a:noFill/>
                <a:ln w="38100">
                  <a:solidFill>
                    <a:schemeClr val="accent1"/>
                  </a:solidFill>
                </a:ln>
              </p:spPr>
              <p:txBody>
                <a:bodyPr wrap="square" tIns="91440" bIns="91440" rtlCol="0" anchor="ctr" anchorCtr="0">
                  <a:spAutoFit/>
                </a:bodyPr>
                <a:lstStyle/>
                <a:p>
                  <a:pPr algn="ctr"/>
                  <a:r>
                    <a:rPr lang="en-US" sz="2000" dirty="0">
                      <a:latin typeface="+mj-lt"/>
                    </a:rPr>
                    <a:t>Non-Complier</a:t>
                  </a:r>
                </a:p>
              </p:txBody>
            </p:sp>
          </p:grpSp>
        </p:grpSp>
        <p:sp>
          <p:nvSpPr>
            <p:cNvPr id="44" name="TextBox 43">
              <a:extLst>
                <a:ext uri="{FF2B5EF4-FFF2-40B4-BE49-F238E27FC236}">
                  <a16:creationId xmlns:a16="http://schemas.microsoft.com/office/drawing/2014/main" id="{924E5DB0-7E3C-B73E-0783-B425F8952123}"/>
                </a:ext>
              </a:extLst>
            </p:cNvPr>
            <p:cNvSpPr txBox="1"/>
            <p:nvPr/>
          </p:nvSpPr>
          <p:spPr>
            <a:xfrm>
              <a:off x="5154391" y="1968000"/>
              <a:ext cx="1883220" cy="492443"/>
            </a:xfrm>
            <a:prstGeom prst="rect">
              <a:avLst/>
            </a:prstGeom>
            <a:noFill/>
            <a:ln w="12700">
              <a:solidFill>
                <a:schemeClr val="accent1"/>
              </a:solidFill>
            </a:ln>
          </p:spPr>
          <p:txBody>
            <a:bodyPr wrap="square" tIns="91440" bIns="91440" rtlCol="0" anchor="ctr" anchorCtr="0">
              <a:spAutoFit/>
            </a:bodyPr>
            <a:lstStyle/>
            <a:p>
              <a:pPr algn="ctr"/>
              <a:r>
                <a:rPr lang="en-US" sz="2000" dirty="0">
                  <a:latin typeface="+mj-lt"/>
                </a:rPr>
                <a:t>Randomization</a:t>
              </a:r>
            </a:p>
          </p:txBody>
        </p:sp>
        <p:cxnSp>
          <p:nvCxnSpPr>
            <p:cNvPr id="45" name="Straight Connector 44">
              <a:extLst>
                <a:ext uri="{FF2B5EF4-FFF2-40B4-BE49-F238E27FC236}">
                  <a16:creationId xmlns:a16="http://schemas.microsoft.com/office/drawing/2014/main" id="{286197AD-C729-5DA1-6F15-35C4C28C7E49}"/>
                </a:ext>
              </a:extLst>
            </p:cNvPr>
            <p:cNvCxnSpPr>
              <a:cxnSpLocks/>
              <a:stCxn id="44" idx="2"/>
            </p:cNvCxnSpPr>
            <p:nvPr/>
          </p:nvCxnSpPr>
          <p:spPr>
            <a:xfrm>
              <a:off x="6096001" y="2460443"/>
              <a:ext cx="4" cy="3657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AB1052-B035-37FE-8FD1-C3242BA0B5CD}"/>
                </a:ext>
              </a:extLst>
            </p:cNvPr>
            <p:cNvCxnSpPr>
              <a:cxnSpLocks/>
            </p:cNvCxnSpPr>
            <p:nvPr/>
          </p:nvCxnSpPr>
          <p:spPr>
            <a:xfrm>
              <a:off x="4072901" y="2830651"/>
              <a:ext cx="404619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5A9841-DFCC-E9D6-8390-CF56CA53F586}"/>
                </a:ext>
              </a:extLst>
            </p:cNvPr>
            <p:cNvCxnSpPr>
              <a:cxnSpLocks/>
            </p:cNvCxnSpPr>
            <p:nvPr/>
          </p:nvCxnSpPr>
          <p:spPr>
            <a:xfrm>
              <a:off x="4072901"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248879-EDEC-A35A-8651-156871E7CF7A}"/>
                </a:ext>
              </a:extLst>
            </p:cNvPr>
            <p:cNvCxnSpPr>
              <a:cxnSpLocks/>
            </p:cNvCxnSpPr>
            <p:nvPr/>
          </p:nvCxnSpPr>
          <p:spPr>
            <a:xfrm>
              <a:off x="8119099" y="2826477"/>
              <a:ext cx="0" cy="364763"/>
            </a:xfrm>
            <a:prstGeom prst="line">
              <a:avLst/>
            </a:prstGeom>
            <a:ln w="12700">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7E47483-F66F-2235-7301-775CC8C148F0}"/>
              </a:ext>
            </a:extLst>
          </p:cNvPr>
          <p:cNvSpPr>
            <a:spLocks noGrp="1"/>
          </p:cNvSpPr>
          <p:nvPr>
            <p:ph idx="1"/>
          </p:nvPr>
        </p:nvSpPr>
        <p:spPr>
          <a:xfrm>
            <a:off x="157215" y="5409215"/>
            <a:ext cx="11885592" cy="1294783"/>
          </a:xfrm>
        </p:spPr>
        <p:txBody>
          <a:bodyPr>
            <a:normAutofit/>
          </a:bodyPr>
          <a:lstStyle/>
          <a:p>
            <a:r>
              <a:rPr lang="en-US" sz="2400" dirty="0"/>
              <a:t>Uses treatment assigned to instrument for treatment delivered in a two-stage analysis</a:t>
            </a:r>
          </a:p>
          <a:p>
            <a:pPr lvl="1"/>
            <a:r>
              <a:rPr lang="en-US" sz="2000" dirty="0"/>
              <a:t>Two-sided noncompliance </a:t>
            </a:r>
            <a:r>
              <a:rPr lang="en-US" sz="2000" dirty="0">
                <a:sym typeface="Symbol" panose="05050102010706020507" pitchFamily="18" charset="2"/>
              </a:rPr>
              <a:t> Yields the </a:t>
            </a:r>
            <a:r>
              <a:rPr lang="en-US" sz="2000" i="1" dirty="0">
                <a:sym typeface="Symbol" panose="05050102010706020507" pitchFamily="18" charset="2"/>
              </a:rPr>
              <a:t>local average treatment effect </a:t>
            </a:r>
            <a:r>
              <a:rPr lang="en-US" sz="2000" dirty="0">
                <a:sym typeface="Symbol" panose="05050102010706020507" pitchFamily="18" charset="2"/>
              </a:rPr>
              <a:t>(LATE), applicable to the compliers</a:t>
            </a:r>
          </a:p>
          <a:p>
            <a:pPr lvl="1"/>
            <a:r>
              <a:rPr lang="en-US" sz="2000" dirty="0"/>
              <a:t>One-sided noncompliance </a:t>
            </a:r>
            <a:r>
              <a:rPr lang="en-US" sz="2000" dirty="0">
                <a:sym typeface="Symbol" panose="05050102010706020507" pitchFamily="18" charset="2"/>
              </a:rPr>
              <a:t></a:t>
            </a:r>
            <a:r>
              <a:rPr lang="en-US" sz="2000" dirty="0"/>
              <a:t> LATE is equivalent to the </a:t>
            </a:r>
            <a:r>
              <a:rPr lang="en-US" sz="2000" i="1" dirty="0"/>
              <a:t>average treatment effect on the treated </a:t>
            </a:r>
            <a:r>
              <a:rPr lang="en-US" sz="2000" dirty="0"/>
              <a:t>(ATT)</a:t>
            </a:r>
          </a:p>
        </p:txBody>
      </p:sp>
    </p:spTree>
    <p:extLst>
      <p:ext uri="{BB962C8B-B14F-4D97-AF65-F5344CB8AC3E}">
        <p14:creationId xmlns:p14="http://schemas.microsoft.com/office/powerpoint/2010/main" val="126232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1535-CFFE-4D3A-9EE8-4CBC3C344F8A}"/>
              </a:ext>
            </a:extLst>
          </p:cNvPr>
          <p:cNvSpPr>
            <a:spLocks noGrp="1"/>
          </p:cNvSpPr>
          <p:nvPr>
            <p:ph type="ctrTitle"/>
          </p:nvPr>
        </p:nvSpPr>
        <p:spPr/>
        <p:txBody>
          <a:bodyPr/>
          <a:lstStyle/>
          <a:p>
            <a:r>
              <a:rPr lang="en-US" dirty="0"/>
              <a:t>Experimental Design</a:t>
            </a:r>
          </a:p>
        </p:txBody>
      </p:sp>
      <p:sp>
        <p:nvSpPr>
          <p:cNvPr id="3" name="Subtitle 2">
            <a:extLst>
              <a:ext uri="{FF2B5EF4-FFF2-40B4-BE49-F238E27FC236}">
                <a16:creationId xmlns:a16="http://schemas.microsoft.com/office/drawing/2014/main" id="{446D980F-D20E-4A61-A993-1EE7C9F9C56D}"/>
              </a:ext>
            </a:extLst>
          </p:cNvPr>
          <p:cNvSpPr>
            <a:spLocks noGrp="1"/>
          </p:cNvSpPr>
          <p:nvPr>
            <p:ph type="subTitle" idx="1"/>
          </p:nvPr>
        </p:nvSpPr>
        <p:spPr/>
        <p:txBody>
          <a:bodyPr/>
          <a:lstStyle/>
          <a:p>
            <a:r>
              <a:rPr lang="en-US" dirty="0"/>
              <a:t>Impact of Supported Work on Earnings</a:t>
            </a:r>
          </a:p>
        </p:txBody>
      </p:sp>
    </p:spTree>
    <p:extLst>
      <p:ext uri="{BB962C8B-B14F-4D97-AF65-F5344CB8AC3E}">
        <p14:creationId xmlns:p14="http://schemas.microsoft.com/office/powerpoint/2010/main" val="226486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AC94-0893-4855-9952-16E1F7E880BB}"/>
              </a:ext>
            </a:extLst>
          </p:cNvPr>
          <p:cNvSpPr>
            <a:spLocks noGrp="1"/>
          </p:cNvSpPr>
          <p:nvPr>
            <p:ph type="title"/>
          </p:nvPr>
        </p:nvSpPr>
        <p:spPr/>
        <p:txBody>
          <a:bodyPr/>
          <a:lstStyle/>
          <a:p>
            <a:r>
              <a:rPr lang="en-US" dirty="0"/>
              <a:t>Supported Work: Datafile</a:t>
            </a:r>
          </a:p>
        </p:txBody>
      </p:sp>
      <p:sp>
        <p:nvSpPr>
          <p:cNvPr id="3" name="Content Placeholder 2">
            <a:extLst>
              <a:ext uri="{FF2B5EF4-FFF2-40B4-BE49-F238E27FC236}">
                <a16:creationId xmlns:a16="http://schemas.microsoft.com/office/drawing/2014/main" id="{3E62323D-2198-42C0-9067-79233734C392}"/>
              </a:ext>
            </a:extLst>
          </p:cNvPr>
          <p:cNvSpPr>
            <a:spLocks noGrp="1"/>
          </p:cNvSpPr>
          <p:nvPr>
            <p:ph idx="1"/>
          </p:nvPr>
        </p:nvSpPr>
        <p:spPr/>
        <p:txBody>
          <a:bodyPr/>
          <a:lstStyle/>
          <a:p>
            <a:r>
              <a:rPr lang="en-US" dirty="0"/>
              <a:t>supported-work.csv</a:t>
            </a:r>
          </a:p>
        </p:txBody>
      </p:sp>
      <p:sp>
        <p:nvSpPr>
          <p:cNvPr id="4" name="Slide Number Placeholder 3">
            <a:extLst>
              <a:ext uri="{FF2B5EF4-FFF2-40B4-BE49-F238E27FC236}">
                <a16:creationId xmlns:a16="http://schemas.microsoft.com/office/drawing/2014/main" id="{3F2DA9FA-7D19-47BD-9B54-F1FBA009394C}"/>
              </a:ext>
            </a:extLst>
          </p:cNvPr>
          <p:cNvSpPr>
            <a:spLocks noGrp="1"/>
          </p:cNvSpPr>
          <p:nvPr>
            <p:ph type="sldNum" sz="quarter" idx="12"/>
          </p:nvPr>
        </p:nvSpPr>
        <p:spPr/>
        <p:txBody>
          <a:bodyPr/>
          <a:lstStyle/>
          <a:p>
            <a:fld id="{653EC2E9-BBB0-4E49-A88D-C677C9DC5719}" type="slidenum">
              <a:rPr lang="en-US" smtClean="0"/>
              <a:t>9</a:t>
            </a:fld>
            <a:endParaRPr lang="en-US" dirty="0"/>
          </a:p>
        </p:txBody>
      </p:sp>
      <p:graphicFrame>
        <p:nvGraphicFramePr>
          <p:cNvPr id="5" name="Table 5">
            <a:extLst>
              <a:ext uri="{FF2B5EF4-FFF2-40B4-BE49-F238E27FC236}">
                <a16:creationId xmlns:a16="http://schemas.microsoft.com/office/drawing/2014/main" id="{566A6DD7-5280-4510-8A3B-39655708DCF4}"/>
              </a:ext>
            </a:extLst>
          </p:cNvPr>
          <p:cNvGraphicFramePr>
            <a:graphicFrameLocks noGrp="1"/>
          </p:cNvGraphicFramePr>
          <p:nvPr>
            <p:extLst>
              <p:ext uri="{D42A27DB-BD31-4B8C-83A1-F6EECF244321}">
                <p14:modId xmlns:p14="http://schemas.microsoft.com/office/powerpoint/2010/main" val="251073957"/>
              </p:ext>
            </p:extLst>
          </p:nvPr>
        </p:nvGraphicFramePr>
        <p:xfrm>
          <a:off x="1254047" y="2461959"/>
          <a:ext cx="4830894" cy="3876917"/>
        </p:xfrm>
        <a:graphic>
          <a:graphicData uri="http://schemas.openxmlformats.org/drawingml/2006/table">
            <a:tbl>
              <a:tblPr firstRow="1" bandRow="1">
                <a:tableStyleId>{073A0DAA-6AF3-43AB-8588-CEC1D06C72B9}</a:tableStyleId>
              </a:tblPr>
              <a:tblGrid>
                <a:gridCol w="1519563">
                  <a:extLst>
                    <a:ext uri="{9D8B030D-6E8A-4147-A177-3AD203B41FA5}">
                      <a16:colId xmlns:a16="http://schemas.microsoft.com/office/drawing/2014/main" val="2303908443"/>
                    </a:ext>
                  </a:extLst>
                </a:gridCol>
                <a:gridCol w="3311331">
                  <a:extLst>
                    <a:ext uri="{9D8B030D-6E8A-4147-A177-3AD203B41FA5}">
                      <a16:colId xmlns:a16="http://schemas.microsoft.com/office/drawing/2014/main" val="587482935"/>
                    </a:ext>
                  </a:extLst>
                </a:gridCol>
              </a:tblGrid>
              <a:tr h="414843">
                <a:tc>
                  <a:txBody>
                    <a:bodyPr/>
                    <a:lstStyle/>
                    <a:p>
                      <a:r>
                        <a:rPr lang="en-US" sz="1800" dirty="0">
                          <a:latin typeface="+mj-lt"/>
                        </a:rPr>
                        <a:t>Variable</a:t>
                      </a:r>
                    </a:p>
                  </a:txBody>
                  <a:tcPr anchor="ctr"/>
                </a:tc>
                <a:tc>
                  <a:txBody>
                    <a:bodyPr/>
                    <a:lstStyle/>
                    <a:p>
                      <a:r>
                        <a:rPr lang="en-US" sz="1800" dirty="0">
                          <a:latin typeface="+mj-lt"/>
                        </a:rPr>
                        <a:t>Description</a:t>
                      </a:r>
                    </a:p>
                  </a:txBody>
                  <a:tcPr anchor="ctr"/>
                </a:tc>
                <a:extLst>
                  <a:ext uri="{0D108BD9-81ED-4DB2-BD59-A6C34878D82A}">
                    <a16:rowId xmlns:a16="http://schemas.microsoft.com/office/drawing/2014/main" val="156009643"/>
                  </a:ext>
                </a:extLst>
              </a:tr>
              <a:tr h="314734">
                <a:tc>
                  <a:txBody>
                    <a:bodyPr/>
                    <a:lstStyle/>
                    <a:p>
                      <a:pPr algn="l" fontAlgn="b"/>
                      <a:r>
                        <a:rPr lang="en-US" sz="1800" b="0" i="1" u="none" strike="noStrike" dirty="0">
                          <a:solidFill>
                            <a:srgbClr val="000000"/>
                          </a:solidFill>
                          <a:effectLst/>
                          <a:latin typeface="+mj-lt"/>
                        </a:rPr>
                        <a:t>id</a:t>
                      </a:r>
                    </a:p>
                  </a:txBody>
                  <a:tcPr marR="3175" marT="3175" marB="0" anchor="ctr"/>
                </a:tc>
                <a:tc>
                  <a:txBody>
                    <a:bodyPr/>
                    <a:lstStyle/>
                    <a:p>
                      <a:pPr algn="l" fontAlgn="b"/>
                      <a:r>
                        <a:rPr lang="en-US" sz="1800" b="0" i="0" u="none" strike="noStrike" dirty="0">
                          <a:solidFill>
                            <a:srgbClr val="000000"/>
                          </a:solidFill>
                          <a:effectLst/>
                          <a:latin typeface="+mj-lt"/>
                        </a:rPr>
                        <a:t>Respondent ID</a:t>
                      </a:r>
                    </a:p>
                  </a:txBody>
                  <a:tcPr marR="3175" marT="3175" marB="0" anchor="ctr"/>
                </a:tc>
                <a:extLst>
                  <a:ext uri="{0D108BD9-81ED-4DB2-BD59-A6C34878D82A}">
                    <a16:rowId xmlns:a16="http://schemas.microsoft.com/office/drawing/2014/main" val="1590184866"/>
                  </a:ext>
                </a:extLst>
              </a:tr>
              <a:tr h="314734">
                <a:tc>
                  <a:txBody>
                    <a:bodyPr/>
                    <a:lstStyle/>
                    <a:p>
                      <a:pPr algn="l" fontAlgn="b"/>
                      <a:r>
                        <a:rPr lang="en-US" sz="1800" b="0" i="1" u="none" strike="noStrike">
                          <a:solidFill>
                            <a:srgbClr val="000000"/>
                          </a:solidFill>
                          <a:effectLst/>
                          <a:latin typeface="+mj-lt"/>
                        </a:rPr>
                        <a:t>exp</a:t>
                      </a:r>
                    </a:p>
                  </a:txBody>
                  <a:tcPr marR="3175" marT="3175" marB="0" anchor="ctr"/>
                </a:tc>
                <a:tc>
                  <a:txBody>
                    <a:bodyPr/>
                    <a:lstStyle/>
                    <a:p>
                      <a:pPr algn="l" fontAlgn="b"/>
                      <a:r>
                        <a:rPr lang="en-US" sz="1800" b="0" i="0" u="none" strike="noStrike">
                          <a:solidFill>
                            <a:srgbClr val="000000"/>
                          </a:solidFill>
                          <a:effectLst/>
                          <a:latin typeface="+mj-lt"/>
                        </a:rPr>
                        <a:t>= 1 if Experimental</a:t>
                      </a:r>
                    </a:p>
                  </a:txBody>
                  <a:tcPr marR="3175" marT="3175" marB="0" anchor="ctr"/>
                </a:tc>
                <a:extLst>
                  <a:ext uri="{0D108BD9-81ED-4DB2-BD59-A6C34878D82A}">
                    <a16:rowId xmlns:a16="http://schemas.microsoft.com/office/drawing/2014/main" val="1316621977"/>
                  </a:ext>
                </a:extLst>
              </a:tr>
              <a:tr h="314734">
                <a:tc>
                  <a:txBody>
                    <a:bodyPr/>
                    <a:lstStyle/>
                    <a:p>
                      <a:pPr algn="l" fontAlgn="b"/>
                      <a:r>
                        <a:rPr lang="en-US" sz="1800" b="0" i="1" u="none" strike="noStrike" dirty="0">
                          <a:solidFill>
                            <a:srgbClr val="000000"/>
                          </a:solidFill>
                          <a:effectLst/>
                          <a:latin typeface="+mj-lt"/>
                        </a:rPr>
                        <a:t>stratum</a:t>
                      </a:r>
                    </a:p>
                  </a:txBody>
                  <a:tcPr marR="3175" marT="3175" marB="0" anchor="ctr"/>
                </a:tc>
                <a:tc>
                  <a:txBody>
                    <a:bodyPr/>
                    <a:lstStyle/>
                    <a:p>
                      <a:pPr algn="l" fontAlgn="b"/>
                      <a:r>
                        <a:rPr lang="en-US" sz="1800" b="0" i="0" u="none" strike="noStrike" dirty="0">
                          <a:solidFill>
                            <a:srgbClr val="000000"/>
                          </a:solidFill>
                          <a:effectLst/>
                          <a:latin typeface="+mj-lt"/>
                        </a:rPr>
                        <a:t>Study Stratum</a:t>
                      </a:r>
                    </a:p>
                  </a:txBody>
                  <a:tcPr marR="3175" marT="3175" marB="0" anchor="ctr"/>
                </a:tc>
                <a:extLst>
                  <a:ext uri="{0D108BD9-81ED-4DB2-BD59-A6C34878D82A}">
                    <a16:rowId xmlns:a16="http://schemas.microsoft.com/office/drawing/2014/main" val="1255316608"/>
                  </a:ext>
                </a:extLst>
              </a:tr>
              <a:tr h="314734">
                <a:tc>
                  <a:txBody>
                    <a:bodyPr/>
                    <a:lstStyle/>
                    <a:p>
                      <a:pPr algn="l" fontAlgn="b"/>
                      <a:r>
                        <a:rPr lang="en-US" sz="1800" b="0" i="1" u="none" strike="noStrike">
                          <a:solidFill>
                            <a:srgbClr val="000000"/>
                          </a:solidFill>
                          <a:effectLst/>
                          <a:latin typeface="+mj-lt"/>
                        </a:rPr>
                        <a:t>site</a:t>
                      </a:r>
                    </a:p>
                  </a:txBody>
                  <a:tcPr marR="3175" marT="3175" marB="0" anchor="ctr"/>
                </a:tc>
                <a:tc>
                  <a:txBody>
                    <a:bodyPr/>
                    <a:lstStyle/>
                    <a:p>
                      <a:pPr algn="l" fontAlgn="b"/>
                      <a:r>
                        <a:rPr lang="en-US" sz="1800" b="0" i="0" u="none" strike="noStrike">
                          <a:solidFill>
                            <a:srgbClr val="000000"/>
                          </a:solidFill>
                          <a:effectLst/>
                          <a:latin typeface="+mj-lt"/>
                        </a:rPr>
                        <a:t>Study Site</a:t>
                      </a:r>
                    </a:p>
                  </a:txBody>
                  <a:tcPr marR="3175" marT="3175" marB="0" anchor="ctr"/>
                </a:tc>
                <a:extLst>
                  <a:ext uri="{0D108BD9-81ED-4DB2-BD59-A6C34878D82A}">
                    <a16:rowId xmlns:a16="http://schemas.microsoft.com/office/drawing/2014/main" val="3854765352"/>
                  </a:ext>
                </a:extLst>
              </a:tr>
              <a:tr h="314734">
                <a:tc>
                  <a:txBody>
                    <a:bodyPr/>
                    <a:lstStyle/>
                    <a:p>
                      <a:pPr algn="l" fontAlgn="b"/>
                      <a:r>
                        <a:rPr lang="en-US" sz="1800" b="0" i="1" u="none" strike="noStrike" dirty="0" err="1">
                          <a:solidFill>
                            <a:srgbClr val="000000"/>
                          </a:solidFill>
                          <a:effectLst/>
                          <a:latin typeface="+mj-lt"/>
                        </a:rPr>
                        <a:t>pre.unemp</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Unemployment Rate</a:t>
                      </a:r>
                    </a:p>
                  </a:txBody>
                  <a:tcPr marR="3175" marT="3175" marB="0" anchor="ctr"/>
                </a:tc>
                <a:extLst>
                  <a:ext uri="{0D108BD9-81ED-4DB2-BD59-A6C34878D82A}">
                    <a16:rowId xmlns:a16="http://schemas.microsoft.com/office/drawing/2014/main" val="629330425"/>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age</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Age</a:t>
                      </a:r>
                    </a:p>
                  </a:txBody>
                  <a:tcPr marR="3175" marT="3175" marB="0" anchor="ctr"/>
                </a:tc>
                <a:extLst>
                  <a:ext uri="{0D108BD9-81ED-4DB2-BD59-A6C34878D82A}">
                    <a16:rowId xmlns:a16="http://schemas.microsoft.com/office/drawing/2014/main" val="2539736648"/>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male</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 1 if Male</a:t>
                      </a:r>
                    </a:p>
                  </a:txBody>
                  <a:tcPr marR="3175" marT="3175" marB="0" anchor="ctr"/>
                </a:tc>
                <a:extLst>
                  <a:ext uri="{0D108BD9-81ED-4DB2-BD59-A6C34878D82A}">
                    <a16:rowId xmlns:a16="http://schemas.microsoft.com/office/drawing/2014/main" val="780870488"/>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race</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Race/Eth</a:t>
                      </a:r>
                    </a:p>
                  </a:txBody>
                  <a:tcPr marR="3175" marT="3175" marB="0" anchor="ctr"/>
                </a:tc>
                <a:extLst>
                  <a:ext uri="{0D108BD9-81ED-4DB2-BD59-A6C34878D82A}">
                    <a16:rowId xmlns:a16="http://schemas.microsoft.com/office/drawing/2014/main" val="1141990424"/>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marr</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Marital Status</a:t>
                      </a:r>
                    </a:p>
                  </a:txBody>
                  <a:tcPr marR="3175" marT="3175" marB="0" anchor="ctr"/>
                </a:tc>
                <a:extLst>
                  <a:ext uri="{0D108BD9-81ED-4DB2-BD59-A6C34878D82A}">
                    <a16:rowId xmlns:a16="http://schemas.microsoft.com/office/drawing/2014/main" val="1002932110"/>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educ</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Education</a:t>
                      </a:r>
                    </a:p>
                  </a:txBody>
                  <a:tcPr marR="3175" marT="3175" marB="0" anchor="ctr"/>
                </a:tc>
                <a:extLst>
                  <a:ext uri="{0D108BD9-81ED-4DB2-BD59-A6C34878D82A}">
                    <a16:rowId xmlns:a16="http://schemas.microsoft.com/office/drawing/2014/main" val="4061213146"/>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empl</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 1 if Employed</a:t>
                      </a:r>
                    </a:p>
                  </a:txBody>
                  <a:tcPr marR="3175" marT="3175" marB="0" anchor="ctr"/>
                </a:tc>
                <a:extLst>
                  <a:ext uri="{0D108BD9-81ED-4DB2-BD59-A6C34878D82A}">
                    <a16:rowId xmlns:a16="http://schemas.microsoft.com/office/drawing/2014/main" val="2355248429"/>
                  </a:ext>
                </a:extLst>
              </a:tr>
            </a:tbl>
          </a:graphicData>
        </a:graphic>
      </p:graphicFrame>
      <p:graphicFrame>
        <p:nvGraphicFramePr>
          <p:cNvPr id="13" name="Table 5">
            <a:extLst>
              <a:ext uri="{FF2B5EF4-FFF2-40B4-BE49-F238E27FC236}">
                <a16:creationId xmlns:a16="http://schemas.microsoft.com/office/drawing/2014/main" id="{03DB5E32-AF49-8EC5-EB51-F816B81983F0}"/>
              </a:ext>
            </a:extLst>
          </p:cNvPr>
          <p:cNvGraphicFramePr>
            <a:graphicFrameLocks noGrp="1"/>
          </p:cNvGraphicFramePr>
          <p:nvPr>
            <p:extLst>
              <p:ext uri="{D42A27DB-BD31-4B8C-83A1-F6EECF244321}">
                <p14:modId xmlns:p14="http://schemas.microsoft.com/office/powerpoint/2010/main" val="2930005194"/>
              </p:ext>
            </p:extLst>
          </p:nvPr>
        </p:nvGraphicFramePr>
        <p:xfrm>
          <a:off x="6107060" y="2461957"/>
          <a:ext cx="4830894" cy="3876918"/>
        </p:xfrm>
        <a:graphic>
          <a:graphicData uri="http://schemas.openxmlformats.org/drawingml/2006/table">
            <a:tbl>
              <a:tblPr firstRow="1" bandRow="1">
                <a:tableStyleId>{073A0DAA-6AF3-43AB-8588-CEC1D06C72B9}</a:tableStyleId>
              </a:tblPr>
              <a:tblGrid>
                <a:gridCol w="1519563">
                  <a:extLst>
                    <a:ext uri="{9D8B030D-6E8A-4147-A177-3AD203B41FA5}">
                      <a16:colId xmlns:a16="http://schemas.microsoft.com/office/drawing/2014/main" val="2303908443"/>
                    </a:ext>
                  </a:extLst>
                </a:gridCol>
                <a:gridCol w="3311331">
                  <a:extLst>
                    <a:ext uri="{9D8B030D-6E8A-4147-A177-3AD203B41FA5}">
                      <a16:colId xmlns:a16="http://schemas.microsoft.com/office/drawing/2014/main" val="587482935"/>
                    </a:ext>
                  </a:extLst>
                </a:gridCol>
              </a:tblGrid>
              <a:tr h="414844">
                <a:tc>
                  <a:txBody>
                    <a:bodyPr/>
                    <a:lstStyle/>
                    <a:p>
                      <a:r>
                        <a:rPr lang="en-US" sz="1800" dirty="0">
                          <a:latin typeface="+mj-lt"/>
                        </a:rPr>
                        <a:t>Variable</a:t>
                      </a:r>
                    </a:p>
                  </a:txBody>
                  <a:tcPr anchor="ctr"/>
                </a:tc>
                <a:tc>
                  <a:txBody>
                    <a:bodyPr/>
                    <a:lstStyle/>
                    <a:p>
                      <a:r>
                        <a:rPr lang="en-US" sz="1800" dirty="0">
                          <a:latin typeface="+mj-lt"/>
                        </a:rPr>
                        <a:t>Description</a:t>
                      </a:r>
                    </a:p>
                  </a:txBody>
                  <a:tcPr anchor="ctr"/>
                </a:tc>
                <a:extLst>
                  <a:ext uri="{0D108BD9-81ED-4DB2-BD59-A6C34878D82A}">
                    <a16:rowId xmlns:a16="http://schemas.microsoft.com/office/drawing/2014/main" val="156009643"/>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active</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 </a:t>
                      </a:r>
                      <a:r>
                        <a:rPr lang="en-US" sz="1800" b="0" i="0" u="none" strike="noStrike" dirty="0">
                          <a:solidFill>
                            <a:srgbClr val="000000"/>
                          </a:solidFill>
                          <a:effectLst/>
                          <a:latin typeface="+mj-lt"/>
                        </a:rPr>
                        <a:t>Activity Last 4 </a:t>
                      </a:r>
                      <a:r>
                        <a:rPr lang="en-US" sz="1800" b="0" i="0" u="none" strike="noStrike" dirty="0" err="1">
                          <a:solidFill>
                            <a:srgbClr val="000000"/>
                          </a:solidFill>
                          <a:effectLst/>
                          <a:latin typeface="+mj-lt"/>
                        </a:rPr>
                        <a:t>Wks</a:t>
                      </a:r>
                      <a:endParaRPr lang="en-US" sz="1800" b="0" i="0" u="none" strike="noStrike" dirty="0">
                        <a:solidFill>
                          <a:srgbClr val="000000"/>
                        </a:solidFill>
                        <a:effectLst/>
                        <a:latin typeface="+mj-lt"/>
                      </a:endParaRPr>
                    </a:p>
                  </a:txBody>
                  <a:tcPr marR="3175" marT="3175" marB="0" anchor="ctr"/>
                </a:tc>
                <a:extLst>
                  <a:ext uri="{0D108BD9-81ED-4DB2-BD59-A6C34878D82A}">
                    <a16:rowId xmlns:a16="http://schemas.microsoft.com/office/drawing/2014/main" val="1590184866"/>
                  </a:ext>
                </a:extLst>
              </a:tr>
              <a:tr h="314734">
                <a:tc>
                  <a:txBody>
                    <a:bodyPr/>
                    <a:lstStyle/>
                    <a:p>
                      <a:pPr algn="l" fontAlgn="b"/>
                      <a:r>
                        <a:rPr lang="en-US" sz="1800" b="0" i="1" u="none" strike="noStrike" kern="1200" dirty="0" err="1">
                          <a:solidFill>
                            <a:srgbClr val="000000"/>
                          </a:solidFill>
                          <a:effectLst/>
                          <a:latin typeface="+mj-lt"/>
                          <a:ea typeface="+mn-ea"/>
                          <a:cs typeface="+mn-cs"/>
                        </a:rPr>
                        <a:t>pre.</a:t>
                      </a:r>
                      <a:r>
                        <a:rPr lang="en-US" sz="1800" b="0" i="1" u="none" strike="noStrike" dirty="0" err="1">
                          <a:solidFill>
                            <a:srgbClr val="000000"/>
                          </a:solidFill>
                          <a:effectLst/>
                          <a:latin typeface="+mj-lt"/>
                        </a:rPr>
                        <a:t>illeg</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Pretest: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Illegal Income</a:t>
                      </a:r>
                    </a:p>
                  </a:txBody>
                  <a:tcPr marR="3175" marT="3175" marB="0" anchor="ctr"/>
                </a:tc>
                <a:extLst>
                  <a:ext uri="{0D108BD9-81ED-4DB2-BD59-A6C34878D82A}">
                    <a16:rowId xmlns:a16="http://schemas.microsoft.com/office/drawing/2014/main" val="1316621977"/>
                  </a:ext>
                </a:extLst>
              </a:tr>
              <a:tr h="314734">
                <a:tc>
                  <a:txBody>
                    <a:bodyPr/>
                    <a:lstStyle/>
                    <a:p>
                      <a:pPr algn="l" fontAlgn="b"/>
                      <a:r>
                        <a:rPr lang="en-US" sz="1800" b="0" i="1" u="none" strike="noStrike" kern="1200" dirty="0" err="1">
                          <a:solidFill>
                            <a:srgbClr val="000000"/>
                          </a:solidFill>
                          <a:effectLst/>
                          <a:latin typeface="+mj-lt"/>
                          <a:ea typeface="+mn-ea"/>
                          <a:cs typeface="+mn-cs"/>
                        </a:rPr>
                        <a:t>pre.months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Pretest: Prior Total Months</a:t>
                      </a:r>
                    </a:p>
                  </a:txBody>
                  <a:tcPr marR="3175" marT="3175" marB="0" anchor="ctr"/>
                </a:tc>
                <a:extLst>
                  <a:ext uri="{0D108BD9-81ED-4DB2-BD59-A6C34878D82A}">
                    <a16:rowId xmlns:a16="http://schemas.microsoft.com/office/drawing/2014/main" val="1255316608"/>
                  </a:ext>
                </a:extLst>
              </a:tr>
              <a:tr h="314734">
                <a:tc>
                  <a:txBody>
                    <a:bodyPr/>
                    <a:lstStyle/>
                    <a:p>
                      <a:pPr algn="l" fontAlgn="b"/>
                      <a:r>
                        <a:rPr lang="en-US" sz="1800" b="0" i="1" u="none" strike="noStrike" kern="1200" dirty="0" err="1">
                          <a:solidFill>
                            <a:srgbClr val="000000"/>
                          </a:solidFill>
                          <a:effectLst/>
                          <a:latin typeface="+mj-lt"/>
                          <a:ea typeface="+mn-ea"/>
                          <a:cs typeface="+mn-cs"/>
                        </a:rPr>
                        <a:t>pre.hours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a:t>
                      </a:r>
                      <a:r>
                        <a:rPr lang="en-US" sz="1800" b="0" i="0" u="none" strike="noStrike" dirty="0">
                          <a:solidFill>
                            <a:srgbClr val="000000"/>
                          </a:solidFill>
                          <a:effectLst/>
                          <a:latin typeface="+mj-lt"/>
                        </a:rPr>
                        <a:t>: Prior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Hours</a:t>
                      </a:r>
                    </a:p>
                  </a:txBody>
                  <a:tcPr marR="3175" marT="3175" marB="0" anchor="ctr"/>
                </a:tc>
                <a:extLst>
                  <a:ext uri="{0D108BD9-81ED-4DB2-BD59-A6C34878D82A}">
                    <a16:rowId xmlns:a16="http://schemas.microsoft.com/office/drawing/2014/main" val="3854765352"/>
                  </a:ext>
                </a:extLst>
              </a:tr>
              <a:tr h="314734">
                <a:tc>
                  <a:txBody>
                    <a:bodyPr/>
                    <a:lstStyle/>
                    <a:p>
                      <a:pPr algn="l" fontAlgn="b"/>
                      <a:r>
                        <a:rPr lang="en-US" sz="1800" b="0" i="1" u="none" strike="noStrike" kern="1200" dirty="0" err="1">
                          <a:solidFill>
                            <a:srgbClr val="000000"/>
                          </a:solidFill>
                          <a:effectLst/>
                          <a:latin typeface="+mj-lt"/>
                          <a:ea typeface="+mn-ea"/>
                          <a:cs typeface="+mn-cs"/>
                        </a:rPr>
                        <a:t>pre.earned</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kern="1200" dirty="0">
                          <a:solidFill>
                            <a:srgbClr val="000000"/>
                          </a:solidFill>
                          <a:effectLst/>
                          <a:latin typeface="+mj-lt"/>
                          <a:ea typeface="+mn-ea"/>
                          <a:cs typeface="+mn-cs"/>
                        </a:rPr>
                        <a:t>Pretest</a:t>
                      </a:r>
                      <a:r>
                        <a:rPr lang="en-US" sz="1800" b="0" i="0" u="none" strike="noStrike" dirty="0">
                          <a:solidFill>
                            <a:srgbClr val="000000"/>
                          </a:solidFill>
                          <a:effectLst/>
                          <a:latin typeface="+mj-lt"/>
                        </a:rPr>
                        <a:t>: Prior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Earnings</a:t>
                      </a:r>
                    </a:p>
                  </a:txBody>
                  <a:tcPr marR="3175" marT="3175" marB="0" anchor="ctr"/>
                </a:tc>
                <a:extLst>
                  <a:ext uri="{0D108BD9-81ED-4DB2-BD59-A6C34878D82A}">
                    <a16:rowId xmlns:a16="http://schemas.microsoft.com/office/drawing/2014/main" val="629330425"/>
                  </a:ext>
                </a:extLst>
              </a:tr>
              <a:tr h="314734">
                <a:tc>
                  <a:txBody>
                    <a:bodyPr/>
                    <a:lstStyle/>
                    <a:p>
                      <a:pPr algn="l" fontAlgn="b"/>
                      <a:r>
                        <a:rPr lang="en-US" sz="1800" b="0" i="1" u="none" strike="noStrike" dirty="0" err="1">
                          <a:solidFill>
                            <a:srgbClr val="000000"/>
                          </a:solidFill>
                          <a:effectLst/>
                          <a:latin typeface="+mj-lt"/>
                        </a:rPr>
                        <a:t>trt.months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Program: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Months</a:t>
                      </a:r>
                    </a:p>
                  </a:txBody>
                  <a:tcPr marR="3175" marT="3175" marB="0" anchor="ctr"/>
                </a:tc>
                <a:extLst>
                  <a:ext uri="{0D108BD9-81ED-4DB2-BD59-A6C34878D82A}">
                    <a16:rowId xmlns:a16="http://schemas.microsoft.com/office/drawing/2014/main" val="2539736648"/>
                  </a:ext>
                </a:extLst>
              </a:tr>
              <a:tr h="314734">
                <a:tc>
                  <a:txBody>
                    <a:bodyPr/>
                    <a:lstStyle/>
                    <a:p>
                      <a:pPr algn="l" fontAlgn="b"/>
                      <a:r>
                        <a:rPr lang="en-US" sz="1800" b="0" i="1" u="none" strike="noStrike" dirty="0" err="1">
                          <a:solidFill>
                            <a:srgbClr val="000000"/>
                          </a:solidFill>
                          <a:effectLst/>
                          <a:latin typeface="+mj-lt"/>
                        </a:rPr>
                        <a:t>trt.hours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Program: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Hours</a:t>
                      </a:r>
                    </a:p>
                  </a:txBody>
                  <a:tcPr marR="3175" marT="3175" marB="0" anchor="ctr"/>
                </a:tc>
                <a:extLst>
                  <a:ext uri="{0D108BD9-81ED-4DB2-BD59-A6C34878D82A}">
                    <a16:rowId xmlns:a16="http://schemas.microsoft.com/office/drawing/2014/main" val="780870488"/>
                  </a:ext>
                </a:extLst>
              </a:tr>
              <a:tr h="314734">
                <a:tc>
                  <a:txBody>
                    <a:bodyPr/>
                    <a:lstStyle/>
                    <a:p>
                      <a:pPr algn="l" fontAlgn="b"/>
                      <a:r>
                        <a:rPr lang="en-US" sz="1800" b="0" i="1" u="none" strike="noStrike" dirty="0" err="1">
                          <a:solidFill>
                            <a:srgbClr val="000000"/>
                          </a:solidFill>
                          <a:effectLst/>
                          <a:latin typeface="+mj-lt"/>
                        </a:rPr>
                        <a:t>trt.earned</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Program: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Earnings</a:t>
                      </a:r>
                    </a:p>
                  </a:txBody>
                  <a:tcPr marR="3175" marT="3175" marB="0" anchor="ctr"/>
                </a:tc>
                <a:extLst>
                  <a:ext uri="{0D108BD9-81ED-4DB2-BD59-A6C34878D82A}">
                    <a16:rowId xmlns:a16="http://schemas.microsoft.com/office/drawing/2014/main" val="1141990424"/>
                  </a:ext>
                </a:extLst>
              </a:tr>
              <a:tr h="314734">
                <a:tc>
                  <a:txBody>
                    <a:bodyPr/>
                    <a:lstStyle/>
                    <a:p>
                      <a:pPr algn="l" fontAlgn="b"/>
                      <a:r>
                        <a:rPr lang="en-US" sz="1800" b="0" i="1" u="none" strike="noStrike" dirty="0" err="1">
                          <a:solidFill>
                            <a:srgbClr val="000000"/>
                          </a:solidFill>
                          <a:effectLst/>
                          <a:latin typeface="+mj-lt"/>
                        </a:rPr>
                        <a:t>out.months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Posttest: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Months</a:t>
                      </a:r>
                    </a:p>
                  </a:txBody>
                  <a:tcPr marR="3175" marT="3175" marB="0" anchor="ctr"/>
                </a:tc>
                <a:extLst>
                  <a:ext uri="{0D108BD9-81ED-4DB2-BD59-A6C34878D82A}">
                    <a16:rowId xmlns:a16="http://schemas.microsoft.com/office/drawing/2014/main" val="1002932110"/>
                  </a:ext>
                </a:extLst>
              </a:tr>
              <a:tr h="314734">
                <a:tc>
                  <a:txBody>
                    <a:bodyPr/>
                    <a:lstStyle/>
                    <a:p>
                      <a:pPr algn="l" fontAlgn="b"/>
                      <a:r>
                        <a:rPr lang="en-US" sz="1800" b="0" i="1" u="none" strike="noStrike" dirty="0" err="1">
                          <a:solidFill>
                            <a:srgbClr val="000000"/>
                          </a:solidFill>
                          <a:effectLst/>
                          <a:latin typeface="+mj-lt"/>
                        </a:rPr>
                        <a:t>out.hours</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Posttest: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Hours</a:t>
                      </a:r>
                    </a:p>
                  </a:txBody>
                  <a:tcPr marR="3175" marT="3175" marB="0" anchor="ctr"/>
                </a:tc>
                <a:extLst>
                  <a:ext uri="{0D108BD9-81ED-4DB2-BD59-A6C34878D82A}">
                    <a16:rowId xmlns:a16="http://schemas.microsoft.com/office/drawing/2014/main" val="4061213146"/>
                  </a:ext>
                </a:extLst>
              </a:tr>
              <a:tr h="314734">
                <a:tc>
                  <a:txBody>
                    <a:bodyPr/>
                    <a:lstStyle/>
                    <a:p>
                      <a:pPr algn="l" fontAlgn="b"/>
                      <a:r>
                        <a:rPr lang="en-US" sz="1800" b="0" i="1" u="none" strike="noStrike" dirty="0" err="1">
                          <a:solidFill>
                            <a:srgbClr val="000000"/>
                          </a:solidFill>
                          <a:effectLst/>
                          <a:latin typeface="+mj-lt"/>
                        </a:rPr>
                        <a:t>out.earned</a:t>
                      </a:r>
                      <a:endParaRPr lang="en-US" sz="1800" b="0" i="1" u="none" strike="noStrike" dirty="0">
                        <a:solidFill>
                          <a:srgbClr val="000000"/>
                        </a:solidFill>
                        <a:effectLst/>
                        <a:latin typeface="+mj-lt"/>
                      </a:endParaRPr>
                    </a:p>
                  </a:txBody>
                  <a:tcPr marR="3175" marT="3175" marB="0" anchor="ctr"/>
                </a:tc>
                <a:tc>
                  <a:txBody>
                    <a:bodyPr/>
                    <a:lstStyle/>
                    <a:p>
                      <a:pPr algn="l" fontAlgn="b"/>
                      <a:r>
                        <a:rPr lang="en-US" sz="1800" b="0" i="0" u="none" strike="noStrike" dirty="0">
                          <a:solidFill>
                            <a:srgbClr val="000000"/>
                          </a:solidFill>
                          <a:effectLst/>
                          <a:latin typeface="+mj-lt"/>
                        </a:rPr>
                        <a:t>Posttest: </a:t>
                      </a:r>
                      <a:r>
                        <a:rPr lang="en-US" sz="1800" b="0" i="0" u="none" strike="noStrike" kern="1200" dirty="0">
                          <a:solidFill>
                            <a:srgbClr val="000000"/>
                          </a:solidFill>
                          <a:effectLst/>
                          <a:latin typeface="+mj-lt"/>
                          <a:ea typeface="+mn-ea"/>
                          <a:cs typeface="+mn-cs"/>
                        </a:rPr>
                        <a:t>Total</a:t>
                      </a:r>
                      <a:r>
                        <a:rPr lang="en-US" sz="1800" b="0" i="0" u="none" strike="noStrike" dirty="0">
                          <a:solidFill>
                            <a:srgbClr val="000000"/>
                          </a:solidFill>
                          <a:effectLst/>
                          <a:latin typeface="+mj-lt"/>
                        </a:rPr>
                        <a:t> Earnings</a:t>
                      </a:r>
                    </a:p>
                  </a:txBody>
                  <a:tcPr marR="3175" marT="3175" marB="0" anchor="ctr"/>
                </a:tc>
                <a:extLst>
                  <a:ext uri="{0D108BD9-81ED-4DB2-BD59-A6C34878D82A}">
                    <a16:rowId xmlns:a16="http://schemas.microsoft.com/office/drawing/2014/main" val="2355248429"/>
                  </a:ext>
                </a:extLst>
              </a:tr>
            </a:tbl>
          </a:graphicData>
        </a:graphic>
      </p:graphicFrame>
    </p:spTree>
    <p:extLst>
      <p:ext uri="{BB962C8B-B14F-4D97-AF65-F5344CB8AC3E}">
        <p14:creationId xmlns:p14="http://schemas.microsoft.com/office/powerpoint/2010/main" val="117859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36092</TotalTime>
  <Words>9018</Words>
  <Application>Microsoft Office PowerPoint</Application>
  <PresentationFormat>Widescreen</PresentationFormat>
  <Paragraphs>760</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Cambria Math</vt:lpstr>
      <vt:lpstr>Courier New</vt:lpstr>
      <vt:lpstr>Office Theme</vt:lpstr>
      <vt:lpstr>Evaluation Methods: Part 1 Randomized Experiment</vt:lpstr>
      <vt:lpstr>Diagram of a Randomized Experiment</vt:lpstr>
      <vt:lpstr>Diagram of a Randomized Experiment</vt:lpstr>
      <vt:lpstr>Intention-to-Treat Analysis</vt:lpstr>
      <vt:lpstr>Per-Protocol Analysis</vt:lpstr>
      <vt:lpstr>As-Treated Analysis</vt:lpstr>
      <vt:lpstr>Instrumental Variable Analysis</vt:lpstr>
      <vt:lpstr>Experimental Design</vt:lpstr>
      <vt:lpstr>Supported Work: Datafile</vt:lpstr>
      <vt:lpstr>National Supported Work Demonstration</vt:lpstr>
      <vt:lpstr>Supported Work: Load Packages</vt:lpstr>
      <vt:lpstr>Supported Work: Read in the Data</vt:lpstr>
      <vt:lpstr>Using R for Data Visualization</vt:lpstr>
      <vt:lpstr>Using R for Data Visualization</vt:lpstr>
      <vt:lpstr>Supported Work: Distribution of Outcome Earnings</vt:lpstr>
      <vt:lpstr>PowerPoint Presentation</vt:lpstr>
      <vt:lpstr>PowerPoint Presentation</vt:lpstr>
      <vt:lpstr>Supported Work: Distribution of Cumulative Earnings</vt:lpstr>
      <vt:lpstr>PowerPoint Presentation</vt:lpstr>
      <vt:lpstr>Regression Estimation of Treatment Effects</vt:lpstr>
      <vt:lpstr>Using R to Estimate a Linear Regression Model</vt:lpstr>
      <vt:lpstr>Using R to Estimate a Linear Regression Model</vt:lpstr>
      <vt:lpstr>Supported Work: Intention-to-Treat Analysis</vt:lpstr>
      <vt:lpstr>Supported Work: Identify Complier Status</vt:lpstr>
      <vt:lpstr>Supported Work: Per-Protocol Analysis</vt:lpstr>
      <vt:lpstr>Supported Work: As-Treated Analysis</vt:lpstr>
      <vt:lpstr>Regression Estimation of Local Average Treatment Effect</vt:lpstr>
      <vt:lpstr>Using R to Estimate an Instrumental Variable Model</vt:lpstr>
      <vt:lpstr>Supported Work: Instrumental Variable Analysis</vt:lpstr>
      <vt:lpstr>Supported Work: Report All Estimates</vt:lpstr>
      <vt:lpstr>Digression on Effect Sizes</vt:lpstr>
      <vt:lpstr>Digression on Effect Sizes</vt:lpstr>
      <vt:lpstr>Supported Work: Effect Size for the ITT</vt:lpstr>
      <vt:lpstr>Supported Work: Effect Size for the LATE</vt:lpstr>
      <vt:lpstr>Summary Findings about the Supported Work Program</vt:lpstr>
      <vt:lpstr>Some Advanced Methods with Experimental Data</vt:lpstr>
      <vt:lpstr>Randomization Inference</vt:lpstr>
      <vt:lpstr>Randomization Inference</vt:lpstr>
      <vt:lpstr>Using R for Randomization Inference</vt:lpstr>
      <vt:lpstr>Supported Work: Randomization Inference</vt:lpstr>
      <vt:lpstr>Supported Work: Graph of Placebo ITTs</vt:lpstr>
      <vt:lpstr>PowerPoint Presentation</vt:lpstr>
      <vt:lpstr>Summary of Randomization Inference</vt:lpstr>
      <vt:lpstr>Regression Adjustment</vt:lpstr>
      <vt:lpstr>Using R for Regression Adjustment</vt:lpstr>
      <vt:lpstr>Supported Work: Variable Prep for Balance Tests</vt:lpstr>
      <vt:lpstr>Supported Work: Loop through Balance Tests</vt:lpstr>
      <vt:lpstr>Supported Work: Balance Matrix</vt:lpstr>
      <vt:lpstr>Supported Work: ITT with Regression Adjustment</vt:lpstr>
      <vt:lpstr>Summary of Regression Adjustment</vt:lpstr>
      <vt:lpstr>Reweighting Estimator for Missing Outcome Data</vt:lpstr>
      <vt:lpstr>Calculating the Inverse Weights</vt:lpstr>
      <vt:lpstr>Reweighting the Outcome Model</vt:lpstr>
      <vt:lpstr>Supported Work: Obtain the Inverse Probability Weights</vt:lpstr>
      <vt:lpstr>Supported Work: Weighted Least Squares for the ITT</vt:lpstr>
      <vt:lpstr>Supported Work: Weighted Least Squares for the LATE</vt:lpstr>
      <vt:lpstr>Supported Work: OLS and WLS Comparative Estimates</vt:lpstr>
      <vt:lpstr>Summary of the Reweighting Estimator</vt:lpstr>
      <vt:lpstr>References</vt:lpstr>
      <vt:lpstr>References</vt:lpstr>
      <vt:lpstr>Appendix: Log-Linear Regression Model</vt:lpstr>
      <vt:lpstr>Appendix: Log-Linear Regression Model</vt:lpstr>
      <vt:lpstr>Appendix: Log-Linear Regression Model for the ITT</vt:lpstr>
      <vt:lpstr>Appendix: Log-Linear Regression Model for the 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Apel</dc:creator>
  <cp:lastModifiedBy>Robert Apel</cp:lastModifiedBy>
  <cp:revision>2010</cp:revision>
  <cp:lastPrinted>2020-09-01T15:34:29Z</cp:lastPrinted>
  <dcterms:created xsi:type="dcterms:W3CDTF">2020-04-26T14:05:00Z</dcterms:created>
  <dcterms:modified xsi:type="dcterms:W3CDTF">2023-11-10T13:41:38Z</dcterms:modified>
</cp:coreProperties>
</file>