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0" r:id="rId3"/>
    <p:sldId id="264" r:id="rId4"/>
    <p:sldId id="258" r:id="rId5"/>
    <p:sldId id="266" r:id="rId6"/>
    <p:sldId id="267" r:id="rId7"/>
    <p:sldId id="262" r:id="rId8"/>
    <p:sldId id="268"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34" autoAdjust="0"/>
    <p:restoredTop sz="94660"/>
  </p:normalViewPr>
  <p:slideViewPr>
    <p:cSldViewPr snapToGrid="0">
      <p:cViewPr varScale="1">
        <p:scale>
          <a:sx n="88" d="100"/>
          <a:sy n="88" d="100"/>
        </p:scale>
        <p:origin x="192" y="10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D5E9F1-DD80-4C06-8C8D-6B4DE0E92B14}" type="datetimeFigureOut">
              <a:rPr lang="en-US" smtClean="0"/>
              <a:t>11/19/22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9FD69-B13B-4D79-96AB-1564B0E18219}" type="slidenum">
              <a:rPr lang="en-US" smtClean="0"/>
              <a:t>‹#›</a:t>
            </a:fld>
            <a:endParaRPr lang="en-US"/>
          </a:p>
        </p:txBody>
      </p:sp>
    </p:spTree>
    <p:extLst>
      <p:ext uri="{BB962C8B-B14F-4D97-AF65-F5344CB8AC3E}">
        <p14:creationId xmlns:p14="http://schemas.microsoft.com/office/powerpoint/2010/main" val="929854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D5E9F1-DD80-4C06-8C8D-6B4DE0E92B14}" type="datetimeFigureOut">
              <a:rPr lang="en-US" smtClean="0"/>
              <a:t>11/19/22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9FD69-B13B-4D79-96AB-1564B0E18219}" type="slidenum">
              <a:rPr lang="en-US" smtClean="0"/>
              <a:t>‹#›</a:t>
            </a:fld>
            <a:endParaRPr lang="en-US"/>
          </a:p>
        </p:txBody>
      </p:sp>
    </p:spTree>
    <p:extLst>
      <p:ext uri="{BB962C8B-B14F-4D97-AF65-F5344CB8AC3E}">
        <p14:creationId xmlns:p14="http://schemas.microsoft.com/office/powerpoint/2010/main" val="3521308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D5E9F1-DD80-4C06-8C8D-6B4DE0E92B14}" type="datetimeFigureOut">
              <a:rPr lang="en-US" smtClean="0"/>
              <a:t>11/19/22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9FD69-B13B-4D79-96AB-1564B0E1821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37415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D5E9F1-DD80-4C06-8C8D-6B4DE0E92B14}" type="datetimeFigureOut">
              <a:rPr lang="en-US" smtClean="0"/>
              <a:t>11/19/22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9FD69-B13B-4D79-96AB-1564B0E18219}" type="slidenum">
              <a:rPr lang="en-US" smtClean="0"/>
              <a:t>‹#›</a:t>
            </a:fld>
            <a:endParaRPr lang="en-US"/>
          </a:p>
        </p:txBody>
      </p:sp>
    </p:spTree>
    <p:extLst>
      <p:ext uri="{BB962C8B-B14F-4D97-AF65-F5344CB8AC3E}">
        <p14:creationId xmlns:p14="http://schemas.microsoft.com/office/powerpoint/2010/main" val="15073579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D5E9F1-DD80-4C06-8C8D-6B4DE0E92B14}" type="datetimeFigureOut">
              <a:rPr lang="en-US" smtClean="0"/>
              <a:t>11/19/22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9FD69-B13B-4D79-96AB-1564B0E1821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437000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D5E9F1-DD80-4C06-8C8D-6B4DE0E92B14}" type="datetimeFigureOut">
              <a:rPr lang="en-US" smtClean="0"/>
              <a:t>11/19/22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9FD69-B13B-4D79-96AB-1564B0E18219}" type="slidenum">
              <a:rPr lang="en-US" smtClean="0"/>
              <a:t>‹#›</a:t>
            </a:fld>
            <a:endParaRPr lang="en-US"/>
          </a:p>
        </p:txBody>
      </p:sp>
    </p:spTree>
    <p:extLst>
      <p:ext uri="{BB962C8B-B14F-4D97-AF65-F5344CB8AC3E}">
        <p14:creationId xmlns:p14="http://schemas.microsoft.com/office/powerpoint/2010/main" val="560726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D5E9F1-DD80-4C06-8C8D-6B4DE0E92B14}" type="datetimeFigureOut">
              <a:rPr lang="en-US" smtClean="0"/>
              <a:t>11/19/22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9FD69-B13B-4D79-96AB-1564B0E18219}" type="slidenum">
              <a:rPr lang="en-US" smtClean="0"/>
              <a:t>‹#›</a:t>
            </a:fld>
            <a:endParaRPr lang="en-US"/>
          </a:p>
        </p:txBody>
      </p:sp>
    </p:spTree>
    <p:extLst>
      <p:ext uri="{BB962C8B-B14F-4D97-AF65-F5344CB8AC3E}">
        <p14:creationId xmlns:p14="http://schemas.microsoft.com/office/powerpoint/2010/main" val="369983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D5E9F1-DD80-4C06-8C8D-6B4DE0E92B14}" type="datetimeFigureOut">
              <a:rPr lang="en-US" smtClean="0"/>
              <a:t>11/19/22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9FD69-B13B-4D79-96AB-1564B0E18219}" type="slidenum">
              <a:rPr lang="en-US" smtClean="0"/>
              <a:t>‹#›</a:t>
            </a:fld>
            <a:endParaRPr lang="en-US"/>
          </a:p>
        </p:txBody>
      </p:sp>
    </p:spTree>
    <p:extLst>
      <p:ext uri="{BB962C8B-B14F-4D97-AF65-F5344CB8AC3E}">
        <p14:creationId xmlns:p14="http://schemas.microsoft.com/office/powerpoint/2010/main" val="2104378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D5E9F1-DD80-4C06-8C8D-6B4DE0E92B14}" type="datetimeFigureOut">
              <a:rPr lang="en-US" smtClean="0"/>
              <a:t>11/19/22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9FD69-B13B-4D79-96AB-1564B0E18219}" type="slidenum">
              <a:rPr lang="en-US" smtClean="0"/>
              <a:t>‹#›</a:t>
            </a:fld>
            <a:endParaRPr lang="en-US"/>
          </a:p>
        </p:txBody>
      </p:sp>
    </p:spTree>
    <p:extLst>
      <p:ext uri="{BB962C8B-B14F-4D97-AF65-F5344CB8AC3E}">
        <p14:creationId xmlns:p14="http://schemas.microsoft.com/office/powerpoint/2010/main" val="3944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D5E9F1-DD80-4C06-8C8D-6B4DE0E92B14}" type="datetimeFigureOut">
              <a:rPr lang="en-US" smtClean="0"/>
              <a:t>11/19/22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9FD69-B13B-4D79-96AB-1564B0E18219}" type="slidenum">
              <a:rPr lang="en-US" smtClean="0"/>
              <a:t>‹#›</a:t>
            </a:fld>
            <a:endParaRPr lang="en-US"/>
          </a:p>
        </p:txBody>
      </p:sp>
    </p:spTree>
    <p:extLst>
      <p:ext uri="{BB962C8B-B14F-4D97-AF65-F5344CB8AC3E}">
        <p14:creationId xmlns:p14="http://schemas.microsoft.com/office/powerpoint/2010/main" val="1908322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D5E9F1-DD80-4C06-8C8D-6B4DE0E92B14}" type="datetimeFigureOut">
              <a:rPr lang="en-US" smtClean="0"/>
              <a:t>11/19/22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C9FD69-B13B-4D79-96AB-1564B0E18219}" type="slidenum">
              <a:rPr lang="en-US" smtClean="0"/>
              <a:t>‹#›</a:t>
            </a:fld>
            <a:endParaRPr lang="en-US"/>
          </a:p>
        </p:txBody>
      </p:sp>
    </p:spTree>
    <p:extLst>
      <p:ext uri="{BB962C8B-B14F-4D97-AF65-F5344CB8AC3E}">
        <p14:creationId xmlns:p14="http://schemas.microsoft.com/office/powerpoint/2010/main" val="2294904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D5E9F1-DD80-4C06-8C8D-6B4DE0E92B14}" type="datetimeFigureOut">
              <a:rPr lang="en-US" smtClean="0"/>
              <a:t>11/19/22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C9FD69-B13B-4D79-96AB-1564B0E18219}" type="slidenum">
              <a:rPr lang="en-US" smtClean="0"/>
              <a:t>‹#›</a:t>
            </a:fld>
            <a:endParaRPr lang="en-US"/>
          </a:p>
        </p:txBody>
      </p:sp>
    </p:spTree>
    <p:extLst>
      <p:ext uri="{BB962C8B-B14F-4D97-AF65-F5344CB8AC3E}">
        <p14:creationId xmlns:p14="http://schemas.microsoft.com/office/powerpoint/2010/main" val="379776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D5E9F1-DD80-4C06-8C8D-6B4DE0E92B14}" type="datetimeFigureOut">
              <a:rPr lang="en-US" smtClean="0"/>
              <a:t>11/19/22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C9FD69-B13B-4D79-96AB-1564B0E18219}" type="slidenum">
              <a:rPr lang="en-US" smtClean="0"/>
              <a:t>‹#›</a:t>
            </a:fld>
            <a:endParaRPr lang="en-US"/>
          </a:p>
        </p:txBody>
      </p:sp>
    </p:spTree>
    <p:extLst>
      <p:ext uri="{BB962C8B-B14F-4D97-AF65-F5344CB8AC3E}">
        <p14:creationId xmlns:p14="http://schemas.microsoft.com/office/powerpoint/2010/main" val="1655423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D5E9F1-DD80-4C06-8C8D-6B4DE0E92B14}" type="datetimeFigureOut">
              <a:rPr lang="en-US" smtClean="0"/>
              <a:t>11/19/22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C9FD69-B13B-4D79-96AB-1564B0E18219}" type="slidenum">
              <a:rPr lang="en-US" smtClean="0"/>
              <a:t>‹#›</a:t>
            </a:fld>
            <a:endParaRPr lang="en-US"/>
          </a:p>
        </p:txBody>
      </p:sp>
    </p:spTree>
    <p:extLst>
      <p:ext uri="{BB962C8B-B14F-4D97-AF65-F5344CB8AC3E}">
        <p14:creationId xmlns:p14="http://schemas.microsoft.com/office/powerpoint/2010/main" val="2731843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D5E9F1-DD80-4C06-8C8D-6B4DE0E92B14}" type="datetimeFigureOut">
              <a:rPr lang="en-US" smtClean="0"/>
              <a:t>11/19/22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C9FD69-B13B-4D79-96AB-1564B0E18219}" type="slidenum">
              <a:rPr lang="en-US" smtClean="0"/>
              <a:t>‹#›</a:t>
            </a:fld>
            <a:endParaRPr lang="en-US"/>
          </a:p>
        </p:txBody>
      </p:sp>
    </p:spTree>
    <p:extLst>
      <p:ext uri="{BB962C8B-B14F-4D97-AF65-F5344CB8AC3E}">
        <p14:creationId xmlns:p14="http://schemas.microsoft.com/office/powerpoint/2010/main" val="3390191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D5E9F1-DD80-4C06-8C8D-6B4DE0E92B14}" type="datetimeFigureOut">
              <a:rPr lang="en-US" smtClean="0"/>
              <a:t>11/19/22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C9FD69-B13B-4D79-96AB-1564B0E18219}" type="slidenum">
              <a:rPr lang="en-US" smtClean="0"/>
              <a:t>‹#›</a:t>
            </a:fld>
            <a:endParaRPr lang="en-US"/>
          </a:p>
        </p:txBody>
      </p:sp>
    </p:spTree>
    <p:extLst>
      <p:ext uri="{BB962C8B-B14F-4D97-AF65-F5344CB8AC3E}">
        <p14:creationId xmlns:p14="http://schemas.microsoft.com/office/powerpoint/2010/main" val="4064498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3D5E9F1-DD80-4C06-8C8D-6B4DE0E92B14}" type="datetimeFigureOut">
              <a:rPr lang="en-US" smtClean="0"/>
              <a:t>11/19/22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2C9FD69-B13B-4D79-96AB-1564B0E18219}" type="slidenum">
              <a:rPr lang="en-US" smtClean="0"/>
              <a:t>‹#›</a:t>
            </a:fld>
            <a:endParaRPr lang="en-US"/>
          </a:p>
        </p:txBody>
      </p:sp>
    </p:spTree>
    <p:extLst>
      <p:ext uri="{BB962C8B-B14F-4D97-AF65-F5344CB8AC3E}">
        <p14:creationId xmlns:p14="http://schemas.microsoft.com/office/powerpoint/2010/main" val="2069081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4EDBA1-F186-25AD-393E-DE5FCC9CE242}"/>
              </a:ext>
            </a:extLst>
          </p:cNvPr>
          <p:cNvSpPr txBox="1"/>
          <p:nvPr/>
        </p:nvSpPr>
        <p:spPr>
          <a:xfrm>
            <a:off x="1094874" y="1949115"/>
            <a:ext cx="8686800" cy="2492990"/>
          </a:xfrm>
          <a:prstGeom prst="rect">
            <a:avLst/>
          </a:prstGeom>
          <a:noFill/>
        </p:spPr>
        <p:txBody>
          <a:bodyPr wrap="square" rtlCol="0">
            <a:spAutoFit/>
          </a:bodyPr>
          <a:lstStyle/>
          <a:p>
            <a:pPr marL="342900" indent="-342900">
              <a:buAutoNum type="arabicPeriod"/>
            </a:pPr>
            <a:r>
              <a:rPr lang="en-US" altLang="ko-KR" sz="2400" dirty="0"/>
              <a:t>Macro-view Trend Analysis (US vs Mid-Atlantic)</a:t>
            </a:r>
          </a:p>
          <a:p>
            <a:endParaRPr lang="en-US" altLang="ko-KR" sz="2200" dirty="0"/>
          </a:p>
          <a:p>
            <a:r>
              <a:rPr lang="en-US" altLang="ko-KR" sz="2200" dirty="0"/>
              <a:t>2. 5,000 SKU Selection via Statistical Approach </a:t>
            </a:r>
          </a:p>
          <a:p>
            <a:endParaRPr lang="en-US" altLang="ko-KR" sz="2200" dirty="0"/>
          </a:p>
          <a:p>
            <a:r>
              <a:rPr lang="en-US" altLang="ko-KR" sz="2200" dirty="0"/>
              <a:t>3. Analysis of categorical proportion in SKU Selection</a:t>
            </a:r>
          </a:p>
          <a:p>
            <a:endParaRPr lang="en-US" altLang="ko-KR" sz="2200" dirty="0"/>
          </a:p>
          <a:p>
            <a:r>
              <a:rPr lang="en-US" altLang="ko-KR" sz="2200" dirty="0"/>
              <a:t>4. Future Improvement &amp; Strategical Planning</a:t>
            </a:r>
          </a:p>
        </p:txBody>
      </p:sp>
      <p:sp>
        <p:nvSpPr>
          <p:cNvPr id="7" name="Title 1">
            <a:extLst>
              <a:ext uri="{FF2B5EF4-FFF2-40B4-BE49-F238E27FC236}">
                <a16:creationId xmlns:a16="http://schemas.microsoft.com/office/drawing/2014/main" id="{DD2C344B-4A16-ABFE-5700-DB4350462BFF}"/>
              </a:ext>
            </a:extLst>
          </p:cNvPr>
          <p:cNvSpPr>
            <a:spLocks noGrp="1"/>
          </p:cNvSpPr>
          <p:nvPr>
            <p:ph type="ctrTitle"/>
          </p:nvPr>
        </p:nvSpPr>
        <p:spPr>
          <a:xfrm>
            <a:off x="829175" y="517360"/>
            <a:ext cx="4151899" cy="529391"/>
          </a:xfrm>
        </p:spPr>
        <p:txBody>
          <a:bodyPr/>
          <a:lstStyle/>
          <a:p>
            <a:pPr algn="l"/>
            <a:r>
              <a:rPr lang="en-US" sz="2500" b="1" dirty="0"/>
              <a:t>Goal / Objectives</a:t>
            </a:r>
          </a:p>
        </p:txBody>
      </p:sp>
    </p:spTree>
    <p:extLst>
      <p:ext uri="{BB962C8B-B14F-4D97-AF65-F5344CB8AC3E}">
        <p14:creationId xmlns:p14="http://schemas.microsoft.com/office/powerpoint/2010/main" val="2413019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19DDB-353F-8EDF-E673-C340EE2BA708}"/>
              </a:ext>
            </a:extLst>
          </p:cNvPr>
          <p:cNvSpPr>
            <a:spLocks noGrp="1"/>
          </p:cNvSpPr>
          <p:nvPr>
            <p:ph type="ctrTitle"/>
          </p:nvPr>
        </p:nvSpPr>
        <p:spPr>
          <a:xfrm>
            <a:off x="140368" y="75615"/>
            <a:ext cx="4124827" cy="866861"/>
          </a:xfrm>
        </p:spPr>
        <p:txBody>
          <a:bodyPr/>
          <a:lstStyle/>
          <a:p>
            <a:r>
              <a:rPr lang="en-US" altLang="ko-KR" sz="3000" b="1" dirty="0"/>
              <a:t>Analytical</a:t>
            </a:r>
            <a:r>
              <a:rPr lang="en-US" altLang="ko-KR" sz="3000" dirty="0"/>
              <a:t> </a:t>
            </a:r>
            <a:r>
              <a:rPr lang="en-US" altLang="ko-KR" sz="3000" b="1" dirty="0"/>
              <a:t>Strategy</a:t>
            </a:r>
          </a:p>
        </p:txBody>
      </p:sp>
      <p:sp>
        <p:nvSpPr>
          <p:cNvPr id="5" name="TextBox 4">
            <a:extLst>
              <a:ext uri="{FF2B5EF4-FFF2-40B4-BE49-F238E27FC236}">
                <a16:creationId xmlns:a16="http://schemas.microsoft.com/office/drawing/2014/main" id="{BB4F19D5-C01E-D3B7-17F8-8104317F9F87}"/>
              </a:ext>
            </a:extLst>
          </p:cNvPr>
          <p:cNvSpPr txBox="1"/>
          <p:nvPr/>
        </p:nvSpPr>
        <p:spPr>
          <a:xfrm>
            <a:off x="583530" y="1682004"/>
            <a:ext cx="9516981" cy="5262979"/>
          </a:xfrm>
          <a:prstGeom prst="rect">
            <a:avLst/>
          </a:prstGeom>
          <a:noFill/>
        </p:spPr>
        <p:txBody>
          <a:bodyPr wrap="square" rtlCol="0">
            <a:spAutoFit/>
          </a:bodyPr>
          <a:lstStyle/>
          <a:p>
            <a:pPr marL="342900" indent="-342900">
              <a:buFont typeface="Arial" panose="020B0604020202020204" pitchFamily="34" charset="0"/>
              <a:buChar char="•"/>
            </a:pPr>
            <a:r>
              <a:rPr lang="en-US" sz="1500" dirty="0"/>
              <a:t>With assumption of opening a new retail market in Mid-Atlantic area, 5,000 SKU must be selected based on the given datasets</a:t>
            </a:r>
          </a:p>
          <a:p>
            <a:pPr marL="342900" indent="-342900">
              <a:buFont typeface="Arial" panose="020B0604020202020204" pitchFamily="34" charset="0"/>
              <a:buChar char="•"/>
            </a:pPr>
            <a:endParaRPr lang="en-US" sz="1500" dirty="0"/>
          </a:p>
          <a:p>
            <a:pPr marL="342900" indent="-342900">
              <a:buFont typeface="Arial" panose="020B0604020202020204" pitchFamily="34" charset="0"/>
              <a:buChar char="•"/>
            </a:pPr>
            <a:r>
              <a:rPr lang="en-US" sz="1500" dirty="0"/>
              <a:t>In micro-scope view, general sales trend and categorical distribution in between US and Mid-Atlantic are relatively interchangeable</a:t>
            </a:r>
          </a:p>
          <a:p>
            <a:r>
              <a:rPr lang="en-US" sz="1500" dirty="0"/>
              <a:t>	</a:t>
            </a:r>
            <a:r>
              <a:rPr lang="en-US" sz="1200" dirty="0"/>
              <a:t>- To elaborate the concrete data analysis, the alternative approach by analyzing % change in sales on a quarterly/annual basis is 	  more appropriate to use.</a:t>
            </a:r>
          </a:p>
          <a:p>
            <a:endParaRPr lang="en-US" sz="1500" dirty="0"/>
          </a:p>
          <a:p>
            <a:pPr marL="285750" indent="-285750">
              <a:buFont typeface="Arial" panose="020B0604020202020204" pitchFamily="34" charset="0"/>
              <a:buChar char="•"/>
            </a:pPr>
            <a:r>
              <a:rPr lang="en-US" sz="1500" dirty="0"/>
              <a:t>SKU selection method  based on the Mid-Atlantic dataset except the competitive analysis between US and Mid-Atlantic</a:t>
            </a:r>
          </a:p>
          <a:p>
            <a:r>
              <a:rPr lang="en-US" sz="1500" dirty="0"/>
              <a:t>	-</a:t>
            </a:r>
            <a:r>
              <a:rPr lang="en-US" sz="1200" dirty="0"/>
              <a:t> Selecting SKU by benchmarking the items within Mid-Atlantic area is more effective way for localization and compatibility</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SKU selection must be based on the proportionated SKU categorical distribution within Mid-Atlantic area</a:t>
            </a:r>
          </a:p>
          <a:p>
            <a:r>
              <a:rPr lang="en-US" sz="1500" dirty="0"/>
              <a:t>	-</a:t>
            </a:r>
            <a:r>
              <a:rPr lang="en-US" sz="1200" dirty="0"/>
              <a:t> incautious selection by % change in sales without considering categorical distribution can be problematic in both diversifying 		   items and consumer’s satisfaction </a:t>
            </a:r>
            <a:endParaRPr lang="en-US" sz="1500" dirty="0"/>
          </a:p>
          <a:p>
            <a:endParaRPr lang="en-US" sz="1500" dirty="0"/>
          </a:p>
          <a:p>
            <a:pPr marL="285750" indent="-285750">
              <a:buFont typeface="Arial" panose="020B0604020202020204" pitchFamily="34" charset="0"/>
              <a:buChar char="•"/>
            </a:pPr>
            <a:r>
              <a:rPr lang="en-US" sz="1500" dirty="0"/>
              <a:t>Selected items’ sales performance should be sustainable and steady in sales growth rates as opposed to seasonal items that are relatively fluctuating in sales % change</a:t>
            </a:r>
          </a:p>
          <a:p>
            <a:r>
              <a:rPr lang="en-US" altLang="ko-KR" sz="1500" dirty="0"/>
              <a:t>	</a:t>
            </a:r>
            <a:r>
              <a:rPr lang="en-US" altLang="ko-KR" sz="1200" dirty="0"/>
              <a:t>- prioritize selecting SKU as stated above and find the strategical solutions by selecting seasonal items afterward to increase the 	  sales and competitive advantage</a:t>
            </a:r>
            <a:endParaRPr lang="en-US" altLang="ko-KR" sz="1500" dirty="0"/>
          </a:p>
          <a:p>
            <a:endParaRPr lang="en-US" sz="1500" dirty="0"/>
          </a:p>
          <a:p>
            <a:pPr marL="342900" indent="-342900">
              <a:buFont typeface="Arial" panose="020B0604020202020204" pitchFamily="34" charset="0"/>
              <a:buChar char="•"/>
            </a:pPr>
            <a:endParaRPr lang="en-US" sz="1500" dirty="0"/>
          </a:p>
          <a:p>
            <a:pPr marL="342900" indent="-342900">
              <a:buFont typeface="Arial" panose="020B0604020202020204" pitchFamily="34" charset="0"/>
              <a:buChar char="•"/>
            </a:pPr>
            <a:endParaRPr lang="en-US" sz="1500" dirty="0"/>
          </a:p>
        </p:txBody>
      </p:sp>
    </p:spTree>
    <p:extLst>
      <p:ext uri="{BB962C8B-B14F-4D97-AF65-F5344CB8AC3E}">
        <p14:creationId xmlns:p14="http://schemas.microsoft.com/office/powerpoint/2010/main" val="3634430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1ABA03C-7E31-39CC-39DA-F66216E7BD6F}"/>
              </a:ext>
            </a:extLst>
          </p:cNvPr>
          <p:cNvSpPr>
            <a:spLocks noGrp="1"/>
          </p:cNvSpPr>
          <p:nvPr>
            <p:ph type="ctrTitle"/>
          </p:nvPr>
        </p:nvSpPr>
        <p:spPr>
          <a:xfrm>
            <a:off x="775031" y="529392"/>
            <a:ext cx="7623009" cy="529391"/>
          </a:xfrm>
        </p:spPr>
        <p:txBody>
          <a:bodyPr/>
          <a:lstStyle/>
          <a:p>
            <a:r>
              <a:rPr lang="en-US" altLang="ko-KR" sz="2800" dirty="0"/>
              <a:t>Macro-view Trend Analysis (US vs Mid-Atlantic)</a:t>
            </a:r>
          </a:p>
        </p:txBody>
      </p:sp>
      <p:pic>
        <p:nvPicPr>
          <p:cNvPr id="13" name="Picture 12">
            <a:extLst>
              <a:ext uri="{FF2B5EF4-FFF2-40B4-BE49-F238E27FC236}">
                <a16:creationId xmlns:a16="http://schemas.microsoft.com/office/drawing/2014/main" id="{AD22D097-60F4-5A26-3636-FFA5E0137307}"/>
              </a:ext>
            </a:extLst>
          </p:cNvPr>
          <p:cNvPicPr>
            <a:picLocks noChangeAspect="1"/>
          </p:cNvPicPr>
          <p:nvPr/>
        </p:nvPicPr>
        <p:blipFill>
          <a:blip r:embed="rId2"/>
          <a:stretch>
            <a:fillRect/>
          </a:stretch>
        </p:blipFill>
        <p:spPr>
          <a:xfrm>
            <a:off x="113294" y="1497931"/>
            <a:ext cx="5433264" cy="4733765"/>
          </a:xfrm>
          <a:prstGeom prst="rect">
            <a:avLst/>
          </a:prstGeom>
        </p:spPr>
      </p:pic>
      <p:pic>
        <p:nvPicPr>
          <p:cNvPr id="15" name="Picture 14">
            <a:extLst>
              <a:ext uri="{FF2B5EF4-FFF2-40B4-BE49-F238E27FC236}">
                <a16:creationId xmlns:a16="http://schemas.microsoft.com/office/drawing/2014/main" id="{10D46490-9F0B-4037-D7D4-886C868EEFA1}"/>
              </a:ext>
            </a:extLst>
          </p:cNvPr>
          <p:cNvPicPr>
            <a:picLocks noChangeAspect="1"/>
          </p:cNvPicPr>
          <p:nvPr/>
        </p:nvPicPr>
        <p:blipFill>
          <a:blip r:embed="rId3"/>
          <a:stretch>
            <a:fillRect/>
          </a:stretch>
        </p:blipFill>
        <p:spPr>
          <a:xfrm>
            <a:off x="5650851" y="1497931"/>
            <a:ext cx="6362679" cy="4733765"/>
          </a:xfrm>
          <a:prstGeom prst="rect">
            <a:avLst/>
          </a:prstGeom>
        </p:spPr>
      </p:pic>
    </p:spTree>
    <p:extLst>
      <p:ext uri="{BB962C8B-B14F-4D97-AF65-F5344CB8AC3E}">
        <p14:creationId xmlns:p14="http://schemas.microsoft.com/office/powerpoint/2010/main" val="373707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1ABA03C-7E31-39CC-39DA-F66216E7BD6F}"/>
              </a:ext>
            </a:extLst>
          </p:cNvPr>
          <p:cNvSpPr>
            <a:spLocks noGrp="1"/>
          </p:cNvSpPr>
          <p:nvPr>
            <p:ph type="ctrTitle"/>
          </p:nvPr>
        </p:nvSpPr>
        <p:spPr>
          <a:xfrm>
            <a:off x="775031" y="529392"/>
            <a:ext cx="7623009" cy="529391"/>
          </a:xfrm>
        </p:spPr>
        <p:txBody>
          <a:bodyPr/>
          <a:lstStyle/>
          <a:p>
            <a:r>
              <a:rPr lang="en-US" altLang="ko-KR" sz="2800" dirty="0"/>
              <a:t>Macro-view Trend Analysis (US vs Mid-Atlantic)</a:t>
            </a:r>
          </a:p>
        </p:txBody>
      </p:sp>
      <p:sp>
        <p:nvSpPr>
          <p:cNvPr id="17" name="TextBox 16">
            <a:extLst>
              <a:ext uri="{FF2B5EF4-FFF2-40B4-BE49-F238E27FC236}">
                <a16:creationId xmlns:a16="http://schemas.microsoft.com/office/drawing/2014/main" id="{69529F25-2ED5-3E36-C073-C4EA78BCB8CE}"/>
              </a:ext>
            </a:extLst>
          </p:cNvPr>
          <p:cNvSpPr txBox="1"/>
          <p:nvPr/>
        </p:nvSpPr>
        <p:spPr>
          <a:xfrm>
            <a:off x="624636" y="1796712"/>
            <a:ext cx="9493922" cy="4093428"/>
          </a:xfrm>
          <a:prstGeom prst="rect">
            <a:avLst/>
          </a:prstGeom>
          <a:noFill/>
        </p:spPr>
        <p:txBody>
          <a:bodyPr wrap="square" rtlCol="0">
            <a:spAutoFit/>
          </a:bodyPr>
          <a:lstStyle/>
          <a:p>
            <a:pPr marL="342900" indent="-342900">
              <a:buFont typeface="Arial" panose="020B0604020202020204" pitchFamily="34" charset="0"/>
              <a:buChar char="•"/>
            </a:pPr>
            <a:r>
              <a:rPr lang="en-US" altLang="ko-KR" sz="1300" dirty="0"/>
              <a:t>(Please</a:t>
            </a:r>
            <a:r>
              <a:rPr lang="ko-KR" altLang="en-US" sz="1300" dirty="0"/>
              <a:t> </a:t>
            </a:r>
            <a:r>
              <a:rPr lang="en-US" altLang="ko-KR" sz="1300" dirty="0"/>
              <a:t>see</a:t>
            </a:r>
            <a:r>
              <a:rPr lang="ko-KR" altLang="en-US" sz="1300" dirty="0"/>
              <a:t> </a:t>
            </a:r>
            <a:r>
              <a:rPr lang="en-US" altLang="ko-KR" sz="1300" dirty="0"/>
              <a:t>previous slide)</a:t>
            </a:r>
          </a:p>
          <a:p>
            <a:pPr marL="342900" indent="-342900">
              <a:buFont typeface="Arial" panose="020B0604020202020204" pitchFamily="34" charset="0"/>
              <a:buChar char="•"/>
            </a:pPr>
            <a:endParaRPr lang="en-US" altLang="ko-KR" sz="1300" dirty="0"/>
          </a:p>
          <a:p>
            <a:pPr marL="342900" indent="-342900">
              <a:buFont typeface="Arial" panose="020B0604020202020204" pitchFamily="34" charset="0"/>
              <a:buChar char="•"/>
            </a:pPr>
            <a:r>
              <a:rPr lang="en-US" altLang="ko-KR" sz="1300" dirty="0"/>
              <a:t>Comparing to US data, the scale and trend of annual sales are mostly going similar direction accordingly</a:t>
            </a:r>
          </a:p>
          <a:p>
            <a:pPr marL="342900" indent="-342900">
              <a:buFont typeface="Arial" panose="020B0604020202020204" pitchFamily="34" charset="0"/>
              <a:buChar char="•"/>
            </a:pPr>
            <a:endParaRPr lang="en-US" altLang="ko-KR" sz="1300" dirty="0"/>
          </a:p>
          <a:p>
            <a:pPr marL="342900" indent="-342900">
              <a:buFont typeface="Arial" panose="020B0604020202020204" pitchFamily="34" charset="0"/>
              <a:buChar char="•"/>
            </a:pPr>
            <a:r>
              <a:rPr lang="en-US" altLang="ko-KR" sz="1300" dirty="0"/>
              <a:t>Consumer’s preference in each category can be captured by annual sales % change year over year even if the general trend look similar</a:t>
            </a:r>
          </a:p>
          <a:p>
            <a:pPr marL="342900" indent="-342900">
              <a:buFont typeface="Arial" panose="020B0604020202020204" pitchFamily="34" charset="0"/>
              <a:buChar char="•"/>
            </a:pPr>
            <a:endParaRPr lang="en-US" altLang="ko-KR" sz="1300" dirty="0"/>
          </a:p>
          <a:p>
            <a:pPr marL="342900" indent="-342900">
              <a:buFont typeface="Arial" panose="020B0604020202020204" pitchFamily="34" charset="0"/>
              <a:buChar char="•"/>
            </a:pPr>
            <a:r>
              <a:rPr lang="en-US" altLang="ko-KR" sz="1300" dirty="0"/>
              <a:t>Customers in mid-Atlantic area prefer to buy refrigerated food than frozen food which is one of the best-selling categories in US data</a:t>
            </a:r>
          </a:p>
          <a:p>
            <a:pPr marL="342900" indent="-342900">
              <a:buFont typeface="Arial" panose="020B0604020202020204" pitchFamily="34" charset="0"/>
              <a:buChar char="•"/>
            </a:pPr>
            <a:endParaRPr lang="en-US" sz="1300" dirty="0"/>
          </a:p>
          <a:p>
            <a:pPr marL="342900" indent="-342900">
              <a:buFont typeface="Arial" panose="020B0604020202020204" pitchFamily="34" charset="0"/>
              <a:buChar char="•"/>
            </a:pPr>
            <a:r>
              <a:rPr lang="en-US" altLang="ko-KR" sz="1300" dirty="0"/>
              <a:t>The variation of customer’s item selection in mid-Atlantic area and consumer demand for refrigerated food are much higher than other US states where consumers have greater satisfaction in frozen food.</a:t>
            </a:r>
          </a:p>
          <a:p>
            <a:pPr marL="342900" indent="-342900">
              <a:buFont typeface="Arial" panose="020B0604020202020204" pitchFamily="34" charset="0"/>
              <a:buChar char="•"/>
            </a:pPr>
            <a:endParaRPr lang="en-US" altLang="ko-KR" sz="1300" dirty="0"/>
          </a:p>
          <a:p>
            <a:pPr marL="342900" indent="-342900">
              <a:buFont typeface="Arial" panose="020B0604020202020204" pitchFamily="34" charset="0"/>
              <a:buChar char="•"/>
            </a:pPr>
            <a:r>
              <a:rPr lang="en-US" altLang="ko-KR" sz="1300" dirty="0"/>
              <a:t>Drilling down to consumer demand in each item category, others in categorical sector has outperformed the annual sales amount in compared to the US-Index data, and it indicates that the spectrum of consumer’s item selection is much wider and relatively unpredictable (i.e. seasonal and localized items)</a:t>
            </a:r>
          </a:p>
          <a:p>
            <a:pPr marL="342900" indent="-342900">
              <a:buFont typeface="Arial" panose="020B0604020202020204" pitchFamily="34" charset="0"/>
              <a:buChar char="•"/>
            </a:pPr>
            <a:endParaRPr lang="en-US" sz="1300" dirty="0"/>
          </a:p>
          <a:p>
            <a:pPr marL="342900" indent="-342900">
              <a:buFont typeface="Arial" panose="020B0604020202020204" pitchFamily="34" charset="0"/>
              <a:buChar char="•"/>
            </a:pPr>
            <a:r>
              <a:rPr lang="en-US" altLang="ko-KR" sz="1300" dirty="0"/>
              <a:t>The primary goal is to maintain the standard of item diversification as it stands in the 10K mid-Atlantic data; however, the tactical consideration of targeting the refrigerated and others in categorical sector is needed for both the annual sales growth and consumer growth. </a:t>
            </a:r>
          </a:p>
        </p:txBody>
      </p:sp>
    </p:spTree>
    <p:extLst>
      <p:ext uri="{BB962C8B-B14F-4D97-AF65-F5344CB8AC3E}">
        <p14:creationId xmlns:p14="http://schemas.microsoft.com/office/powerpoint/2010/main" val="2012194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1ABA03C-7E31-39CC-39DA-F66216E7BD6F}"/>
              </a:ext>
            </a:extLst>
          </p:cNvPr>
          <p:cNvSpPr>
            <a:spLocks noGrp="1"/>
          </p:cNvSpPr>
          <p:nvPr>
            <p:ph type="ctrTitle"/>
          </p:nvPr>
        </p:nvSpPr>
        <p:spPr>
          <a:xfrm>
            <a:off x="377987" y="529392"/>
            <a:ext cx="7623009" cy="529391"/>
          </a:xfrm>
        </p:spPr>
        <p:txBody>
          <a:bodyPr/>
          <a:lstStyle/>
          <a:p>
            <a:r>
              <a:rPr lang="en-US" altLang="ko-KR" sz="2800" dirty="0"/>
              <a:t>5,000 SKU Selection via Statistical Approach</a:t>
            </a:r>
          </a:p>
        </p:txBody>
      </p:sp>
      <p:pic>
        <p:nvPicPr>
          <p:cNvPr id="3" name="Picture 2">
            <a:extLst>
              <a:ext uri="{FF2B5EF4-FFF2-40B4-BE49-F238E27FC236}">
                <a16:creationId xmlns:a16="http://schemas.microsoft.com/office/drawing/2014/main" id="{427B7D71-A424-4BC0-3A60-C017B86394D3}"/>
              </a:ext>
            </a:extLst>
          </p:cNvPr>
          <p:cNvPicPr>
            <a:picLocks noChangeAspect="1"/>
          </p:cNvPicPr>
          <p:nvPr/>
        </p:nvPicPr>
        <p:blipFill>
          <a:blip r:embed="rId2"/>
          <a:stretch>
            <a:fillRect/>
          </a:stretch>
        </p:blipFill>
        <p:spPr>
          <a:xfrm>
            <a:off x="874059" y="1491916"/>
            <a:ext cx="8426352" cy="5011300"/>
          </a:xfrm>
          <a:prstGeom prst="rect">
            <a:avLst/>
          </a:prstGeom>
        </p:spPr>
      </p:pic>
    </p:spTree>
    <p:extLst>
      <p:ext uri="{BB962C8B-B14F-4D97-AF65-F5344CB8AC3E}">
        <p14:creationId xmlns:p14="http://schemas.microsoft.com/office/powerpoint/2010/main" val="2997135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1ABA03C-7E31-39CC-39DA-F66216E7BD6F}"/>
              </a:ext>
            </a:extLst>
          </p:cNvPr>
          <p:cNvSpPr>
            <a:spLocks noGrp="1"/>
          </p:cNvSpPr>
          <p:nvPr>
            <p:ph type="ctrTitle"/>
          </p:nvPr>
        </p:nvSpPr>
        <p:spPr>
          <a:xfrm>
            <a:off x="377987" y="529392"/>
            <a:ext cx="7623009" cy="529391"/>
          </a:xfrm>
        </p:spPr>
        <p:txBody>
          <a:bodyPr/>
          <a:lstStyle/>
          <a:p>
            <a:r>
              <a:rPr lang="en-US" altLang="ko-KR" sz="2800" dirty="0"/>
              <a:t>5,000 SKU Selection via Statistical Approach</a:t>
            </a:r>
          </a:p>
        </p:txBody>
      </p:sp>
      <p:sp>
        <p:nvSpPr>
          <p:cNvPr id="5" name="TextBox 4">
            <a:extLst>
              <a:ext uri="{FF2B5EF4-FFF2-40B4-BE49-F238E27FC236}">
                <a16:creationId xmlns:a16="http://schemas.microsoft.com/office/drawing/2014/main" id="{CFD6C298-5C21-E99B-44A9-1EB3FB56D176}"/>
              </a:ext>
            </a:extLst>
          </p:cNvPr>
          <p:cNvSpPr txBox="1"/>
          <p:nvPr/>
        </p:nvSpPr>
        <p:spPr>
          <a:xfrm>
            <a:off x="817141" y="1544049"/>
            <a:ext cx="9493922" cy="2893100"/>
          </a:xfrm>
          <a:prstGeom prst="rect">
            <a:avLst/>
          </a:prstGeom>
          <a:noFill/>
        </p:spPr>
        <p:txBody>
          <a:bodyPr wrap="square" rtlCol="0">
            <a:spAutoFit/>
          </a:bodyPr>
          <a:lstStyle/>
          <a:p>
            <a:pPr marL="342900" indent="-342900">
              <a:buFont typeface="Arial" panose="020B0604020202020204" pitchFamily="34" charset="0"/>
              <a:buChar char="•"/>
            </a:pPr>
            <a:r>
              <a:rPr lang="en-US" altLang="ko-KR" sz="1300" dirty="0"/>
              <a:t>(Please see previous slide)</a:t>
            </a:r>
          </a:p>
          <a:p>
            <a:pPr marL="342900" indent="-342900">
              <a:buFont typeface="Arial" panose="020B0604020202020204" pitchFamily="34" charset="0"/>
              <a:buChar char="•"/>
            </a:pPr>
            <a:endParaRPr lang="en-US" altLang="ko-KR" sz="1300" dirty="0"/>
          </a:p>
          <a:p>
            <a:pPr marL="342900" indent="-342900">
              <a:buFont typeface="Arial" panose="020B0604020202020204" pitchFamily="34" charset="0"/>
              <a:buChar char="•"/>
            </a:pPr>
            <a:r>
              <a:rPr lang="en-US" altLang="ko-KR" sz="1300" dirty="0"/>
              <a:t>The primary goal is to land the new opening market with qualified localization and to benchmark mid-Atlantic data </a:t>
            </a:r>
          </a:p>
          <a:p>
            <a:pPr marL="342900" indent="-342900">
              <a:buFont typeface="Arial" panose="020B0604020202020204" pitchFamily="34" charset="0"/>
              <a:buChar char="•"/>
            </a:pPr>
            <a:endParaRPr lang="en-US" altLang="ko-KR" sz="1300" dirty="0"/>
          </a:p>
          <a:p>
            <a:pPr marL="342900" indent="-342900">
              <a:buFont typeface="Arial" panose="020B0604020202020204" pitchFamily="34" charset="0"/>
              <a:buChar char="•"/>
            </a:pPr>
            <a:r>
              <a:rPr lang="en-US" altLang="ko-KR" sz="1300" dirty="0"/>
              <a:t>The secondary goal is to sort out the item lists based on annual sales and and % change in annual sales on a quarterly basis, which are above 25% of minimum interquartile range</a:t>
            </a:r>
          </a:p>
          <a:p>
            <a:pPr marL="342900" indent="-342900">
              <a:buFont typeface="Arial" panose="020B0604020202020204" pitchFamily="34" charset="0"/>
              <a:buChar char="•"/>
            </a:pPr>
            <a:endParaRPr lang="en-US" altLang="ko-KR" sz="1300" dirty="0"/>
          </a:p>
          <a:p>
            <a:pPr marL="342900" indent="-342900">
              <a:buFont typeface="Arial" panose="020B0604020202020204" pitchFamily="34" charset="0"/>
              <a:buChar char="•"/>
            </a:pPr>
            <a:r>
              <a:rPr lang="en-US" altLang="ko-KR" sz="1300" dirty="0"/>
              <a:t>As a result of analyzing selected 4,988 SKU, annual % change of selected items in each category has outperformed in compared to the mid-Atlantic data.</a:t>
            </a:r>
          </a:p>
          <a:p>
            <a:pPr marL="342900" indent="-342900">
              <a:buFont typeface="Arial" panose="020B0604020202020204" pitchFamily="34" charset="0"/>
              <a:buChar char="•"/>
            </a:pPr>
            <a:endParaRPr lang="en-US" altLang="ko-KR" sz="1300" dirty="0"/>
          </a:p>
          <a:p>
            <a:pPr marL="342900" indent="-342900">
              <a:buFont typeface="Arial" panose="020B0604020202020204" pitchFamily="34" charset="0"/>
              <a:buChar char="•"/>
            </a:pPr>
            <a:r>
              <a:rPr lang="en-US" altLang="ko-KR" sz="1300" dirty="0"/>
              <a:t>The SKU proportion rate of selected items in each category is similar with mid-Atlantic data.</a:t>
            </a:r>
          </a:p>
          <a:p>
            <a:pPr marL="342900" indent="-342900">
              <a:buFont typeface="Arial" panose="020B0604020202020204" pitchFamily="34" charset="0"/>
              <a:buChar char="•"/>
            </a:pPr>
            <a:endParaRPr lang="en-US" altLang="ko-KR" sz="1300" dirty="0"/>
          </a:p>
          <a:p>
            <a:pPr marL="342900" indent="-342900">
              <a:buFont typeface="Arial" panose="020B0604020202020204" pitchFamily="34" charset="0"/>
              <a:buChar char="•"/>
            </a:pPr>
            <a:r>
              <a:rPr lang="en-US" altLang="ko-KR" sz="1300" dirty="0"/>
              <a:t>(Please see the next slide for the detail in regards to the statistical logic)</a:t>
            </a:r>
          </a:p>
          <a:p>
            <a:pPr marL="342900" indent="-342900">
              <a:buFont typeface="Arial" panose="020B0604020202020204" pitchFamily="34" charset="0"/>
              <a:buChar char="•"/>
            </a:pPr>
            <a:endParaRPr lang="en-US" altLang="ko-KR" sz="1300" dirty="0"/>
          </a:p>
        </p:txBody>
      </p:sp>
    </p:spTree>
    <p:extLst>
      <p:ext uri="{BB962C8B-B14F-4D97-AF65-F5344CB8AC3E}">
        <p14:creationId xmlns:p14="http://schemas.microsoft.com/office/powerpoint/2010/main" val="808425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19DDB-353F-8EDF-E673-C340EE2BA708}"/>
              </a:ext>
            </a:extLst>
          </p:cNvPr>
          <p:cNvSpPr>
            <a:spLocks noGrp="1"/>
          </p:cNvSpPr>
          <p:nvPr>
            <p:ph type="ctrTitle"/>
          </p:nvPr>
        </p:nvSpPr>
        <p:spPr>
          <a:xfrm>
            <a:off x="272719" y="-189078"/>
            <a:ext cx="4124827" cy="866861"/>
          </a:xfrm>
        </p:spPr>
        <p:txBody>
          <a:bodyPr/>
          <a:lstStyle/>
          <a:p>
            <a:r>
              <a:rPr lang="en-US" altLang="ko-KR" sz="2800" b="1" dirty="0"/>
              <a:t>Analytical</a:t>
            </a:r>
            <a:r>
              <a:rPr lang="en-US" altLang="ko-KR" sz="2800" dirty="0"/>
              <a:t> </a:t>
            </a:r>
            <a:r>
              <a:rPr lang="en-US" altLang="ko-KR" sz="2800" b="1" dirty="0"/>
              <a:t>Technique</a:t>
            </a:r>
          </a:p>
        </p:txBody>
      </p:sp>
      <p:sp>
        <p:nvSpPr>
          <p:cNvPr id="4" name="Title 1">
            <a:extLst>
              <a:ext uri="{FF2B5EF4-FFF2-40B4-BE49-F238E27FC236}">
                <a16:creationId xmlns:a16="http://schemas.microsoft.com/office/drawing/2014/main" id="{82D68CBA-73FA-C53E-A6A6-F4CB9CBEEA56}"/>
              </a:ext>
            </a:extLst>
          </p:cNvPr>
          <p:cNvSpPr txBox="1">
            <a:spLocks/>
          </p:cNvSpPr>
          <p:nvPr/>
        </p:nvSpPr>
        <p:spPr>
          <a:xfrm>
            <a:off x="573507" y="575527"/>
            <a:ext cx="1820779" cy="34490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1500" b="1" dirty="0"/>
          </a:p>
        </p:txBody>
      </p:sp>
      <p:sp>
        <p:nvSpPr>
          <p:cNvPr id="5" name="TextBox 4">
            <a:extLst>
              <a:ext uri="{FF2B5EF4-FFF2-40B4-BE49-F238E27FC236}">
                <a16:creationId xmlns:a16="http://schemas.microsoft.com/office/drawing/2014/main" id="{BB4F19D5-C01E-D3B7-17F8-8104317F9F87}"/>
              </a:ext>
            </a:extLst>
          </p:cNvPr>
          <p:cNvSpPr txBox="1"/>
          <p:nvPr/>
        </p:nvSpPr>
        <p:spPr>
          <a:xfrm>
            <a:off x="667752" y="1148014"/>
            <a:ext cx="9083843" cy="2816156"/>
          </a:xfrm>
          <a:prstGeom prst="rect">
            <a:avLst/>
          </a:prstGeom>
          <a:noFill/>
        </p:spPr>
        <p:txBody>
          <a:bodyPr wrap="square" rtlCol="0">
            <a:spAutoFit/>
          </a:bodyPr>
          <a:lstStyle/>
          <a:p>
            <a:r>
              <a:rPr lang="en-US" sz="1500" dirty="0"/>
              <a:t>IQR (Interquartile Range) – First Phase</a:t>
            </a:r>
          </a:p>
          <a:p>
            <a:r>
              <a:rPr lang="en-US" sz="1500" dirty="0"/>
              <a:t>	</a:t>
            </a:r>
            <a:r>
              <a:rPr lang="en-US" sz="1200" dirty="0"/>
              <a:t>- Applied IQR techniques to each group of samples by department (upper level of unit category)</a:t>
            </a:r>
          </a:p>
          <a:p>
            <a:r>
              <a:rPr lang="en-US" altLang="ko-KR" sz="1200" dirty="0"/>
              <a:t>	</a:t>
            </a:r>
          </a:p>
          <a:p>
            <a:r>
              <a:rPr lang="en-US" altLang="ko-KR" sz="1200" dirty="0"/>
              <a:t>	- Considering irregularity of the scales in different annual sales of each sample,</a:t>
            </a:r>
          </a:p>
          <a:p>
            <a:r>
              <a:rPr lang="en-US" altLang="ko-KR" sz="1200" dirty="0"/>
              <a:t>	  using a quartile by Annual Sales % change precisely is an effective way to remove samples below 25% of a quartile in each 	  category  </a:t>
            </a:r>
          </a:p>
          <a:p>
            <a:r>
              <a:rPr lang="en-US" sz="1200" dirty="0"/>
              <a:t>	</a:t>
            </a:r>
          </a:p>
          <a:p>
            <a:r>
              <a:rPr lang="en-US" altLang="ko-KR" sz="1200" dirty="0"/>
              <a:t>	- Because it is difficult to filter serve size and feature of each item within the given amount of time, IQR can be viable to 	  sort out the relatively inferior products even if there are similar items and maintain the level of categorical distribution. </a:t>
            </a:r>
          </a:p>
          <a:p>
            <a:r>
              <a:rPr lang="en-US" altLang="ko-KR" sz="1200" dirty="0"/>
              <a:t>	</a:t>
            </a:r>
          </a:p>
          <a:p>
            <a:r>
              <a:rPr lang="en-US" altLang="ko-KR" sz="1200" dirty="0"/>
              <a:t>	- This technique could be limited to maximize the profit; however, it is flexibly compatible to provide diversification of 	 	  item and to widen the range of item selection to the customers without violating skewed item listing in particular 	 	  category</a:t>
            </a:r>
            <a:endParaRPr lang="en-US" sz="1500" dirty="0"/>
          </a:p>
          <a:p>
            <a:pPr marL="342900" indent="-342900">
              <a:buFont typeface="Arial" panose="020B0604020202020204" pitchFamily="34" charset="0"/>
              <a:buChar char="•"/>
            </a:pPr>
            <a:endParaRPr lang="en-US" sz="1500" dirty="0"/>
          </a:p>
        </p:txBody>
      </p:sp>
      <p:sp>
        <p:nvSpPr>
          <p:cNvPr id="3" name="TextBox 2">
            <a:extLst>
              <a:ext uri="{FF2B5EF4-FFF2-40B4-BE49-F238E27FC236}">
                <a16:creationId xmlns:a16="http://schemas.microsoft.com/office/drawing/2014/main" id="{ED55AA4D-EF84-9038-95C7-B5C9069CD8B5}"/>
              </a:ext>
            </a:extLst>
          </p:cNvPr>
          <p:cNvSpPr txBox="1"/>
          <p:nvPr/>
        </p:nvSpPr>
        <p:spPr>
          <a:xfrm>
            <a:off x="621629" y="3849694"/>
            <a:ext cx="9382629" cy="2446824"/>
          </a:xfrm>
          <a:prstGeom prst="rect">
            <a:avLst/>
          </a:prstGeom>
          <a:noFill/>
        </p:spPr>
        <p:txBody>
          <a:bodyPr wrap="square" rtlCol="0">
            <a:spAutoFit/>
          </a:bodyPr>
          <a:lstStyle/>
          <a:p>
            <a:r>
              <a:rPr lang="en-US" sz="1500" dirty="0"/>
              <a:t>IQR (Interquartile Range) – Second Phase</a:t>
            </a:r>
          </a:p>
          <a:p>
            <a:endParaRPr lang="en-US" sz="1500" dirty="0"/>
          </a:p>
          <a:p>
            <a:r>
              <a:rPr lang="en-US" sz="1200" dirty="0"/>
              <a:t>	- Maintained the theme of technique in general, but the second phase mainly focused on removing outliers</a:t>
            </a:r>
            <a:endParaRPr lang="en-US" altLang="ko-KR" sz="1200" dirty="0"/>
          </a:p>
          <a:p>
            <a:endParaRPr lang="en-US" sz="1200" dirty="0"/>
          </a:p>
          <a:p>
            <a:r>
              <a:rPr lang="en-US" sz="1200" dirty="0"/>
              <a:t>	- Outliers in this phase had abnormal movement in quarter-to-quarter sales % change below or above IQR MIN/MAX value 	</a:t>
            </a:r>
          </a:p>
          <a:p>
            <a:r>
              <a:rPr lang="en-US" sz="1200" dirty="0"/>
              <a:t>	</a:t>
            </a:r>
          </a:p>
          <a:p>
            <a:r>
              <a:rPr lang="en-US" sz="1200" dirty="0"/>
              <a:t>	- In this phase, the outliers, which have abnormal fluctuation in sales % change on a quarterly basis due to seasonal or 	 		  unidentified factors, can be deleted among the filtered items in the first phase </a:t>
            </a:r>
          </a:p>
          <a:p>
            <a:r>
              <a:rPr lang="ko-KR" altLang="en-US" sz="1200" dirty="0"/>
              <a:t> </a:t>
            </a:r>
            <a:endParaRPr lang="en-US" altLang="ko-KR" sz="1200" dirty="0"/>
          </a:p>
          <a:p>
            <a:r>
              <a:rPr lang="en-US" sz="1200" dirty="0"/>
              <a:t>	- As an added logic, suspected items that seem to be newly listed at certain timeframe are not regarded as outlier </a:t>
            </a:r>
          </a:p>
          <a:p>
            <a:r>
              <a:rPr lang="en-US" sz="1200" dirty="0"/>
              <a:t>	 </a:t>
            </a:r>
            <a:r>
              <a:rPr lang="en-US" altLang="ko-KR" sz="1200" dirty="0"/>
              <a:t>(Ex. Sales % change in 1Q-2Q</a:t>
            </a:r>
            <a:r>
              <a:rPr lang="ko-KR" altLang="en-US" sz="1200" dirty="0"/>
              <a:t> </a:t>
            </a:r>
            <a:r>
              <a:rPr lang="en-US" altLang="ko-KR" sz="1200" dirty="0"/>
              <a:t>was 0,</a:t>
            </a:r>
            <a:r>
              <a:rPr lang="ko-KR" altLang="en-US" sz="1200" dirty="0"/>
              <a:t> </a:t>
            </a:r>
            <a:r>
              <a:rPr lang="en-US" altLang="ko-KR" sz="1200" dirty="0"/>
              <a:t>but</a:t>
            </a:r>
            <a:r>
              <a:rPr lang="ko-KR" altLang="en-US" sz="1200" dirty="0"/>
              <a:t> </a:t>
            </a:r>
            <a:r>
              <a:rPr lang="en-US" altLang="ko-KR" sz="1200" dirty="0"/>
              <a:t>in 2Q-3Q, the sales % change suddenly popped up to 100%) </a:t>
            </a:r>
            <a:endParaRPr lang="en-US" sz="1500" dirty="0"/>
          </a:p>
          <a:p>
            <a:pPr marL="342900" indent="-342900">
              <a:buFont typeface="Arial" panose="020B0604020202020204" pitchFamily="34" charset="0"/>
              <a:buChar char="•"/>
            </a:pPr>
            <a:endParaRPr lang="en-US" sz="1500" dirty="0"/>
          </a:p>
        </p:txBody>
      </p:sp>
    </p:spTree>
    <p:extLst>
      <p:ext uri="{BB962C8B-B14F-4D97-AF65-F5344CB8AC3E}">
        <p14:creationId xmlns:p14="http://schemas.microsoft.com/office/powerpoint/2010/main" val="1000019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1ABA03C-7E31-39CC-39DA-F66216E7BD6F}"/>
              </a:ext>
            </a:extLst>
          </p:cNvPr>
          <p:cNvSpPr>
            <a:spLocks noGrp="1"/>
          </p:cNvSpPr>
          <p:nvPr>
            <p:ph type="ctrTitle"/>
          </p:nvPr>
        </p:nvSpPr>
        <p:spPr>
          <a:xfrm>
            <a:off x="167436" y="512343"/>
            <a:ext cx="8892345" cy="529391"/>
          </a:xfrm>
        </p:spPr>
        <p:txBody>
          <a:bodyPr/>
          <a:lstStyle/>
          <a:p>
            <a:r>
              <a:rPr lang="en-US" altLang="ko-KR" sz="2800" dirty="0"/>
              <a:t>Analysis of categorical proportion in SKU Selection</a:t>
            </a:r>
          </a:p>
        </p:txBody>
      </p:sp>
      <p:sp>
        <p:nvSpPr>
          <p:cNvPr id="4" name="TextBox 3">
            <a:extLst>
              <a:ext uri="{FF2B5EF4-FFF2-40B4-BE49-F238E27FC236}">
                <a16:creationId xmlns:a16="http://schemas.microsoft.com/office/drawing/2014/main" id="{72269858-A48E-F39C-0E9C-299EEC1EE893}"/>
              </a:ext>
            </a:extLst>
          </p:cNvPr>
          <p:cNvSpPr txBox="1"/>
          <p:nvPr/>
        </p:nvSpPr>
        <p:spPr>
          <a:xfrm>
            <a:off x="794084" y="1822784"/>
            <a:ext cx="4072690" cy="3416320"/>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t>Maintained the level of categorical distribution as similar as mid-Atlantic data as shown on the right</a:t>
            </a:r>
          </a:p>
          <a:p>
            <a:pPr marL="171450" indent="-171450">
              <a:buFont typeface="Arial" panose="020B0604020202020204" pitchFamily="34" charset="0"/>
              <a:buChar char="•"/>
            </a:pPr>
            <a:endParaRPr lang="en-US" altLang="ko-KR" sz="1200" dirty="0"/>
          </a:p>
          <a:p>
            <a:pPr marL="171450" indent="-171450">
              <a:buFont typeface="Arial" panose="020B0604020202020204" pitchFamily="34" charset="0"/>
              <a:buChar char="•"/>
            </a:pPr>
            <a:r>
              <a:rPr lang="en-US" sz="1200" dirty="0"/>
              <a:t>4,988 SKU items are selected based on the statistical techniques (please see the previous slide), and other 12 SKU items are selected based on the highest % change growth rate in 4Q/Q1, when the items are more likely to have the characteristics of seasonality with assumption to have a goal to increase the sales aggressively through making a difference by listing seasonal items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We can expect the effective sales growth and greater competitiveness through selecting relatively superior items, which are sustainable to make an impact on substantial growth in sales without violating the proportion of categorical distribution.</a:t>
            </a:r>
          </a:p>
          <a:p>
            <a:pPr marL="171450" indent="-171450">
              <a:buFont typeface="Arial" panose="020B0604020202020204" pitchFamily="34" charset="0"/>
              <a:buChar char="•"/>
            </a:pPr>
            <a:endParaRPr lang="en-US" sz="1200" dirty="0"/>
          </a:p>
        </p:txBody>
      </p:sp>
      <p:pic>
        <p:nvPicPr>
          <p:cNvPr id="11" name="Picture 10">
            <a:extLst>
              <a:ext uri="{FF2B5EF4-FFF2-40B4-BE49-F238E27FC236}">
                <a16:creationId xmlns:a16="http://schemas.microsoft.com/office/drawing/2014/main" id="{5CAD08BF-B13D-BFF7-8D54-83DDC48DB687}"/>
              </a:ext>
            </a:extLst>
          </p:cNvPr>
          <p:cNvPicPr>
            <a:picLocks noChangeAspect="1"/>
          </p:cNvPicPr>
          <p:nvPr/>
        </p:nvPicPr>
        <p:blipFill>
          <a:blip r:embed="rId2"/>
          <a:stretch>
            <a:fillRect/>
          </a:stretch>
        </p:blipFill>
        <p:spPr>
          <a:xfrm>
            <a:off x="6249414" y="4137411"/>
            <a:ext cx="3439005" cy="2133898"/>
          </a:xfrm>
          <a:prstGeom prst="rect">
            <a:avLst/>
          </a:prstGeom>
        </p:spPr>
      </p:pic>
      <p:pic>
        <p:nvPicPr>
          <p:cNvPr id="13" name="Picture 12">
            <a:extLst>
              <a:ext uri="{FF2B5EF4-FFF2-40B4-BE49-F238E27FC236}">
                <a16:creationId xmlns:a16="http://schemas.microsoft.com/office/drawing/2014/main" id="{BD3FD31B-1798-2C6D-B9AB-02BD35FCB0DF}"/>
              </a:ext>
            </a:extLst>
          </p:cNvPr>
          <p:cNvPicPr>
            <a:picLocks noChangeAspect="1"/>
          </p:cNvPicPr>
          <p:nvPr/>
        </p:nvPicPr>
        <p:blipFill>
          <a:blip r:embed="rId3"/>
          <a:stretch>
            <a:fillRect/>
          </a:stretch>
        </p:blipFill>
        <p:spPr>
          <a:xfrm>
            <a:off x="5229729" y="1127455"/>
            <a:ext cx="5478377" cy="2924235"/>
          </a:xfrm>
          <a:prstGeom prst="rect">
            <a:avLst/>
          </a:prstGeom>
        </p:spPr>
      </p:pic>
    </p:spTree>
    <p:extLst>
      <p:ext uri="{BB962C8B-B14F-4D97-AF65-F5344CB8AC3E}">
        <p14:creationId xmlns:p14="http://schemas.microsoft.com/office/powerpoint/2010/main" val="1539745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1ABA03C-7E31-39CC-39DA-F66216E7BD6F}"/>
              </a:ext>
            </a:extLst>
          </p:cNvPr>
          <p:cNvSpPr>
            <a:spLocks noGrp="1"/>
          </p:cNvSpPr>
          <p:nvPr>
            <p:ph type="ctrTitle"/>
          </p:nvPr>
        </p:nvSpPr>
        <p:spPr>
          <a:xfrm>
            <a:off x="257673" y="512343"/>
            <a:ext cx="7683169" cy="529391"/>
          </a:xfrm>
        </p:spPr>
        <p:txBody>
          <a:bodyPr/>
          <a:lstStyle/>
          <a:p>
            <a:r>
              <a:rPr lang="en-US" altLang="ko-KR" sz="2800" dirty="0"/>
              <a:t>Future Improvement &amp; Strategical Planning</a:t>
            </a:r>
          </a:p>
        </p:txBody>
      </p:sp>
      <p:sp>
        <p:nvSpPr>
          <p:cNvPr id="4" name="TextBox 3">
            <a:extLst>
              <a:ext uri="{FF2B5EF4-FFF2-40B4-BE49-F238E27FC236}">
                <a16:creationId xmlns:a16="http://schemas.microsoft.com/office/drawing/2014/main" id="{72269858-A48E-F39C-0E9C-299EEC1EE893}"/>
              </a:ext>
            </a:extLst>
          </p:cNvPr>
          <p:cNvSpPr txBox="1"/>
          <p:nvPr/>
        </p:nvSpPr>
        <p:spPr>
          <a:xfrm>
            <a:off x="794083" y="1822784"/>
            <a:ext cx="8981575" cy="2862322"/>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t>There is a precise limitation that selecting items based on</a:t>
            </a:r>
            <a:r>
              <a:rPr lang="ko-KR" altLang="en-US" sz="1200" dirty="0"/>
              <a:t> </a:t>
            </a:r>
            <a:r>
              <a:rPr lang="en-US" altLang="ko-KR" sz="1200" dirty="0"/>
              <a:t>one-year period of data </a:t>
            </a:r>
          </a:p>
          <a:p>
            <a:r>
              <a:rPr lang="en-US" altLang="ko-KR" sz="1200" dirty="0">
                <a:sym typeface="Wingdings" pitchFamily="2" charset="2"/>
              </a:rPr>
              <a:t>     Widen the time period and collect more data to analyze the result more intuitively and meaningfully</a:t>
            </a:r>
            <a:endParaRPr lang="en-US" altLang="ko-KR" sz="1200" dirty="0"/>
          </a:p>
          <a:p>
            <a:endParaRPr lang="en-US" sz="1200" dirty="0"/>
          </a:p>
          <a:p>
            <a:endParaRPr lang="en-US" sz="1200" dirty="0"/>
          </a:p>
          <a:p>
            <a:pPr marL="171450" indent="-171450">
              <a:buFont typeface="Arial" panose="020B0604020202020204" pitchFamily="34" charset="0"/>
              <a:buChar char="•"/>
            </a:pPr>
            <a:r>
              <a:rPr lang="en-US" altLang="ko-KR" sz="1200" dirty="0"/>
              <a:t>The process of elaborating the size and the characteristics of each items should be prioritized to analyze the output more accurately</a:t>
            </a:r>
          </a:p>
          <a:p>
            <a:pPr marL="171450" indent="-171450">
              <a:buFont typeface="Arial" panose="020B0604020202020204" pitchFamily="34" charset="0"/>
              <a:buChar char="•"/>
            </a:pPr>
            <a:endParaRPr lang="en-US" altLang="ko-KR" sz="1200" dirty="0"/>
          </a:p>
          <a:p>
            <a:pPr marL="171450" indent="-171450">
              <a:buFont typeface="Arial" panose="020B0604020202020204" pitchFamily="34" charset="0"/>
              <a:buChar char="•"/>
            </a:pPr>
            <a:r>
              <a:rPr lang="en-US" altLang="ko-KR" sz="1200" dirty="0"/>
              <a:t>For the scalability in the future, the data should be updated month to month through automating the statistical logics in use of advanced analytic tools such as Python and R</a:t>
            </a:r>
          </a:p>
          <a:p>
            <a:pPr marL="171450" indent="-171450">
              <a:buFont typeface="Arial" panose="020B0604020202020204" pitchFamily="34" charset="0"/>
              <a:buChar char="•"/>
            </a:pPr>
            <a:endParaRPr lang="en-US" altLang="ko-KR" sz="1200" dirty="0"/>
          </a:p>
          <a:p>
            <a:pPr marL="171450" indent="-171450">
              <a:buFont typeface="Arial" panose="020B0604020202020204" pitchFamily="34" charset="0"/>
              <a:buChar char="•"/>
            </a:pPr>
            <a:r>
              <a:rPr lang="en-US" altLang="ko-KR" sz="1200" dirty="0"/>
              <a:t>For the scalability in the future, the consideration of providing some buffer in range of 0.05 – 0.10 would be needed for targeted category as a tactical movement against competitors in the industry.</a:t>
            </a:r>
          </a:p>
          <a:p>
            <a:endParaRPr lang="en-US" altLang="ko-KR" sz="1200" dirty="0"/>
          </a:p>
          <a:p>
            <a:r>
              <a:rPr lang="en-US" altLang="ko-KR" sz="1200" dirty="0"/>
              <a:t> </a:t>
            </a:r>
          </a:p>
          <a:p>
            <a:pPr marL="171450" indent="-171450">
              <a:buFont typeface="Arial" panose="020B0604020202020204" pitchFamily="34" charset="0"/>
              <a:buChar char="•"/>
            </a:pPr>
            <a:r>
              <a:rPr lang="en-US" sz="1200" dirty="0"/>
              <a:t>Deep dived research regarding seasonal items in advance is needed for planning out quarterly-based market strategy</a:t>
            </a:r>
          </a:p>
        </p:txBody>
      </p:sp>
    </p:spTree>
    <p:extLst>
      <p:ext uri="{BB962C8B-B14F-4D97-AF65-F5344CB8AC3E}">
        <p14:creationId xmlns:p14="http://schemas.microsoft.com/office/powerpoint/2010/main" val="18427411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1559</TotalTime>
  <Words>1172</Words>
  <Application>Microsoft Macintosh PowerPoint</Application>
  <PresentationFormat>Widescreen</PresentationFormat>
  <Paragraphs>90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Goal / Objectives</vt:lpstr>
      <vt:lpstr>Analytical Strategy</vt:lpstr>
      <vt:lpstr>Macro-view Trend Analysis (US vs Mid-Atlantic)</vt:lpstr>
      <vt:lpstr>Macro-view Trend Analysis (US vs Mid-Atlantic)</vt:lpstr>
      <vt:lpstr>5,000 SKU Selection via Statistical Approach</vt:lpstr>
      <vt:lpstr>5,000 SKU Selection via Statistical Approach</vt:lpstr>
      <vt:lpstr>Analytical Technique</vt:lpstr>
      <vt:lpstr>Analysis of categorical proportion in SKU Selection</vt:lpstr>
      <vt:lpstr>Future Improvement &amp; Strategical Planning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Goal</dc:title>
  <dc:creator>동우 신</dc:creator>
  <cp:lastModifiedBy>동우 신</cp:lastModifiedBy>
  <cp:revision>37</cp:revision>
  <dcterms:created xsi:type="dcterms:W3CDTF">2022-10-13T00:49:16Z</dcterms:created>
  <dcterms:modified xsi:type="dcterms:W3CDTF">2022-11-19T22:07:03Z</dcterms:modified>
</cp:coreProperties>
</file>