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403" r:id="rId3"/>
    <p:sldId id="404" r:id="rId4"/>
    <p:sldId id="405" r:id="rId5"/>
    <p:sldId id="406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2808" autoAdjust="0"/>
  </p:normalViewPr>
  <p:slideViewPr>
    <p:cSldViewPr snapToGrid="0">
      <p:cViewPr varScale="1">
        <p:scale>
          <a:sx n="162" d="100"/>
          <a:sy n="162" d="100"/>
        </p:scale>
        <p:origin x="1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shi\OneDrive\&#48148;&#53461;%20&#54868;&#47732;\Springboard\Excel\Water%20Company%20Project\Southern%20Water%20Corp%20Economics%20Case%20Study%20(What-If%20Analysis)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[Southern Water Corp Economics Case Study (What-If Analysis)_Final.xlsx]Sheet1!PivotTable7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Quarterly</a:t>
            </a:r>
            <a:r>
              <a:rPr lang="en-US" sz="1200" b="1" baseline="0" dirty="0"/>
              <a:t> Revenue of </a:t>
            </a:r>
            <a:r>
              <a:rPr lang="en-US" sz="1200" b="1" baseline="0" dirty="0" err="1"/>
              <a:t>Surjek</a:t>
            </a:r>
            <a:r>
              <a:rPr lang="en-US" sz="1200" b="1" baseline="0" dirty="0"/>
              <a:t> Unit</a:t>
            </a:r>
            <a:endParaRPr lang="en-US" sz="1200" b="1" dirty="0"/>
          </a:p>
        </c:rich>
      </c:tx>
      <c:layout>
        <c:manualLayout>
          <c:xMode val="edge"/>
          <c:yMode val="edge"/>
          <c:x val="0.3467400154738407"/>
          <c:y val="3.2426263230617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63201977825861"/>
          <c:y val="0.2884470658121297"/>
          <c:w val="0.81132673111187081"/>
          <c:h val="0.60603973084440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Sheet1!$I$15:$I$16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Sheet1!$I$17</c:f>
              <c:numCache>
                <c:formatCode>#,##0.00</c:formatCode>
                <c:ptCount val="1"/>
                <c:pt idx="0">
                  <c:v>60579689.130999997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31-4EE6-ABA2-3BD691AC01AB}"/>
            </c:ext>
          </c:extLst>
        </c:ser>
        <c:ser>
          <c:idx val="1"/>
          <c:order val="1"/>
          <c:tx>
            <c:strRef>
              <c:f>Sheet1!$J$15:$J$16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Sheet1!$J$17</c:f>
              <c:numCache>
                <c:formatCode>#,##0.00</c:formatCode>
                <c:ptCount val="1"/>
                <c:pt idx="0">
                  <c:v>49059900.811999999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31-4EE6-ABA2-3BD691AC01AB}"/>
            </c:ext>
          </c:extLst>
        </c:ser>
        <c:ser>
          <c:idx val="2"/>
          <c:order val="2"/>
          <c:tx>
            <c:strRef>
              <c:f>Sheet1!$K$15:$K$16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Sheet1!$K$17</c:f>
              <c:numCache>
                <c:formatCode>#,##0.00</c:formatCode>
                <c:ptCount val="1"/>
                <c:pt idx="0">
                  <c:v>48068265.527999997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31-4EE6-ABA2-3BD691AC01AB}"/>
            </c:ext>
          </c:extLst>
        </c:ser>
        <c:ser>
          <c:idx val="3"/>
          <c:order val="3"/>
          <c:tx>
            <c:strRef>
              <c:f>Sheet1!$L$15:$L$16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Sheet1!$L$17</c:f>
              <c:numCache>
                <c:formatCode>#,##0.00</c:formatCode>
                <c:ptCount val="1"/>
                <c:pt idx="0">
                  <c:v>44547493.697999991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31-4EE6-ABA2-3BD691AC0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744735"/>
        <c:axId val="21747231"/>
      </c:barChart>
      <c:catAx>
        <c:axId val="217447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747231"/>
        <c:crosses val="autoZero"/>
        <c:auto val="1"/>
        <c:lblAlgn val="ctr"/>
        <c:lblOffset val="100"/>
        <c:noMultiLvlLbl val="0"/>
      </c:catAx>
      <c:valAx>
        <c:axId val="21747231"/>
        <c:scaling>
          <c:orientation val="minMax"/>
          <c:max val="75000000"/>
          <c:min val="0"/>
        </c:scaling>
        <c:delete val="0"/>
        <c:axPos val="l"/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4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Hard</a:t>
            </a:r>
            <a:r>
              <a:rPr lang="en-US" baseline="0"/>
              <a:t> Water Scatter Plot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SHEET!$V$1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SHEET!$U$2:$U$731</c:f>
              <c:numCache>
                <c:formatCode>"$"#,##0.00</c:formatCode>
                <c:ptCount val="730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SHEET!$V$2:$V$731</c:f>
              <c:numCache>
                <c:formatCode>0.00</c:formatCode>
                <c:ptCount val="730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9C-4A9A-A418-F42D9D031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98832"/>
        <c:axId val="142900080"/>
      </c:scatterChart>
      <c:valAx>
        <c:axId val="142898832"/>
        <c:scaling>
          <c:orientation val="minMax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00080"/>
        <c:crosses val="autoZero"/>
        <c:crossBetween val="midCat"/>
      </c:valAx>
      <c:valAx>
        <c:axId val="142900080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98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</a:t>
            </a:r>
            <a:r>
              <a:rPr lang="en-US" baseline="0"/>
              <a:t> Water Scatter Plot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SHEET!$Q$1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SHEET!$P$2:$P$731</c:f>
              <c:numCache>
                <c:formatCode>"$"#,##0.00</c:formatCode>
                <c:ptCount val="73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SHEET!$Q$2:$Q$731</c:f>
              <c:numCache>
                <c:formatCode>0.00</c:formatCode>
                <c:ptCount val="73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78-4E18-B7CB-343F21FF5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98832"/>
        <c:axId val="142901744"/>
      </c:scatterChart>
      <c:valAx>
        <c:axId val="142898832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01744"/>
        <c:crosses val="autoZero"/>
        <c:crossBetween val="midCat"/>
      </c:valAx>
      <c:valAx>
        <c:axId val="142901744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98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Water Balancing Market Price </a:t>
            </a:r>
            <a:r>
              <a:rPr lang="en-US" b="1" baseline="0"/>
              <a:t> </a:t>
            </a:r>
            <a:r>
              <a:rPr lang="en-US" b="1"/>
              <a:t>vs. </a:t>
            </a:r>
            <a:endParaRPr lang="en-US" b="1" baseline="0"/>
          </a:p>
          <a:p>
            <a:pPr>
              <a:defRPr/>
            </a:pPr>
            <a:r>
              <a:rPr lang="en-US" b="1"/>
              <a:t>Market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Sheet1!$H$49</c:f>
              <c:strCache>
                <c:ptCount val="1"/>
                <c:pt idx="0">
                  <c:v>Market Water Demand (Mega-Litres)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Sheet1!$I$48:$T$48</c:f>
              <c:numCache>
                <c:formatCode>[$-409]mmm\-yy;@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Sheet1!$I$49:$T$49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D-4243-BFDF-FE28B3A90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677567"/>
        <c:axId val="2095683391"/>
      </c:barChart>
      <c:lineChart>
        <c:grouping val="standard"/>
        <c:varyColors val="0"/>
        <c:ser>
          <c:idx val="1"/>
          <c:order val="1"/>
          <c:tx>
            <c:strRef>
              <c:f>Sheet1!$H$50</c:f>
              <c:strCache>
                <c:ptCount val="1"/>
                <c:pt idx="0">
                  <c:v>Average Water Balancing Market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Sheet1!$I$48:$T$48</c:f>
              <c:numCache>
                <c:formatCode>[$-409]mmm\-yy;@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Sheet1!$I$50:$T$50</c:f>
              <c:numCache>
                <c:formatCode>#,##0.00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4D-4243-BFDF-FE28B3A90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676735"/>
        <c:axId val="2095680479"/>
      </c:lineChart>
      <c:dateAx>
        <c:axId val="2095676735"/>
        <c:scaling>
          <c:orientation val="minMax"/>
        </c:scaling>
        <c:delete val="0"/>
        <c:axPos val="b"/>
        <c:numFmt formatCode="[$-409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80479"/>
        <c:crosses val="autoZero"/>
        <c:auto val="1"/>
        <c:lblOffset val="100"/>
        <c:baseTimeUnit val="months"/>
      </c:dateAx>
      <c:valAx>
        <c:axId val="209568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76735"/>
        <c:crosses val="autoZero"/>
        <c:crossBetween val="between"/>
      </c:valAx>
      <c:valAx>
        <c:axId val="2095683391"/>
        <c:scaling>
          <c:orientation val="minMax"/>
          <c:max val="2450"/>
          <c:min val="1900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677567"/>
        <c:crosses val="max"/>
        <c:crossBetween val="between"/>
      </c:valAx>
      <c:dateAx>
        <c:axId val="2095677567"/>
        <c:scaling>
          <c:orientation val="minMax"/>
        </c:scaling>
        <c:delete val="1"/>
        <c:axPos val="b"/>
        <c:numFmt formatCode="[$-409]mmm\-yy;@" sourceLinked="1"/>
        <c:majorTickMark val="out"/>
        <c:minorTickMark val="none"/>
        <c:tickLblPos val="nextTo"/>
        <c:crossAx val="209568339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Cost to Produce</a:t>
            </a:r>
            <a:r>
              <a:rPr lang="en-US" b="1" baseline="0"/>
              <a:t> vs. WBMP Market Price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 Cost Analysis'!$B$226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Analysis'!$B$227:$B$229</c:f>
              <c:numCache>
                <c:formatCode>"$"#,##0.00;[Red]\-"$"#,##0.00\ "$/ML"</c:formatCode>
                <c:ptCount val="3"/>
                <c:pt idx="0">
                  <c:v>25.001374005209883</c:v>
                </c:pt>
                <c:pt idx="1">
                  <c:v>54.231506516209798</c:v>
                </c:pt>
                <c:pt idx="2" formatCode="&quot;$&quot;#,##0.00;[Red]\-&quot;$&quot;#,##0.00">
                  <c:v>35.80418919825496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B-44A5-A233-F74E61141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207983"/>
        <c:axId val="446202991"/>
      </c:barChart>
      <c:lineChart>
        <c:grouping val="standard"/>
        <c:varyColors val="0"/>
        <c:ser>
          <c:idx val="1"/>
          <c:order val="1"/>
          <c:tx>
            <c:strRef>
              <c:f>'Economic Cost Analysis'!$C$226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31750" cap="rnd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>
                  <a:lumMod val="75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  <a:effectLst/>
            </c:spPr>
          </c:marker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Analysis'!$C$227:$C$229</c:f>
              <c:numCache>
                <c:formatCode>"$"#,##0.00;[Red]\-"$"#,##0.00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7EB-44A5-A233-F74E61141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207983"/>
        <c:axId val="446202991"/>
      </c:lineChart>
      <c:catAx>
        <c:axId val="44620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202991"/>
        <c:crosses val="autoZero"/>
        <c:auto val="1"/>
        <c:lblAlgn val="ctr"/>
        <c:lblOffset val="100"/>
        <c:noMultiLvlLbl val="0"/>
      </c:catAx>
      <c:valAx>
        <c:axId val="4462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20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Surjek Scatter Plot (Cost to</a:t>
            </a:r>
            <a:r>
              <a:rPr lang="en-US" sz="1100" b="1" baseline="0"/>
              <a:t> Produce vs. Volume of Water Product)</a:t>
            </a:r>
            <a:endParaRPr lang="en-US" sz="11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'Economic Cost Analysis (2)'!$G$32:$R$32</c:f>
              <c:numCache>
                <c:formatCode>#,##0.00</c:formatCode>
                <c:ptCount val="12"/>
                <c:pt idx="0">
                  <c:v>214968.99900000001</c:v>
                </c:pt>
                <c:pt idx="1">
                  <c:v>228199.05100000001</c:v>
                </c:pt>
                <c:pt idx="2">
                  <c:v>216536.467</c:v>
                </c:pt>
                <c:pt idx="3">
                  <c:v>236760.27600000001</c:v>
                </c:pt>
                <c:pt idx="4">
                  <c:v>232052.864</c:v>
                </c:pt>
                <c:pt idx="5">
                  <c:v>240210.16</c:v>
                </c:pt>
                <c:pt idx="6">
                  <c:v>288160.549</c:v>
                </c:pt>
                <c:pt idx="7">
                  <c:v>306884.52399999998</c:v>
                </c:pt>
                <c:pt idx="8">
                  <c:v>367651.00600000005</c:v>
                </c:pt>
                <c:pt idx="9">
                  <c:v>351990.16599999997</c:v>
                </c:pt>
                <c:pt idx="10">
                  <c:v>362822</c:v>
                </c:pt>
                <c:pt idx="11">
                  <c:v>260312.3</c:v>
                </c:pt>
              </c:numCache>
            </c:numRef>
          </c:xVal>
          <c:yVal>
            <c:numRef>
              <c:f>'Economic Cost Analysis (2)'!$G$33:$R$33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80-4488-B3BA-151A43252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2678288"/>
        <c:axId val="1742675792"/>
      </c:scatterChart>
      <c:valAx>
        <c:axId val="1742678288"/>
        <c:scaling>
          <c:orientation val="minMax"/>
          <c:min val="2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675792"/>
        <c:crosses val="autoZero"/>
        <c:crossBetween val="midCat"/>
        <c:majorUnit val="40000"/>
        <c:minorUnit val="15000"/>
      </c:valAx>
      <c:valAx>
        <c:axId val="174267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678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baseline="0">
                <a:effectLst/>
              </a:rPr>
              <a:t>Jutik Scatter Plot (Cost to Produce vs. Volume of Water Product)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Cost Analysis (2)'!$G$43:$R$43</c:f>
              <c:numCache>
                <c:formatCode>#,##0.00</c:formatCode>
                <c:ptCount val="12"/>
                <c:pt idx="0">
                  <c:v>250241.99099999998</c:v>
                </c:pt>
                <c:pt idx="1">
                  <c:v>206740.70300000001</c:v>
                </c:pt>
                <c:pt idx="2">
                  <c:v>201235.46099999995</c:v>
                </c:pt>
                <c:pt idx="3">
                  <c:v>174369.56599999999</c:v>
                </c:pt>
                <c:pt idx="4">
                  <c:v>204091.05</c:v>
                </c:pt>
                <c:pt idx="5">
                  <c:v>146356.666</c:v>
                </c:pt>
                <c:pt idx="6">
                  <c:v>204202.49700000003</c:v>
                </c:pt>
                <c:pt idx="7">
                  <c:v>217430.19900000002</c:v>
                </c:pt>
                <c:pt idx="8">
                  <c:v>230982.2</c:v>
                </c:pt>
                <c:pt idx="9">
                  <c:v>236441.136</c:v>
                </c:pt>
                <c:pt idx="10">
                  <c:v>241407.36899999998</c:v>
                </c:pt>
                <c:pt idx="11">
                  <c:v>220380.334</c:v>
                </c:pt>
              </c:numCache>
            </c:numRef>
          </c:xVal>
          <c:yVal>
            <c:numRef>
              <c:f>'Economic Cost Analysis (2)'!$G$44:$R$44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95-4B71-84E4-A7BE2772E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26704"/>
        <c:axId val="142924624"/>
      </c:scatterChart>
      <c:valAx>
        <c:axId val="14292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24624"/>
        <c:crosses val="autoZero"/>
        <c:crossBetween val="midCat"/>
      </c:valAx>
      <c:valAx>
        <c:axId val="14292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2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Scatter Plot (Hard +</a:t>
            </a:r>
            <a:r>
              <a:rPr lang="en-US" baseline="0"/>
              <a:t> Soft)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Analysis'!$B$16</c:f>
              <c:strCache>
                <c:ptCount val="1"/>
                <c:pt idx="0">
                  <c:v>Avg. Quantity of Soft +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Market Analysis'!$C$15:$N$15</c:f>
              <c:numCache>
                <c:formatCode>"$"#,##0.00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'Economic Market Analysis'!$C$16:$N$16</c:f>
              <c:numCache>
                <c:formatCode>#,##0.00</c:formatCode>
                <c:ptCount val="12"/>
                <c:pt idx="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EE-478F-99A6-7781AB2A7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049360"/>
        <c:axId val="1816056848"/>
      </c:scatterChart>
      <c:valAx>
        <c:axId val="1816049360"/>
        <c:scaling>
          <c:orientation val="minMax"/>
          <c:min val="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56848"/>
        <c:crosses val="autoZero"/>
        <c:crossBetween val="midCat"/>
      </c:valAx>
      <c:valAx>
        <c:axId val="1816056848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Hard Water Scatter</a:t>
            </a:r>
            <a:r>
              <a:rPr lang="en-US" baseline="0"/>
              <a:t> Plot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Analysis'!$B$21</c:f>
              <c:strCache>
                <c:ptCount val="1"/>
                <c:pt idx="0">
                  <c:v>Avg. Quantity of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Market Analysis'!$C$20:$N$20</c:f>
              <c:numCache>
                <c:formatCode>"$"#,##0.00</c:formatCode>
                <c:ptCount val="12"/>
                <c:pt idx="0">
                  <c:v>110.48381542382315</c:v>
                </c:pt>
                <c:pt idx="1">
                  <c:v>112.41</c:v>
                </c:pt>
                <c:pt idx="2">
                  <c:v>110.425</c:v>
                </c:pt>
                <c:pt idx="3">
                  <c:v>94.158333333333303</c:v>
                </c:pt>
                <c:pt idx="4">
                  <c:v>95.897499999999994</c:v>
                </c:pt>
                <c:pt idx="5">
                  <c:v>89.527999999999906</c:v>
                </c:pt>
                <c:pt idx="6">
                  <c:v>94.661249999999995</c:v>
                </c:pt>
                <c:pt idx="7">
                  <c:v>92.579166666666595</c:v>
                </c:pt>
                <c:pt idx="8">
                  <c:v>94.0058333333333</c:v>
                </c:pt>
                <c:pt idx="9">
                  <c:v>95.185833333333306</c:v>
                </c:pt>
                <c:pt idx="10">
                  <c:v>92.434166666666599</c:v>
                </c:pt>
                <c:pt idx="11">
                  <c:v>94.431666666666601</c:v>
                </c:pt>
              </c:numCache>
            </c:numRef>
          </c:xVal>
          <c:yVal>
            <c:numRef>
              <c:f>'Economic Market Analysis'!$C$21:$N$21</c:f>
              <c:numCache>
                <c:formatCode>#,##0.00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4A-41ED-891A-8783DED69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070992"/>
        <c:axId val="1816048112"/>
      </c:scatterChart>
      <c:valAx>
        <c:axId val="1816070992"/>
        <c:scaling>
          <c:orientation val="minMax"/>
          <c:max val="115"/>
          <c:min val="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8112"/>
        <c:crosses val="autoZero"/>
        <c:crossBetween val="midCat"/>
      </c:valAx>
      <c:valAx>
        <c:axId val="1816048112"/>
        <c:scaling>
          <c:orientation val="minMax"/>
          <c:max val="2600"/>
          <c:min val="2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70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Soft Water 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'Economic Market Analysis'!$C$25:$N$25</c:f>
              <c:numCache>
                <c:formatCode>"$"#,##0.00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'Economic Market Analysis'!$C$26:$N$26</c:f>
              <c:numCache>
                <c:formatCode>#,##0.00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7A-420E-966B-39F68E0B5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01360"/>
        <c:axId val="1816101776"/>
      </c:scatterChart>
      <c:valAx>
        <c:axId val="1816101360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101776"/>
        <c:crosses val="autoZero"/>
        <c:crossBetween val="midCat"/>
      </c:valAx>
      <c:valAx>
        <c:axId val="1816101776"/>
        <c:scaling>
          <c:orientation val="minMax"/>
          <c:min val="1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10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Scatter Plot (Hard + Soft)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SHEET!$B$2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SHEET!$A$3:$A$1462</c:f>
              <c:numCache>
                <c:formatCode>"$"#,##0.00</c:formatCode>
                <c:ptCount val="146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SHEET!$B$3:$B$1462</c:f>
              <c:numCache>
                <c:formatCode>0.00</c:formatCode>
                <c:ptCount val="146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AF-42E6-A63A-0769F74B0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053104"/>
        <c:axId val="1816058096"/>
      </c:scatterChart>
      <c:valAx>
        <c:axId val="181605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58096"/>
        <c:crosses val="autoZero"/>
        <c:crossBetween val="midCat"/>
      </c:valAx>
      <c:valAx>
        <c:axId val="1816058096"/>
        <c:scaling>
          <c:orientation val="minMax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53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10/07/2022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 estimated </a:t>
            </a:r>
            <a:r>
              <a:rPr lang="en-GB" sz="1200" b="1" dirty="0">
                <a:solidFill>
                  <a:srgbClr val="FF0000"/>
                </a:solidFill>
              </a:rPr>
              <a:t>22.03% </a:t>
            </a:r>
            <a:r>
              <a:rPr lang="en-GB" sz="1200" b="1" dirty="0"/>
              <a:t>reduction in Surjek’s Revenues </a:t>
            </a:r>
            <a:r>
              <a:rPr lang="en-GB" sz="1200" b="1" dirty="0">
                <a:solidFill>
                  <a:srgbClr val="FF0000"/>
                </a:solidFill>
              </a:rPr>
              <a:t>($44 M) </a:t>
            </a:r>
            <a:r>
              <a:rPr lang="en-GB" sz="1200" b="1" dirty="0"/>
              <a:t>due to the Maintenance Outage, </a:t>
            </a:r>
            <a:r>
              <a:rPr lang="en-GB" sz="1200" b="1" dirty="0">
                <a:solidFill>
                  <a:srgbClr val="FF0000"/>
                </a:solidFill>
              </a:rPr>
              <a:t>Quarter 4</a:t>
            </a:r>
            <a:r>
              <a:rPr lang="en-GB" sz="1200" b="1" dirty="0"/>
              <a:t> presents the best balance of revenue-loss mitigation with respect to market pricing, as opposed to </a:t>
            </a:r>
            <a:r>
              <a:rPr lang="en-GB" sz="1200" b="1" dirty="0">
                <a:solidFill>
                  <a:srgbClr val="FF0000"/>
                </a:solidFill>
              </a:rPr>
              <a:t>Quarter 1 </a:t>
            </a:r>
            <a:r>
              <a:rPr lang="en-GB" sz="1200" b="1" dirty="0"/>
              <a:t>which represents the highest demand (</a:t>
            </a:r>
            <a:r>
              <a:rPr lang="en-GB" sz="1200" b="1" dirty="0">
                <a:solidFill>
                  <a:srgbClr val="FF0000"/>
                </a:solidFill>
              </a:rPr>
              <a:t>2273.07 GL</a:t>
            </a:r>
            <a:r>
              <a:rPr lang="en-GB" sz="1200" b="1" dirty="0"/>
              <a:t>) and Water Balancing Market Prices (</a:t>
            </a:r>
            <a:r>
              <a:rPr lang="en-GB" sz="1200" b="1" dirty="0">
                <a:solidFill>
                  <a:srgbClr val="FF0000"/>
                </a:solidFill>
              </a:rPr>
              <a:t>$84.84</a:t>
            </a:r>
            <a:r>
              <a:rPr lang="en-GB" sz="1200" b="1" dirty="0"/>
              <a:t>).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2909AE-DC08-FF0D-CE6D-5B49CEF09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18804"/>
              </p:ext>
            </p:extLst>
          </p:nvPr>
        </p:nvGraphicFramePr>
        <p:xfrm>
          <a:off x="370691" y="1050254"/>
          <a:ext cx="8040667" cy="2349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2662C9-36AC-317C-8EBB-72C35E2AE0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301055"/>
              </p:ext>
            </p:extLst>
          </p:nvPr>
        </p:nvGraphicFramePr>
        <p:xfrm>
          <a:off x="242057" y="3360737"/>
          <a:ext cx="8297934" cy="30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</a:t>
            </a:r>
            <a:r>
              <a:rPr lang="en-GB" sz="1200" b="1" dirty="0" err="1"/>
              <a:t>Kootha</a:t>
            </a:r>
            <a:r>
              <a:rPr lang="en-GB" sz="1200" b="1" dirty="0"/>
              <a:t> is the most cost-effective $25/ML) followed by </a:t>
            </a:r>
            <a:r>
              <a:rPr lang="en-GB" sz="1200" b="1" dirty="0" err="1"/>
              <a:t>Jutik</a:t>
            </a:r>
            <a:r>
              <a:rPr lang="en-GB" sz="1200" b="1" dirty="0"/>
              <a:t> ($35.80/ML) and lastly </a:t>
            </a:r>
            <a:r>
              <a:rPr lang="en-GB" sz="1200" b="1" dirty="0" err="1"/>
              <a:t>Surjek</a:t>
            </a:r>
            <a:r>
              <a:rPr lang="en-GB" sz="1200" b="1" dirty="0"/>
              <a:t> ($54.23/ML)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F62C9B-A6E7-4778-59A3-3797F447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731918"/>
              </p:ext>
            </p:extLst>
          </p:nvPr>
        </p:nvGraphicFramePr>
        <p:xfrm>
          <a:off x="632698" y="1050254"/>
          <a:ext cx="7779782" cy="243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1.png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468788" y="3486149"/>
            <a:ext cx="7943691" cy="2891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89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&lt;what economic principles indicates costs declining with volume?&gt;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2.png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87325" y="1142694"/>
            <a:ext cx="4352925" cy="2457450"/>
          </a:xfrm>
          <a:prstGeom prst="rect">
            <a:avLst/>
          </a:prstGeom>
          <a:noFill/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18491D-990C-44B7-94B0-05D9E6257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867004"/>
              </p:ext>
            </p:extLst>
          </p:nvPr>
        </p:nvGraphicFramePr>
        <p:xfrm>
          <a:off x="268287" y="3864478"/>
          <a:ext cx="4191000" cy="238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AAE170-299B-4460-B661-9EF98BEFA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054126"/>
              </p:ext>
            </p:extLst>
          </p:nvPr>
        </p:nvGraphicFramePr>
        <p:xfrm>
          <a:off x="4540250" y="1142693"/>
          <a:ext cx="4233863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8756D6-BD4F-0A33-27D7-3E9CC1EB7D30}"/>
              </a:ext>
            </a:extLst>
          </p:cNvPr>
          <p:cNvSpPr txBox="1"/>
          <p:nvPr/>
        </p:nvSpPr>
        <p:spPr>
          <a:xfrm>
            <a:off x="4731283" y="4325703"/>
            <a:ext cx="396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three charts indicate that cost to product seemingly decline at some point with respect to increasing the volume of water product. A proportionate saving in costs gained by an increased level of water production. </a:t>
            </a:r>
          </a:p>
        </p:txBody>
      </p:sp>
    </p:spTree>
    <p:extLst>
      <p:ext uri="{BB962C8B-B14F-4D97-AF65-F5344CB8AC3E}">
        <p14:creationId xmlns:p14="http://schemas.microsoft.com/office/powerpoint/2010/main" val="41711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hard water tends to be relatively price inelastic regardless of quantity purchased, whilst soft water is more representative of an elastic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F7C34F-99D9-8935-E5C4-EC37AF08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535325"/>
              </p:ext>
            </p:extLst>
          </p:nvPr>
        </p:nvGraphicFramePr>
        <p:xfrm>
          <a:off x="2402919" y="1176306"/>
          <a:ext cx="4274661" cy="252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C121E1-CF8D-D899-DAE0-8B81A422E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940"/>
              </p:ext>
            </p:extLst>
          </p:nvPr>
        </p:nvGraphicFramePr>
        <p:xfrm>
          <a:off x="263049" y="4058677"/>
          <a:ext cx="4159930" cy="240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203F97A-F5ED-743D-DC82-B31686159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781120"/>
              </p:ext>
            </p:extLst>
          </p:nvPr>
        </p:nvGraphicFramePr>
        <p:xfrm>
          <a:off x="4391025" y="4058676"/>
          <a:ext cx="4159930" cy="240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330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that soft water is seen as more of a ‘less core’ product than that of hard water whose price remains largely inflexible.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A71973-69FF-4B58-978D-05B50D4D3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17813"/>
              </p:ext>
            </p:extLst>
          </p:nvPr>
        </p:nvGraphicFramePr>
        <p:xfrm>
          <a:off x="2213314" y="1050361"/>
          <a:ext cx="4252379" cy="249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3CCA99-4F4F-4FE0-AB28-C6DD7FC7E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29691"/>
              </p:ext>
            </p:extLst>
          </p:nvPr>
        </p:nvGraphicFramePr>
        <p:xfrm>
          <a:off x="293259" y="3810984"/>
          <a:ext cx="3700604" cy="244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E8F199-1670-4DA2-B197-9DB6E78A1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547525"/>
              </p:ext>
            </p:extLst>
          </p:nvPr>
        </p:nvGraphicFramePr>
        <p:xfrm>
          <a:off x="4339503" y="3845875"/>
          <a:ext cx="4252379" cy="244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2077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17044</TotalTime>
  <Words>364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1_Synergy_CF_YNR013</vt:lpstr>
      <vt:lpstr>think-cell Slide</vt:lpstr>
      <vt:lpstr>With a estimated 22.03% reduction in Surjek’s Revenues ($44 M) due to the Maintenance Outage, Quarter 4 presents the best balance of revenue-loss mitigation with respect to market pricing, as opposed to Quarter 1 which represents the highest demand (2273.07 GL) and Water Balancing Market Prices ($84.84).</vt:lpstr>
      <vt:lpstr>Of the three Desalination Plants, all three remain profitable at current market prices by a favourable margin; Clearly Kootha is the most cost-effective $25/ML) followed by Jutik ($35.80/ML) and lastly Surjek ($54.23/ML) which is consistent across the July-2013 to June-2014 period. </vt:lpstr>
      <vt:lpstr>Contrasting the Cost to Produce against the Volume of Water Produced highlights clear &lt;what economic principles indicates costs declining with volume?&gt; with costs rapidly dwindling across all plants as volume surges, with this being particularly noticeable across the Kootha and Surjek Plants with costs dropping as much as 50%.  </vt:lpstr>
      <vt:lpstr>Drilling down further from a product-perspective, reveals two different patterns of elasticity where hard water tends to be relatively price inelastic regardless of quantity purchased, whilst soft water is more representative of an elastic price-to-volume relationship.</vt:lpstr>
      <vt:lpstr>Lastly, when viewing the economic pricing data from an micro-perspective, it is indicative that soft water is seen as more of a ‘less core’ product than that of hard water whose price remains largely inflexible.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동우 신</cp:lastModifiedBy>
  <cp:revision>86</cp:revision>
  <dcterms:created xsi:type="dcterms:W3CDTF">2020-04-12T13:23:13Z</dcterms:created>
  <dcterms:modified xsi:type="dcterms:W3CDTF">2022-07-11T01:59:37Z</dcterms:modified>
</cp:coreProperties>
</file>