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392" r:id="rId3"/>
    <p:sldId id="400" r:id="rId4"/>
    <p:sldId id="396" r:id="rId5"/>
    <p:sldId id="402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 varScale="1">
        <p:scale>
          <a:sx n="149" d="100"/>
          <a:sy n="149" d="100"/>
        </p:scale>
        <p:origin x="20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a94b2f9d3c19aa/&#48148;&#53461;%20&#54868;&#47732;/Springboard/Project/Southern%20Water%20Corp%20Financial%20Case%20Study_EBIT_Dongwoo%20Shi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Segment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'[Southern Water Corp Financial Case Study_EBIT_Dongwoo Shin.xlsx]Revenue Analysis'!$A$64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Shin.xlsx]Revenue Analysis'!$B$63:$D$63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Study_EBIT_Dongwoo Shin.xlsx]Revenue Analysis'!$B$64:$D$64</c:f>
              <c:numCache>
                <c:formatCode>0.0%</c:formatCode>
                <c:ptCount val="3"/>
                <c:pt idx="0">
                  <c:v>0.52320475368890496</c:v>
                </c:pt>
                <c:pt idx="1">
                  <c:v>0.25754754000336344</c:v>
                </c:pt>
                <c:pt idx="2">
                  <c:v>0.2192477063077316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15-45AB-88AF-5FDD184D2CEA}"/>
            </c:ext>
          </c:extLst>
        </c:ser>
        <c:ser>
          <c:idx val="1"/>
          <c:order val="1"/>
          <c:tx>
            <c:strRef>
              <c:f>'[Southern Water Corp Financial Case Study_EBIT_Dongwoo Shin.xlsx]Revenue Analysis'!$A$65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Shin.xlsx]Revenue Analysis'!$B$63:$D$63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Study_EBIT_Dongwoo Shin.xlsx]Revenue Analysis'!$B$65:$D$65</c:f>
              <c:numCache>
                <c:formatCode>0.0%</c:formatCode>
                <c:ptCount val="3"/>
                <c:pt idx="0">
                  <c:v>0.40764341953130867</c:v>
                </c:pt>
                <c:pt idx="1">
                  <c:v>0.34887778413286691</c:v>
                </c:pt>
                <c:pt idx="2">
                  <c:v>0.24347879633582434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15-45AB-88AF-5FDD184D2CEA}"/>
            </c:ext>
          </c:extLst>
        </c:ser>
        <c:ser>
          <c:idx val="2"/>
          <c:order val="2"/>
          <c:tx>
            <c:strRef>
              <c:f>'[Southern Water Corp Financial Case Study_EBIT_Dongwoo Shin.xlsx]Revenue Analysis'!$A$66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Shin.xlsx]Revenue Analysis'!$B$63:$D$63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Study_EBIT_Dongwoo Shin.xlsx]Revenue Analysis'!$B$66:$D$66</c:f>
              <c:numCache>
                <c:formatCode>0.0%</c:formatCode>
                <c:ptCount val="3"/>
                <c:pt idx="0">
                  <c:v>0.41462998885337127</c:v>
                </c:pt>
                <c:pt idx="1">
                  <c:v>0.35498085766522613</c:v>
                </c:pt>
                <c:pt idx="2">
                  <c:v>0.23038915348140251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15-45AB-88AF-5FDD184D2CE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2897343"/>
        <c:axId val="602900255"/>
      </c:barChart>
      <c:catAx>
        <c:axId val="60289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00255"/>
        <c:crosses val="autoZero"/>
        <c:auto val="1"/>
        <c:lblAlgn val="ctr"/>
        <c:lblOffset val="100"/>
        <c:noMultiLvlLbl val="0"/>
      </c:catAx>
      <c:valAx>
        <c:axId val="602900255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9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Paper_EBIT!PivotTable121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="1" dirty="0"/>
              <a:t>Total EBIT</a:t>
            </a:r>
            <a:r>
              <a:rPr lang="en-US" sz="700" b="1" baseline="0" dirty="0"/>
              <a:t> Margin by Units (12-months Period)</a:t>
            </a:r>
            <a:endParaRPr lang="en-US" sz="7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3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3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  <c:pivotFmt>
        <c:idx val="21"/>
        <c:spPr>
          <a:solidFill>
            <a:schemeClr val="accent3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'Scratch Paper_EBIT'!$AO$190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7-4EC8-8CED-A80B4BEB89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7-4EC8-8CED-A80B4BEB89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57-4EC8-8CED-A80B4BEB8997}"/>
              </c:ext>
            </c:extLst>
          </c:dPt>
          <c:dLbls>
            <c:dLbl>
              <c:idx val="2"/>
              <c:layout>
                <c:manualLayout>
                  <c:x val="7.5303851188905258E-2"/>
                  <c:y val="0.131270771735530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57-4EC8-8CED-A80B4BEB899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'Scratch Paper_EBIT'!$AN$191:$AN$194</c:f>
              <c:strCache>
                <c:ptCount val="3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</c:strCache>
            </c:strRef>
          </c:cat>
          <c:val>
            <c:numRef>
              <c:f>'Scratch Paper_EBIT'!$AO$191:$AO$194</c:f>
              <c:numCache>
                <c:formatCode>General</c:formatCode>
                <c:ptCount val="3"/>
                <c:pt idx="0">
                  <c:v>0.44567644671722018</c:v>
                </c:pt>
                <c:pt idx="1">
                  <c:v>0.27797794172946699</c:v>
                </c:pt>
                <c:pt idx="2">
                  <c:v>0.11340244014940315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57-4EC8-8CED-A80B4BEB8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19894080744632"/>
          <c:y val="0.38711842895925386"/>
          <c:w val="0.10943044822996563"/>
          <c:h val="0.39911907871851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Paper_EBIT!PivotTable114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Monthly total EBIT</a:t>
            </a:r>
            <a:r>
              <a:rPr lang="en-US" sz="1600" b="1" baseline="0"/>
              <a:t> of all units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1.2574528213850265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4.7154480801938063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6751465669906366E-3"/>
              <c:y val="-5.7632588536899089E-17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3.1436320534625431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4.7154480801938063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1.2574528213850265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3.1436320534625431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6751465669906366E-3"/>
              <c:y val="-5.7632588536899089E-17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4.7154480801938063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1.2574528213850265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3.1436320534625431E-2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6751465669906366E-3"/>
              <c:y val="-5.7632588536899089E-17"/>
            </c:manualLayout>
          </c:layout>
          <c:numFmt formatCode="_(&quot;$&quot;* #,##0.00_);_(&quot;$&quot;* \(#,##0.00\);_(&quot;$&quot;* &quot;-&quot;??_);_(@_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'Scratch Paper_EBIT'!$AI$40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4BF-47C4-B577-6579B21C620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4BF-47C4-B577-6579B21C620B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4BF-47C4-B577-6579B21C620B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4BF-47C4-B577-6579B21C620B}"/>
              </c:ext>
            </c:extLst>
          </c:dPt>
          <c:dLbls>
            <c:dLbl>
              <c:idx val="1"/>
              <c:layout>
                <c:manualLayout>
                  <c:x val="0"/>
                  <c:y val="-4.7154480801938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BF-47C4-B577-6579B21C620B}"/>
                </c:ext>
              </c:extLst>
            </c:dLbl>
            <c:dLbl>
              <c:idx val="2"/>
              <c:layout>
                <c:manualLayout>
                  <c:x val="0"/>
                  <c:y val="-1.25745282138502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BF-47C4-B577-6579B21C620B}"/>
                </c:ext>
              </c:extLst>
            </c:dLbl>
            <c:dLbl>
              <c:idx val="8"/>
              <c:layout>
                <c:manualLayout>
                  <c:x val="0"/>
                  <c:y val="-8.6578266052849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BF-47C4-B577-6579B21C620B}"/>
                </c:ext>
              </c:extLst>
            </c:dLbl>
            <c:dLbl>
              <c:idx val="11"/>
              <c:layout>
                <c:manualLayout>
                  <c:x val="-5.6751465669906366E-3"/>
                  <c:y val="-5.763258853689908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BF-47C4-B577-6579B21C620B}"/>
                </c:ext>
              </c:extLst>
            </c:dLbl>
            <c:numFmt formatCode="_(&quot;$&quot;* #,##0.00_);_(&quot;$&quot;* \(#,##0.00\);_(&quot;$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'Scratch Paper_EBIT'!$AH$41:$AH$53</c:f>
              <c:strCache>
                <c:ptCount val="12"/>
                <c:pt idx="0">
                  <c:v>2013-7</c:v>
                </c:pt>
                <c:pt idx="1">
                  <c:v>2013-8</c:v>
                </c:pt>
                <c:pt idx="2">
                  <c:v>2013-9</c:v>
                </c:pt>
                <c:pt idx="3">
                  <c:v>2013-10</c:v>
                </c:pt>
                <c:pt idx="4">
                  <c:v>2013-11</c:v>
                </c:pt>
                <c:pt idx="5">
                  <c:v>2013-12</c:v>
                </c:pt>
                <c:pt idx="6">
                  <c:v>2014-1</c:v>
                </c:pt>
                <c:pt idx="7">
                  <c:v>2014-2</c:v>
                </c:pt>
                <c:pt idx="8">
                  <c:v>2014-3</c:v>
                </c:pt>
                <c:pt idx="9">
                  <c:v>2014-4</c:v>
                </c:pt>
                <c:pt idx="10">
                  <c:v>2014-5</c:v>
                </c:pt>
                <c:pt idx="11">
                  <c:v>2014-6</c:v>
                </c:pt>
              </c:strCache>
            </c:strRef>
          </c:cat>
          <c:val>
            <c:numRef>
              <c:f>'Scratch Paper_EBIT'!$AI$41:$AI$53</c:f>
              <c:numCache>
                <c:formatCode>General</c:formatCode>
                <c:ptCount val="12"/>
                <c:pt idx="0">
                  <c:v>12992640.342857577</c:v>
                </c:pt>
                <c:pt idx="1">
                  <c:v>8403972.5975230224</c:v>
                </c:pt>
                <c:pt idx="2">
                  <c:v>8286804.1046133824</c:v>
                </c:pt>
                <c:pt idx="3">
                  <c:v>2726796.1895651072</c:v>
                </c:pt>
                <c:pt idx="4">
                  <c:v>1264266.0284324382</c:v>
                </c:pt>
                <c:pt idx="5">
                  <c:v>9742266.1649520472</c:v>
                </c:pt>
                <c:pt idx="6">
                  <c:v>19231782.256624728</c:v>
                </c:pt>
                <c:pt idx="7">
                  <c:v>12912123.801095471</c:v>
                </c:pt>
                <c:pt idx="8">
                  <c:v>12980067.141053909</c:v>
                </c:pt>
                <c:pt idx="9">
                  <c:v>11324952.253075752</c:v>
                </c:pt>
                <c:pt idx="10">
                  <c:v>2583917.3669133382</c:v>
                </c:pt>
                <c:pt idx="11">
                  <c:v>13149531.185347237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BF-47C4-B577-6579B21C6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04452943"/>
        <c:axId val="2104453775"/>
      </c:barChart>
      <c:catAx>
        <c:axId val="210445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453775"/>
        <c:crosses val="autoZero"/>
        <c:auto val="1"/>
        <c:lblAlgn val="ctr"/>
        <c:lblOffset val="100"/>
        <c:noMultiLvlLbl val="0"/>
      </c:catAx>
      <c:valAx>
        <c:axId val="210445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45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Paper_EBIT!PivotTable113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EBIT</a:t>
            </a:r>
            <a:r>
              <a:rPr lang="en-US" b="1" baseline="0"/>
              <a:t> per unit</a:t>
            </a:r>
          </a:p>
        </c:rich>
      </c:tx>
      <c:layout>
        <c:manualLayout>
          <c:xMode val="edge"/>
          <c:yMode val="edge"/>
          <c:x val="0.4462071278437636"/>
          <c:y val="3.496715156663822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'Scratch Paper_EBIT'!$AI$2:$AI$3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'Scratch Paper_EBIT'!$AH$4:$AH$16</c:f>
              <c:strCache>
                <c:ptCount val="12"/>
                <c:pt idx="0">
                  <c:v>2013-7</c:v>
                </c:pt>
                <c:pt idx="1">
                  <c:v>2013-8</c:v>
                </c:pt>
                <c:pt idx="2">
                  <c:v>2013-9</c:v>
                </c:pt>
                <c:pt idx="3">
                  <c:v>2013-10</c:v>
                </c:pt>
                <c:pt idx="4">
                  <c:v>2013-11</c:v>
                </c:pt>
                <c:pt idx="5">
                  <c:v>2013-12</c:v>
                </c:pt>
                <c:pt idx="6">
                  <c:v>2014-1</c:v>
                </c:pt>
                <c:pt idx="7">
                  <c:v>2014-2</c:v>
                </c:pt>
                <c:pt idx="8">
                  <c:v>2014-3</c:v>
                </c:pt>
                <c:pt idx="9">
                  <c:v>2014-4</c:v>
                </c:pt>
                <c:pt idx="10">
                  <c:v>2014-5</c:v>
                </c:pt>
                <c:pt idx="11">
                  <c:v>2014-6</c:v>
                </c:pt>
              </c:strCache>
            </c:strRef>
          </c:cat>
          <c:val>
            <c:numRef>
              <c:f>'Scratch Paper_EBIT'!$AI$4:$AI$16</c:f>
              <c:numCache>
                <c:formatCode>General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4415960.6020003613</c:v>
                </c:pt>
                <c:pt idx="4">
                  <c:v>5589126.5717249103</c:v>
                </c:pt>
                <c:pt idx="5">
                  <c:v>5264580.3424524982</c:v>
                </c:pt>
                <c:pt idx="6">
                  <c:v>8292411.5891714981</c:v>
                </c:pt>
                <c:pt idx="7">
                  <c:v>8295134.2778322501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6175874.2250345023</c:v>
                </c:pt>
                <c:pt idx="11">
                  <c:v>5640408.5879914984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61-4DDA-9C5A-6500D57ADF33}"/>
            </c:ext>
          </c:extLst>
        </c:ser>
        <c:ser>
          <c:idx val="1"/>
          <c:order val="1"/>
          <c:tx>
            <c:strRef>
              <c:f>'Scratch Paper_EBIT'!$AJ$2:$AJ$3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'Scratch Paper_EBIT'!$AH$4:$AH$16</c:f>
              <c:strCache>
                <c:ptCount val="12"/>
                <c:pt idx="0">
                  <c:v>2013-7</c:v>
                </c:pt>
                <c:pt idx="1">
                  <c:v>2013-8</c:v>
                </c:pt>
                <c:pt idx="2">
                  <c:v>2013-9</c:v>
                </c:pt>
                <c:pt idx="3">
                  <c:v>2013-10</c:v>
                </c:pt>
                <c:pt idx="4">
                  <c:v>2013-11</c:v>
                </c:pt>
                <c:pt idx="5">
                  <c:v>2013-12</c:v>
                </c:pt>
                <c:pt idx="6">
                  <c:v>2014-1</c:v>
                </c:pt>
                <c:pt idx="7">
                  <c:v>2014-2</c:v>
                </c:pt>
                <c:pt idx="8">
                  <c:v>2014-3</c:v>
                </c:pt>
                <c:pt idx="9">
                  <c:v>2014-4</c:v>
                </c:pt>
                <c:pt idx="10">
                  <c:v>2014-5</c:v>
                </c:pt>
                <c:pt idx="11">
                  <c:v>2014-6</c:v>
                </c:pt>
              </c:strCache>
            </c:strRef>
          </c:cat>
          <c:val>
            <c:numRef>
              <c:f>'Scratch Paper_EBIT'!$AJ$4:$AJ$16</c:f>
              <c:numCache>
                <c:formatCode>General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1519674.7670411351</c:v>
                </c:pt>
                <c:pt idx="3">
                  <c:v>1671126.6978958249</c:v>
                </c:pt>
                <c:pt idx="4">
                  <c:v>1867603.7439484247</c:v>
                </c:pt>
                <c:pt idx="5">
                  <c:v>1873668.8420387567</c:v>
                </c:pt>
                <c:pt idx="6">
                  <c:v>2572779.3705296321</c:v>
                </c:pt>
                <c:pt idx="7">
                  <c:v>2504531.9499788256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61-4DDA-9C5A-6500D57ADF33}"/>
            </c:ext>
          </c:extLst>
        </c:ser>
        <c:ser>
          <c:idx val="2"/>
          <c:order val="2"/>
          <c:tx>
            <c:strRef>
              <c:f>'Scratch Paper_EBIT'!$AK$2:$AK$3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'Scratch Paper_EBIT'!$AH$4:$AH$16</c:f>
              <c:strCache>
                <c:ptCount val="12"/>
                <c:pt idx="0">
                  <c:v>2013-7</c:v>
                </c:pt>
                <c:pt idx="1">
                  <c:v>2013-8</c:v>
                </c:pt>
                <c:pt idx="2">
                  <c:v>2013-9</c:v>
                </c:pt>
                <c:pt idx="3">
                  <c:v>2013-10</c:v>
                </c:pt>
                <c:pt idx="4">
                  <c:v>2013-11</c:v>
                </c:pt>
                <c:pt idx="5">
                  <c:v>2013-12</c:v>
                </c:pt>
                <c:pt idx="6">
                  <c:v>2014-1</c:v>
                </c:pt>
                <c:pt idx="7">
                  <c:v>2014-2</c:v>
                </c:pt>
                <c:pt idx="8">
                  <c:v>2014-3</c:v>
                </c:pt>
                <c:pt idx="9">
                  <c:v>2014-4</c:v>
                </c:pt>
                <c:pt idx="10">
                  <c:v>2014-5</c:v>
                </c:pt>
                <c:pt idx="11">
                  <c:v>2014-6</c:v>
                </c:pt>
              </c:strCache>
            </c:strRef>
          </c:cat>
          <c:val>
            <c:numRef>
              <c:f>'Scratch Paper_EBIT'!$AK$4:$AK$16</c:f>
              <c:numCache>
                <c:formatCode>General</c:formatCode>
                <c:ptCount val="12"/>
                <c:pt idx="0">
                  <c:v>5988499.8026137874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2604016.9804607928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4631100.2007863987</c:v>
                </c:pt>
                <c:pt idx="9">
                  <c:v>2132931.991960397</c:v>
                </c:pt>
                <c:pt idx="10">
                  <c:v>-4294074.8102160022</c:v>
                </c:pt>
                <c:pt idx="11">
                  <c:v>7675095.9504671991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61-4DDA-9C5A-6500D57AD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380079"/>
        <c:axId val="533396719"/>
      </c:barChart>
      <c:catAx>
        <c:axId val="53338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396719"/>
        <c:crosses val="autoZero"/>
        <c:auto val="1"/>
        <c:lblAlgn val="ctr"/>
        <c:lblOffset val="100"/>
        <c:noMultiLvlLbl val="0"/>
      </c:catAx>
      <c:valAx>
        <c:axId val="533396719"/>
        <c:scaling>
          <c:orientation val="minMax"/>
          <c:max val="10000000"/>
          <c:min val="-6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38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Paper_Expense!PivotTable55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Total</a:t>
            </a:r>
            <a:r>
              <a:rPr lang="en-US" sz="1600" b="1" baseline="0"/>
              <a:t> Expenses of each Cost Element by Units</a:t>
            </a:r>
            <a:endParaRPr lang="en-US" sz="1600" b="1"/>
          </a:p>
        </c:rich>
      </c:tx>
      <c:layout>
        <c:manualLayout>
          <c:xMode val="edge"/>
          <c:yMode val="edge"/>
          <c:x val="0.14688285131101422"/>
          <c:y val="1.7057828950269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1.4421334550677514E-16"/>
              <c:y val="-2.83687943262411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9498525073744872E-3"/>
              <c:y val="-1.57604412923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8328416912473295E-4"/>
              <c:y val="6.304176516942474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8328416912473295E-4"/>
              <c:y val="6.304176516942474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1.4421334550677514E-16"/>
              <c:y val="-2.83687943262411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9498525073744872E-3"/>
              <c:y val="-1.57604412923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8328416912473295E-4"/>
              <c:y val="6.304176516942474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1.4421334550677514E-16"/>
              <c:y val="-2.83687943262411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9498525073744872E-3"/>
              <c:y val="-1.57604412923561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'Scratch Paper_Expense'!$J$3:$J$4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42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375-4BAF-A516-947D9A543CB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46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375-4BAF-A516-947D9A543CBF}"/>
                </c:ext>
              </c:extLst>
            </c:dLbl>
            <c:dLbl>
              <c:idx val="2"/>
              <c:layout>
                <c:manualLayout>
                  <c:x val="7.8023423000199259E-3"/>
                  <c:y val="4.68510729817978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6375-4BAF-A516-947D9A543CB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19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6375-4BAF-A516-947D9A543CB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18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6375-4BAF-A516-947D9A543CB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6375-4BAF-A516-947D9A543CB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6375-4BAF-A516-947D9A543CB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6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6375-4BAF-A516-947D9A543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'Scratch Paper_Expense'!$I$5:$I$13</c:f>
              <c:strCache>
                <c:ptCount val="8"/>
                <c:pt idx="0">
                  <c:v>Labour-Costs (001)</c:v>
                </c:pt>
                <c:pt idx="1">
                  <c:v>Chem-Exp (001)</c:v>
                </c:pt>
                <c:pt idx="2">
                  <c:v>Utility-Exp (002) - Heating</c:v>
                </c:pt>
                <c:pt idx="3">
                  <c:v>Utility-Exp (002) - Electricity</c:v>
                </c:pt>
                <c:pt idx="4">
                  <c:v>Plant Maintenance (001)</c:v>
                </c:pt>
                <c:pt idx="5">
                  <c:v>Plant Op. Costs (003)</c:v>
                </c:pt>
                <c:pt idx="6">
                  <c:v>Plant Outages (002)</c:v>
                </c:pt>
                <c:pt idx="7">
                  <c:v>Plant Admin Costs (004)</c:v>
                </c:pt>
              </c:strCache>
            </c:strRef>
          </c:cat>
          <c:val>
            <c:numRef>
              <c:f>'Scratch Paper_Expense'!$J$5:$J$13</c:f>
              <c:numCache>
                <c:formatCode>#,##0.00</c:formatCode>
                <c:ptCount val="8"/>
                <c:pt idx="0">
                  <c:v>42136369.189600006</c:v>
                </c:pt>
                <c:pt idx="1">
                  <c:v>46326012.775156811</c:v>
                </c:pt>
                <c:pt idx="2">
                  <c:v>23163006.387578405</c:v>
                </c:pt>
                <c:pt idx="3">
                  <c:v>19302505.322982002</c:v>
                </c:pt>
                <c:pt idx="4">
                  <c:v>18221565.024895009</c:v>
                </c:pt>
                <c:pt idx="5">
                  <c:v>12135274.3266048</c:v>
                </c:pt>
                <c:pt idx="6">
                  <c:v>11461092.4195712</c:v>
                </c:pt>
                <c:pt idx="7">
                  <c:v>6573273.5935776001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5-4BAF-A516-947D9A543CBF}"/>
            </c:ext>
          </c:extLst>
        </c:ser>
        <c:ser>
          <c:idx val="1"/>
          <c:order val="1"/>
          <c:tx>
            <c:strRef>
              <c:f>'Scratch Paper_Expense'!$K$3:$K$4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375-4BAF-A516-947D9A543CB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29</a:t>
                    </a:r>
                    <a:r>
                      <a:rPr lang="en-US" baseline="0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375-4BAF-A516-947D9A543CBF}"/>
                </c:ext>
              </c:extLst>
            </c:dLbl>
            <c:dLbl>
              <c:idx val="1"/>
              <c:layout>
                <c:manualLayout>
                  <c:x val="1.6983406382460688E-2"/>
                  <c:y val="1.12920779012458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7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21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916799384987015E-2"/>
                      <c:h val="4.83130478024817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A-6375-4BAF-A516-947D9A543CB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6375-4BAF-A516-947D9A543CBF}"/>
                </c:ext>
              </c:extLst>
            </c:dLbl>
            <c:dLbl>
              <c:idx val="3"/>
              <c:layout>
                <c:manualLayout>
                  <c:x val="1.5604684600039852E-2"/>
                  <c:y val="-2.34255364908989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  <a:r>
                      <a:rPr lang="en-US" baseline="0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6375-4BAF-A516-947D9A543CBF}"/>
                </c:ext>
              </c:extLst>
            </c:dLbl>
            <c:dLbl>
              <c:idx val="4"/>
              <c:layout>
                <c:manualLayout>
                  <c:x val="1.0403123066693139E-2"/>
                  <c:y val="-4.68510729817978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6375-4BAF-A516-947D9A543CBF}"/>
                </c:ext>
              </c:extLst>
            </c:dLbl>
            <c:dLbl>
              <c:idx val="5"/>
              <c:layout>
                <c:manualLayout>
                  <c:x val="5.2015615333466172E-3"/>
                  <c:y val="-4.68510729817978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6375-4BAF-A516-947D9A543CBF}"/>
                </c:ext>
              </c:extLst>
            </c:dLbl>
            <c:dLbl>
              <c:idx val="6"/>
              <c:layout>
                <c:manualLayout>
                  <c:x val="7.8023423000198305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6375-4BAF-A516-947D9A543CBF}"/>
                </c:ext>
              </c:extLst>
            </c:dLbl>
            <c:dLbl>
              <c:idx val="7"/>
              <c:layout>
                <c:manualLayout>
                  <c:x val="9.8328416912473295E-4"/>
                  <c:y val="6.3041765169424748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375-4BAF-A516-947D9A543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'Scratch Paper_Expense'!$I$5:$I$13</c:f>
              <c:strCache>
                <c:ptCount val="8"/>
                <c:pt idx="0">
                  <c:v>Labour-Costs (001)</c:v>
                </c:pt>
                <c:pt idx="1">
                  <c:v>Chem-Exp (001)</c:v>
                </c:pt>
                <c:pt idx="2">
                  <c:v>Utility-Exp (002) - Heating</c:v>
                </c:pt>
                <c:pt idx="3">
                  <c:v>Utility-Exp (002) - Electricity</c:v>
                </c:pt>
                <c:pt idx="4">
                  <c:v>Plant Maintenance (001)</c:v>
                </c:pt>
                <c:pt idx="5">
                  <c:v>Plant Op. Costs (003)</c:v>
                </c:pt>
                <c:pt idx="6">
                  <c:v>Plant Outages (002)</c:v>
                </c:pt>
                <c:pt idx="7">
                  <c:v>Plant Admin Costs (004)</c:v>
                </c:pt>
              </c:strCache>
            </c:strRef>
          </c:cat>
          <c:val>
            <c:numRef>
              <c:f>'Scratch Paper_Expense'!$K$5:$K$13</c:f>
              <c:numCache>
                <c:formatCode>#,##0.00</c:formatCode>
                <c:ptCount val="8"/>
                <c:pt idx="0">
                  <c:v>29638834.095899999</c:v>
                </c:pt>
                <c:pt idx="1">
                  <c:v>21961819.498855624</c:v>
                </c:pt>
                <c:pt idx="2">
                  <c:v>10834063.805491872</c:v>
                </c:pt>
                <c:pt idx="3">
                  <c:v>10031540.560640626</c:v>
                </c:pt>
                <c:pt idx="4">
                  <c:v>8667251.0443934985</c:v>
                </c:pt>
                <c:pt idx="5">
                  <c:v>5505359.0464859996</c:v>
                </c:pt>
                <c:pt idx="6">
                  <c:v>2219902.8413250004</c:v>
                </c:pt>
                <c:pt idx="7">
                  <c:v>1864718.386713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75-4BAF-A516-947D9A543CBF}"/>
            </c:ext>
          </c:extLst>
        </c:ser>
        <c:ser>
          <c:idx val="2"/>
          <c:order val="2"/>
          <c:tx>
            <c:strRef>
              <c:f>'Scratch Paper_Expense'!$L$3:$L$4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375-4BAF-A516-947D9A543CB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375-4BAF-A516-947D9A543CBF}"/>
              </c:ext>
            </c:extLst>
          </c:dPt>
          <c:dLbls>
            <c:dLbl>
              <c:idx val="0"/>
              <c:layout>
                <c:manualLayout>
                  <c:x val="5.2015615333466172E-3"/>
                  <c:y val="9.370214596359560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6375-4BAF-A516-947D9A543CBF}"/>
                </c:ext>
              </c:extLst>
            </c:dLbl>
            <c:dLbl>
              <c:idx val="1"/>
              <c:layout>
                <c:manualLayout>
                  <c:x val="1.4993603512815194E-2"/>
                  <c:y val="-1.000842212595412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  <a:r>
                      <a:rPr lang="en-US" baseline="0"/>
                      <a:t>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6375-4BAF-A516-947D9A543CBF}"/>
                </c:ext>
              </c:extLst>
            </c:dLbl>
            <c:dLbl>
              <c:idx val="2"/>
              <c:layout>
                <c:manualLayout>
                  <c:x val="1.3003903833366543E-2"/>
                  <c:y val="4.68510729817978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6375-4BAF-A516-947D9A543CBF}"/>
                </c:ext>
              </c:extLst>
            </c:dLbl>
            <c:dLbl>
              <c:idx val="3"/>
              <c:layout>
                <c:manualLayout>
                  <c:x val="1.5604684600039852E-2"/>
                  <c:y val="4.685107298179780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6375-4BAF-A516-947D9A543CBF}"/>
                </c:ext>
              </c:extLst>
            </c:dLbl>
            <c:dLbl>
              <c:idx val="4"/>
              <c:layout>
                <c:manualLayout>
                  <c:x val="7.8023423000199259E-3"/>
                  <c:y val="4.6851072981796945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6375-4BAF-A516-947D9A543CBF}"/>
                </c:ext>
              </c:extLst>
            </c:dLbl>
            <c:dLbl>
              <c:idx val="5"/>
              <c:layout>
                <c:manualLayout>
                  <c:x val="7.8023423000199259E-3"/>
                  <c:y val="9.370214596359560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6375-4BAF-A516-947D9A543CBF}"/>
                </c:ext>
              </c:extLst>
            </c:dLbl>
            <c:dLbl>
              <c:idx val="6"/>
              <c:layout>
                <c:manualLayout>
                  <c:x val="7.8023423000198305E-3"/>
                  <c:y val="-2.83688780496082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 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375-4BAF-A516-947D9A543CBF}"/>
                </c:ext>
              </c:extLst>
            </c:dLbl>
            <c:dLbl>
              <c:idx val="7"/>
              <c:layout>
                <c:manualLayout>
                  <c:x val="5.5507214709195922E-3"/>
                  <c:y val="-2.513062042256716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  <a:r>
                      <a:rPr lang="en-US" baseline="0" dirty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375-4BAF-A516-947D9A543C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'Scratch Paper_Expense'!$I$5:$I$13</c:f>
              <c:strCache>
                <c:ptCount val="8"/>
                <c:pt idx="0">
                  <c:v>Labour-Costs (001)</c:v>
                </c:pt>
                <c:pt idx="1">
                  <c:v>Chem-Exp (001)</c:v>
                </c:pt>
                <c:pt idx="2">
                  <c:v>Utility-Exp (002) - Heating</c:v>
                </c:pt>
                <c:pt idx="3">
                  <c:v>Utility-Exp (002) - Electricity</c:v>
                </c:pt>
                <c:pt idx="4">
                  <c:v>Plant Maintenance (001)</c:v>
                </c:pt>
                <c:pt idx="5">
                  <c:v>Plant Op. Costs (003)</c:v>
                </c:pt>
                <c:pt idx="6">
                  <c:v>Plant Outages (002)</c:v>
                </c:pt>
                <c:pt idx="7">
                  <c:v>Plant Admin Costs (004)</c:v>
                </c:pt>
              </c:strCache>
            </c:strRef>
          </c:cat>
          <c:val>
            <c:numRef>
              <c:f>'Scratch Paper_Expense'!$L$5:$L$13</c:f>
              <c:numCache>
                <c:formatCode>#,##0.00</c:formatCode>
                <c:ptCount val="8"/>
                <c:pt idx="0">
                  <c:v>15553428.285312492</c:v>
                </c:pt>
                <c:pt idx="1">
                  <c:v>10125517.983652497</c:v>
                </c:pt>
                <c:pt idx="2">
                  <c:v>4720521.2044999981</c:v>
                </c:pt>
                <c:pt idx="3">
                  <c:v>7080781.8067499967</c:v>
                </c:pt>
                <c:pt idx="4">
                  <c:v>4863981.2092249971</c:v>
                </c:pt>
                <c:pt idx="5">
                  <c:v>3450033.1832874976</c:v>
                </c:pt>
                <c:pt idx="6">
                  <c:v>3054127.7360249986</c:v>
                </c:pt>
                <c:pt idx="7">
                  <c:v>2375432.6835749988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75-4BAF-A516-947D9A543C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4294351"/>
        <c:axId val="554297263"/>
      </c:barChart>
      <c:catAx>
        <c:axId val="55429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97263"/>
        <c:crosses val="autoZero"/>
        <c:auto val="1"/>
        <c:lblAlgn val="ctr"/>
        <c:lblOffset val="100"/>
        <c:noMultiLvlLbl val="0"/>
      </c:catAx>
      <c:valAx>
        <c:axId val="554297263"/>
        <c:scaling>
          <c:orientation val="minMax"/>
          <c:max val="48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9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expense in water product(s) at the macro-view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6"/>
          <c:order val="0"/>
          <c:tx>
            <c:strRef>
              <c:f>'[Southern Water Corp Financial Case Study_EBIT_Dongwoo Shin.xlsx]Expenses Analysis'!$C$62:$D$62</c:f>
              <c:strCache>
                <c:ptCount val="2"/>
                <c:pt idx="0">
                  <c:v>Operational Maintenance Costs</c:v>
                </c:pt>
                <c:pt idx="1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Analysis'!$R$62</c:f>
              <c:numCache>
                <c:formatCode>"$"#,##0.00;[Red]\-"$"#,##0.00</c:formatCode>
                <c:ptCount val="1"/>
                <c:pt idx="0">
                  <c:v>10813424.6638656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5CD-AEE7-C7B02C1EBA2F}"/>
            </c:ext>
          </c:extLst>
        </c:ser>
        <c:ser>
          <c:idx val="4"/>
          <c:order val="1"/>
          <c:tx>
            <c:strRef>
              <c:f>'[Southern Water Corp Financial Case Study_EBIT_Dongwoo Shin.xlsx]Expenses Analysis'!$C$60:$D$60</c:f>
              <c:strCache>
                <c:ptCount val="2"/>
                <c:pt idx="0">
                  <c:v>Operational Maintenance Costs</c:v>
                </c:pt>
                <c:pt idx="1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Analysis'!$R$60</c:f>
              <c:numCache>
                <c:formatCode>"$"#,##0.00;[Red]\-"$"#,##0.00</c:formatCode>
                <c:ptCount val="1"/>
                <c:pt idx="0">
                  <c:v>16735122.996921198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74-45CD-AEE7-C7B02C1EBA2F}"/>
            </c:ext>
          </c:extLst>
        </c:ser>
        <c:ser>
          <c:idx val="5"/>
          <c:order val="2"/>
          <c:tx>
            <c:strRef>
              <c:f>'[Southern Water Corp Financial Case Study_EBIT_Dongwoo Shin.xlsx]Expenses Analysis'!$C$61:$D$61</c:f>
              <c:strCache>
                <c:ptCount val="2"/>
                <c:pt idx="0">
                  <c:v>Operational Maintenance Costs</c:v>
                </c:pt>
                <c:pt idx="1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Analysis'!$R$61</c:f>
              <c:numCache>
                <c:formatCode>"$"#,##0.00;[Red]\-"$"#,##0.00</c:formatCode>
                <c:ptCount val="1"/>
                <c:pt idx="0">
                  <c:v>21090666.556378298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74-45CD-AEE7-C7B02C1EBA2F}"/>
            </c:ext>
          </c:extLst>
        </c:ser>
        <c:ser>
          <c:idx val="3"/>
          <c:order val="3"/>
          <c:tx>
            <c:strRef>
              <c:f>'[Southern Water Corp Financial Case Study_EBIT_Dongwoo Shin.xlsx]Expenses Analysis'!$C$59:$D$59</c:f>
              <c:strCache>
                <c:ptCount val="2"/>
                <c:pt idx="0">
                  <c:v>Operational Maintenance Costs</c:v>
                </c:pt>
                <c:pt idx="1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Analysis'!$R$59</c:f>
              <c:numCache>
                <c:formatCode>"$"#,##0.00;[Red]\-"$"#,##0.00</c:formatCode>
                <c:ptCount val="1"/>
                <c:pt idx="0">
                  <c:v>31752797.278513506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74-45CD-AEE7-C7B02C1EBA2F}"/>
            </c:ext>
          </c:extLst>
        </c:ser>
        <c:ser>
          <c:idx val="2"/>
          <c:order val="4"/>
          <c:tx>
            <c:strRef>
              <c:f>'[Southern Water Corp Financial Case Study_EBIT_Dongwoo Shin.xlsx]Expenses Analysis'!$C$58:$D$58</c:f>
              <c:strCache>
                <c:ptCount val="2"/>
                <c:pt idx="0">
                  <c:v>Facility Costs</c:v>
                </c:pt>
                <c:pt idx="1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Analysis'!$R$58</c:f>
              <c:numCache>
                <c:formatCode>"$"#,##0.00;[Red]\-"$"#,##0.00</c:formatCode>
                <c:ptCount val="1"/>
                <c:pt idx="0">
                  <c:v>36414827.690372624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74-45CD-AEE7-C7B02C1EBA2F}"/>
            </c:ext>
          </c:extLst>
        </c:ser>
        <c:ser>
          <c:idx val="1"/>
          <c:order val="5"/>
          <c:tx>
            <c:strRef>
              <c:f>'[Southern Water Corp Financial Case Study_EBIT_Dongwoo Shin.xlsx]Expenses Analysis'!$C$57:$D$57</c:f>
              <c:strCache>
                <c:ptCount val="2"/>
                <c:pt idx="0">
                  <c:v>Facility Costs</c:v>
                </c:pt>
                <c:pt idx="1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Analysis'!$R$57</c:f>
              <c:numCache>
                <c:formatCode>"$"#,##0.00;[Red]\-"$"#,##0.00</c:formatCode>
                <c:ptCount val="1"/>
                <c:pt idx="0">
                  <c:v>38717591.397570275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274-45CD-AEE7-C7B02C1EBA2F}"/>
            </c:ext>
          </c:extLst>
        </c:ser>
        <c:ser>
          <c:idx val="0"/>
          <c:order val="6"/>
          <c:tx>
            <c:strRef>
              <c:f>'[Southern Water Corp Financial Case Study_EBIT_Dongwoo Shin.xlsx]Expenses Analysis'!$C$56:$D$56</c:f>
              <c:strCache>
                <c:ptCount val="2"/>
                <c:pt idx="0">
                  <c:v>Chemical Costs</c:v>
                </c:pt>
                <c:pt idx="1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Analysis'!$R$56</c:f>
              <c:numCache>
                <c:formatCode>"$"#,##0.00;[Red]\-"$"#,##0.00</c:formatCode>
                <c:ptCount val="1"/>
                <c:pt idx="0">
                  <c:v>78413350.257664919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74-45CD-AEE7-C7B02C1EBA2F}"/>
            </c:ext>
          </c:extLst>
        </c:ser>
        <c:ser>
          <c:idx val="7"/>
          <c:order val="7"/>
          <c:tx>
            <c:strRef>
              <c:f>'[Southern Water Corp Financial Case Study_EBIT_Dongwoo Shin.xlsx]Expenses Analysis'!$C$63:$D$63</c:f>
              <c:strCache>
                <c:ptCount val="2"/>
                <c:pt idx="0">
                  <c:v>Labour Costs</c:v>
                </c:pt>
                <c:pt idx="1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770563590421246E-2"/>
                  <c:y val="-6.46298794384599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74-45CD-AEE7-C7B02C1EBA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 Water Corp Financial Case Study_EBIT_Dongwoo Shin.xlsx]Expenses Analysis'!$R$63</c:f>
              <c:numCache>
                <c:formatCode>"$"#,##0.00;[Red]\-"$"#,##0.00</c:formatCode>
                <c:ptCount val="1"/>
                <c:pt idx="0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74-45CD-AEE7-C7B02C1EBA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448616607"/>
        <c:axId val="448614943"/>
      </c:barChart>
      <c:catAx>
        <c:axId val="448616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614943"/>
        <c:crosses val="autoZero"/>
        <c:auto val="1"/>
        <c:lblAlgn val="ctr"/>
        <c:lblOffset val="100"/>
        <c:noMultiLvlLbl val="0"/>
      </c:catAx>
      <c:valAx>
        <c:axId val="448614943"/>
        <c:scaling>
          <c:orientation val="minMax"/>
          <c:max val="9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16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900071201711156E-2"/>
          <c:y val="0.84279331651035572"/>
          <c:w val="0.86736186077229938"/>
          <c:h val="0.13386252453983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Expenses of each Cost Element in </a:t>
            </a:r>
            <a:r>
              <a:rPr lang="en-US"/>
              <a:t>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10.13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77E-48A1-B533-27FDC6CF2CB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4.72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77E-48A1-B533-27FDC6CF2CB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7.08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77E-48A1-B533-27FDC6CF2CB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4.86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77E-48A1-B533-27FDC6CF2CB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3.05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77E-48A1-B533-27FDC6CF2CB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3.45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77E-48A1-B533-27FDC6CF2CB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2.38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77E-48A1-B533-27FDC6CF2CB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15.55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77E-48A1-B533-27FDC6CF2C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Shin.xlsx]Expenses Analysis'!$A$18:$E$25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'[Southern Water Corp Financial Case Study_EBIT_Dongwoo Shin.xlsx]Expenses Analysis'!$R$18:$R$25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E-48A1-B533-27FDC6CF2C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5253392"/>
        <c:axId val="1945251312"/>
      </c:barChart>
      <c:catAx>
        <c:axId val="194525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251312"/>
        <c:crosses val="autoZero"/>
        <c:auto val="1"/>
        <c:lblAlgn val="ctr"/>
        <c:lblOffset val="100"/>
        <c:noMultiLvlLbl val="0"/>
      </c:catAx>
      <c:valAx>
        <c:axId val="19452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25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Total Expenses of each Cost Element in </a:t>
            </a:r>
            <a:r>
              <a:rPr lang="en-US"/>
              <a:t>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46.32</a:t>
                    </a:r>
                    <a:r>
                      <a:rPr lang="en-US" baseline="0"/>
                      <a:t> M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EC5-4243-B3E5-7D012CCE6D3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23.16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EC5-4243-B3E5-7D012CCE6D3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19.30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EC5-4243-B3E5-7D012CCE6D3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18.22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3EC5-4243-B3E5-7D012CCE6D3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11.46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3EC5-4243-B3E5-7D012CCE6D3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12.13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3EC5-4243-B3E5-7D012CCE6D3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6.57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3EC5-4243-B3E5-7D012CCE6D3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42.13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3EC5-4243-B3E5-7D012CCE6D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Shin.xlsx]Expenses Analysis'!$A$28:$E$35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'[Southern Water Corp Financial Case Study_EBIT_Dongwoo Shin.xlsx]Expenses Analysis'!$R$28:$R$35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5-4243-B3E5-7D012CCE6D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4617568"/>
        <c:axId val="1004617984"/>
      </c:barChart>
      <c:catAx>
        <c:axId val="10046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617984"/>
        <c:crosses val="autoZero"/>
        <c:auto val="1"/>
        <c:lblAlgn val="ctr"/>
        <c:lblOffset val="100"/>
        <c:noMultiLvlLbl val="0"/>
      </c:catAx>
      <c:valAx>
        <c:axId val="100461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6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Total Expenses of each Cost Element in </a:t>
            </a:r>
            <a:r>
              <a:rPr lang="en-US"/>
              <a:t>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21.96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B2E-4B45-90B7-2B329A157BC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10.83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B2E-4B45-90B7-2B329A157BC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10.03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B2E-4B45-90B7-2B329A157BC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8.66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3B2E-4B45-90B7-2B329A157BC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2.22</a:t>
                    </a:r>
                    <a:r>
                      <a:rPr lang="en-US" baseline="0"/>
                      <a:t>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3B2E-4B45-90B7-2B329A157BC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5.50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3B2E-4B45-90B7-2B329A157BC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1.86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3B2E-4B45-90B7-2B329A157BC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29.63 M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3B2E-4B45-90B7-2B329A157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Study_EBIT_Dongwoo Shin.xlsx]Expenses Analysis'!$A$38:$E$45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'[Southern Water Corp Financial Case Study_EBIT_Dongwoo Shin.xlsx]Expenses Analysis'!$R$38:$R$45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E-4B45-90B7-2B329A157B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6824256"/>
        <c:axId val="1946819680"/>
      </c:barChart>
      <c:catAx>
        <c:axId val="19468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819680"/>
        <c:crosses val="autoZero"/>
        <c:auto val="1"/>
        <c:lblAlgn val="ctr"/>
        <c:lblOffset val="100"/>
        <c:noMultiLvlLbl val="0"/>
      </c:catAx>
      <c:valAx>
        <c:axId val="19468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82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Paper_Expense!PivotTable107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Chemical</a:t>
            </a:r>
            <a:r>
              <a:rPr lang="en-US" sz="1600" b="1" baseline="0"/>
              <a:t> Expenditures vs. Water Production Actual by Units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'Scratch Paper_Expense'!$W$56:$W$58</c:f>
              <c:strCache>
                <c:ptCount val="1"/>
                <c:pt idx="0">
                  <c:v>Jutik - Chemical Expenditure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Paper_Expense'!$W$59:$W$71</c:f>
              <c:numCache>
                <c:formatCode>General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1912219.1750437501</c:v>
                </c:pt>
                <c:pt idx="7">
                  <c:v>1877449.5046125001</c:v>
                </c:pt>
                <c:pt idx="8">
                  <c:v>2274807.7859325004</c:v>
                </c:pt>
                <c:pt idx="9">
                  <c:v>2234200.5744250002</c:v>
                </c:pt>
                <c:pt idx="10">
                  <c:v>2266625.1980531253</c:v>
                </c:pt>
                <c:pt idx="11">
                  <c:v>2593715.6428375002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1C-4B5E-A772-1BE0999D7D27}"/>
            </c:ext>
          </c:extLst>
        </c:ser>
        <c:ser>
          <c:idx val="2"/>
          <c:order val="2"/>
          <c:tx>
            <c:strRef>
              <c:f>'Scratch Paper_Expense'!$Z$56:$Z$58</c:f>
              <c:strCache>
                <c:ptCount val="1"/>
                <c:pt idx="0">
                  <c:v>Kootha - Chemical Expenditure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Paper_Expense'!$Z$59:$Z$71</c:f>
              <c:numCache>
                <c:formatCode>General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964931.83751249989</c:v>
                </c:pt>
                <c:pt idx="7">
                  <c:v>1146143.9846999997</c:v>
                </c:pt>
                <c:pt idx="8">
                  <c:v>1168045.22566875</c:v>
                </c:pt>
                <c:pt idx="9">
                  <c:v>964825.21760624985</c:v>
                </c:pt>
                <c:pt idx="10">
                  <c:v>962733.95790000004</c:v>
                </c:pt>
                <c:pt idx="11">
                  <c:v>1024534.78359375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1C-4B5E-A772-1BE0999D7D27}"/>
            </c:ext>
          </c:extLst>
        </c:ser>
        <c:ser>
          <c:idx val="4"/>
          <c:order val="4"/>
          <c:tx>
            <c:strRef>
              <c:f>'Scratch Paper_Expense'!$AC$56:$AC$58</c:f>
              <c:strCache>
                <c:ptCount val="1"/>
                <c:pt idx="0">
                  <c:v>Surjek - Chemical Expenditure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Paper_Expense'!$AC$59:$AC$71</c:f>
              <c:numCache>
                <c:formatCode>General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4767948.2214000002</c:v>
                </c:pt>
                <c:pt idx="7">
                  <c:v>4049642.8266000003</c:v>
                </c:pt>
                <c:pt idx="8">
                  <c:v>2269805.1667200001</c:v>
                </c:pt>
                <c:pt idx="9">
                  <c:v>4671541.1274000006</c:v>
                </c:pt>
                <c:pt idx="10">
                  <c:v>4346722.8083999995</c:v>
                </c:pt>
                <c:pt idx="11">
                  <c:v>5478104.6040000012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1C-4B5E-A772-1BE0999D7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1119855"/>
        <c:axId val="481103631"/>
      </c:barChart>
      <c:lineChart>
        <c:grouping val="standard"/>
        <c:varyColors val="0"/>
        <c:ser>
          <c:idx val="1"/>
          <c:order val="1"/>
          <c:tx>
            <c:strRef>
              <c:f>'Scratch Paper_Expense'!$X$56:$X$58</c:f>
              <c:strCache>
                <c:ptCount val="1"/>
                <c:pt idx="0">
                  <c:v>Jutik - Water Production 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Paper_Expense'!$X$59:$X$71</c:f>
              <c:numCache>
                <c:formatCode>General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217.43019900000002</c:v>
                </c:pt>
                <c:pt idx="7">
                  <c:v>204.20249700000002</c:v>
                </c:pt>
                <c:pt idx="8">
                  <c:v>220.380334</c:v>
                </c:pt>
                <c:pt idx="9">
                  <c:v>236.441136</c:v>
                </c:pt>
                <c:pt idx="10">
                  <c:v>230.98220000000001</c:v>
                </c:pt>
                <c:pt idx="11">
                  <c:v>241.40736899999999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1C-4B5E-A772-1BE0999D7D27}"/>
            </c:ext>
          </c:extLst>
        </c:ser>
        <c:ser>
          <c:idx val="3"/>
          <c:order val="3"/>
          <c:tx>
            <c:strRef>
              <c:f>'Scratch Paper_Expense'!$AA$56:$AA$58</c:f>
              <c:strCache>
                <c:ptCount val="1"/>
                <c:pt idx="0">
                  <c:v>Kootha - Water Production Actuals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Paper_Expense'!$AA$59:$AA$71</c:f>
              <c:numCache>
                <c:formatCode>General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158.58676500000001</c:v>
                </c:pt>
                <c:pt idx="7">
                  <c:v>186.90143900000001</c:v>
                </c:pt>
                <c:pt idx="8">
                  <c:v>142.50871699999999</c:v>
                </c:pt>
                <c:pt idx="9">
                  <c:v>171.057864</c:v>
                </c:pt>
                <c:pt idx="10">
                  <c:v>191.40367599999999</c:v>
                </c:pt>
                <c:pt idx="11">
                  <c:v>169.28699900000001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1C-4B5E-A772-1BE0999D7D27}"/>
            </c:ext>
          </c:extLst>
        </c:ser>
        <c:ser>
          <c:idx val="5"/>
          <c:order val="5"/>
          <c:tx>
            <c:strRef>
              <c:f>'Scratch Paper_Expense'!$AD$56:$AD$58</c:f>
              <c:strCache>
                <c:ptCount val="1"/>
                <c:pt idx="0">
                  <c:v>Surjek - Water Production Actuals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'Scratch Paper_Expense'!$V$59:$V$71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Feb-14</c:v>
                </c:pt>
                <c:pt idx="7">
                  <c:v>Jan-14</c:v>
                </c:pt>
                <c:pt idx="8">
                  <c:v>Jun-14</c:v>
                </c:pt>
                <c:pt idx="9">
                  <c:v>Apr-14</c:v>
                </c:pt>
                <c:pt idx="10">
                  <c:v>Mar-14</c:v>
                </c:pt>
                <c:pt idx="11">
                  <c:v>May-14</c:v>
                </c:pt>
              </c:strCache>
            </c:strRef>
          </c:cat>
          <c:val>
            <c:numRef>
              <c:f>'Scratch Paper_Expense'!$AD$59:$AD$71</c:f>
              <c:numCache>
                <c:formatCode>General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306.884524</c:v>
                </c:pt>
                <c:pt idx="7">
                  <c:v>288.160549</c:v>
                </c:pt>
                <c:pt idx="8">
                  <c:v>260.31229999999999</c:v>
                </c:pt>
                <c:pt idx="9">
                  <c:v>351.99016599999999</c:v>
                </c:pt>
                <c:pt idx="10">
                  <c:v>367.65100600000005</c:v>
                </c:pt>
                <c:pt idx="11">
                  <c:v>362.822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1C-4B5E-A772-1BE0999D7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068383"/>
        <c:axId val="566067551"/>
      </c:lineChart>
      <c:catAx>
        <c:axId val="48111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03631"/>
        <c:crosses val="autoZero"/>
        <c:auto val="1"/>
        <c:lblAlgn val="ctr"/>
        <c:lblOffset val="100"/>
        <c:noMultiLvlLbl val="0"/>
      </c:catAx>
      <c:valAx>
        <c:axId val="48110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19855"/>
        <c:crosses val="autoZero"/>
        <c:crossBetween val="between"/>
      </c:valAx>
      <c:valAx>
        <c:axId val="566067551"/>
        <c:scaling>
          <c:orientation val="minMax"/>
        </c:scaling>
        <c:delete val="0"/>
        <c:axPos val="r"/>
        <c:numFmt formatCode="&quot;$&quot;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068383"/>
        <c:crosses val="max"/>
        <c:crossBetween val="between"/>
      </c:valAx>
      <c:catAx>
        <c:axId val="5660683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60675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Paper_Expense!PivotTable108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</a:t>
            </a:r>
            <a:r>
              <a:rPr lang="en-US" baseline="0"/>
              <a:t> between Chemical Expenditure and Water Production</a:t>
            </a:r>
            <a:endParaRPr lang="en-US"/>
          </a:p>
        </c:rich>
      </c:tx>
      <c:layout>
        <c:manualLayout>
          <c:xMode val="edge"/>
          <c:yMode val="edge"/>
          <c:x val="0.12573254858417279"/>
          <c:y val="3.0705718266051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406075838762248E-2"/>
          <c:y val="0.15750484460470479"/>
          <c:w val="0.62280555958062245"/>
          <c:h val="0.708607942698751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'Scratch Paper_Expense'!$W$108:$W$109</c:f>
              <c:strCache>
                <c:ptCount val="1"/>
                <c:pt idx="0">
                  <c:v>Chemical Expenditure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'Scratch Paper_Expense'!$V$110:$V$122</c:f>
              <c:strCache>
                <c:ptCount val="12"/>
                <c:pt idx="0">
                  <c:v>Apr-14</c:v>
                </c:pt>
                <c:pt idx="1">
                  <c:v>Aug-13</c:v>
                </c:pt>
                <c:pt idx="2">
                  <c:v>Dec-13</c:v>
                </c:pt>
                <c:pt idx="3">
                  <c:v>Feb-14</c:v>
                </c:pt>
                <c:pt idx="4">
                  <c:v>Jan-14</c:v>
                </c:pt>
                <c:pt idx="5">
                  <c:v>Jul-13</c:v>
                </c:pt>
                <c:pt idx="6">
                  <c:v>Jun-14</c:v>
                </c:pt>
                <c:pt idx="7">
                  <c:v>Mar-14</c:v>
                </c:pt>
                <c:pt idx="8">
                  <c:v>May-14</c:v>
                </c:pt>
                <c:pt idx="9">
                  <c:v>Nov-13</c:v>
                </c:pt>
                <c:pt idx="10">
                  <c:v>Oct-13</c:v>
                </c:pt>
                <c:pt idx="11">
                  <c:v>Sep-13</c:v>
                </c:pt>
              </c:strCache>
            </c:strRef>
          </c:cat>
          <c:val>
            <c:numRef>
              <c:f>'Scratch Paper_Expense'!$W$110:$W$122</c:f>
              <c:numCache>
                <c:formatCode>General</c:formatCode>
                <c:ptCount val="12"/>
                <c:pt idx="0">
                  <c:v>27287085.003526863</c:v>
                </c:pt>
                <c:pt idx="1">
                  <c:v>24947249.959452908</c:v>
                </c:pt>
                <c:pt idx="2">
                  <c:v>22328717.471234202</c:v>
                </c:pt>
                <c:pt idx="3">
                  <c:v>28369994.790195841</c:v>
                </c:pt>
                <c:pt idx="4">
                  <c:v>26435964.487404902</c:v>
                </c:pt>
                <c:pt idx="5">
                  <c:v>22966838.620812494</c:v>
                </c:pt>
                <c:pt idx="6">
                  <c:v>23319121.809010051</c:v>
                </c:pt>
                <c:pt idx="7">
                  <c:v>28114194.668248724</c:v>
                </c:pt>
                <c:pt idx="8">
                  <c:v>31724933.607775252</c:v>
                </c:pt>
                <c:pt idx="9">
                  <c:v>29964506.389362235</c:v>
                </c:pt>
                <c:pt idx="10">
                  <c:v>29462554.841881588</c:v>
                </c:pt>
                <c:pt idx="11">
                  <c:v>26345250.763193864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8-49BC-B976-B430F6CD8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527327"/>
        <c:axId val="581526911"/>
      </c:barChart>
      <c:lineChart>
        <c:grouping val="standard"/>
        <c:varyColors val="0"/>
        <c:ser>
          <c:idx val="1"/>
          <c:order val="1"/>
          <c:tx>
            <c:strRef>
              <c:f>'Scratch Paper_Expense'!$X$108:$X$109</c:f>
              <c:strCache>
                <c:ptCount val="1"/>
                <c:pt idx="0">
                  <c:v>Water Production Actuals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'Scratch Paper_Expense'!$V$110:$V$122</c:f>
              <c:strCache>
                <c:ptCount val="12"/>
                <c:pt idx="0">
                  <c:v>Apr-14</c:v>
                </c:pt>
                <c:pt idx="1">
                  <c:v>Aug-13</c:v>
                </c:pt>
                <c:pt idx="2">
                  <c:v>Dec-13</c:v>
                </c:pt>
                <c:pt idx="3">
                  <c:v>Feb-14</c:v>
                </c:pt>
                <c:pt idx="4">
                  <c:v>Jan-14</c:v>
                </c:pt>
                <c:pt idx="5">
                  <c:v>Jul-13</c:v>
                </c:pt>
                <c:pt idx="6">
                  <c:v>Jun-14</c:v>
                </c:pt>
                <c:pt idx="7">
                  <c:v>Mar-14</c:v>
                </c:pt>
                <c:pt idx="8">
                  <c:v>May-14</c:v>
                </c:pt>
                <c:pt idx="9">
                  <c:v>Nov-13</c:v>
                </c:pt>
                <c:pt idx="10">
                  <c:v>Oct-13</c:v>
                </c:pt>
                <c:pt idx="11">
                  <c:v>Sep-13</c:v>
                </c:pt>
              </c:strCache>
            </c:strRef>
          </c:cat>
          <c:val>
            <c:numRef>
              <c:f>'Scratch Paper_Expense'!$X$110:$X$122</c:f>
              <c:numCache>
                <c:formatCode>General</c:formatCode>
                <c:ptCount val="12"/>
                <c:pt idx="0">
                  <c:v>759.48916600000007</c:v>
                </c:pt>
                <c:pt idx="1">
                  <c:v>622.38369699999998</c:v>
                </c:pt>
                <c:pt idx="2">
                  <c:v>571.87367899999992</c:v>
                </c:pt>
                <c:pt idx="3">
                  <c:v>682.90148799999997</c:v>
                </c:pt>
                <c:pt idx="4">
                  <c:v>679.26448500000004</c:v>
                </c:pt>
                <c:pt idx="5">
                  <c:v>647.14428099999998</c:v>
                </c:pt>
                <c:pt idx="6">
                  <c:v>623.20135099999993</c:v>
                </c:pt>
                <c:pt idx="7">
                  <c:v>790.03688200000011</c:v>
                </c:pt>
                <c:pt idx="8">
                  <c:v>773.51636800000006</c:v>
                </c:pt>
                <c:pt idx="9">
                  <c:v>534.23997600000007</c:v>
                </c:pt>
                <c:pt idx="10">
                  <c:v>602.67093499999999</c:v>
                </c:pt>
                <c:pt idx="11">
                  <c:v>602.54558499999996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08-49BC-B976-B430F6CD8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723279"/>
        <c:axId val="2120722031"/>
      </c:lineChart>
      <c:catAx>
        <c:axId val="58152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26911"/>
        <c:crosses val="autoZero"/>
        <c:auto val="1"/>
        <c:lblAlgn val="ctr"/>
        <c:lblOffset val="100"/>
        <c:noMultiLvlLbl val="0"/>
      </c:catAx>
      <c:valAx>
        <c:axId val="58152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27327"/>
        <c:crosses val="autoZero"/>
        <c:crossBetween val="between"/>
      </c:valAx>
      <c:valAx>
        <c:axId val="21207220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723279"/>
        <c:crosses val="max"/>
        <c:crossBetween val="between"/>
      </c:valAx>
      <c:catAx>
        <c:axId val="21207232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07220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18676351666163"/>
          <c:y val="0.43106333522782281"/>
          <c:w val="0.19881323648333837"/>
          <c:h val="0.16411086125814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Financial Case Study_EBIT_Dongwoo Shin.xlsx]Scratch Paper_EBIT!PivotTable115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700" b="1" dirty="0"/>
              <a:t>Total</a:t>
            </a:r>
            <a:r>
              <a:rPr lang="en-US" sz="700" b="1" baseline="0" dirty="0"/>
              <a:t> EBIT per unit (on a YOY basis)</a:t>
            </a:r>
            <a:endParaRPr lang="en-US" sz="7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27223492668146"/>
              <c:y val="-4.8634173454452895E-2"/>
            </c:manualLayout>
          </c:layout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27223492668146"/>
              <c:y val="-4.8634173454452895E-2"/>
            </c:manualLayout>
          </c:layout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27223492668146"/>
              <c:y val="-4.8634173454452895E-2"/>
            </c:manualLayout>
          </c:layout>
          <c:numFmt formatCode="&quot;$&quot;#,##0.00;[Red]\!\-&quot;$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'Scratch Paper_EBIT'!$AI$82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6-4B77-A87D-FF35677469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6-4B77-A87D-FF35677469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6-4B77-A87D-FF35677469B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3D511FF-99B6-494E-A8A5-A2C5B250E513}" type="CATEGORYNAME">
                      <a:rPr lang="en-US" sz="600"/>
                      <a:pPr/>
                      <a:t>[CATEGORY NAME]</a:t>
                    </a:fld>
                    <a:r>
                      <a:rPr lang="en-US" sz="600" baseline="0" dirty="0"/>
                      <a:t>, </a:t>
                    </a:r>
                  </a:p>
                  <a:p>
                    <a:r>
                      <a:rPr lang="en-US" sz="600" baseline="0" dirty="0"/>
                      <a:t>72.94M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096-4B77-A87D-FF35677469BE}"/>
                </c:ext>
              </c:extLst>
            </c:dLbl>
            <c:dLbl>
              <c:idx val="1"/>
              <c:layout>
                <c:manualLayout>
                  <c:x val="0.12726889217401474"/>
                  <c:y val="-3.6150120029365532E-2"/>
                </c:manualLayout>
              </c:layout>
              <c:tx>
                <c:rich>
                  <a:bodyPr/>
                  <a:lstStyle/>
                  <a:p>
                    <a:fld id="{15A01C10-CF7D-4AFC-A103-49F33F4C37D5}" type="CATEGORYNAME">
                      <a:rPr lang="en-US" sz="600"/>
                      <a:pPr/>
                      <a:t>[CATEGORY NAME]</a:t>
                    </a:fld>
                    <a:r>
                      <a:rPr lang="en-US" sz="600" baseline="0" dirty="0"/>
                      <a:t>, </a:t>
                    </a:r>
                  </a:p>
                  <a:p>
                    <a:r>
                      <a:rPr lang="en-US" sz="600" baseline="0" dirty="0"/>
                      <a:t>19.72M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096-4B77-A87D-FF35677469B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9AC3DA4-9B44-4354-9237-7E436CA4C0EA}" type="CATEGORYNAME">
                      <a:rPr lang="en-US" sz="600"/>
                      <a:pPr/>
                      <a:t>[CATEGORY NAME]</a:t>
                    </a:fld>
                    <a:r>
                      <a:rPr lang="en-US" sz="600" baseline="0" dirty="0"/>
                      <a:t>, </a:t>
                    </a:r>
                  </a:p>
                  <a:p>
                    <a:r>
                      <a:rPr lang="en-US" sz="600" baseline="0" dirty="0"/>
                      <a:t>22.93M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096-4B77-A87D-FF35677469BE}"/>
                </c:ext>
              </c:extLst>
            </c:dLbl>
            <c:numFmt formatCode="&quot;$&quot;#,##0.00;[Red]\!\-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'Scratch Paper_EBIT'!$AH$83:$AH$86</c:f>
              <c:strCache>
                <c:ptCount val="3"/>
                <c:pt idx="0">
                  <c:v>Jutik</c:v>
                </c:pt>
                <c:pt idx="1">
                  <c:v>Kootha</c:v>
                </c:pt>
                <c:pt idx="2">
                  <c:v>Surjek</c:v>
                </c:pt>
              </c:strCache>
            </c:strRef>
          </c:cat>
          <c:val>
            <c:numRef>
              <c:f>'Scratch Paper_EBIT'!$AI$83:$AI$86</c:f>
              <c:numCache>
                <c:formatCode>General</c:formatCode>
                <c:ptCount val="3"/>
                <c:pt idx="0">
                  <c:v>72941736.097194374</c:v>
                </c:pt>
                <c:pt idx="1">
                  <c:v>19721133.205825485</c:v>
                </c:pt>
                <c:pt idx="2">
                  <c:v>22936250.129034154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96-4B77-A87D-FF3567746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83370032822858"/>
          <c:y val="0.44423437387471848"/>
          <c:w val="0.17616621108905947"/>
          <c:h val="0.33969341087056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20/12/2022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</a:t>
            </a:r>
            <a:r>
              <a:rPr lang="en-GB" sz="1400" b="1" u="sng" dirty="0"/>
              <a:t>Private Water Hedge Sales</a:t>
            </a:r>
            <a:r>
              <a:rPr lang="en-GB" sz="1400" b="1" dirty="0"/>
              <a:t> are the most popular, followed by </a:t>
            </a:r>
            <a:r>
              <a:rPr lang="en-GB" sz="1400" b="1" u="sng" dirty="0"/>
              <a:t>Public Sales</a:t>
            </a:r>
            <a:r>
              <a:rPr lang="en-GB" sz="1400" b="1" dirty="0"/>
              <a:t> (</a:t>
            </a:r>
            <a:r>
              <a:rPr lang="en-GB" sz="1400" b="1" u="sng" dirty="0"/>
              <a:t>$187M</a:t>
            </a:r>
            <a:r>
              <a:rPr lang="en-GB" sz="1400" b="1" dirty="0"/>
              <a:t>) and lastly </a:t>
            </a:r>
            <a:r>
              <a:rPr lang="en-GB" sz="1400" b="1" u="sng" dirty="0"/>
              <a:t>Residential</a:t>
            </a:r>
            <a:r>
              <a:rPr lang="en-GB" sz="1400" b="1" dirty="0"/>
              <a:t> Sales (</a:t>
            </a:r>
            <a:r>
              <a:rPr lang="en-GB" sz="1400" b="1" u="sng" dirty="0"/>
              <a:t>$102M</a:t>
            </a:r>
            <a:r>
              <a:rPr lang="en-GB" sz="1400" b="1" dirty="0"/>
              <a:t>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119966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B46801-E4E7-3FB8-3B94-4AE96EB7C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346816"/>
              </p:ext>
            </p:extLst>
          </p:nvPr>
        </p:nvGraphicFramePr>
        <p:xfrm>
          <a:off x="217411" y="1366236"/>
          <a:ext cx="8393190" cy="341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89987" cy="430887"/>
          </a:xfrm>
        </p:spPr>
        <p:txBody>
          <a:bodyPr/>
          <a:lstStyle/>
          <a:p>
            <a:r>
              <a:rPr lang="en-GB" sz="1400" b="1" dirty="0">
                <a:solidFill>
                  <a:schemeClr val="tx1"/>
                </a:solidFill>
              </a:rPr>
              <a:t>Targeted Expense Analysis reveals an interesting trend; Overall Costs sharply increase from December, with </a:t>
            </a:r>
            <a:r>
              <a:rPr lang="en-GB" sz="1400" b="1" u="sng" dirty="0">
                <a:solidFill>
                  <a:schemeClr val="tx1"/>
                </a:solidFill>
              </a:rPr>
              <a:t>Chemical Costs</a:t>
            </a:r>
            <a:r>
              <a:rPr lang="en-GB" sz="1400" b="1" dirty="0">
                <a:solidFill>
                  <a:schemeClr val="tx1"/>
                </a:solidFill>
              </a:rPr>
              <a:t>, contributing $ </a:t>
            </a:r>
            <a:r>
              <a:rPr lang="en-GB" sz="1400" b="1" u="sng" dirty="0">
                <a:solidFill>
                  <a:schemeClr val="tx1"/>
                </a:solidFill>
              </a:rPr>
              <a:t>78 M</a:t>
            </a:r>
            <a:r>
              <a:rPr lang="en-GB" sz="1400" b="1" dirty="0">
                <a:solidFill>
                  <a:schemeClr val="tx1"/>
                </a:solidFill>
              </a:rPr>
              <a:t> ( </a:t>
            </a:r>
            <a:r>
              <a:rPr lang="en-GB" sz="1400" b="1" u="sng" dirty="0">
                <a:solidFill>
                  <a:schemeClr val="tx1"/>
                </a:solidFill>
              </a:rPr>
              <a:t>24 </a:t>
            </a:r>
            <a:r>
              <a:rPr lang="en-GB" sz="1400" b="1" dirty="0">
                <a:solidFill>
                  <a:schemeClr val="tx1"/>
                </a:solidFill>
              </a:rPr>
              <a:t>%) towards the overall cost-base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3D7ED1-908B-4E59-81D5-29720CDE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452185"/>
              </p:ext>
            </p:extLst>
          </p:nvPr>
        </p:nvGraphicFramePr>
        <p:xfrm>
          <a:off x="231820" y="1082803"/>
          <a:ext cx="8569280" cy="2710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55586D-8DC8-5152-ADC2-5845EA570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84564"/>
              </p:ext>
            </p:extLst>
          </p:nvPr>
        </p:nvGraphicFramePr>
        <p:xfrm>
          <a:off x="231819" y="3878156"/>
          <a:ext cx="8569280" cy="255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u="sng" dirty="0" err="1"/>
              <a:t>Surjek</a:t>
            </a:r>
            <a:r>
              <a:rPr lang="en-GB" sz="1400" b="1" dirty="0"/>
              <a:t> with </a:t>
            </a:r>
            <a:r>
              <a:rPr lang="en-GB" sz="1400" b="1" u="sng" dirty="0"/>
              <a:t>$ 88 M</a:t>
            </a:r>
            <a:r>
              <a:rPr lang="en-GB" sz="1400" b="1" dirty="0"/>
              <a:t> (</a:t>
            </a:r>
            <a:r>
              <a:rPr lang="en-GB" sz="1400" b="1" u="sng" dirty="0"/>
              <a:t>28</a:t>
            </a:r>
            <a:r>
              <a:rPr lang="en-GB" sz="1400" b="1" dirty="0"/>
              <a:t>%) worth of expenses, contrasted to a much lower spend from </a:t>
            </a:r>
            <a:r>
              <a:rPr lang="en-GB" sz="1400" b="1" u="sng" dirty="0" err="1"/>
              <a:t>Jutik</a:t>
            </a:r>
            <a:r>
              <a:rPr lang="en-GB" sz="1400" b="1" dirty="0"/>
              <a:t> ($ 51 M) and </a:t>
            </a:r>
            <a:r>
              <a:rPr lang="en-GB" sz="1400" b="1" u="sng" dirty="0" err="1"/>
              <a:t>Kootha</a:t>
            </a:r>
            <a:r>
              <a:rPr lang="en-GB" sz="1400" b="1" u="sng" dirty="0"/>
              <a:t> ($ 25 M)</a:t>
            </a:r>
            <a:r>
              <a:rPr lang="en-GB" sz="1400" b="1" dirty="0"/>
              <a:t>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C56DED-9288-CAC8-D095-4E356B421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59321"/>
              </p:ext>
            </p:extLst>
          </p:nvPr>
        </p:nvGraphicFramePr>
        <p:xfrm>
          <a:off x="171451" y="841737"/>
          <a:ext cx="4224703" cy="265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19853F-BF45-7CF5-A0EC-3133F9B13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64253"/>
              </p:ext>
            </p:extLst>
          </p:nvPr>
        </p:nvGraphicFramePr>
        <p:xfrm>
          <a:off x="171451" y="3498376"/>
          <a:ext cx="4224703" cy="290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0216514-9E49-8165-10F2-5F247B349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88574"/>
              </p:ext>
            </p:extLst>
          </p:nvPr>
        </p:nvGraphicFramePr>
        <p:xfrm>
          <a:off x="4396155" y="841737"/>
          <a:ext cx="4512896" cy="30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519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EE1023-1A3A-4CE5-8344-07A29EB39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86999"/>
              </p:ext>
            </p:extLst>
          </p:nvPr>
        </p:nvGraphicFramePr>
        <p:xfrm>
          <a:off x="171451" y="995396"/>
          <a:ext cx="8439149" cy="26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6D7064-19DF-4F47-8987-FFE3F26B8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70763"/>
              </p:ext>
            </p:extLst>
          </p:nvPr>
        </p:nvGraphicFramePr>
        <p:xfrm>
          <a:off x="189682" y="3848100"/>
          <a:ext cx="8402685" cy="2468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1D086D2-DF68-C7DF-41BF-9EA815B3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5738"/>
            <a:ext cx="8618538" cy="307975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u="sng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u="sng" dirty="0" err="1"/>
              <a:t>Jutik</a:t>
            </a:r>
            <a:r>
              <a:rPr lang="en-AU" sz="1350" b="1" u="sng" dirty="0"/>
              <a:t> </a:t>
            </a:r>
            <a:r>
              <a:rPr lang="en-AU" sz="1350" b="1" dirty="0"/>
              <a:t>has the highest overall EBIT contributions ($72.94M),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($22.93M)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($19.72M). However, from an EBIT  Margin (%) perspective, Kootha has a higher margin than that of </a:t>
            </a:r>
            <a:r>
              <a:rPr lang="en-AU" sz="1350" b="1" u="sng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03E329-20A1-41C5-A1B6-190E05E11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79171"/>
              </p:ext>
            </p:extLst>
          </p:nvPr>
        </p:nvGraphicFramePr>
        <p:xfrm>
          <a:off x="1187451" y="1044936"/>
          <a:ext cx="2895599" cy="151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D4CE17-9B65-486A-B82E-AF2C6B9E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14645"/>
              </p:ext>
            </p:extLst>
          </p:nvPr>
        </p:nvGraphicFramePr>
        <p:xfrm>
          <a:off x="4480719" y="1044936"/>
          <a:ext cx="3247231" cy="151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93BCFB-B99F-45AC-B1F6-446A21421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813072"/>
              </p:ext>
            </p:extLst>
          </p:nvPr>
        </p:nvGraphicFramePr>
        <p:xfrm>
          <a:off x="171451" y="2692673"/>
          <a:ext cx="4197349" cy="32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B0ED662-D36E-4C0F-A3F7-EAF6A52B4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28518"/>
              </p:ext>
            </p:extLst>
          </p:nvPr>
        </p:nvGraphicFramePr>
        <p:xfrm>
          <a:off x="4480719" y="2692673"/>
          <a:ext cx="4279900" cy="32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47254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437</Words>
  <Application>Microsoft Office PowerPoint</Application>
  <PresentationFormat>Custom</PresentationFormat>
  <Paragraphs>79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 are the most popular, followed by Public Sales ($187M) and lastly Residential Sales ($102M). </vt:lpstr>
      <vt:lpstr>Targeted Expense Analysis reveals an interesting trend; Overall Costs sharply increase from December, with Chemical Costs, contributing $ 78 M ( 24 %) towards the overall cost-base</vt:lpstr>
      <vt:lpstr>Further analysis singles-out Surjek with $ 88 M (28%) worth of expenses, contrasted to a much lower spend from Jutik ($ 51 M) and Kootha ($ 25 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($72.94M), followed by Surjek ($22.93M) , and lastly Kootha ($19.72M).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동우 신</cp:lastModifiedBy>
  <cp:revision>74</cp:revision>
  <dcterms:created xsi:type="dcterms:W3CDTF">2020-04-12T13:23:13Z</dcterms:created>
  <dcterms:modified xsi:type="dcterms:W3CDTF">2022-12-20T22:49:31Z</dcterms:modified>
</cp:coreProperties>
</file>