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62" r:id="rId6"/>
    <p:sldId id="263" r:id="rId7"/>
    <p:sldId id="264" r:id="rId8"/>
    <p:sldId id="268" r:id="rId9"/>
    <p:sldId id="265" r:id="rId10"/>
    <p:sldId id="266" r:id="rId11"/>
    <p:sldId id="260" r:id="rId12"/>
    <p:sldId id="261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7"/>
    <p:restoredTop sz="94695"/>
  </p:normalViewPr>
  <p:slideViewPr>
    <p:cSldViewPr snapToGrid="0">
      <p:cViewPr>
        <p:scale>
          <a:sx n="259" d="100"/>
          <a:sy n="259" d="100"/>
        </p:scale>
        <p:origin x="760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026473f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026473f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703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026473f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026473f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026473f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026473f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676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026473f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026473f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026473f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026473f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031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026473f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026473f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883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026473f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026473f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451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026473f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026473f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396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026473f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026473f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79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ECONOMIC STIMULUS IMPACTS</a:t>
            </a:r>
            <a:endParaRPr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10450" y="3182343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Bob Benton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David Frazier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Tory Young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Pani Maddi 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STIMULUS 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What are some unintended consequences. How to prevent/minimize the unintended consequence.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208508-C765-9F4D-A515-E4C1C19E1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928331"/>
              </p:ext>
            </p:extLst>
          </p:nvPr>
        </p:nvGraphicFramePr>
        <p:xfrm>
          <a:off x="545345" y="2088738"/>
          <a:ext cx="7540917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190">
                  <a:extLst>
                    <a:ext uri="{9D8B030D-6E8A-4147-A177-3AD203B41FA5}">
                      <a16:colId xmlns:a16="http://schemas.microsoft.com/office/drawing/2014/main" val="2763148282"/>
                    </a:ext>
                  </a:extLst>
                </a:gridCol>
                <a:gridCol w="3447810">
                  <a:extLst>
                    <a:ext uri="{9D8B030D-6E8A-4147-A177-3AD203B41FA5}">
                      <a16:colId xmlns:a16="http://schemas.microsoft.com/office/drawing/2014/main" val="1835291870"/>
                    </a:ext>
                  </a:extLst>
                </a:gridCol>
                <a:gridCol w="3476917">
                  <a:extLst>
                    <a:ext uri="{9D8B030D-6E8A-4147-A177-3AD203B41FA5}">
                      <a16:colId xmlns:a16="http://schemas.microsoft.com/office/drawing/2014/main" val="26179040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Unintended Negative Impacts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Unintended Positive Impacts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543506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People may get used to free money and not wanting to go back to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Innovation from individuals, businesses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73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Businesses that don’t need the stimulus will get the money. Businesses that need the money will not get the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Efficiency improvements in government and businesses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37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Adding to the already growing national debt (</a:t>
                      </a:r>
                      <a:r>
                        <a:rPr lang="en-US">
                          <a:solidFill>
                            <a:schemeClr val="bg1"/>
                          </a:solidFill>
                        </a:rPr>
                        <a:t>current debt $24.9T as of April 2020)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New technology adoptions (ex – telehealth services)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87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Goodwill of businesses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607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95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58A3-5FD7-2342-8030-3082051B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Stimulus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CFD20-1629-3B47-B84F-087736EAD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2008 stimulus impacts –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look at unemployment (FRED)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GDP (FRED)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Foreclosures (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CPI (consumer price index)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Inflation</a:t>
            </a:r>
          </a:p>
          <a:p>
            <a:r>
              <a:rPr lang="en-US" dirty="0"/>
              <a:t>2020 stimulus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unemployment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debt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GDP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Eviction stats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CPI; </a:t>
            </a:r>
          </a:p>
        </p:txBody>
      </p:sp>
    </p:spTree>
    <p:extLst>
      <p:ext uri="{BB962C8B-B14F-4D97-AF65-F5344CB8AC3E}">
        <p14:creationId xmlns:p14="http://schemas.microsoft.com/office/powerpoint/2010/main" val="299897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28E7-96FC-3E48-B782-200A7C7D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89044-CCB5-EF41-B076-B5C3B4B3C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Projections (assuming no Stimulus – based on historical/recent trend)</a:t>
            </a:r>
          </a:p>
          <a:p>
            <a:r>
              <a:rPr lang="en-US" dirty="0"/>
              <a:t>Get visualizations to work on the web </a:t>
            </a:r>
          </a:p>
          <a:p>
            <a:r>
              <a:rPr lang="en-US" dirty="0"/>
              <a:t>Census data for expense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Stimulus formula (think about what to include/exclude)</a:t>
            </a:r>
          </a:p>
        </p:txBody>
      </p:sp>
    </p:spTree>
    <p:extLst>
      <p:ext uri="{BB962C8B-B14F-4D97-AF65-F5344CB8AC3E}">
        <p14:creationId xmlns:p14="http://schemas.microsoft.com/office/powerpoint/2010/main" val="135322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STIMULUS DASHBOARD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6096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Unemployment Rate%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832400" y="16096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GDP</a:t>
            </a:r>
            <a:endParaRPr dirty="0"/>
          </a:p>
        </p:txBody>
      </p:sp>
      <p:sp>
        <p:nvSpPr>
          <p:cNvPr id="63" name="Google Shape;63;p14"/>
          <p:cNvSpPr txBox="1"/>
          <p:nvPr/>
        </p:nvSpPr>
        <p:spPr>
          <a:xfrm>
            <a:off x="330175" y="1103000"/>
            <a:ext cx="3529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KEY METRIC 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832400" y="1027350"/>
            <a:ext cx="3529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KEY METRIC 2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POTENTIAL IMPACT TO UNEMPLOYMENT</a:t>
            </a:r>
            <a:endParaRPr dirty="0"/>
          </a:p>
        </p:txBody>
      </p:sp>
      <p:sp>
        <p:nvSpPr>
          <p:cNvPr id="63" name="Google Shape;63;p14"/>
          <p:cNvSpPr txBox="1"/>
          <p:nvPr/>
        </p:nvSpPr>
        <p:spPr>
          <a:xfrm>
            <a:off x="6381605" y="1017724"/>
            <a:ext cx="2683312" cy="855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DROPDOWN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 - PRE CRISIS PROJECTION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-  POST CRISIS PROJECTION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9BAA26-ADE1-6C46-AEEF-644148BC7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7" y="1121420"/>
            <a:ext cx="6263745" cy="2684462"/>
          </a:xfrm>
          <a:prstGeom prst="rect">
            <a:avLst/>
          </a:prstGeom>
        </p:spPr>
      </p:pic>
      <p:sp>
        <p:nvSpPr>
          <p:cNvPr id="14" name="Google Shape;63;p14">
            <a:extLst>
              <a:ext uri="{FF2B5EF4-FFF2-40B4-BE49-F238E27FC236}">
                <a16:creationId xmlns:a16="http://schemas.microsoft.com/office/drawing/2014/main" id="{39D43FDB-9DDB-2046-8785-8E8C8242E652}"/>
              </a:ext>
            </a:extLst>
          </p:cNvPr>
          <p:cNvSpPr txBox="1"/>
          <p:nvPr/>
        </p:nvSpPr>
        <p:spPr>
          <a:xfrm>
            <a:off x="6381605" y="1954553"/>
            <a:ext cx="2683312" cy="855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CONFIDENCE LEVELS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 - 95%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>
                <a:solidFill>
                  <a:srgbClr val="FFFFFF"/>
                </a:solidFill>
              </a:rPr>
              <a:t>90%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80%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65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STIMULUS 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Why is the Economic Stimulus needed</a:t>
            </a:r>
            <a:endParaRPr dirty="0"/>
          </a:p>
          <a:p>
            <a:pPr marL="342900" lvl="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Past Stimulus post 2008 financial crisis &amp; how we measured it</a:t>
            </a:r>
            <a:endParaRPr dirty="0"/>
          </a:p>
          <a:p>
            <a:pPr marL="342900" lvl="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Current criterion for Economic Stimulus</a:t>
            </a:r>
            <a:endParaRPr dirty="0"/>
          </a:p>
          <a:p>
            <a:pPr marL="342900" lvl="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What could happen if there was no Economic Stimulus </a:t>
            </a:r>
            <a:endParaRPr dirty="0"/>
          </a:p>
          <a:p>
            <a:pPr marL="342900" lvl="0" algn="l" rtl="0"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" dirty="0"/>
              <a:t>What are some unintended consequences. How to prevent/minimize the unintended consequences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STIMULUS 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Why is the 2020 Economic Stimulus needed</a:t>
            </a:r>
          </a:p>
          <a:p>
            <a:pPr marL="800100" lvl="1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Stabilization of the Economy</a:t>
            </a:r>
          </a:p>
          <a:p>
            <a:pPr marL="800100" lvl="1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Protect Public Health that was impacted due to the coronavirus (COVID-19)</a:t>
            </a:r>
          </a:p>
          <a:p>
            <a:pPr marL="800100" lvl="1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Insurance for U.S households and businesses</a:t>
            </a:r>
          </a:p>
          <a:p>
            <a:pPr marL="800100" lvl="1">
              <a:spcBef>
                <a:spcPts val="0"/>
              </a:spcBef>
              <a:buFont typeface="+mj-lt"/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258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STIMULUS 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1600"/>
              </a:spcBef>
              <a:buFont typeface="+mj-lt"/>
              <a:buAutoNum type="arabicPeriod"/>
            </a:pPr>
            <a:r>
              <a:rPr lang="en-US" dirty="0"/>
              <a:t>Past Stimulus post 2008 financial crisis &amp; how we measured it</a:t>
            </a:r>
          </a:p>
          <a:p>
            <a:pPr marL="800100" lvl="1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Unemployment was brought under control</a:t>
            </a:r>
          </a:p>
          <a:p>
            <a:pPr marL="800100" lvl="1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Reduced the foreclosure rates</a:t>
            </a:r>
          </a:p>
          <a:p>
            <a:pPr marL="800100" lvl="1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Provided liquidity to markets (ensure banks could continue to lend)</a:t>
            </a:r>
          </a:p>
          <a:p>
            <a:pPr marL="800100" lvl="1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Bailed out several major institutions (banks, auto industry….)</a:t>
            </a:r>
          </a:p>
          <a:p>
            <a:pPr marL="800100" lvl="1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Ensured GDP maintained and did not shrink</a:t>
            </a:r>
          </a:p>
          <a:p>
            <a:pPr marL="800100" lvl="1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Measures/metrics</a:t>
            </a:r>
          </a:p>
          <a:p>
            <a:pPr marL="1257300" lvl="2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Foreclosure rates% (reduction)</a:t>
            </a:r>
          </a:p>
          <a:p>
            <a:pPr marL="1257300" lvl="2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Jobs created (increases)</a:t>
            </a:r>
          </a:p>
          <a:p>
            <a:pPr marL="1257300" lvl="2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Unemployment rate (reduction)</a:t>
            </a:r>
          </a:p>
          <a:p>
            <a:pPr marL="1257300" lvl="2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Stock market stabilization (enabled by QEs)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608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STIMULUS 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1600"/>
              </a:spcBef>
              <a:buFont typeface="+mj-lt"/>
              <a:buAutoNum type="arabicPeriod"/>
            </a:pPr>
            <a:r>
              <a:rPr lang="en-US" dirty="0"/>
              <a:t>Criterion for Economic Stimulus</a:t>
            </a:r>
          </a:p>
          <a:p>
            <a:pPr marL="800100" lvl="1">
              <a:buFont typeface="+mj-lt"/>
              <a:buAutoNum type="arabicPeriod"/>
            </a:pPr>
            <a:r>
              <a:rPr lang="en-US" i="1" dirty="0"/>
              <a:t>A stimulus package should generate growth and jobs to offset rising unemployment</a:t>
            </a:r>
          </a:p>
          <a:p>
            <a:pPr marL="800100" lvl="1">
              <a:buFont typeface="+mj-lt"/>
              <a:buAutoNum type="arabicPeriod"/>
            </a:pPr>
            <a:r>
              <a:rPr lang="en-US" i="1" dirty="0"/>
              <a:t>A stimulus package should take effect quickly</a:t>
            </a:r>
          </a:p>
          <a:p>
            <a:pPr marL="800100" lvl="1">
              <a:buFont typeface="+mj-lt"/>
              <a:buAutoNum type="arabicPeriod"/>
            </a:pPr>
            <a:r>
              <a:rPr lang="en-US" i="1" dirty="0"/>
              <a:t>A stimulus package should raise current deficits but not affect the long-term budget outlook</a:t>
            </a:r>
          </a:p>
          <a:p>
            <a:pPr marL="800100" lvl="1">
              <a:buFont typeface="+mj-lt"/>
              <a:buAutoNum type="arabicPeriod"/>
            </a:pPr>
            <a:r>
              <a:rPr lang="en-US" i="1" dirty="0"/>
              <a:t>A stimulus package should target unmet needs.</a:t>
            </a:r>
            <a:r>
              <a:rPr lang="en-US" dirty="0"/>
              <a:t> </a:t>
            </a:r>
          </a:p>
          <a:p>
            <a:pPr marL="800100" lvl="1">
              <a:buFont typeface="+mj-lt"/>
              <a:buAutoNum type="arabicPeriod"/>
            </a:pPr>
            <a:r>
              <a:rPr lang="en-US" i="1" dirty="0"/>
              <a:t>A stimulus package should be fair.</a:t>
            </a:r>
            <a:endParaRPr lang="en-US" dirty="0"/>
          </a:p>
          <a:p>
            <a:pPr marL="800100" lvl="1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3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STIMULUS 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1600"/>
              </a:spcBef>
              <a:buFont typeface="+mj-lt"/>
              <a:buAutoNum type="arabicPeriod"/>
            </a:pPr>
            <a:r>
              <a:rPr lang="en-US" dirty="0"/>
              <a:t>Current criterion for Economic Stimulus (current total target - $2T)</a:t>
            </a:r>
          </a:p>
          <a:p>
            <a:pPr marL="800100" lvl="1">
              <a:buFont typeface="+mj-lt"/>
              <a:buAutoNum type="arabicPeriod"/>
            </a:pPr>
            <a:r>
              <a:rPr lang="en-US" dirty="0"/>
              <a:t>U.S. Households (Consumers) – how much of the $2T</a:t>
            </a:r>
          </a:p>
          <a:p>
            <a:pPr marL="1257300" lvl="2">
              <a:buFont typeface="+mj-lt"/>
              <a:buAutoNum type="arabicPeriod"/>
            </a:pPr>
            <a:r>
              <a:rPr lang="en-US" dirty="0"/>
              <a:t>AGI (Adjusted gross income)</a:t>
            </a:r>
          </a:p>
          <a:p>
            <a:pPr marL="939800" lvl="2" indent="0">
              <a:buNone/>
            </a:pPr>
            <a:endParaRPr lang="en-US" dirty="0"/>
          </a:p>
          <a:p>
            <a:pPr marL="939800" lvl="2" indent="0">
              <a:buNone/>
            </a:pPr>
            <a:endParaRPr lang="en-US" dirty="0"/>
          </a:p>
          <a:p>
            <a:pPr marL="939800" lvl="2" indent="0">
              <a:buNone/>
            </a:pPr>
            <a:endParaRPr lang="en-US" dirty="0"/>
          </a:p>
          <a:p>
            <a:pPr marL="800100" lvl="1">
              <a:buFont typeface="+mj-lt"/>
              <a:buAutoNum type="arabicPeriod"/>
            </a:pPr>
            <a:r>
              <a:rPr lang="en-US" dirty="0"/>
              <a:t>Small Businesses – how much of the $2T</a:t>
            </a:r>
          </a:p>
          <a:p>
            <a:pPr marL="1257300" lvl="2">
              <a:buFont typeface="+mj-lt"/>
              <a:buAutoNum type="arabicPeriod"/>
            </a:pPr>
            <a:r>
              <a:rPr lang="en-US" dirty="0"/>
              <a:t>List criterion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A6EE07-D832-DC4F-9E79-8047FA677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859304"/>
              </p:ext>
            </p:extLst>
          </p:nvPr>
        </p:nvGraphicFramePr>
        <p:xfrm>
          <a:off x="4095295" y="2382352"/>
          <a:ext cx="2969526" cy="180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123">
                  <a:extLst>
                    <a:ext uri="{9D8B030D-6E8A-4147-A177-3AD203B41FA5}">
                      <a16:colId xmlns:a16="http://schemas.microsoft.com/office/drawing/2014/main" val="864049195"/>
                    </a:ext>
                  </a:extLst>
                </a:gridCol>
                <a:gridCol w="1427403">
                  <a:extLst>
                    <a:ext uri="{9D8B030D-6E8A-4147-A177-3AD203B41FA5}">
                      <a16:colId xmlns:a16="http://schemas.microsoft.com/office/drawing/2014/main" val="5672796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Individuals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Married Couples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45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&lt;= $ 75k: $1,200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&lt;= $ 150k: $2,400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4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&gt; $75k &lt;= $99k: prorated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&gt; $150k &lt;= $198k: prorated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0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&gt; $99k: no economic stimulus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&gt; $198k: no economic stimulus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89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$500 per child?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$500 per child?</a:t>
                      </a:r>
                    </a:p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74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82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STIMULUS 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1600"/>
              </a:spcBef>
              <a:buFont typeface="+mj-lt"/>
              <a:buAutoNum type="arabicPeriod"/>
            </a:pPr>
            <a:r>
              <a:rPr lang="en-US" dirty="0"/>
              <a:t>What could happen if there was no Economic Stimulus </a:t>
            </a:r>
          </a:p>
          <a:p>
            <a:pPr marL="800100" lvl="1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Economy will be de-stabilized</a:t>
            </a:r>
          </a:p>
          <a:p>
            <a:pPr marL="800100" lvl="1"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Coronovirus</a:t>
            </a:r>
            <a:r>
              <a:rPr lang="en-US" dirty="0"/>
              <a:t> rates and deaths would spike up</a:t>
            </a:r>
          </a:p>
          <a:p>
            <a:pPr marL="800100" lvl="1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U.S households, states and businesses will collapse. Default on loans, mortgage payments, unable to take care of health. Unemployment, crime, fraud, overdoses would sky rocket. </a:t>
            </a:r>
          </a:p>
        </p:txBody>
      </p:sp>
    </p:spTree>
    <p:extLst>
      <p:ext uri="{BB962C8B-B14F-4D97-AF65-F5344CB8AC3E}">
        <p14:creationId xmlns:p14="http://schemas.microsoft.com/office/powerpoint/2010/main" val="36030289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601</Words>
  <Application>Microsoft Macintosh PowerPoint</Application>
  <PresentationFormat>On-screen Show (16:9)</PresentationFormat>
  <Paragraphs>106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Wingdings</vt:lpstr>
      <vt:lpstr>Simple Dark</vt:lpstr>
      <vt:lpstr>ECONOMIC STIMULUS IMPACTS</vt:lpstr>
      <vt:lpstr>ECONOMIC STIMULUS DASHBOARD</vt:lpstr>
      <vt:lpstr>POTENTIAL IMPACT TO UNEMPLOYMENT</vt:lpstr>
      <vt:lpstr>ECONOMIC STIMULUS </vt:lpstr>
      <vt:lpstr>ECONOMIC STIMULUS </vt:lpstr>
      <vt:lpstr>ECONOMIC STIMULUS </vt:lpstr>
      <vt:lpstr>ECONOMIC STIMULUS </vt:lpstr>
      <vt:lpstr>ECONOMIC STIMULUS </vt:lpstr>
      <vt:lpstr>ECONOMIC STIMULUS </vt:lpstr>
      <vt:lpstr>ECONOMIC STIMULUS </vt:lpstr>
      <vt:lpstr>Current Stimulus</vt:lpstr>
      <vt:lpstr>Next Steps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STIMULUS IMPACTS</dc:title>
  <cp:lastModifiedBy>Pani Maddi</cp:lastModifiedBy>
  <cp:revision>23</cp:revision>
  <dcterms:modified xsi:type="dcterms:W3CDTF">2020-05-02T18:16:03Z</dcterms:modified>
</cp:coreProperties>
</file>