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71" r:id="rId4"/>
    <p:sldId id="267" r:id="rId5"/>
    <p:sldId id="280" r:id="rId6"/>
    <p:sldId id="278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C6C6C6"/>
    <a:srgbClr val="3B3838"/>
    <a:srgbClr val="EE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38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6C6C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01-4282-858D-43B1D90F7500}"/>
              </c:ext>
            </c:extLst>
          </c:dPt>
          <c:dPt>
            <c:idx val="1"/>
            <c:bubble3D val="0"/>
            <c:explosion val="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01-4282-858D-43B1D90F7500}"/>
              </c:ext>
            </c:extLst>
          </c:dPt>
          <c:dPt>
            <c:idx val="2"/>
            <c:bubble3D val="0"/>
            <c:explosion val="1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01-4282-858D-43B1D90F7500}"/>
              </c:ext>
            </c:extLst>
          </c:dPt>
          <c:dPt>
            <c:idx val="3"/>
            <c:bubble3D val="0"/>
            <c:explosion val="8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01-4282-858D-43B1D90F7500}"/>
              </c:ext>
            </c:extLst>
          </c:dPt>
          <c:cat>
            <c:strRef>
              <c:f>Sheet1!$A$2:$A$5</c:f>
              <c:strCache>
                <c:ptCount val="4"/>
                <c:pt idx="0">
                  <c:v>Price 1</c:v>
                </c:pt>
                <c:pt idx="1">
                  <c:v>Price 2</c:v>
                </c:pt>
                <c:pt idx="2">
                  <c:v>Price 3</c:v>
                </c:pt>
                <c:pt idx="3">
                  <c:v>Price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01-4282-858D-43B1D90F7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34331E3-BB6A-4129-8B4C-AA4D9ABC3A42}" type="datetimeFigureOut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0CBAB4A-AE92-49D2-B57C-1D01B2825EF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1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2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4C4F-9A2D-408D-AFA4-3914E828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30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92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59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6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7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FEFE-5586-4D13-8849-A9D4F3D69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AF778-16E0-47C8-87C6-0FC0C11C949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21150-505B-4E4E-AA28-0D334E67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D9664-624E-4755-9BF8-E01A2CC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5565-478E-4FE1-B597-A382967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0A12B-5700-42A9-BA53-12930EF7E6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2B016-807A-4F16-9F33-08AEBEE5FAA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7561D-7F7B-4500-8D31-F30F122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6A66-BE9D-438C-886C-60C3C87B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407C4-1391-4C36-86B2-DA6D92F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4352-0D2C-43CF-91B1-35319C2708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3C12D-F1C0-45C2-A1E0-0E5131431D6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88291-8F36-43C1-B54E-485A7FE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75225-1AF2-489C-8600-B52709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20B70-B480-4E4D-BDE6-BCA9AA0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8465-6FF6-4F03-8876-C392B8096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3B132-BD25-42D3-BB5E-B704C26F32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69570-4060-47CC-8AC6-4CF38A46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1B26-CC08-4492-AD5C-E57D1AA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C649F-99EC-49BE-BEFD-E87DC32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55A0-A9CC-4970-A3C6-41DEDFA00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0505C-B3E8-471E-9F55-121657D66C6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0740C-0008-454B-B847-AD19D66ACA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47436-66F5-4AAD-A349-1B0A771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3B5BC-338F-4302-90DE-22840C5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9AFE-3711-4B16-B09E-E27159F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689C-0AAA-476D-9D2D-733607E2E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90F43-37C8-4E9F-9C02-0108FACAA8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C018F-EBD6-43D1-8A76-076945E544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34C7C-A6CB-459A-A5D5-9153362AC7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6750C-59F8-436D-936B-659AB11C03A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C1EDC6-D812-484A-9BD8-13F90053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37E38-B91D-419C-93FE-483F885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E494D2-E450-4539-BD42-4400CC30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57262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8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8E1-276D-4B05-82CD-4ED9CCBF5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DC8013-E45F-47FF-83B7-341AD5D6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C691-7B6E-4338-BFAB-C8E126F8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21BDC-8421-4663-B6BF-B415EB0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EF77D-DFE8-490B-A133-4E9D05FC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3662C-7BBD-42E3-B23F-0133F03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71710-D487-44A5-90C6-44AA2CFE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466A-1B96-43BE-88C2-C373AE808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BE4D-9423-424F-BD5F-B4BBEB60D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75FE1-9F75-4752-B640-BFF00A9C67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4BB96-F06B-44AC-8C5F-221CBCED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9B0A6-803D-4757-B55F-55A63828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D66EC-BD57-44AF-A231-FC71233F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F60E-F0FA-45E4-883A-2D22AEC67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13B89-10FE-4CC1-A9D6-551856E2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1194-1412-40AC-854D-A1FAE47CB1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43B77-1AF2-44E0-ABFF-BB98AF1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BD775-894B-4327-851D-720118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DD6B1-4CC3-425A-94D5-A241D432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alpha val="28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3245B-5344-43FF-A160-E675531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69C37-E5F3-4B60-8BB8-C827168A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CB83-4B7D-4DEA-A490-635F2D0A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EFF69B-BE57-412D-B25E-668481AB537A}" type="datetimeFigureOut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D220-8501-41FD-8C49-A90E517F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1A01-103C-4F46-928C-6470E2A4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1EA60BD-1651-450C-842E-6C8D0B5CB5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B43816-123C-4239-B9CE-1443F053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E91059-0F49-4352-86CE-BD16596944D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FB97C-324F-4F84-9AED-02B0BE49AD4D}"/>
              </a:ext>
            </a:extLst>
          </p:cNvPr>
          <p:cNvSpPr txBox="1"/>
          <p:nvPr/>
        </p:nvSpPr>
        <p:spPr>
          <a:xfrm>
            <a:off x="4381204" y="1182085"/>
            <a:ext cx="7398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COVID-19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016A2-B83C-40DB-8416-B0C903EDABEB}"/>
              </a:ext>
            </a:extLst>
          </p:cNvPr>
          <p:cNvSpPr txBox="1"/>
          <p:nvPr/>
        </p:nvSpPr>
        <p:spPr>
          <a:xfrm>
            <a:off x="5248711" y="3025889"/>
            <a:ext cx="6531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STIMULUS MEASUREMENT AND OPTIMIZATION</a:t>
            </a:r>
            <a:endParaRPr lang="zh-CN" alt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6C38F-DAAB-4E82-8385-44E99DA7A064}"/>
              </a:ext>
            </a:extLst>
          </p:cNvPr>
          <p:cNvSpPr txBox="1"/>
          <p:nvPr/>
        </p:nvSpPr>
        <p:spPr>
          <a:xfrm>
            <a:off x="7448061" y="5697932"/>
            <a:ext cx="4155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Presented by:</a:t>
            </a:r>
          </a:p>
          <a:p>
            <a:pPr algn="r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Pani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Maddi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Tory Young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David Frazier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Bob Benton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62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a16="http://schemas.microsoft.com/office/drawing/2014/main" xmlns:a14="http://schemas.microsoft.com/office/drawing/2010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6062079" y="276865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077008" y="4939804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230354" y="5652051"/>
            <a:ext cx="0" cy="673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907036" y="226643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Personal Expenditure Data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563702" y="2760368"/>
            <a:ext cx="28862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Consumer Expense Data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-Housing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-Food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-Transportation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-Healthcare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-Etc.</a:t>
            </a: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563702" y="4928037"/>
            <a:ext cx="2781634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Disposable Income</a:t>
            </a: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567520" y="4208411"/>
            <a:ext cx="256809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Household Income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563702" y="5546908"/>
            <a:ext cx="256809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Net Worth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E58BC66-1F23-493F-ACFF-9B52EB1FB187}"/>
              </a:ext>
            </a:extLst>
          </p:cNvPr>
          <p:cNvGrpSpPr/>
          <p:nvPr/>
        </p:nvGrpSpPr>
        <p:grpSpPr>
          <a:xfrm>
            <a:off x="2810895" y="700767"/>
            <a:ext cx="6096000" cy="688162"/>
            <a:chOff x="3084763" y="255529"/>
            <a:chExt cx="6096000" cy="688162"/>
          </a:xfrm>
        </p:grpSpPr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530C7C5F-0C9C-4ACC-8A74-089F21DE4EF4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3393F58-0A7F-4ABF-8927-162C3DE11CF9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C676EB-1927-487E-ADF9-479F9EB49D7C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327975-397F-4230-920F-591C40D3D51A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9FDFD8D-7275-4CFE-9D64-6AE4A08928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A923C-BC1E-4F71-BB1A-05F21DE53464}"/>
                </a:ext>
              </a:extLst>
            </p:cNvPr>
            <p:cNvSpPr/>
            <p:nvPr/>
          </p:nvSpPr>
          <p:spPr>
            <a:xfrm>
              <a:off x="3084763" y="36690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Economic Stimulus Data</a:t>
              </a:r>
              <a:endParaRPr lang="zh-CN" altLang="en-US" sz="28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67">
            <a:extLst>
              <a:ext uri="{FF2B5EF4-FFF2-40B4-BE49-F238E27FC236}">
                <a16:creationId xmlns:a16="http://schemas.microsoft.com/office/drawing/2014/main" id="{1DBABF8D-B4DD-4257-A821-0B351F966BAD}"/>
              </a:ext>
            </a:extLst>
          </p:cNvPr>
          <p:cNvSpPr txBox="1"/>
          <p:nvPr/>
        </p:nvSpPr>
        <p:spPr>
          <a:xfrm>
            <a:off x="1656699" y="223315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National Economic Data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36" name="椭圆 60">
            <a:extLst>
              <a:ext uri="{FF2B5EF4-FFF2-40B4-BE49-F238E27FC236}">
                <a16:creationId xmlns:a16="http://schemas.microsoft.com/office/drawing/2014/main" id="{1F201BEA-0AE2-4649-8DA3-0A5377BF8831}"/>
              </a:ext>
            </a:extLst>
          </p:cNvPr>
          <p:cNvSpPr/>
          <p:nvPr/>
        </p:nvSpPr>
        <p:spPr>
          <a:xfrm>
            <a:off x="718997" y="5142394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椭圆 60">
            <a:extLst>
              <a:ext uri="{FF2B5EF4-FFF2-40B4-BE49-F238E27FC236}">
                <a16:creationId xmlns:a16="http://schemas.microsoft.com/office/drawing/2014/main" id="{8EC7F263-6DBE-4370-AA1B-C4F62B44D33C}"/>
              </a:ext>
            </a:extLst>
          </p:cNvPr>
          <p:cNvSpPr/>
          <p:nvPr/>
        </p:nvSpPr>
        <p:spPr>
          <a:xfrm>
            <a:off x="730474" y="352112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椭圆 60">
            <a:extLst>
              <a:ext uri="{FF2B5EF4-FFF2-40B4-BE49-F238E27FC236}">
                <a16:creationId xmlns:a16="http://schemas.microsoft.com/office/drawing/2014/main" id="{C034D76C-9FC9-4538-9712-D4A6BFD4011E}"/>
              </a:ext>
            </a:extLst>
          </p:cNvPr>
          <p:cNvSpPr/>
          <p:nvPr/>
        </p:nvSpPr>
        <p:spPr>
          <a:xfrm>
            <a:off x="730474" y="4065536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椭圆 60">
            <a:extLst>
              <a:ext uri="{FF2B5EF4-FFF2-40B4-BE49-F238E27FC236}">
                <a16:creationId xmlns:a16="http://schemas.microsoft.com/office/drawing/2014/main" id="{B7A8ACA3-9670-4BB3-AF3C-65EDBC693156}"/>
              </a:ext>
            </a:extLst>
          </p:cNvPr>
          <p:cNvSpPr/>
          <p:nvPr/>
        </p:nvSpPr>
        <p:spPr>
          <a:xfrm>
            <a:off x="730474" y="460396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椭圆 60">
            <a:extLst>
              <a:ext uri="{FF2B5EF4-FFF2-40B4-BE49-F238E27FC236}">
                <a16:creationId xmlns:a16="http://schemas.microsoft.com/office/drawing/2014/main" id="{466BE3F0-3EB1-411C-8CF1-C64FAD322895}"/>
              </a:ext>
            </a:extLst>
          </p:cNvPr>
          <p:cNvSpPr/>
          <p:nvPr/>
        </p:nvSpPr>
        <p:spPr>
          <a:xfrm>
            <a:off x="730474" y="276700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68">
            <a:extLst>
              <a:ext uri="{FF2B5EF4-FFF2-40B4-BE49-F238E27FC236}">
                <a16:creationId xmlns:a16="http://schemas.microsoft.com/office/drawing/2014/main" id="{55662DCC-3ABC-4C45-BF32-92214878B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2719496"/>
            <a:ext cx="33895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Unemployment Rates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-National Unemployment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-State Unemployment</a:t>
            </a:r>
          </a:p>
        </p:txBody>
      </p:sp>
      <p:sp>
        <p:nvSpPr>
          <p:cNvPr id="42" name="矩形 72">
            <a:extLst>
              <a:ext uri="{FF2B5EF4-FFF2-40B4-BE49-F238E27FC236}">
                <a16:creationId xmlns:a16="http://schemas.microsoft.com/office/drawing/2014/main" id="{E3AD958F-E7BA-46BD-B8C0-BCFC1EC5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3" y="3480897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Gross Domestic Product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3" name="矩形 72">
            <a:extLst>
              <a:ext uri="{FF2B5EF4-FFF2-40B4-BE49-F238E27FC236}">
                <a16:creationId xmlns:a16="http://schemas.microsoft.com/office/drawing/2014/main" id="{0809C91F-255E-439F-A7D5-0C346CC7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3983599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Consumer Price Index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4" name="矩形 72">
            <a:extLst>
              <a:ext uri="{FF2B5EF4-FFF2-40B4-BE49-F238E27FC236}">
                <a16:creationId xmlns:a16="http://schemas.microsoft.com/office/drawing/2014/main" id="{6EF27BC4-004F-45E6-B875-A59EECC8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4558223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S&amp;P 500 / Dow Jones Index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5" name="矩形 72">
            <a:extLst>
              <a:ext uri="{FF2B5EF4-FFF2-40B4-BE49-F238E27FC236}">
                <a16:creationId xmlns:a16="http://schemas.microsoft.com/office/drawing/2014/main" id="{776104DF-1E87-4E25-8A75-10B72205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5082679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National Debt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6" name="椭圆 63">
            <a:extLst>
              <a:ext uri="{FF2B5EF4-FFF2-40B4-BE49-F238E27FC236}">
                <a16:creationId xmlns:a16="http://schemas.microsoft.com/office/drawing/2014/main" id="{4DCF3655-8C61-4B17-A16F-317C485224F7}"/>
              </a:ext>
            </a:extLst>
          </p:cNvPr>
          <p:cNvSpPr/>
          <p:nvPr/>
        </p:nvSpPr>
        <p:spPr>
          <a:xfrm>
            <a:off x="6077008" y="5546908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椭圆 63">
            <a:extLst>
              <a:ext uri="{FF2B5EF4-FFF2-40B4-BE49-F238E27FC236}">
                <a16:creationId xmlns:a16="http://schemas.microsoft.com/office/drawing/2014/main" id="{8BF31588-C5C1-4C74-BBE9-5CD99978F2AF}"/>
              </a:ext>
            </a:extLst>
          </p:cNvPr>
          <p:cNvSpPr/>
          <p:nvPr/>
        </p:nvSpPr>
        <p:spPr>
          <a:xfrm>
            <a:off x="6086533" y="4208411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695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8" grpId="0"/>
      <p:bldP spid="69" grpId="0"/>
      <p:bldP spid="71" grpId="0"/>
      <p:bldP spid="73" grpId="0"/>
      <p:bldP spid="75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8"/>
          <p:cNvGrpSpPr/>
          <p:nvPr/>
        </p:nvGrpSpPr>
        <p:grpSpPr>
          <a:xfrm>
            <a:off x="5081706" y="2118068"/>
            <a:ext cx="1892182" cy="4739932"/>
            <a:chOff x="10245962" y="3982224"/>
            <a:chExt cx="3885725" cy="9733776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11912623" y="7726307"/>
              <a:ext cx="533521" cy="547683"/>
            </a:xfrm>
            <a:prstGeom prst="rect">
              <a:avLst/>
            </a:prstGeom>
            <a:solidFill>
              <a:srgbClr val="2F3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2172301" y="10294757"/>
              <a:ext cx="1378654" cy="1246453"/>
            </a:xfrm>
            <a:custGeom>
              <a:avLst/>
              <a:gdLst>
                <a:gd name="T0" fmla="*/ 287 w 287"/>
                <a:gd name="T1" fmla="*/ 0 h 260"/>
                <a:gd name="T2" fmla="*/ 150 w 287"/>
                <a:gd name="T3" fmla="*/ 148 h 260"/>
                <a:gd name="T4" fmla="*/ 150 w 287"/>
                <a:gd name="T5" fmla="*/ 260 h 260"/>
                <a:gd name="T6" fmla="*/ 0 w 287"/>
                <a:gd name="T7" fmla="*/ 260 h 260"/>
                <a:gd name="T8" fmla="*/ 0 w 287"/>
                <a:gd name="T9" fmla="*/ 67 h 260"/>
                <a:gd name="T10" fmla="*/ 287 w 287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60">
                  <a:moveTo>
                    <a:pt x="287" y="0"/>
                  </a:moveTo>
                  <a:cubicBezTo>
                    <a:pt x="287" y="0"/>
                    <a:pt x="265" y="66"/>
                    <a:pt x="150" y="14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1638780" y="8198449"/>
              <a:ext cx="1100091" cy="235126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12139251" y="8165398"/>
              <a:ext cx="1473081" cy="977335"/>
            </a:xfrm>
            <a:custGeom>
              <a:avLst/>
              <a:gdLst>
                <a:gd name="T0" fmla="*/ 81 w 307"/>
                <a:gd name="T1" fmla="*/ 193 h 203"/>
                <a:gd name="T2" fmla="*/ 265 w 307"/>
                <a:gd name="T3" fmla="*/ 113 h 203"/>
                <a:gd name="T4" fmla="*/ 297 w 307"/>
                <a:gd name="T5" fmla="*/ 43 h 203"/>
                <a:gd name="T6" fmla="*/ 226 w 307"/>
                <a:gd name="T7" fmla="*/ 11 h 203"/>
                <a:gd name="T8" fmla="*/ 43 w 307"/>
                <a:gd name="T9" fmla="*/ 91 h 203"/>
                <a:gd name="T10" fmla="*/ 11 w 307"/>
                <a:gd name="T11" fmla="*/ 161 h 203"/>
                <a:gd name="T12" fmla="*/ 81 w 307"/>
                <a:gd name="T13" fmla="*/ 19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3">
                  <a:moveTo>
                    <a:pt x="81" y="193"/>
                  </a:moveTo>
                  <a:cubicBezTo>
                    <a:pt x="265" y="113"/>
                    <a:pt x="265" y="113"/>
                    <a:pt x="265" y="113"/>
                  </a:cubicBezTo>
                  <a:cubicBezTo>
                    <a:pt x="293" y="103"/>
                    <a:pt x="307" y="72"/>
                    <a:pt x="297" y="43"/>
                  </a:cubicBezTo>
                  <a:cubicBezTo>
                    <a:pt x="286" y="15"/>
                    <a:pt x="255" y="0"/>
                    <a:pt x="226" y="1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15" y="101"/>
                    <a:pt x="0" y="132"/>
                    <a:pt x="11" y="161"/>
                  </a:cubicBezTo>
                  <a:cubicBezTo>
                    <a:pt x="21" y="189"/>
                    <a:pt x="53" y="203"/>
                    <a:pt x="81" y="19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12172301" y="8727248"/>
              <a:ext cx="1491968" cy="2105750"/>
            </a:xfrm>
            <a:custGeom>
              <a:avLst/>
              <a:gdLst>
                <a:gd name="T0" fmla="*/ 230 w 311"/>
                <a:gd name="T1" fmla="*/ 245 h 439"/>
                <a:gd name="T2" fmla="*/ 268 w 311"/>
                <a:gd name="T3" fmla="*/ 229 h 439"/>
                <a:gd name="T4" fmla="*/ 300 w 311"/>
                <a:gd name="T5" fmla="*/ 159 h 439"/>
                <a:gd name="T6" fmla="*/ 237 w 311"/>
                <a:gd name="T7" fmla="*/ 125 h 439"/>
                <a:gd name="T8" fmla="*/ 265 w 311"/>
                <a:gd name="T9" fmla="*/ 113 h 439"/>
                <a:gd name="T10" fmla="*/ 297 w 311"/>
                <a:gd name="T11" fmla="*/ 42 h 439"/>
                <a:gd name="T12" fmla="*/ 227 w 311"/>
                <a:gd name="T13" fmla="*/ 10 h 439"/>
                <a:gd name="T14" fmla="*/ 43 w 311"/>
                <a:gd name="T15" fmla="*/ 90 h 439"/>
                <a:gd name="T16" fmla="*/ 11 w 311"/>
                <a:gd name="T17" fmla="*/ 160 h 439"/>
                <a:gd name="T18" fmla="*/ 74 w 311"/>
                <a:gd name="T19" fmla="*/ 194 h 439"/>
                <a:gd name="T20" fmla="*/ 46 w 311"/>
                <a:gd name="T21" fmla="*/ 206 h 439"/>
                <a:gd name="T22" fmla="*/ 14 w 311"/>
                <a:gd name="T23" fmla="*/ 276 h 439"/>
                <a:gd name="T24" fmla="*/ 83 w 311"/>
                <a:gd name="T25" fmla="*/ 309 h 439"/>
                <a:gd name="T26" fmla="*/ 43 w 311"/>
                <a:gd name="T27" fmla="*/ 326 h 439"/>
                <a:gd name="T28" fmla="*/ 11 w 311"/>
                <a:gd name="T29" fmla="*/ 396 h 439"/>
                <a:gd name="T30" fmla="*/ 81 w 311"/>
                <a:gd name="T31" fmla="*/ 428 h 439"/>
                <a:gd name="T32" fmla="*/ 265 w 311"/>
                <a:gd name="T33" fmla="*/ 349 h 439"/>
                <a:gd name="T34" fmla="*/ 297 w 311"/>
                <a:gd name="T35" fmla="*/ 279 h 439"/>
                <a:gd name="T36" fmla="*/ 230 w 311"/>
                <a:gd name="T37" fmla="*/ 24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1" h="439">
                  <a:moveTo>
                    <a:pt x="230" y="245"/>
                  </a:moveTo>
                  <a:cubicBezTo>
                    <a:pt x="268" y="229"/>
                    <a:pt x="268" y="229"/>
                    <a:pt x="268" y="229"/>
                  </a:cubicBezTo>
                  <a:cubicBezTo>
                    <a:pt x="296" y="219"/>
                    <a:pt x="311" y="187"/>
                    <a:pt x="300" y="159"/>
                  </a:cubicBezTo>
                  <a:cubicBezTo>
                    <a:pt x="291" y="133"/>
                    <a:pt x="263" y="119"/>
                    <a:pt x="237" y="125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93" y="102"/>
                    <a:pt x="307" y="71"/>
                    <a:pt x="297" y="42"/>
                  </a:cubicBezTo>
                  <a:cubicBezTo>
                    <a:pt x="286" y="14"/>
                    <a:pt x="255" y="0"/>
                    <a:pt x="227" y="1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14" y="100"/>
                    <a:pt x="0" y="132"/>
                    <a:pt x="11" y="160"/>
                  </a:cubicBezTo>
                  <a:cubicBezTo>
                    <a:pt x="21" y="186"/>
                    <a:pt x="48" y="200"/>
                    <a:pt x="74" y="194"/>
                  </a:cubicBezTo>
                  <a:cubicBezTo>
                    <a:pt x="46" y="206"/>
                    <a:pt x="46" y="206"/>
                    <a:pt x="46" y="206"/>
                  </a:cubicBezTo>
                  <a:cubicBezTo>
                    <a:pt x="18" y="217"/>
                    <a:pt x="4" y="248"/>
                    <a:pt x="14" y="276"/>
                  </a:cubicBezTo>
                  <a:cubicBezTo>
                    <a:pt x="25" y="304"/>
                    <a:pt x="55" y="319"/>
                    <a:pt x="83" y="309"/>
                  </a:cubicBezTo>
                  <a:cubicBezTo>
                    <a:pt x="43" y="326"/>
                    <a:pt x="43" y="326"/>
                    <a:pt x="43" y="326"/>
                  </a:cubicBezTo>
                  <a:cubicBezTo>
                    <a:pt x="14" y="337"/>
                    <a:pt x="0" y="368"/>
                    <a:pt x="11" y="396"/>
                  </a:cubicBezTo>
                  <a:cubicBezTo>
                    <a:pt x="21" y="425"/>
                    <a:pt x="53" y="439"/>
                    <a:pt x="81" y="428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93" y="339"/>
                    <a:pt x="307" y="307"/>
                    <a:pt x="297" y="279"/>
                  </a:cubicBezTo>
                  <a:cubicBezTo>
                    <a:pt x="287" y="252"/>
                    <a:pt x="257" y="237"/>
                    <a:pt x="230" y="24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0245962" y="3982224"/>
              <a:ext cx="3885725" cy="3871561"/>
            </a:xfrm>
            <a:custGeom>
              <a:avLst/>
              <a:gdLst>
                <a:gd name="T0" fmla="*/ 404 w 809"/>
                <a:gd name="T1" fmla="*/ 60 h 808"/>
                <a:gd name="T2" fmla="*/ 60 w 809"/>
                <a:gd name="T3" fmla="*/ 404 h 808"/>
                <a:gd name="T4" fmla="*/ 404 w 809"/>
                <a:gd name="T5" fmla="*/ 748 h 808"/>
                <a:gd name="T6" fmla="*/ 748 w 809"/>
                <a:gd name="T7" fmla="*/ 404 h 808"/>
                <a:gd name="T8" fmla="*/ 404 w 809"/>
                <a:gd name="T9" fmla="*/ 60 h 808"/>
                <a:gd name="T10" fmla="*/ 404 w 809"/>
                <a:gd name="T11" fmla="*/ 808 h 808"/>
                <a:gd name="T12" fmla="*/ 0 w 809"/>
                <a:gd name="T13" fmla="*/ 404 h 808"/>
                <a:gd name="T14" fmla="*/ 404 w 809"/>
                <a:gd name="T15" fmla="*/ 0 h 808"/>
                <a:gd name="T16" fmla="*/ 809 w 809"/>
                <a:gd name="T17" fmla="*/ 404 h 808"/>
                <a:gd name="T18" fmla="*/ 404 w 809"/>
                <a:gd name="T1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08">
                  <a:moveTo>
                    <a:pt x="404" y="60"/>
                  </a:moveTo>
                  <a:cubicBezTo>
                    <a:pt x="215" y="60"/>
                    <a:pt x="60" y="214"/>
                    <a:pt x="60" y="404"/>
                  </a:cubicBezTo>
                  <a:cubicBezTo>
                    <a:pt x="60" y="593"/>
                    <a:pt x="215" y="748"/>
                    <a:pt x="404" y="748"/>
                  </a:cubicBezTo>
                  <a:cubicBezTo>
                    <a:pt x="594" y="748"/>
                    <a:pt x="748" y="593"/>
                    <a:pt x="748" y="404"/>
                  </a:cubicBezTo>
                  <a:cubicBezTo>
                    <a:pt x="748" y="214"/>
                    <a:pt x="594" y="60"/>
                    <a:pt x="404" y="60"/>
                  </a:cubicBezTo>
                  <a:close/>
                  <a:moveTo>
                    <a:pt x="404" y="808"/>
                  </a:moveTo>
                  <a:cubicBezTo>
                    <a:pt x="181" y="808"/>
                    <a:pt x="0" y="627"/>
                    <a:pt x="0" y="404"/>
                  </a:cubicBezTo>
                  <a:cubicBezTo>
                    <a:pt x="0" y="181"/>
                    <a:pt x="181" y="0"/>
                    <a:pt x="404" y="0"/>
                  </a:cubicBezTo>
                  <a:cubicBezTo>
                    <a:pt x="627" y="0"/>
                    <a:pt x="809" y="181"/>
                    <a:pt x="809" y="404"/>
                  </a:cubicBezTo>
                  <a:cubicBezTo>
                    <a:pt x="809" y="627"/>
                    <a:pt x="627" y="808"/>
                    <a:pt x="404" y="808"/>
                  </a:cubicBez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10977783" y="8755576"/>
              <a:ext cx="1935779" cy="2785634"/>
            </a:xfrm>
            <a:custGeom>
              <a:avLst/>
              <a:gdLst>
                <a:gd name="T0" fmla="*/ 364 w 403"/>
                <a:gd name="T1" fmla="*/ 50 h 581"/>
                <a:gd name="T2" fmla="*/ 268 w 403"/>
                <a:gd name="T3" fmla="*/ 7 h 581"/>
                <a:gd name="T4" fmla="*/ 206 w 403"/>
                <a:gd name="T5" fmla="*/ 4 h 581"/>
                <a:gd name="T6" fmla="*/ 105 w 403"/>
                <a:gd name="T7" fmla="*/ 4 h 581"/>
                <a:gd name="T8" fmla="*/ 63 w 403"/>
                <a:gd name="T9" fmla="*/ 4 h 581"/>
                <a:gd name="T10" fmla="*/ 0 w 403"/>
                <a:gd name="T11" fmla="*/ 60 h 581"/>
                <a:gd name="T12" fmla="*/ 0 w 403"/>
                <a:gd name="T13" fmla="*/ 103 h 581"/>
                <a:gd name="T14" fmla="*/ 0 w 403"/>
                <a:gd name="T15" fmla="*/ 405 h 581"/>
                <a:gd name="T16" fmla="*/ 93 w 403"/>
                <a:gd name="T17" fmla="*/ 508 h 581"/>
                <a:gd name="T18" fmla="*/ 93 w 403"/>
                <a:gd name="T19" fmla="*/ 581 h 581"/>
                <a:gd name="T20" fmla="*/ 258 w 403"/>
                <a:gd name="T21" fmla="*/ 581 h 581"/>
                <a:gd name="T22" fmla="*/ 258 w 403"/>
                <a:gd name="T23" fmla="*/ 448 h 581"/>
                <a:gd name="T24" fmla="*/ 258 w 403"/>
                <a:gd name="T25" fmla="*/ 415 h 581"/>
                <a:gd name="T26" fmla="*/ 141 w 403"/>
                <a:gd name="T27" fmla="*/ 111 h 581"/>
                <a:gd name="T28" fmla="*/ 237 w 403"/>
                <a:gd name="T29" fmla="*/ 113 h 581"/>
                <a:gd name="T30" fmla="*/ 319 w 403"/>
                <a:gd name="T31" fmla="*/ 149 h 581"/>
                <a:gd name="T32" fmla="*/ 391 w 403"/>
                <a:gd name="T33" fmla="*/ 122 h 581"/>
                <a:gd name="T34" fmla="*/ 364 w 403"/>
                <a:gd name="T35" fmla="*/ 5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581">
                  <a:moveTo>
                    <a:pt x="364" y="50"/>
                  </a:moveTo>
                  <a:cubicBezTo>
                    <a:pt x="268" y="7"/>
                    <a:pt x="268" y="7"/>
                    <a:pt x="268" y="7"/>
                  </a:cubicBezTo>
                  <a:cubicBezTo>
                    <a:pt x="254" y="0"/>
                    <a:pt x="213" y="4"/>
                    <a:pt x="206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1" y="4"/>
                    <a:pt x="0" y="27"/>
                    <a:pt x="0" y="6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59"/>
                    <a:pt x="42" y="503"/>
                    <a:pt x="93" y="508"/>
                  </a:cubicBezTo>
                  <a:cubicBezTo>
                    <a:pt x="93" y="581"/>
                    <a:pt x="93" y="581"/>
                    <a:pt x="93" y="581"/>
                  </a:cubicBezTo>
                  <a:cubicBezTo>
                    <a:pt x="258" y="581"/>
                    <a:pt x="258" y="581"/>
                    <a:pt x="258" y="581"/>
                  </a:cubicBezTo>
                  <a:cubicBezTo>
                    <a:pt x="258" y="448"/>
                    <a:pt x="258" y="448"/>
                    <a:pt x="258" y="448"/>
                  </a:cubicBezTo>
                  <a:cubicBezTo>
                    <a:pt x="258" y="415"/>
                    <a:pt x="258" y="415"/>
                    <a:pt x="258" y="415"/>
                  </a:cubicBezTo>
                  <a:cubicBezTo>
                    <a:pt x="258" y="228"/>
                    <a:pt x="141" y="111"/>
                    <a:pt x="141" y="111"/>
                  </a:cubicBezTo>
                  <a:cubicBezTo>
                    <a:pt x="141" y="111"/>
                    <a:pt x="213" y="111"/>
                    <a:pt x="237" y="113"/>
                  </a:cubicBezTo>
                  <a:cubicBezTo>
                    <a:pt x="261" y="116"/>
                    <a:pt x="319" y="149"/>
                    <a:pt x="319" y="149"/>
                  </a:cubicBezTo>
                  <a:cubicBezTo>
                    <a:pt x="346" y="162"/>
                    <a:pt x="379" y="150"/>
                    <a:pt x="391" y="122"/>
                  </a:cubicBezTo>
                  <a:cubicBezTo>
                    <a:pt x="403" y="95"/>
                    <a:pt x="392" y="62"/>
                    <a:pt x="364" y="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11308283" y="11498718"/>
              <a:ext cx="1742204" cy="221728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2214792" y="11498718"/>
              <a:ext cx="835693" cy="221728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TextBox 29"/>
          <p:cNvSpPr txBox="1"/>
          <p:nvPr/>
        </p:nvSpPr>
        <p:spPr>
          <a:xfrm>
            <a:off x="1296973" y="1986818"/>
            <a:ext cx="385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Consumer</a:t>
            </a:r>
            <a:endParaRPr lang="id-ID" sz="1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755009" y="2492630"/>
            <a:ext cx="41112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Our primary goal in this study was to focus on the consumer. We reviewed previous recessions and stimulus efforts to predict whether the recent stimulus package would make a sizable impact for the consumer and the economy as a whole. </a:t>
            </a:r>
          </a:p>
        </p:txBody>
      </p:sp>
      <p:graphicFrame>
        <p:nvGraphicFramePr>
          <p:cNvPr id="44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37132"/>
              </p:ext>
            </p:extLst>
          </p:nvPr>
        </p:nvGraphicFramePr>
        <p:xfrm>
          <a:off x="5206526" y="2329371"/>
          <a:ext cx="1667833" cy="14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id="{25FD17A9-DF14-4E2E-8532-6494C1B29968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70" name="TextBox 107">
              <a:extLst>
                <a:ext uri="{FF2B5EF4-FFF2-40B4-BE49-F238E27FC236}">
                  <a16:creationId xmlns:a16="http://schemas.microsoft.com/office/drawing/2014/main" id="{48BF6B75-716C-4842-91C3-5DE4083239E5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FOCUS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A03E15E-2440-4A1D-BC16-EA272F919472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E0C18989-4D11-4891-B7E0-A916B2F620BA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E023EC6B-036D-4C1D-9406-40CB2D10F4E0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DEDDB922-685F-4EE4-A81E-2E293FF46D91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D13B308-9391-464F-903E-D9A555E8686B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Impact of Stimulus on the Consumer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TextBox 29">
            <a:extLst>
              <a:ext uri="{FF2B5EF4-FFF2-40B4-BE49-F238E27FC236}">
                <a16:creationId xmlns:a16="http://schemas.microsoft.com/office/drawing/2014/main" id="{943CA30F-8762-4EE3-B3AE-51C03B5D52CA}"/>
              </a:ext>
            </a:extLst>
          </p:cNvPr>
          <p:cNvSpPr txBox="1"/>
          <p:nvPr/>
        </p:nvSpPr>
        <p:spPr>
          <a:xfrm>
            <a:off x="7690783" y="2021594"/>
            <a:ext cx="385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Businesses</a:t>
            </a:r>
            <a:endParaRPr lang="id-ID" sz="1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768E6FB5-2A8D-4222-A893-44120C4E48A8}"/>
              </a:ext>
            </a:extLst>
          </p:cNvPr>
          <p:cNvSpPr/>
          <p:nvPr/>
        </p:nvSpPr>
        <p:spPr>
          <a:xfrm>
            <a:off x="6973888" y="2447855"/>
            <a:ext cx="4111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large portion of the stimulus was reserved for distressed businesses. While our study focused on the consumer, we acknowledge the large impact the stimulus has on small businesses. </a:t>
            </a:r>
          </a:p>
        </p:txBody>
      </p:sp>
    </p:spTree>
    <p:extLst>
      <p:ext uri="{BB962C8B-B14F-4D97-AF65-F5344CB8AC3E}">
        <p14:creationId xmlns:p14="http://schemas.microsoft.com/office/powerpoint/2010/main" val="7343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 xmlns:a14="http://schemas.microsoft.com/office/drawing/2010/main" xmlns:c="http://schemas.openxmlformats.org/drawingml/2006/chart" xmlns:a16="http://schemas.microsoft.com/office/drawing/2014/main">
      <p:transition spd="slow"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Graphic spid="44" grpId="0">
        <p:bldSub>
          <a:bldChart bld="category"/>
        </p:bldSub>
      </p:bldGraphic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053664" y="2973158"/>
            <a:ext cx="0" cy="16129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19"/>
          <p:cNvSpPr txBox="1"/>
          <p:nvPr/>
        </p:nvSpPr>
        <p:spPr>
          <a:xfrm>
            <a:off x="6466418" y="2670214"/>
            <a:ext cx="49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b="1" dirty="0">
                <a:solidFill>
                  <a:srgbClr val="767171"/>
                </a:solidFill>
                <a:cs typeface="+mn-ea"/>
                <a:sym typeface="+mn-lt"/>
              </a:rPr>
              <a:t>FRED – Federal Reserve Economic Data</a:t>
            </a:r>
            <a:endParaRPr lang="id-ID" b="1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0" name="Rectangle 120"/>
          <p:cNvSpPr/>
          <p:nvPr/>
        </p:nvSpPr>
        <p:spPr>
          <a:xfrm>
            <a:off x="6466417" y="3012230"/>
            <a:ext cx="4743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FRED provides access to hundreds of economic data points available through CSV or API.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19"/>
          <p:cNvSpPr txBox="1"/>
          <p:nvPr/>
        </p:nvSpPr>
        <p:spPr>
          <a:xfrm>
            <a:off x="6460408" y="4216726"/>
            <a:ext cx="438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b="1" dirty="0">
                <a:solidFill>
                  <a:srgbClr val="767171"/>
                </a:solidFill>
                <a:cs typeface="+mn-ea"/>
                <a:sym typeface="+mn-lt"/>
              </a:rPr>
              <a:t>Bureau of Labor Statistics</a:t>
            </a:r>
            <a:endParaRPr lang="id-ID" b="1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2" name="Rectangle 120"/>
          <p:cNvSpPr/>
          <p:nvPr/>
        </p:nvSpPr>
        <p:spPr>
          <a:xfrm>
            <a:off x="6466417" y="4558742"/>
            <a:ext cx="474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Bureau of Labor Statistics provided a wealth of detail on personal economic data such as consumer expenditure and disposable income.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78980" y="3322408"/>
            <a:ext cx="1862418" cy="1862419"/>
          </a:xfrm>
          <a:prstGeom prst="ellipse">
            <a:avLst/>
          </a:prstGeom>
          <a:solidFill>
            <a:srgbClr val="767171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31514" y="4735283"/>
            <a:ext cx="809884" cy="809884"/>
          </a:xfrm>
          <a:prstGeom prst="ellipse">
            <a:avLst/>
          </a:prstGeom>
          <a:solidFill>
            <a:srgbClr val="C6C6C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91733" y="2221742"/>
            <a:ext cx="2963334" cy="2963334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608428" y="5233624"/>
            <a:ext cx="623086" cy="623086"/>
          </a:xfrm>
          <a:prstGeom prst="ellipse">
            <a:avLst/>
          </a:prstGeom>
          <a:solidFill>
            <a:srgbClr val="EEEE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44CE1C-DDAD-4F21-95DA-761EE3C989B6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24" name="TextBox 107">
              <a:extLst>
                <a:ext uri="{FF2B5EF4-FFF2-40B4-BE49-F238E27FC236}">
                  <a16:creationId xmlns:a16="http://schemas.microsoft.com/office/drawing/2014/main" id="{D7270F12-01AD-4884-920D-80ECBCF8A971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Data Sources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246B95C-1EE9-4302-9FF4-9478E09F1E4E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4CE315E-A17E-44BD-A4DD-0EDA1FA4FF7B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281D70B-20CC-405D-8E7C-B91B18AC7FF7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F11E1E8-91C4-4E61-AD58-9595653C81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828276-7042-4070-9691-0130349EA4B1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046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6000">
        <p15:prstTrans prst="wind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5" grpId="0" animBg="1"/>
      <p:bldP spid="36" grpId="0" animBg="1"/>
      <p:bldP spid="1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04126" y="2650061"/>
            <a:ext cx="4854773" cy="629148"/>
            <a:chOff x="6680329" y="1382814"/>
            <a:chExt cx="4854773" cy="629148"/>
          </a:xfrm>
        </p:grpSpPr>
        <p:sp>
          <p:nvSpPr>
            <p:cNvPr id="42" name="矩形 41"/>
            <p:cNvSpPr/>
            <p:nvPr/>
          </p:nvSpPr>
          <p:spPr>
            <a:xfrm>
              <a:off x="6680329" y="1447345"/>
              <a:ext cx="333829" cy="333829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+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999644" y="1382814"/>
              <a:ext cx="4535458" cy="629148"/>
              <a:chOff x="7014158" y="1382814"/>
              <a:chExt cx="4535458" cy="629148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7014158" y="1382814"/>
                <a:ext cx="319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3B3838"/>
                    </a:solidFill>
                    <a:cs typeface="+mn-ea"/>
                    <a:sym typeface="+mn-lt"/>
                  </a:rPr>
                  <a:t>Economic Data Dashboard</a:t>
                </a:r>
                <a:endParaRPr lang="zh-CN" altLang="en-US" b="1" dirty="0">
                  <a:solidFill>
                    <a:srgbClr val="3B38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>
                <a:spLocks noChangeArrowheads="1"/>
              </p:cNvSpPr>
              <p:nvPr/>
            </p:nvSpPr>
            <p:spPr bwMode="auto">
              <a:xfrm>
                <a:off x="7030487" y="1714445"/>
                <a:ext cx="4519129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endParaRPr lang="en-US" altLang="zh-CN" sz="1600" dirty="0">
                  <a:solidFill>
                    <a:srgbClr val="7671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604126" y="4300139"/>
            <a:ext cx="4854773" cy="629148"/>
            <a:chOff x="6680329" y="2910506"/>
            <a:chExt cx="4854773" cy="629148"/>
          </a:xfrm>
        </p:grpSpPr>
        <p:sp>
          <p:nvSpPr>
            <p:cNvPr id="47" name="矩形 46"/>
            <p:cNvSpPr/>
            <p:nvPr/>
          </p:nvSpPr>
          <p:spPr>
            <a:xfrm>
              <a:off x="6680329" y="2997567"/>
              <a:ext cx="333829" cy="333829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  <a:effectLst>
              <a:outerShdw blurRad="292100" dist="266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+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999644" y="2910506"/>
              <a:ext cx="4535458" cy="629148"/>
              <a:chOff x="6999644" y="2910506"/>
              <a:chExt cx="4535458" cy="629148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999644" y="2910506"/>
                <a:ext cx="3220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3B3838"/>
                    </a:solidFill>
                    <a:cs typeface="+mn-ea"/>
                    <a:sym typeface="+mn-lt"/>
                  </a:rPr>
                  <a:t>Consumer Data Dashboard</a:t>
                </a:r>
                <a:endParaRPr lang="zh-CN" altLang="en-US" b="1" dirty="0">
                  <a:solidFill>
                    <a:srgbClr val="3B38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>
                <a:spLocks noChangeArrowheads="1"/>
              </p:cNvSpPr>
              <p:nvPr/>
            </p:nvSpPr>
            <p:spPr bwMode="auto">
              <a:xfrm>
                <a:off x="7015973" y="3242137"/>
                <a:ext cx="4519129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endParaRPr lang="en-US" altLang="zh-CN" sz="1600" dirty="0">
                  <a:solidFill>
                    <a:srgbClr val="7671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0AE2F5A-77F4-40A0-A752-EBAAA9E69E43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59" name="TextBox 107">
              <a:extLst>
                <a:ext uri="{FF2B5EF4-FFF2-40B4-BE49-F238E27FC236}">
                  <a16:creationId xmlns:a16="http://schemas.microsoft.com/office/drawing/2014/main" id="{60F8752A-FB8A-449E-894F-3DF23A907D08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Visualizations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EAB4DC4-FC82-483C-A6BF-AF0D070BFF37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A82368C-407D-465F-9B3F-C1F1194E5B03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55D99CB-4688-408F-9AE3-B07383A0E7A0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D1FB14F-1899-408B-81D0-FD6C7EC1D433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AB68F30-EB64-4E80-B947-48D0CC0F24CD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4818F9-1BEE-4FCD-A90A-B4655DB0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9" y="2404140"/>
            <a:ext cx="5825836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25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wind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93394" y="2140287"/>
            <a:ext cx="12563806" cy="4555067"/>
            <a:chOff x="593394" y="2140287"/>
            <a:chExt cx="12563806" cy="4555067"/>
          </a:xfrm>
        </p:grpSpPr>
        <p:sp>
          <p:nvSpPr>
            <p:cNvPr id="6" name="矩形 5"/>
            <p:cNvSpPr/>
            <p:nvPr/>
          </p:nvSpPr>
          <p:spPr>
            <a:xfrm>
              <a:off x="2392680" y="2682240"/>
              <a:ext cx="10764520" cy="336296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93394" y="2140287"/>
              <a:ext cx="2270944" cy="4555067"/>
              <a:chOff x="593394" y="2140287"/>
              <a:chExt cx="2270944" cy="455506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3394" y="2140287"/>
                <a:ext cx="2270944" cy="4555067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741680" y="2682240"/>
                <a:ext cx="1920240" cy="3398520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TextBox 119"/>
          <p:cNvSpPr txBox="1"/>
          <p:nvPr/>
        </p:nvSpPr>
        <p:spPr>
          <a:xfrm>
            <a:off x="3280877" y="3161067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Twilio API</a:t>
            </a:r>
            <a:endParaRPr lang="id-ID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0FD216-B95A-454D-AF44-CB36448BECB2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23" name="TextBox 107">
              <a:extLst>
                <a:ext uri="{FF2B5EF4-FFF2-40B4-BE49-F238E27FC236}">
                  <a16:creationId xmlns:a16="http://schemas.microsoft.com/office/drawing/2014/main" id="{A2D02834-9D54-4FDB-9F99-001D791100C8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Twilio – Mobile Alerts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5A72232-34CC-49C9-AA0F-B1D664523D69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E1EF4D6-4551-45B1-87AC-BC6F43238B65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3F7A662-32E1-47E4-8A2C-7F8594A618A4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E6E5339-087A-4ACD-BD77-F1CD11EBD35F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D64E82-624B-40BC-BE27-BDFF29263BD9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F7D71C-45AD-4EF7-96AD-99E2915BA195}"/>
              </a:ext>
            </a:extLst>
          </p:cNvPr>
          <p:cNvSpPr txBox="1"/>
          <p:nvPr/>
        </p:nvSpPr>
        <p:spPr>
          <a:xfrm>
            <a:off x="3496697" y="3830276"/>
            <a:ext cx="348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Twilio’s API combined with the data API of FRED, we can set up alerts based on certain thresholds in our data. </a:t>
            </a:r>
          </a:p>
        </p:txBody>
      </p:sp>
    </p:spTree>
    <p:extLst>
      <p:ext uri="{BB962C8B-B14F-4D97-AF65-F5344CB8AC3E}">
        <p14:creationId xmlns:p14="http://schemas.microsoft.com/office/powerpoint/2010/main" val="1360353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8000">
        <p15:prstTrans prst="wind"/>
      </p:transition>
    </mc:Choice>
    <mc:Fallback xmlns="">
      <p:transition spd="slow" advClick="0" advTm="8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B43816-123C-4239-B9CE-1443F053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E91059-0F49-4352-86CE-BD16596944D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FB97C-324F-4F84-9AED-02B0BE49AD4D}"/>
              </a:ext>
            </a:extLst>
          </p:cNvPr>
          <p:cNvSpPr txBox="1"/>
          <p:nvPr/>
        </p:nvSpPr>
        <p:spPr>
          <a:xfrm>
            <a:off x="4381204" y="1182085"/>
            <a:ext cx="7398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Recap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016A2-B83C-40DB-8416-B0C903EDABEB}"/>
              </a:ext>
            </a:extLst>
          </p:cNvPr>
          <p:cNvSpPr txBox="1"/>
          <p:nvPr/>
        </p:nvSpPr>
        <p:spPr>
          <a:xfrm>
            <a:off x="5248711" y="3025889"/>
            <a:ext cx="6531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Discuss findings of data analysis and impact of COVID-19 stimulus. </a:t>
            </a:r>
            <a:endParaRPr lang="zh-CN" alt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6C38F-DAAB-4E82-8385-44E99DA7A064}"/>
              </a:ext>
            </a:extLst>
          </p:cNvPr>
          <p:cNvSpPr txBox="1"/>
          <p:nvPr/>
        </p:nvSpPr>
        <p:spPr>
          <a:xfrm>
            <a:off x="7448061" y="5697932"/>
            <a:ext cx="4155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Presented by:</a:t>
            </a:r>
          </a:p>
          <a:p>
            <a:pPr algn="r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Pani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Maddi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Tory Young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David Frazier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Bob Benton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32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a16="http://schemas.microsoft.com/office/drawing/2014/main" xmlns:a14="http://schemas.microsoft.com/office/drawing/2010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Data Analysis Powerpoint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280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字魂59号-创粗黑</vt:lpstr>
      <vt:lpstr>Data Analysis Powerpoint Template - www.freepptbackgrounds.net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Data Analysis Powerpoint Template, www.freepptbackgrounds.net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Powerpoint Template</dc:title>
  <dc:subject/>
  <dc:creator>Freepptbackgrounds.net</dc:creator>
  <cp:keywords>www.freepptbackgrounds.net</cp:keywords>
  <dc:description>Data Analysis Powerpoint Template
www.freepptbackgrounds.net</dc:description>
  <cp:lastModifiedBy>Robert Benton</cp:lastModifiedBy>
  <cp:revision>66</cp:revision>
  <dcterms:created xsi:type="dcterms:W3CDTF">2017-10-21T02:46:43Z</dcterms:created>
  <dcterms:modified xsi:type="dcterms:W3CDTF">2020-05-09T10:43:04Z</dcterms:modified>
  <cp:category>Business</cp:category>
</cp:coreProperties>
</file>