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Proxima Nova Semibold"/>
      <p:regular r:id="rId19"/>
      <p:bold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Semibold-bold.fntdata"/><Relationship Id="rId22" Type="http://schemas.openxmlformats.org/officeDocument/2006/relationships/font" Target="fonts/Oswald-regular.fntdata"/><Relationship Id="rId21" Type="http://schemas.openxmlformats.org/officeDocument/2006/relationships/font" Target="fonts/ProximaNovaSemibold-boldItalic.fntdata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19" Type="http://schemas.openxmlformats.org/officeDocument/2006/relationships/font" Target="fonts/ProximaNovaSemibold-regular.fntdata"/><Relationship Id="rId18" Type="http://schemas.openxmlformats.org/officeDocument/2006/relationships/font" Target="fonts/ProximaNov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9a324e1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9a324e1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9a324e1f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99a324e1f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9a324e1f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9a324e1f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99a324e1f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99a324e1f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9a324e1f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9a324e1f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9a324e1f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9a324e1f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9a324e1f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9a324e1f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99a324e1f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99a324e1f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99a324e1f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99a324e1f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hank You Slid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2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1777038"/>
            <a:ext cx="60141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0409" y="4392369"/>
            <a:ext cx="2469583" cy="46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  <p15:guide id="4" pos="5473">
          <p15:clr>
            <a:srgbClr val="F9AD4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Palette">
  <p:cSld name="CUSTOM_13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560829" y="883050"/>
            <a:ext cx="1243200" cy="1194000"/>
          </a:xfrm>
          <a:prstGeom prst="rect">
            <a:avLst/>
          </a:prstGeom>
          <a:solidFill>
            <a:srgbClr val="E41A2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endParaRPr b="1" i="0" sz="1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--</a:t>
            </a:r>
            <a:endParaRPr b="0" i="0" sz="1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RGB</a:t>
            </a:r>
            <a:r>
              <a:rPr b="0" i="0" lang="en-GB" sz="9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226 / 28 / 35</a:t>
            </a:r>
            <a:endParaRPr b="0" i="0" sz="9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HEX</a:t>
            </a:r>
            <a:r>
              <a:rPr b="0" i="0" lang="en-GB" sz="9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E41A23</a:t>
            </a:r>
            <a:endParaRPr b="0" i="0" sz="9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1968435" y="883050"/>
            <a:ext cx="1243200" cy="1194000"/>
          </a:xfrm>
          <a:prstGeom prst="rect">
            <a:avLst/>
          </a:prstGeom>
          <a:solidFill>
            <a:srgbClr val="01799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TEAL</a:t>
            </a:r>
            <a:endParaRPr b="1" i="0" sz="1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--</a:t>
            </a:r>
            <a:endParaRPr b="0" i="0" sz="1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RGB</a:t>
            </a:r>
            <a:r>
              <a:rPr b="0" i="0" lang="en-GB" sz="9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0 / 166 / 189</a:t>
            </a:r>
            <a:endParaRPr b="0" i="0" sz="9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HEX</a:t>
            </a:r>
            <a:r>
              <a:rPr b="0" i="0" lang="en-GB" sz="9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017991</a:t>
            </a:r>
            <a:endParaRPr b="0" i="0" sz="9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1"/>
          <p:cNvSpPr/>
          <p:nvPr/>
        </p:nvSpPr>
        <p:spPr>
          <a:xfrm>
            <a:off x="3373925" y="883050"/>
            <a:ext cx="1245300" cy="1194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BLACK</a:t>
            </a:r>
            <a:endParaRPr b="1" i="0" sz="1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--</a:t>
            </a:r>
            <a:endParaRPr b="0" i="0" sz="1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RGB</a:t>
            </a:r>
            <a:r>
              <a:rPr b="0" i="0" lang="en-GB" sz="9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46 / 46 / 46</a:t>
            </a:r>
            <a:endParaRPr b="0" i="0" sz="9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HEX</a:t>
            </a:r>
            <a:r>
              <a:rPr b="0" i="0" lang="en-GB" sz="9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000000</a:t>
            </a:r>
            <a:endParaRPr b="0" i="0" sz="9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4781587" y="883050"/>
            <a:ext cx="1245300" cy="1194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endParaRPr b="1" i="0" sz="1000" u="none" cap="none" strike="noStrike">
              <a:solidFill>
                <a:srgbClr val="22222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--</a:t>
            </a:r>
            <a:endParaRPr b="0" i="0" sz="1000" u="none" cap="none" strike="noStrike">
              <a:solidFill>
                <a:srgbClr val="22222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RGB</a:t>
            </a:r>
            <a:r>
              <a:rPr b="0" i="0" lang="en-GB" sz="900" u="none" cap="none" strike="noStrike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 255 / 255 / 255</a:t>
            </a:r>
            <a:endParaRPr b="0" i="0" sz="900" u="none" cap="none" strike="noStrike">
              <a:solidFill>
                <a:srgbClr val="22222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HEX</a:t>
            </a:r>
            <a:r>
              <a:rPr b="0" i="0" lang="en-GB" sz="900" u="none" cap="none" strike="noStrike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 FFFFFF</a:t>
            </a:r>
            <a:endParaRPr b="0" i="0" sz="900" u="none" cap="none" strike="noStrike">
              <a:solidFill>
                <a:srgbClr val="22222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222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1"/>
          <p:cNvSpPr/>
          <p:nvPr/>
        </p:nvSpPr>
        <p:spPr>
          <a:xfrm>
            <a:off x="560829" y="2575600"/>
            <a:ext cx="1245300" cy="876600"/>
          </a:xfrm>
          <a:prstGeom prst="rect">
            <a:avLst/>
          </a:prstGeom>
          <a:solidFill>
            <a:srgbClr val="7DEB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MINT</a:t>
            </a:r>
            <a:endParaRPr b="1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--</a:t>
            </a:r>
            <a:endParaRPr b="0" i="0" sz="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RGB </a:t>
            </a:r>
            <a:r>
              <a:rPr b="0" i="0" lang="en-GB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125 / 235 / 217</a:t>
            </a:r>
            <a:endParaRPr b="0" i="0" sz="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HEX</a:t>
            </a:r>
            <a:r>
              <a:rPr b="0" i="0" lang="en-GB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7DEBD9</a:t>
            </a:r>
            <a:endParaRPr b="0" i="0" sz="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1"/>
          <p:cNvSpPr/>
          <p:nvPr/>
        </p:nvSpPr>
        <p:spPr>
          <a:xfrm>
            <a:off x="1967376" y="2575600"/>
            <a:ext cx="1245300" cy="876600"/>
          </a:xfrm>
          <a:prstGeom prst="rect">
            <a:avLst/>
          </a:prstGeom>
          <a:solidFill>
            <a:srgbClr val="00A7B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LIGHT TEAL</a:t>
            </a:r>
            <a:endParaRPr b="1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--</a:t>
            </a:r>
            <a:endParaRPr b="0" i="0" sz="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RGB </a:t>
            </a:r>
            <a:r>
              <a:rPr b="0" i="0" lang="en-GB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 / 166 / 189</a:t>
            </a:r>
            <a:endParaRPr b="0" i="0" sz="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HEX</a:t>
            </a:r>
            <a:r>
              <a:rPr b="0" i="0" lang="en-GB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00A7BD</a:t>
            </a:r>
            <a:endParaRPr b="0" i="0" sz="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1"/>
          <p:cNvSpPr/>
          <p:nvPr/>
        </p:nvSpPr>
        <p:spPr>
          <a:xfrm>
            <a:off x="3373908" y="2575600"/>
            <a:ext cx="1245300" cy="876600"/>
          </a:xfrm>
          <a:prstGeom prst="rect">
            <a:avLst/>
          </a:prstGeom>
          <a:solidFill>
            <a:srgbClr val="70B0F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LIGHT BLUE</a:t>
            </a:r>
            <a:endParaRPr b="1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--</a:t>
            </a:r>
            <a:endParaRPr b="0" i="0" sz="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RGB </a:t>
            </a:r>
            <a:r>
              <a:rPr b="0" i="0" lang="en-GB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112 / 176 / 250</a:t>
            </a:r>
            <a:endParaRPr b="0" i="0" sz="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HEX</a:t>
            </a:r>
            <a:r>
              <a:rPr b="0" i="0" lang="en-GB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70B0FA</a:t>
            </a:r>
            <a:endParaRPr b="0" i="0" sz="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1"/>
          <p:cNvSpPr/>
          <p:nvPr/>
        </p:nvSpPr>
        <p:spPr>
          <a:xfrm>
            <a:off x="560825" y="3563700"/>
            <a:ext cx="1245300" cy="876600"/>
          </a:xfrm>
          <a:prstGeom prst="rect">
            <a:avLst/>
          </a:prstGeom>
          <a:solidFill>
            <a:srgbClr val="C996B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PURPLE</a:t>
            </a:r>
            <a:endParaRPr b="1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--</a:t>
            </a:r>
            <a:endParaRPr b="0" i="0" sz="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RGB </a:t>
            </a:r>
            <a:r>
              <a:rPr b="0" i="0" lang="en-GB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113 / 15 / 52</a:t>
            </a:r>
            <a:endParaRPr b="0" i="0" sz="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HEX</a:t>
            </a:r>
            <a:r>
              <a:rPr b="0" i="0" lang="en-GB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C996BF</a:t>
            </a:r>
            <a:endParaRPr b="0" i="0" sz="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1967372" y="3563700"/>
            <a:ext cx="1245300" cy="876600"/>
          </a:xfrm>
          <a:prstGeom prst="rect">
            <a:avLst/>
          </a:prstGeom>
          <a:solidFill>
            <a:srgbClr val="850A4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MAROON</a:t>
            </a:r>
            <a:endParaRPr b="1" i="0" sz="1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--</a:t>
            </a:r>
            <a:endParaRPr b="0" i="0" sz="7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RGB</a:t>
            </a:r>
            <a:r>
              <a:rPr b="0" i="0" lang="en-GB" sz="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195 / 161 / 187</a:t>
            </a:r>
            <a:endParaRPr b="0" i="0" sz="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HEX</a:t>
            </a:r>
            <a:r>
              <a:rPr b="0" i="0" lang="en-GB" sz="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850A4D</a:t>
            </a:r>
            <a:endParaRPr b="0" i="0" sz="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3373904" y="3563700"/>
            <a:ext cx="1245300" cy="8766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endParaRPr b="1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--</a:t>
            </a:r>
            <a:endParaRPr b="0" i="0" sz="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RGB </a:t>
            </a:r>
            <a:r>
              <a:rPr b="0" i="0" lang="en-GB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255 / 219 / 0</a:t>
            </a:r>
            <a:endParaRPr b="0" i="0" sz="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HEX</a:t>
            </a:r>
            <a:r>
              <a:rPr b="0" i="0" lang="en-GB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FFDB00</a:t>
            </a:r>
            <a:endParaRPr b="0" i="0" sz="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4780405" y="3563700"/>
            <a:ext cx="1245300" cy="876600"/>
          </a:xfrm>
          <a:prstGeom prst="rect">
            <a:avLst/>
          </a:prstGeom>
          <a:solidFill>
            <a:srgbClr val="BCA22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OLIVE</a:t>
            </a:r>
            <a:endParaRPr b="1" i="0" sz="1000" u="none" cap="none" strike="noStrike">
              <a:solidFill>
                <a:srgbClr val="22222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--</a:t>
            </a:r>
            <a:endParaRPr b="0" i="0" sz="700" u="none" cap="none" strike="noStrike">
              <a:solidFill>
                <a:srgbClr val="22222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RGB </a:t>
            </a:r>
            <a:r>
              <a:rPr b="0" i="0" lang="en-GB" sz="800" u="none" cap="none" strike="noStrike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189 / 166 / 50</a:t>
            </a:r>
            <a:endParaRPr b="0" i="0" sz="800" u="none" cap="none" strike="noStrike">
              <a:solidFill>
                <a:srgbClr val="22222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HEX</a:t>
            </a:r>
            <a:r>
              <a:rPr b="0" i="0" lang="en-GB" sz="800" u="none" cap="none" strike="noStrike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 BCA22F</a:t>
            </a:r>
            <a:endParaRPr b="0" i="0" sz="800" u="none" cap="none" strike="noStrike">
              <a:solidFill>
                <a:srgbClr val="22222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2222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1"/>
          <p:cNvSpPr/>
          <p:nvPr/>
        </p:nvSpPr>
        <p:spPr>
          <a:xfrm>
            <a:off x="4780403" y="2575600"/>
            <a:ext cx="1245300" cy="8766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BLUE</a:t>
            </a:r>
            <a:endParaRPr b="1" i="0" sz="1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--</a:t>
            </a:r>
            <a:endParaRPr b="0" i="0" sz="7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RGB </a:t>
            </a:r>
            <a:r>
              <a:rPr b="0" i="0" lang="en-GB" sz="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61 / 107 / 212</a:t>
            </a:r>
            <a:endParaRPr b="0" i="0" sz="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HEX</a:t>
            </a:r>
            <a:r>
              <a:rPr b="0" i="0" lang="en-GB" sz="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3D6BD4</a:t>
            </a:r>
            <a:endParaRPr b="0" i="0" sz="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1"/>
          <p:cNvSpPr txBox="1"/>
          <p:nvPr/>
        </p:nvSpPr>
        <p:spPr>
          <a:xfrm>
            <a:off x="457200" y="496000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Primary Colors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1"/>
          <p:cNvSpPr txBox="1"/>
          <p:nvPr/>
        </p:nvSpPr>
        <p:spPr>
          <a:xfrm>
            <a:off x="457200" y="2170388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Secondary Colors*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3" name="Google Shape;93;p11"/>
          <p:cNvGrpSpPr/>
          <p:nvPr/>
        </p:nvGrpSpPr>
        <p:grpSpPr>
          <a:xfrm>
            <a:off x="6873590" y="988391"/>
            <a:ext cx="1688795" cy="1578548"/>
            <a:chOff x="1020750" y="2355030"/>
            <a:chExt cx="1839646" cy="1910613"/>
          </a:xfrm>
        </p:grpSpPr>
        <p:sp>
          <p:nvSpPr>
            <p:cNvPr id="94" name="Google Shape;94;p11"/>
            <p:cNvSpPr/>
            <p:nvPr/>
          </p:nvSpPr>
          <p:spPr>
            <a:xfrm>
              <a:off x="1020750" y="2355030"/>
              <a:ext cx="1822500" cy="1902000"/>
            </a:xfrm>
            <a:prstGeom prst="rect">
              <a:avLst/>
            </a:prstGeom>
            <a:solidFill>
              <a:srgbClr val="FFDB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INSERT TERM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Ipsum dolor sit amet...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grpSp>
          <p:nvGrpSpPr>
            <p:cNvPr id="95" name="Google Shape;95;p11"/>
            <p:cNvGrpSpPr/>
            <p:nvPr/>
          </p:nvGrpSpPr>
          <p:grpSpPr>
            <a:xfrm>
              <a:off x="2584714" y="3989961"/>
              <a:ext cx="275682" cy="275682"/>
              <a:chOff x="2893513" y="3993856"/>
              <a:chExt cx="275682" cy="275682"/>
            </a:xfrm>
          </p:grpSpPr>
          <p:sp>
            <p:nvSpPr>
              <p:cNvPr id="96" name="Google Shape;96;p11"/>
              <p:cNvSpPr/>
              <p:nvPr/>
            </p:nvSpPr>
            <p:spPr>
              <a:xfrm rot="-5400000">
                <a:off x="2893513" y="3999838"/>
                <a:ext cx="269700" cy="269700"/>
              </a:xfrm>
              <a:prstGeom prst="rtTriangl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1"/>
              <p:cNvSpPr/>
              <p:nvPr/>
            </p:nvSpPr>
            <p:spPr>
              <a:xfrm rot="5400000">
                <a:off x="2899495" y="3993856"/>
                <a:ext cx="269700" cy="269700"/>
              </a:xfrm>
              <a:prstGeom prst="rtTriangle">
                <a:avLst/>
              </a:prstGeom>
              <a:solidFill>
                <a:srgbClr val="FFFFFF">
                  <a:alpha val="5058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8" name="Google Shape;98;p11"/>
          <p:cNvGrpSpPr/>
          <p:nvPr/>
        </p:nvGrpSpPr>
        <p:grpSpPr>
          <a:xfrm>
            <a:off x="6708208" y="2760825"/>
            <a:ext cx="2019563" cy="1254357"/>
            <a:chOff x="5540475" y="1141525"/>
            <a:chExt cx="2444400" cy="1518225"/>
          </a:xfrm>
        </p:grpSpPr>
        <p:sp>
          <p:nvSpPr>
            <p:cNvPr id="99" name="Google Shape;99;p11"/>
            <p:cNvSpPr/>
            <p:nvPr/>
          </p:nvSpPr>
          <p:spPr>
            <a:xfrm>
              <a:off x="5540475" y="1141525"/>
              <a:ext cx="2444400" cy="1324200"/>
            </a:xfrm>
            <a:prstGeom prst="roundRect">
              <a:avLst>
                <a:gd fmla="val 16667" name="adj"/>
              </a:avLst>
            </a:prstGeom>
            <a:solidFill>
              <a:srgbClr val="3D6BD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GB" sz="1200" u="none" cap="none" strike="noStrik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Ipsum dolor sit amet...</a:t>
              </a:r>
              <a:endParaRPr b="0" i="0" sz="1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 rot="10800000">
              <a:off x="6647475" y="2390950"/>
              <a:ext cx="230400" cy="268800"/>
            </a:xfrm>
            <a:prstGeom prst="triangle">
              <a:avLst>
                <a:gd fmla="val 50000" name="adj"/>
              </a:avLst>
            </a:prstGeom>
            <a:solidFill>
              <a:srgbClr val="3D6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1" name="Google Shape;101;p11"/>
          <p:cNvCxnSpPr/>
          <p:nvPr/>
        </p:nvCxnSpPr>
        <p:spPr>
          <a:xfrm>
            <a:off x="1761000" y="765300"/>
            <a:ext cx="4274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11"/>
          <p:cNvCxnSpPr/>
          <p:nvPr/>
        </p:nvCxnSpPr>
        <p:spPr>
          <a:xfrm>
            <a:off x="2072300" y="2423125"/>
            <a:ext cx="39633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11"/>
          <p:cNvSpPr txBox="1"/>
          <p:nvPr/>
        </p:nvSpPr>
        <p:spPr>
          <a:xfrm>
            <a:off x="457200" y="4551800"/>
            <a:ext cx="55785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* Secondary colors NOT to be used as text color.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+ Color Block Red">
  <p:cSld name="CUSTOM_6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 | © 2018 General Assembly</a:t>
            </a:r>
            <a:endParaRPr/>
          </a:p>
        </p:txBody>
      </p:sp>
      <p:sp>
        <p:nvSpPr>
          <p:cNvPr id="106" name="Google Shape;106;p12"/>
          <p:cNvSpPr/>
          <p:nvPr/>
        </p:nvSpPr>
        <p:spPr>
          <a:xfrm>
            <a:off x="6315000" y="-13950"/>
            <a:ext cx="2877000" cy="51714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42412" y="4573175"/>
            <a:ext cx="572726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2"/>
          <p:cNvSpPr/>
          <p:nvPr/>
        </p:nvSpPr>
        <p:spPr>
          <a:xfrm>
            <a:off x="5493025" y="1704550"/>
            <a:ext cx="1580700" cy="186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Place</a:t>
            </a:r>
            <a:endParaRPr b="0" i="0" sz="18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Photo</a:t>
            </a:r>
            <a:endParaRPr b="0" i="0" sz="18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On Top </a:t>
            </a:r>
            <a:endParaRPr b="0" i="0" sz="18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Of Box</a:t>
            </a:r>
            <a:endParaRPr b="0" i="0" sz="18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09" name="Google Shape;109;p12"/>
          <p:cNvSpPr txBox="1"/>
          <p:nvPr>
            <p:ph idx="1" type="body"/>
          </p:nvPr>
        </p:nvSpPr>
        <p:spPr>
          <a:xfrm>
            <a:off x="457200" y="829175"/>
            <a:ext cx="4114800" cy="15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0" name="Google Shape;110;p12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9pPr>
          </a:lstStyle>
          <a:p/>
        </p:txBody>
      </p:sp>
      <p:sp>
        <p:nvSpPr>
          <p:cNvPr id="111" name="Google Shape;111;p12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Quote ">
  <p:cSld name="CUSTOM_4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113;p13"/>
          <p:cNvCxnSpPr/>
          <p:nvPr/>
        </p:nvCxnSpPr>
        <p:spPr>
          <a:xfrm>
            <a:off x="1399725" y="1863425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13"/>
          <p:cNvCxnSpPr/>
          <p:nvPr/>
        </p:nvCxnSpPr>
        <p:spPr>
          <a:xfrm>
            <a:off x="4913975" y="1863425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13"/>
          <p:cNvSpPr txBox="1"/>
          <p:nvPr/>
        </p:nvSpPr>
        <p:spPr>
          <a:xfrm>
            <a:off x="4057900" y="1402025"/>
            <a:ext cx="8361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GB" sz="72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b="0" i="0" sz="7200" u="none" cap="none" strike="noStrike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13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rgbClr val="E41A2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1" type="subTitle"/>
          </p:nvPr>
        </p:nvSpPr>
        <p:spPr>
          <a:xfrm>
            <a:off x="2249725" y="3386656"/>
            <a:ext cx="45396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rgbClr val="E51B24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>
                <a:solidFill>
                  <a:srgbClr val="E51B24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E51B24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E51B24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E51B24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E51B24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E51B24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rgbClr val="E51B24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>
                <a:solidFill>
                  <a:srgbClr val="E51B24"/>
                </a:solidFill>
              </a:defRPr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Pairs Exercise">
  <p:cSld name="TITLE_AND_BODY_1_2_2_2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7DEB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14"/>
          <p:cNvSpPr txBox="1"/>
          <p:nvPr>
            <p:ph idx="1" type="body"/>
          </p:nvPr>
        </p:nvSpPr>
        <p:spPr>
          <a:xfrm>
            <a:off x="457200" y="1295400"/>
            <a:ext cx="8229600" cy="29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 | © 2018 General Assembly</a:t>
            </a:r>
            <a:endParaRPr/>
          </a:p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2">
            <a:alphaModFix/>
          </a:blip>
          <a:srcRect b="5900" l="0" r="0" t="0"/>
          <a:stretch/>
        </p:blipFill>
        <p:spPr>
          <a:xfrm>
            <a:off x="77900" y="218613"/>
            <a:ext cx="830950" cy="57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96574" y="17933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4"/>
          <p:cNvSpPr txBox="1"/>
          <p:nvPr>
            <p:ph idx="2" type="subTitle"/>
          </p:nvPr>
        </p:nvSpPr>
        <p:spPr>
          <a:xfrm>
            <a:off x="7160380" y="211738"/>
            <a:ext cx="13362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000"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000"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000"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000"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000"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000"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000"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000"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b="1"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Group Exercise">
  <p:cSld name="TITLE_AND_BODY_1_2_2_2_1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C996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96574" y="17933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5"/>
          <p:cNvSpPr txBox="1"/>
          <p:nvPr>
            <p:ph idx="1" type="subTitle"/>
          </p:nvPr>
        </p:nvSpPr>
        <p:spPr>
          <a:xfrm>
            <a:off x="7160380" y="211738"/>
            <a:ext cx="13362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000"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000"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000"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000"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000"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000"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000"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000"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b="1" sz="1000"/>
            </a:lvl9pPr>
          </a:lstStyle>
          <a:p/>
        </p:txBody>
      </p:sp>
      <p:sp>
        <p:nvSpPr>
          <p:cNvPr id="132" name="Google Shape;132;p15"/>
          <p:cNvSpPr txBox="1"/>
          <p:nvPr>
            <p:ph idx="2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3" name="Google Shape;133;p1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 | © 2018 General Assembly</a:t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 b="7595" l="0" r="0" t="0"/>
          <a:stretch/>
        </p:blipFill>
        <p:spPr>
          <a:xfrm>
            <a:off x="125" y="166250"/>
            <a:ext cx="1155164" cy="6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5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15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Solo Activity">
  <p:cSld name="TITLE_AND_BODY_1_2_2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0" name="Google Shape;140;p16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 | © 2018 General Assembly</a:t>
            </a:r>
            <a:endParaRPr/>
          </a:p>
        </p:txBody>
      </p:sp>
      <p:pic>
        <p:nvPicPr>
          <p:cNvPr id="142" name="Google Shape;142;p16"/>
          <p:cNvPicPr preferRelativeResize="0"/>
          <p:nvPr/>
        </p:nvPicPr>
        <p:blipFill rotWithShape="1">
          <a:blip r:embed="rId2">
            <a:alphaModFix/>
          </a:blip>
          <a:srcRect b="6059" l="0" r="0" t="0"/>
          <a:stretch/>
        </p:blipFill>
        <p:spPr>
          <a:xfrm>
            <a:off x="271800" y="167900"/>
            <a:ext cx="596450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6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16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45" name="Google Shape;14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96574" y="17933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/>
          <p:cNvSpPr txBox="1"/>
          <p:nvPr>
            <p:ph idx="3" type="subTitle"/>
          </p:nvPr>
        </p:nvSpPr>
        <p:spPr>
          <a:xfrm>
            <a:off x="7160380" y="211738"/>
            <a:ext cx="13362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000"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000"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000"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000"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000"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000"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000"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000"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b="1"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Computer Exercise">
  <p:cSld name="TITLE_AND_BODY_1_2_2_2_1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0" name="Google Shape;150;p17"/>
          <p:cNvPicPr preferRelativeResize="0"/>
          <p:nvPr/>
        </p:nvPicPr>
        <p:blipFill rotWithShape="1">
          <a:blip r:embed="rId2">
            <a:alphaModFix/>
          </a:blip>
          <a:srcRect b="45223" l="36467" r="36467" t="3343"/>
          <a:stretch/>
        </p:blipFill>
        <p:spPr>
          <a:xfrm>
            <a:off x="140850" y="82975"/>
            <a:ext cx="667574" cy="7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52" name="Google Shape;152;p17"/>
          <p:cNvSpPr txBox="1"/>
          <p:nvPr>
            <p:ph idx="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 | © 2018 General Assembly</a:t>
            </a:r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Computers Out: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p1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55" name="Google Shape;15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96574" y="17933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7"/>
          <p:cNvSpPr txBox="1"/>
          <p:nvPr>
            <p:ph idx="3" type="subTitle"/>
          </p:nvPr>
        </p:nvSpPr>
        <p:spPr>
          <a:xfrm>
            <a:off x="7160380" y="211738"/>
            <a:ext cx="13362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000"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000"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000"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000"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000"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000"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000"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000"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b="1" sz="1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">
  <p:cSld name="TITLE_AND_BODY_1_2_2_2_1_1_1_1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850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0" name="Google Shape;160;p18"/>
          <p:cNvSpPr txBox="1"/>
          <p:nvPr>
            <p:ph idx="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 | © 2018 General Assembly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62" name="Google Shape;162;p18"/>
          <p:cNvPicPr preferRelativeResize="0"/>
          <p:nvPr/>
        </p:nvPicPr>
        <p:blipFill rotWithShape="1">
          <a:blip r:embed="rId2">
            <a:alphaModFix/>
          </a:blip>
          <a:srcRect b="5944" l="0" r="0" t="0"/>
          <a:stretch/>
        </p:blipFill>
        <p:spPr>
          <a:xfrm>
            <a:off x="125" y="137400"/>
            <a:ext cx="963025" cy="65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1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96574" y="17933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/>
          <p:nvPr>
            <p:ph idx="3" type="subTitle"/>
          </p:nvPr>
        </p:nvSpPr>
        <p:spPr>
          <a:xfrm>
            <a:off x="7160380" y="211738"/>
            <a:ext cx="13362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000">
                <a:solidFill>
                  <a:schemeClr val="lt1"/>
                </a:solidFill>
              </a:defRPr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000"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000"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000"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000"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000"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000"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000"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b="1"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Trivia">
  <p:cSld name="TITLE_AND_BODY_2">
    <p:bg>
      <p:bgPr>
        <a:solidFill>
          <a:srgbClr val="222222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442150" y="1086075"/>
            <a:ext cx="82446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19"/>
          <p:cNvSpPr txBox="1"/>
          <p:nvPr>
            <p:ph idx="1" type="subTitle"/>
          </p:nvPr>
        </p:nvSpPr>
        <p:spPr>
          <a:xfrm>
            <a:off x="464361" y="2222380"/>
            <a:ext cx="82002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19"/>
          <p:cNvSpPr/>
          <p:nvPr/>
        </p:nvSpPr>
        <p:spPr>
          <a:xfrm>
            <a:off x="7220025" y="1"/>
            <a:ext cx="1449900" cy="588000"/>
          </a:xfrm>
          <a:prstGeom prst="roundRect">
            <a:avLst>
              <a:gd fmla="val 0" name="adj"/>
            </a:avLst>
          </a:prstGeom>
          <a:solidFill>
            <a:srgbClr val="E51B24"/>
          </a:solidFill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9"/>
          <p:cNvSpPr txBox="1"/>
          <p:nvPr>
            <p:ph idx="2" type="subTitle"/>
          </p:nvPr>
        </p:nvSpPr>
        <p:spPr>
          <a:xfrm>
            <a:off x="7295875" y="97200"/>
            <a:ext cx="15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2" name="Google Shape;172;p19"/>
          <p:cNvSpPr txBox="1"/>
          <p:nvPr>
            <p:ph idx="3" type="subTitle"/>
          </p:nvPr>
        </p:nvSpPr>
        <p:spPr>
          <a:xfrm>
            <a:off x="464361" y="2800228"/>
            <a:ext cx="82002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19"/>
          <p:cNvSpPr txBox="1"/>
          <p:nvPr>
            <p:ph idx="4" type="subTitle"/>
          </p:nvPr>
        </p:nvSpPr>
        <p:spPr>
          <a:xfrm>
            <a:off x="464361" y="3378077"/>
            <a:ext cx="82002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4" name="Google Shape;174;p19"/>
          <p:cNvSpPr txBox="1"/>
          <p:nvPr>
            <p:ph idx="5" type="subTitle"/>
          </p:nvPr>
        </p:nvSpPr>
        <p:spPr>
          <a:xfrm>
            <a:off x="464361" y="3918600"/>
            <a:ext cx="82002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" name="Google Shape;175;p19"/>
          <p:cNvSpPr txBox="1"/>
          <p:nvPr/>
        </p:nvSpPr>
        <p:spPr>
          <a:xfrm>
            <a:off x="442151" y="106224"/>
            <a:ext cx="519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Trivia!</a:t>
            </a:r>
            <a:endParaRPr b="0" i="0" sz="1400" u="none" cap="none" strike="noStrike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" name="Google Shape;176;p1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Thank You Slide_1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86400" y="1886175"/>
            <a:ext cx="1371199" cy="1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 Notes">
  <p:cSld name="CUSTOM"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20550" y="-6850"/>
            <a:ext cx="616500" cy="51504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979500" y="1078375"/>
            <a:ext cx="7099500" cy="29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8342625" y="4513775"/>
            <a:ext cx="534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INSTRUCTOR USE ONLY </a:t>
            </a:r>
            <a:endParaRPr b="0" i="0" sz="24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8522550" y="-6850"/>
            <a:ext cx="616500" cy="51504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44437" y="4493863"/>
            <a:ext cx="572726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Quote - No Attribution">
  <p:cSld name="CUSTOM_4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p21"/>
          <p:cNvCxnSpPr/>
          <p:nvPr/>
        </p:nvCxnSpPr>
        <p:spPr>
          <a:xfrm>
            <a:off x="1678950" y="1863425"/>
            <a:ext cx="57861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p21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rgbClr val="E41A2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83" name="Google Shape;183;p2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+ Color Block Teal">
  <p:cSld name="CUSTOM_6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 | © 2018 General Assembly</a:t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6315000" y="-13950"/>
            <a:ext cx="2856300" cy="5171400"/>
          </a:xfrm>
          <a:prstGeom prst="rect">
            <a:avLst/>
          </a:prstGeom>
          <a:solidFill>
            <a:srgbClr val="0D83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5493025" y="1704550"/>
            <a:ext cx="1580700" cy="186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Place</a:t>
            </a:r>
            <a:endParaRPr b="0" i="0" sz="18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Photo</a:t>
            </a:r>
            <a:endParaRPr b="0" i="0" sz="18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On Top </a:t>
            </a:r>
            <a:endParaRPr b="0" i="0" sz="18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Of Box</a:t>
            </a:r>
            <a:endParaRPr b="0" i="0" sz="18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88" name="Google Shape;18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42412" y="4573175"/>
            <a:ext cx="572726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2"/>
          <p:cNvSpPr txBox="1"/>
          <p:nvPr>
            <p:ph type="title"/>
          </p:nvPr>
        </p:nvSpPr>
        <p:spPr>
          <a:xfrm>
            <a:off x="442475" y="280375"/>
            <a:ext cx="554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9pPr>
          </a:lstStyle>
          <a:p/>
        </p:txBody>
      </p:sp>
      <p:sp>
        <p:nvSpPr>
          <p:cNvPr id="190" name="Google Shape;190;p22"/>
          <p:cNvSpPr/>
          <p:nvPr/>
        </p:nvSpPr>
        <p:spPr>
          <a:xfrm>
            <a:off x="549440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457200" y="829175"/>
            <a:ext cx="4114800" cy="15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+ Color Block Yellow">
  <p:cSld name="CUSTOM_6_1_1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/>
          <p:nvPr/>
        </p:nvSpPr>
        <p:spPr>
          <a:xfrm>
            <a:off x="6308325" y="0"/>
            <a:ext cx="2876700" cy="51714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 | © 2018 General Assembly</a:t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5493025" y="1704550"/>
            <a:ext cx="1580700" cy="186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Place</a:t>
            </a:r>
            <a:endParaRPr b="0" i="0" sz="18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Photo</a:t>
            </a:r>
            <a:endParaRPr b="0" i="0" sz="18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On Top </a:t>
            </a:r>
            <a:endParaRPr b="0" i="0" sz="18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Of Box</a:t>
            </a:r>
            <a:endParaRPr b="0" i="0" sz="18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descr="GA-Cog-900.png" id="196" name="Google Shape;19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457200" y="829175"/>
            <a:ext cx="4114800" cy="15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8" name="Google Shape;198;p23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9pPr>
          </a:lstStyle>
          <a:p/>
        </p:txBody>
      </p:sp>
      <p:sp>
        <p:nvSpPr>
          <p:cNvPr id="199" name="Google Shape;199;p23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+ Color BlockMint">
  <p:cSld name="CUSTOM_6_1_1_1_2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 | © 2018 General Assembly</a:t>
            </a:r>
            <a:endParaRPr/>
          </a:p>
        </p:txBody>
      </p:sp>
      <p:sp>
        <p:nvSpPr>
          <p:cNvPr id="202" name="Google Shape;202;p24"/>
          <p:cNvSpPr/>
          <p:nvPr/>
        </p:nvSpPr>
        <p:spPr>
          <a:xfrm>
            <a:off x="6308325" y="0"/>
            <a:ext cx="2876700" cy="5171400"/>
          </a:xfrm>
          <a:prstGeom prst="rect">
            <a:avLst/>
          </a:prstGeom>
          <a:solidFill>
            <a:srgbClr val="7DEB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4"/>
          <p:cNvSpPr/>
          <p:nvPr/>
        </p:nvSpPr>
        <p:spPr>
          <a:xfrm>
            <a:off x="5493025" y="1704550"/>
            <a:ext cx="1580700" cy="186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Place</a:t>
            </a:r>
            <a:endParaRPr b="0" i="0" sz="18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Photo</a:t>
            </a:r>
            <a:endParaRPr b="0" i="0" sz="18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On Top </a:t>
            </a:r>
            <a:endParaRPr b="0" i="0" sz="18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Of Box</a:t>
            </a:r>
            <a:endParaRPr b="0" i="0" sz="18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descr="GA-Cog-900.png" id="204" name="Google Shape;20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457200" y="829175"/>
            <a:ext cx="4114800" cy="15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6" name="Google Shape;206;p24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9pPr>
          </a:lstStyle>
          <a:p/>
        </p:txBody>
      </p:sp>
      <p:sp>
        <p:nvSpPr>
          <p:cNvPr id="207" name="Google Shape;207;p24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rizontal Color Block Red">
  <p:cSld name="CUSTOM_6_1_1_1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 | © 2018 General Assembly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42412" y="4573175"/>
            <a:ext cx="572726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457200" y="829175"/>
            <a:ext cx="8229600" cy="15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4" name="Google Shape;214;p2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9pPr>
          </a:lstStyle>
          <a:p/>
        </p:txBody>
      </p:sp>
      <p:sp>
        <p:nvSpPr>
          <p:cNvPr id="215" name="Google Shape;215;p25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rizontal Color Block Yellow">
  <p:cSld name="CUSTOM_6_1_1_1_1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rgbClr val="0D83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 | © 2018 General Assembly</a:t>
            </a:r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42412" y="4573175"/>
            <a:ext cx="572726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457200" y="829175"/>
            <a:ext cx="8229600" cy="15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2" name="Google Shape;222;p2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9pPr>
          </a:lstStyle>
          <a:p/>
        </p:txBody>
      </p:sp>
      <p:sp>
        <p:nvSpPr>
          <p:cNvPr id="223" name="Google Shape;223;p26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rizontal Color Block Mint">
  <p:cSld name="CUSTOM_6_1_1_1_1_1_1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rgbClr val="7DEB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 | © 2018 General Assembly</a:t>
            </a:r>
            <a:endParaRPr/>
          </a:p>
        </p:txBody>
      </p:sp>
      <p:pic>
        <p:nvPicPr>
          <p:cNvPr descr="GA-Cog-900.png" id="228" name="Google Shape;22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457200" y="829175"/>
            <a:ext cx="8229600" cy="15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0" name="Google Shape;230;p27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9pPr>
          </a:lstStyle>
          <a:p/>
        </p:txBody>
      </p:sp>
      <p:sp>
        <p:nvSpPr>
          <p:cNvPr id="231" name="Google Shape;231;p27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-info ">
  <p:cSld name="CUSTOM_1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rgbClr val="0179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" name="Google Shape;235;p28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6" name="Google Shape;236;p28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28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9" name="Google Shape;239;p28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40" name="Google Shape;240;p28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1" name="Google Shape;241;p2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Bank Blank Slide">
  <p:cSld name="TITLE_AND_BODY_1_2_1_2_1_1_1_1_1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320275" y="517575"/>
            <a:ext cx="84075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4" name="Google Shape;244;p2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7" name="Google Shape;247;p30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248" name="Google Shape;248;p30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0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0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30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53" name="Google Shape;253;p30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Basic: Title + Text">
  <p:cSld name="CUSTOM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457200" y="1249850"/>
            <a:ext cx="82191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457200" y="4662725"/>
            <a:ext cx="286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 | © 2018 General Assembly</a:t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3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257" name="Google Shape;257;p3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0" name="Google Shape;260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1" name="Google Shape;26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32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64" name="Google Shape;264;p3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2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2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2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3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83" name="Google Shape;28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4">
  <p:cSld name="TITLE_AND_BODY_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3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286" name="Google Shape;286;p3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" name="Google Shape;288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9" name="Google Shape;289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0" name="Google Shape;29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Only">
  <p:cSld name="CUSTOM_6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 | © 2018 General Assembly</a:t>
            </a:r>
            <a:endParaRPr/>
          </a:p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9pPr>
          </a:lstStyle>
          <a:p/>
        </p:txBody>
      </p:sp>
      <p:sp>
        <p:nvSpPr>
          <p:cNvPr id="36" name="Google Shape;36;p5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">
  <p:cSld name="TITLE_AND_BODY_1_2_2_2_1_1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0179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 | © 2018 General Assembly</a:t>
            </a:r>
            <a:endParaRPr/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2">
            <a:alphaModFix/>
          </a:blip>
          <a:srcRect b="10738" l="0" r="0" t="0"/>
          <a:stretch/>
        </p:blipFill>
        <p:spPr>
          <a:xfrm>
            <a:off x="42025" y="269745"/>
            <a:ext cx="866825" cy="52680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96574" y="17933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 txBox="1"/>
          <p:nvPr>
            <p:ph idx="3" type="subTitle"/>
          </p:nvPr>
        </p:nvSpPr>
        <p:spPr>
          <a:xfrm>
            <a:off x="7160380" y="211738"/>
            <a:ext cx="13362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000">
                <a:solidFill>
                  <a:schemeClr val="lt1"/>
                </a:solidFill>
              </a:defRPr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000"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000"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000"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000"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000"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000"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000"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b="1" sz="1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">
  <p:cSld name="BLANK_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95425" y="1084200"/>
            <a:ext cx="73323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50" name="Google Shape;50;p7"/>
          <p:cNvPicPr preferRelativeResize="0"/>
          <p:nvPr/>
        </p:nvPicPr>
        <p:blipFill rotWithShape="1">
          <a:blip r:embed="rId2">
            <a:alphaModFix/>
          </a:blip>
          <a:srcRect b="15782" l="0" r="0" t="0"/>
          <a:stretch/>
        </p:blipFill>
        <p:spPr>
          <a:xfrm>
            <a:off x="82625" y="136850"/>
            <a:ext cx="640384" cy="659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 | © 2018 General Assembly</a:t>
            </a:r>
            <a:endParaRPr/>
          </a:p>
        </p:txBody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4" name="Google Shape;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96574" y="17933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 txBox="1"/>
          <p:nvPr>
            <p:ph idx="2" type="subTitle"/>
          </p:nvPr>
        </p:nvSpPr>
        <p:spPr>
          <a:xfrm>
            <a:off x="7160380" y="211738"/>
            <a:ext cx="13362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000">
                <a:solidFill>
                  <a:schemeClr val="lt1"/>
                </a:solidFill>
              </a:defRPr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000"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000"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000"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000"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000"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000"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000"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b="1" sz="1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Blank">
  <p:cSld name="CUSTOM_8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8" name="Google Shape;58;p8"/>
          <p:cNvSpPr/>
          <p:nvPr/>
        </p:nvSpPr>
        <p:spPr>
          <a:xfrm>
            <a:off x="90225" y="4502825"/>
            <a:ext cx="2454300" cy="55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 txBox="1"/>
          <p:nvPr>
            <p:ph idx="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showMasterSp="0">
  <p:cSld name="Thank You Slide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9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01799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9"/>
          <p:cNvSpPr txBox="1"/>
          <p:nvPr>
            <p:ph type="title"/>
          </p:nvPr>
        </p:nvSpPr>
        <p:spPr>
          <a:xfrm>
            <a:off x="457200" y="1777038"/>
            <a:ext cx="60141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9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A-Cog-900.png" id="69" name="Google Shape;6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rizontal Color Block Yellow">
  <p:cSld name="CUSTOM_6_1_1_1_1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 | © 2018 General Assembly</a:t>
            </a:r>
            <a:endParaRPr/>
          </a:p>
        </p:txBody>
      </p:sp>
      <p:pic>
        <p:nvPicPr>
          <p:cNvPr descr="GA-Cog-900.png" id="73" name="Google Shape;7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type="title"/>
          </p:nvPr>
        </p:nvSpPr>
        <p:spPr>
          <a:xfrm>
            <a:off x="442475" y="28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9pPr>
          </a:lstStyle>
          <a:p/>
        </p:txBody>
      </p:sp>
      <p:sp>
        <p:nvSpPr>
          <p:cNvPr id="75" name="Google Shape;75;p10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549440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457200" y="829175"/>
            <a:ext cx="8229600" cy="15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164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1" i="0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0177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○"/>
              <a:defRPr b="0" i="0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GA-Cog-900.png"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r>
              <a:rPr lang="en-GB"/>
              <a:t> | © 2018 General Assembly</a:t>
            </a:r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06B4A"/>
          </p15:clr>
        </p15:guide>
        <p15:guide id="2" pos="288">
          <p15:clr>
            <a:srgbClr val="F06B4A"/>
          </p15:clr>
        </p15:guide>
        <p15:guide id="3" pos="5472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/>
          <p:nvPr>
            <p:ph type="ctrTitle"/>
          </p:nvPr>
        </p:nvSpPr>
        <p:spPr>
          <a:xfrm>
            <a:off x="3537150" y="1578400"/>
            <a:ext cx="5381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Model-View-Controller (MVC)</a:t>
            </a:r>
            <a:endParaRPr/>
          </a:p>
        </p:txBody>
      </p:sp>
      <p:sp>
        <p:nvSpPr>
          <p:cNvPr id="296" name="Google Shape;296;p3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302" name="Google Shape;302;p35"/>
          <p:cNvSpPr txBox="1"/>
          <p:nvPr>
            <p:ph idx="1" type="body"/>
          </p:nvPr>
        </p:nvSpPr>
        <p:spPr>
          <a:xfrm>
            <a:off x="457200" y="1249850"/>
            <a:ext cx="8219100" cy="29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Define MVC and explain why it matters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Creating a data layer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Creating a view layer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Creating a controller (logic/route handler) layer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MVC</a:t>
            </a:r>
            <a:endParaRPr/>
          </a:p>
        </p:txBody>
      </p:sp>
      <p:sp>
        <p:nvSpPr>
          <p:cNvPr id="308" name="Google Shape;308;p36"/>
          <p:cNvSpPr txBox="1"/>
          <p:nvPr>
            <p:ph idx="1" type="body"/>
          </p:nvPr>
        </p:nvSpPr>
        <p:spPr>
          <a:xfrm>
            <a:off x="457200" y="1249850"/>
            <a:ext cx="82191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common </a:t>
            </a:r>
            <a:r>
              <a:rPr b="1" lang="en-GB"/>
              <a:t>software design pattern</a:t>
            </a:r>
            <a:r>
              <a:rPr lang="en-GB"/>
              <a:t> that separates an application into 3 distinct logical components: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Model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View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Controller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</a:t>
            </a:r>
            <a:endParaRPr/>
          </a:p>
        </p:txBody>
      </p:sp>
      <p:sp>
        <p:nvSpPr>
          <p:cNvPr id="314" name="Google Shape;314;p37"/>
          <p:cNvSpPr txBox="1"/>
          <p:nvPr>
            <p:ph idx="1" type="body"/>
          </p:nvPr>
        </p:nvSpPr>
        <p:spPr>
          <a:xfrm>
            <a:off x="457200" y="1249850"/>
            <a:ext cx="82191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“data” layer of the application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 data writes, retrievals, and data-related logic are done in this layer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MVC app, interaction with DB is only done in the Model or data layer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View</a:t>
            </a:r>
            <a:endParaRPr/>
          </a:p>
        </p:txBody>
      </p:sp>
      <p:sp>
        <p:nvSpPr>
          <p:cNvPr id="320" name="Google Shape;320;p38"/>
          <p:cNvSpPr txBox="1"/>
          <p:nvPr>
            <p:ph idx="1" type="body"/>
          </p:nvPr>
        </p:nvSpPr>
        <p:spPr>
          <a:xfrm>
            <a:off x="457200" y="1249850"/>
            <a:ext cx="82191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View layer contains the UI/UX components and UI/UX logic of the app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consists of all the frontend topics we have covered: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HTML, CSS, frontend JS, DOM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Additionally, it also covers </a:t>
            </a:r>
            <a:r>
              <a:rPr b="1" lang="en-GB"/>
              <a:t>Template Engines</a:t>
            </a:r>
            <a:r>
              <a:rPr lang="en-GB"/>
              <a:t>, eg. </a:t>
            </a:r>
            <a:r>
              <a:rPr b="1" lang="en-GB"/>
              <a:t>EJS</a:t>
            </a:r>
            <a:r>
              <a:rPr lang="en-GB"/>
              <a:t>, Pug, Blade, etc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Will talk more about them, for now, think of them as HTML templates on steroids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Controller</a:t>
            </a:r>
            <a:endParaRPr/>
          </a:p>
        </p:txBody>
      </p:sp>
      <p:sp>
        <p:nvSpPr>
          <p:cNvPr id="326" name="Google Shape;326;p39"/>
          <p:cNvSpPr txBox="1"/>
          <p:nvPr>
            <p:ph idx="1" type="body"/>
          </p:nvPr>
        </p:nvSpPr>
        <p:spPr>
          <a:xfrm>
            <a:off x="457200" y="1249850"/>
            <a:ext cx="82191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Controller is the “glue” and logic layers of the MVC pattern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Interacts with Model layer to retrieve/write data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Interacts with View layer to display the UI, passing along data from the Model layer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0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ExpressJS MVC Lifecycle</a:t>
            </a:r>
            <a:endParaRPr/>
          </a:p>
        </p:txBody>
      </p:sp>
      <p:pic>
        <p:nvPicPr>
          <p:cNvPr id="332" name="Google Shape;3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738" y="807850"/>
            <a:ext cx="6931522" cy="39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1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MVC Advantages</a:t>
            </a:r>
            <a:endParaRPr/>
          </a:p>
        </p:txBody>
      </p:sp>
      <p:sp>
        <p:nvSpPr>
          <p:cNvPr id="338" name="Google Shape;338;p41"/>
          <p:cNvSpPr txBox="1"/>
          <p:nvPr>
            <p:ph idx="1" type="body"/>
          </p:nvPr>
        </p:nvSpPr>
        <p:spPr>
          <a:xfrm>
            <a:off x="457200" y="1249850"/>
            <a:ext cx="82191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MVC advantages: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Separation of concerns, no “spaghetti code”, solidifies the approach and structure for the application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Easier for teams to work in parallel. Someone could be working on the model layer, another could work on view layer for example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Remember express-params lab exercise in previous class? Let us convert that to use MVC pattern.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Extract the </a:t>
            </a:r>
            <a:r>
              <a:rPr i="1" lang="en-GB" u="sng"/>
              <a:t>usernames</a:t>
            </a:r>
            <a:r>
              <a:rPr lang="en-GB"/>
              <a:t> variable into model layer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GB"/>
              <a:t>Create </a:t>
            </a:r>
            <a:r>
              <a:rPr i="1" lang="en-GB" u="sng"/>
              <a:t>models</a:t>
            </a:r>
            <a:r>
              <a:rPr lang="en-GB"/>
              <a:t> folder, in it create </a:t>
            </a:r>
            <a:r>
              <a:rPr i="1" lang="en-GB" u="sng"/>
              <a:t>users.js</a:t>
            </a:r>
            <a:r>
              <a:rPr lang="en-GB"/>
              <a:t>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GB"/>
              <a:t>Extract out the </a:t>
            </a:r>
            <a:r>
              <a:rPr i="1" lang="en-GB" u="sng"/>
              <a:t>usernames</a:t>
            </a:r>
            <a:r>
              <a:rPr lang="en-GB"/>
              <a:t> variable into </a:t>
            </a:r>
            <a:r>
              <a:rPr i="1" lang="en-GB" u="sng"/>
              <a:t>users.js</a:t>
            </a:r>
            <a:r>
              <a:rPr i="1" lang="en-GB"/>
              <a:t> </a:t>
            </a:r>
            <a:r>
              <a:rPr lang="en-GB"/>
              <a:t>, then export the variable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GB"/>
              <a:t>Create </a:t>
            </a:r>
            <a:r>
              <a:rPr i="1" lang="en-GB" u="sng"/>
              <a:t>controllers</a:t>
            </a:r>
            <a:r>
              <a:rPr lang="en-GB"/>
              <a:t> folder, in it create </a:t>
            </a:r>
            <a:r>
              <a:rPr i="1" lang="en-GB" u="sng"/>
              <a:t>user_controller.js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GB"/>
              <a:t>Extract out the anonymous function in the query param route, put it into the controller file</a:t>
            </a:r>
            <a:endParaRPr/>
          </a:p>
        </p:txBody>
      </p:sp>
      <p:sp>
        <p:nvSpPr>
          <p:cNvPr id="344" name="Google Shape;344;p42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2"/>
          <p:cNvSpPr txBox="1"/>
          <p:nvPr>
            <p:ph idx="3" type="subTitle"/>
          </p:nvPr>
        </p:nvSpPr>
        <p:spPr>
          <a:xfrm>
            <a:off x="7160380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30 mins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rriculum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