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66" r:id="rId4"/>
    <p:sldId id="263" r:id="rId5"/>
    <p:sldId id="261" r:id="rId6"/>
    <p:sldId id="264" r:id="rId7"/>
    <p:sldId id="262" r:id="rId8"/>
    <p:sldId id="265"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DDFD"/>
    <a:srgbClr val="C3D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4" autoAdjust="0"/>
    <p:restoredTop sz="77070" autoAdjust="0"/>
  </p:normalViewPr>
  <p:slideViewPr>
    <p:cSldViewPr snapToGrid="0">
      <p:cViewPr varScale="1">
        <p:scale>
          <a:sx n="106" d="100"/>
          <a:sy n="106" d="100"/>
        </p:scale>
        <p:origin x="624" y="39"/>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Good Afternoon class, Sriram and Elton.  My topic is about: Identifying At-Risk College Students with the hopes to Strengthen them for Success.  At-risk students: face a higher likelihood of not completing their degree programs due to various challenges or factors that may hinder their academic success.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ec31cb5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ec31cb5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ec31cb5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ec31cb5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Typically, a college degree is seen as a route to success.  But despite this, about 40% of college students drop out every year. This is a jump from previous years and is only </a:t>
            </a:r>
            <a:r>
              <a:rPr lang="en-US" dirty="0" err="1"/>
              <a:t>expectd</a:t>
            </a:r>
            <a:r>
              <a:rPr lang="en-US" dirty="0"/>
              <a:t> to increase year after year.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can have a widespread impact with not just individual lives but with the full social spectrum including the economy. </a:t>
            </a:r>
            <a:endParaRPr dirty="0"/>
          </a:p>
        </p:txBody>
      </p:sp>
    </p:spTree>
    <p:extLst>
      <p:ext uri="{BB962C8B-B14F-4D97-AF65-F5344CB8AC3E}">
        <p14:creationId xmlns:p14="http://schemas.microsoft.com/office/powerpoint/2010/main" val="2407143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ec31cb5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ec31cb5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if we can recognize clues and patterns that precede college student dropouts using data science and machine learning?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the right information, we can try to leverage predictive analytics to forecast student withdrawal actions.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we study historical data of both kinds of student populations: </a:t>
            </a:r>
          </a:p>
          <a:p>
            <a:pPr marL="0" lvl="0" indent="0" algn="l" rtl="0">
              <a:spcBef>
                <a:spcPts val="0"/>
              </a:spcBef>
              <a:spcAft>
                <a:spcPts val="0"/>
              </a:spcAft>
              <a:buNone/>
            </a:pPr>
            <a:r>
              <a:rPr lang="en-US" dirty="0"/>
              <a:t>	- those that have discontinued their post-secondary education; </a:t>
            </a:r>
          </a:p>
          <a:p>
            <a:pPr marL="0" lvl="0" indent="0" algn="l" rtl="0">
              <a:spcBef>
                <a:spcPts val="0"/>
              </a:spcBef>
              <a:spcAft>
                <a:spcPts val="0"/>
              </a:spcAft>
              <a:buNone/>
            </a:pPr>
            <a:r>
              <a:rPr lang="en-US" dirty="0"/>
              <a:t>	- and also, those that have graduated and completed a degree; </a:t>
            </a:r>
          </a:p>
          <a:p>
            <a:pPr marL="0" lvl="0" indent="0" algn="l" rtl="0">
              <a:spcBef>
                <a:spcPts val="0"/>
              </a:spcBef>
              <a:spcAft>
                <a:spcPts val="0"/>
              </a:spcAft>
              <a:buNone/>
            </a:pPr>
            <a:r>
              <a:rPr lang="en-US" dirty="0"/>
              <a:t>     we hope to identify related factors and challenges for at-risk students.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Addressing proactively the challenges faced by these students is the key!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Having early identification allows for a timely intervention and implement support strategies so students can overcome academic challenges and succeed in their education journey.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Much of this intervention happens at the Institutional level.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Institutions can apply resources where it's needed most:</a:t>
            </a:r>
          </a:p>
          <a:p>
            <a:pPr marL="0" lvl="0" indent="0" algn="l" rtl="0">
              <a:spcBef>
                <a:spcPts val="0"/>
              </a:spcBef>
              <a:spcAft>
                <a:spcPts val="0"/>
              </a:spcAft>
              <a:buNone/>
            </a:pPr>
            <a:r>
              <a:rPr lang="en-US" dirty="0"/>
              <a:t>	These include:  remedial programs, academic counseling, peer support, workshops.</a:t>
            </a:r>
          </a:p>
          <a:p>
            <a:pPr marL="0" lvl="0" indent="0" algn="l" rtl="0">
              <a:spcBef>
                <a:spcPts val="0"/>
              </a:spcBef>
              <a:spcAft>
                <a:spcPts val="0"/>
              </a:spcAft>
              <a:buNone/>
            </a:pPr>
            <a:r>
              <a:rPr lang="en-US" dirty="0"/>
              <a:t>	It can be tailored in a personalized manner for each individual student.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Much of the schools now already have these programs in place. But it's done in a reactive manner where they are servicing students who are already on the path to be dismissed or dropped out. So, the difference here would be to apply these before students indicate any signs of withdrawing.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Other forms of intervention can also be on the government level: such as financial funding, mental health services, etc.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can be a collaborative effort between institutions and government to prep more students for success. </a:t>
            </a:r>
            <a:endParaRPr dirty="0"/>
          </a:p>
        </p:txBody>
      </p:sp>
    </p:spTree>
    <p:extLst>
      <p:ext uri="{BB962C8B-B14F-4D97-AF65-F5344CB8AC3E}">
        <p14:creationId xmlns:p14="http://schemas.microsoft.com/office/powerpoint/2010/main" val="1234194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ec31cb50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ec31cb50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a look into the dataset.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It's an anonymized student population sampling from one of the City University of New York (CUNY) institutions,  spanning 10 years.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It's student records per semester. As you can see here in the chart: a student will appear multiple times for each semester present.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extracted data features include: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Age</a:t>
            </a:r>
          </a:p>
          <a:p>
            <a:pPr marL="0" lvl="0" indent="0" algn="l" rtl="0">
              <a:spcBef>
                <a:spcPts val="0"/>
              </a:spcBef>
              <a:spcAft>
                <a:spcPts val="0"/>
              </a:spcAft>
              <a:buNone/>
            </a:pPr>
            <a:r>
              <a:rPr lang="en-US" dirty="0"/>
              <a:t>Gender</a:t>
            </a:r>
          </a:p>
          <a:p>
            <a:pPr marL="0" lvl="0" indent="0" algn="l" rtl="0">
              <a:spcBef>
                <a:spcPts val="0"/>
              </a:spcBef>
              <a:spcAft>
                <a:spcPts val="0"/>
              </a:spcAft>
              <a:buNone/>
            </a:pPr>
            <a:r>
              <a:rPr lang="en-US" dirty="0"/>
              <a:t>County</a:t>
            </a:r>
          </a:p>
          <a:p>
            <a:pPr marL="0" lvl="0" indent="0" algn="l" rtl="0">
              <a:spcBef>
                <a:spcPts val="0"/>
              </a:spcBef>
              <a:spcAft>
                <a:spcPts val="0"/>
              </a:spcAft>
              <a:buNone/>
            </a:pPr>
            <a:r>
              <a:rPr lang="en-US" dirty="0"/>
              <a:t>Academic level (Freshman, Sophomore, </a:t>
            </a:r>
            <a:r>
              <a:rPr lang="en-US" dirty="0" err="1"/>
              <a:t>etc</a:t>
            </a:r>
            <a:r>
              <a:rPr lang="en-US" dirty="0"/>
              <a:t>)</a:t>
            </a:r>
          </a:p>
          <a:p>
            <a:pPr marL="0" lvl="0" indent="0" algn="l" rtl="0">
              <a:spcBef>
                <a:spcPts val="0"/>
              </a:spcBef>
              <a:spcAft>
                <a:spcPts val="0"/>
              </a:spcAft>
              <a:buNone/>
            </a:pPr>
            <a:r>
              <a:rPr lang="en-US" dirty="0"/>
              <a:t>Class load schedule: Full-time or Part-time</a:t>
            </a:r>
          </a:p>
          <a:p>
            <a:pPr marL="0" lvl="0" indent="0" algn="l" rtl="0">
              <a:spcBef>
                <a:spcPts val="0"/>
              </a:spcBef>
              <a:spcAft>
                <a:spcPts val="0"/>
              </a:spcAft>
              <a:buNone/>
            </a:pPr>
            <a:r>
              <a:rPr lang="en-US" dirty="0"/>
              <a:t>Majors/Minors</a:t>
            </a:r>
          </a:p>
          <a:p>
            <a:pPr marL="0" lvl="0" indent="0" algn="l" rtl="0">
              <a:spcBef>
                <a:spcPts val="0"/>
              </a:spcBef>
              <a:spcAft>
                <a:spcPts val="0"/>
              </a:spcAft>
              <a:buNone/>
            </a:pPr>
            <a:r>
              <a:rPr lang="en-US" dirty="0"/>
              <a:t>GPA</a:t>
            </a:r>
          </a:p>
          <a:p>
            <a:pPr marL="0" lvl="0" indent="0" algn="l" rtl="0">
              <a:spcBef>
                <a:spcPts val="0"/>
              </a:spcBef>
              <a:spcAft>
                <a:spcPts val="0"/>
              </a:spcAft>
              <a:buNone/>
            </a:pPr>
            <a:r>
              <a:rPr lang="en-US" dirty="0"/>
              <a:t>Credit data</a:t>
            </a:r>
          </a:p>
          <a:p>
            <a:pPr marL="0" lvl="0" indent="0" algn="l" rtl="0">
              <a:spcBef>
                <a:spcPts val="0"/>
              </a:spcBef>
              <a:spcAft>
                <a:spcPts val="0"/>
              </a:spcAft>
              <a:buNone/>
            </a:pPr>
            <a:r>
              <a:rPr lang="en-US" dirty="0"/>
              <a:t>Degree Completed</a:t>
            </a:r>
          </a:p>
          <a:p>
            <a:pPr marL="0" lvl="0" indent="0" algn="l" rtl="0">
              <a:spcBef>
                <a:spcPts val="0"/>
              </a:spcBef>
              <a:spcAft>
                <a:spcPts val="0"/>
              </a:spcAft>
              <a:buNone/>
            </a:pPr>
            <a:r>
              <a:rPr lang="en-US" dirty="0"/>
              <a:t>Withdrawn Flag</a:t>
            </a:r>
          </a:p>
          <a:p>
            <a:pPr marL="0" lvl="0" indent="0" algn="l" rtl="0">
              <a:spcBef>
                <a:spcPts val="0"/>
              </a:spcBef>
              <a:spcAft>
                <a:spcPts val="0"/>
              </a:spcAft>
              <a:buNone/>
            </a:pPr>
            <a:r>
              <a:rPr lang="en-US" dirty="0"/>
              <a:t>Other Info Labels (other supporting info. like Honors, Scholarship, Remedial, Dorm resident, Financial Aid, </a:t>
            </a:r>
            <a:r>
              <a:rPr lang="en-US" dirty="0" err="1"/>
              <a:t>etc</a:t>
            </a:r>
            <a:r>
              <a:rPr lang="en-US" dirty="0"/>
              <a:t>)  </a:t>
            </a:r>
          </a:p>
          <a:p>
            <a:pPr marL="0" lvl="0" indent="0" algn="l" rtl="0">
              <a:spcBef>
                <a:spcPts val="0"/>
              </a:spcBef>
              <a:spcAft>
                <a:spcPts val="0"/>
              </a:spcAft>
              <a:buNone/>
            </a:pPr>
            <a:r>
              <a:rPr lang="en-US" dirty="0"/>
              <a:t>This last column of other info label indicates the different kinds of groups a student has: whether they are in Honors, have scholarships, receive financial aid, dorm on campus, and such.   Anything that can paint a picture of the student's life as much as possible.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ec31cb50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ec31cb50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Initials observations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couple of  concerns that's been identified so far are: </a:t>
            </a:r>
          </a:p>
          <a:p>
            <a:pPr marL="0" lvl="0" indent="0" algn="l" rtl="0">
              <a:spcBef>
                <a:spcPts val="0"/>
              </a:spcBef>
              <a:spcAft>
                <a:spcPts val="0"/>
              </a:spcAft>
              <a:buNone/>
            </a:pPr>
            <a:r>
              <a:rPr lang="en-US" dirty="0"/>
              <a:t>    1.  Skewed Data: with regards to the number of records identified as withdrawn ( very few ) versus not withdrawn. </a:t>
            </a:r>
          </a:p>
          <a:p>
            <a:pPr marL="0" lvl="0" indent="0" algn="l" rtl="0">
              <a:spcBef>
                <a:spcPts val="0"/>
              </a:spcBef>
              <a:spcAft>
                <a:spcPts val="0"/>
              </a:spcAft>
              <a:buNone/>
            </a:pPr>
            <a:r>
              <a:rPr lang="en-US" dirty="0"/>
              <a:t>    2.  Because the data is per semester, you have duplicate rows per student, which needs to be considered to see how a student is progressing with each semester they are in attendance.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These should be addressed for the project's next steps.</a:t>
            </a:r>
            <a:endParaRPr dirty="0"/>
          </a:p>
        </p:txBody>
      </p:sp>
    </p:spTree>
    <p:extLst>
      <p:ext uri="{BB962C8B-B14F-4D97-AF65-F5344CB8AC3E}">
        <p14:creationId xmlns:p14="http://schemas.microsoft.com/office/powerpoint/2010/main" val="3605976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ec31cb50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ec31cb50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steps</a:t>
            </a:r>
          </a:p>
          <a:p>
            <a:pPr marL="0" lvl="0" indent="0" algn="l" rtl="0">
              <a:spcBef>
                <a:spcPts val="0"/>
              </a:spcBef>
              <a:spcAft>
                <a:spcPts val="0"/>
              </a:spcAft>
              <a:buNone/>
            </a:pPr>
            <a:r>
              <a:rPr lang="en-US" dirty="0"/>
              <a:t>- This definitely calls for more EDA and processing.</a:t>
            </a:r>
          </a:p>
          <a:p>
            <a:pPr marL="0" lvl="0" indent="0" algn="l" rtl="0">
              <a:spcBef>
                <a:spcPts val="0"/>
              </a:spcBef>
              <a:spcAft>
                <a:spcPts val="0"/>
              </a:spcAft>
              <a:buNone/>
            </a:pPr>
            <a:r>
              <a:rPr lang="en-US" dirty="0"/>
              <a:t>- More features can be extracted through data transposition: </a:t>
            </a:r>
          </a:p>
          <a:p>
            <a:pPr marL="0" lvl="0" indent="0" algn="l" rtl="0">
              <a:spcBef>
                <a:spcPts val="0"/>
              </a:spcBef>
              <a:spcAft>
                <a:spcPts val="0"/>
              </a:spcAft>
              <a:buNone/>
            </a:pPr>
            <a:r>
              <a:rPr lang="en-US" dirty="0"/>
              <a:t>   1. age when a student first start or end their program</a:t>
            </a:r>
          </a:p>
          <a:p>
            <a:pPr marL="0" lvl="0" indent="0" algn="l" rtl="0">
              <a:spcBef>
                <a:spcPts val="0"/>
              </a:spcBef>
              <a:spcAft>
                <a:spcPts val="0"/>
              </a:spcAft>
              <a:buNone/>
            </a:pPr>
            <a:r>
              <a:rPr lang="en-US" dirty="0"/>
              <a:t>   2. such as how long a student is in a program</a:t>
            </a:r>
          </a:p>
          <a:p>
            <a:pPr marL="0" lvl="0" indent="0" algn="l" rtl="0">
              <a:spcBef>
                <a:spcPts val="0"/>
              </a:spcBef>
              <a:spcAft>
                <a:spcPts val="0"/>
              </a:spcAft>
              <a:buNone/>
            </a:pPr>
            <a:r>
              <a:rPr lang="en-US" dirty="0"/>
              <a:t>   3.   average </a:t>
            </a:r>
            <a:r>
              <a:rPr lang="en-US" dirty="0" err="1"/>
              <a:t>gpa</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Another important revelation is the occurrence of withdrawals in between semesters which is not recorded here.  A student can complete a semester but simply never return and enroll the following semester. Should these students be considered dropped out?   This can be determined with processing.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Sriram have given us the lesson earlier today and also this was suggested by our TA.  The use of Up/Down sampling for the unbalanced withdrawn and not withdrawn distribution:  processes of changing the resolution or frequency of a dataset to hopefully balance it out more.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Assess using the SWOT Analysis (Strength, Weakness, Opportunities and Threats) which is a framework for looking at internal and external factors that can impact the success or failure of this project.</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ec31cb50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ec31cb50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43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earnopoly.com/college-dropout-rat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educationdata.org/college-dropout-r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93500"/>
            <a:ext cx="8520600" cy="2003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br>
              <a:rPr lang="en" dirty="0">
                <a:solidFill>
                  <a:schemeClr val="accent2">
                    <a:lumMod val="10000"/>
                  </a:schemeClr>
                </a:solidFill>
              </a:rPr>
            </a:br>
            <a:r>
              <a:rPr lang="en" sz="2000" dirty="0">
                <a:solidFill>
                  <a:schemeClr val="accent2">
                    <a:lumMod val="50000"/>
                  </a:schemeClr>
                </a:solidFill>
              </a:rPr>
              <a:t>Brainstation</a:t>
            </a:r>
            <a:br>
              <a:rPr lang="en" dirty="0">
                <a:solidFill>
                  <a:schemeClr val="accent2">
                    <a:lumMod val="10000"/>
                  </a:schemeClr>
                </a:solidFill>
              </a:rPr>
            </a:br>
            <a:r>
              <a:rPr lang="en" dirty="0">
                <a:solidFill>
                  <a:schemeClr val="accent2">
                    <a:lumMod val="10000"/>
                  </a:schemeClr>
                </a:solidFill>
              </a:rPr>
              <a:t>Capstone Sprint 1</a:t>
            </a:r>
            <a:br>
              <a:rPr lang="en" dirty="0">
                <a:solidFill>
                  <a:schemeClr val="accent2">
                    <a:lumMod val="10000"/>
                  </a:schemeClr>
                </a:solidFill>
              </a:rPr>
            </a:br>
            <a:endParaRPr dirty="0">
              <a:solidFill>
                <a:schemeClr val="accent2">
                  <a:lumMod val="10000"/>
                </a:schemeClr>
              </a:solidFill>
            </a:endParaRPr>
          </a:p>
        </p:txBody>
      </p:sp>
      <p:sp>
        <p:nvSpPr>
          <p:cNvPr id="55" name="Google Shape;55;p13"/>
          <p:cNvSpPr txBox="1">
            <a:spLocks noGrp="1"/>
          </p:cNvSpPr>
          <p:nvPr>
            <p:ph type="subTitle" idx="1"/>
          </p:nvPr>
        </p:nvSpPr>
        <p:spPr>
          <a:xfrm>
            <a:off x="420810" y="21754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3600" dirty="0">
                <a:solidFill>
                  <a:schemeClr val="bg2">
                    <a:lumMod val="90000"/>
                    <a:lumOff val="10000"/>
                  </a:schemeClr>
                </a:solidFill>
              </a:rPr>
              <a:t>At-Risk Students - Support for Success</a:t>
            </a:r>
            <a:endParaRPr sz="3600" dirty="0">
              <a:solidFill>
                <a:schemeClr val="bg2">
                  <a:lumMod val="90000"/>
                  <a:lumOff val="10000"/>
                </a:schemeClr>
              </a:solidFill>
            </a:endParaRPr>
          </a:p>
        </p:txBody>
      </p:sp>
      <p:sp>
        <p:nvSpPr>
          <p:cNvPr id="56" name="Google Shape;56;p13"/>
          <p:cNvSpPr txBox="1"/>
          <p:nvPr/>
        </p:nvSpPr>
        <p:spPr>
          <a:xfrm>
            <a:off x="5201700" y="4681800"/>
            <a:ext cx="3942300" cy="461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800">
                <a:solidFill>
                  <a:schemeClr val="dk2"/>
                </a:solidFill>
              </a:rPr>
              <a:t>Bobbie Razo 2024.01.13</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220096" y="445025"/>
            <a:ext cx="661220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accent2">
                    <a:lumMod val="10000"/>
                  </a:schemeClr>
                </a:solidFill>
              </a:rPr>
              <a:t>Contents</a:t>
            </a:r>
            <a:endParaRPr sz="3200" dirty="0">
              <a:solidFill>
                <a:schemeClr val="accent2">
                  <a:lumMod val="10000"/>
                </a:schemeClr>
              </a:solidFill>
            </a:endParaRPr>
          </a:p>
        </p:txBody>
      </p:sp>
      <p:sp>
        <p:nvSpPr>
          <p:cNvPr id="62" name="Google Shape;62;p14"/>
          <p:cNvSpPr txBox="1">
            <a:spLocks noGrp="1"/>
          </p:cNvSpPr>
          <p:nvPr>
            <p:ph type="body" idx="1"/>
          </p:nvPr>
        </p:nvSpPr>
        <p:spPr>
          <a:xfrm>
            <a:off x="2269524" y="1408669"/>
            <a:ext cx="6562776" cy="3160205"/>
          </a:xfrm>
          <a:prstGeom prst="rect">
            <a:avLst/>
          </a:prstGeom>
        </p:spPr>
        <p:txBody>
          <a:bodyPr spcFirstLastPara="1" wrap="square" lIns="91425" tIns="91425" rIns="91425" bIns="91425" anchor="t" anchorCtr="0">
            <a:normAutofit/>
          </a:bodyPr>
          <a:lstStyle/>
          <a:p>
            <a:pPr fontAlgn="base">
              <a:buFont typeface="Arial" panose="020B0604020202020204" pitchFamily="34" charset="0"/>
              <a:buChar char="•"/>
            </a:pPr>
            <a:r>
              <a:rPr lang="en-US" sz="2000" dirty="0">
                <a:solidFill>
                  <a:schemeClr val="accent2">
                    <a:lumMod val="25000"/>
                  </a:schemeClr>
                </a:solidFill>
                <a:hlinkClick r:id="rId3" action="ppaction://hlinksldjump">
                  <a:extLst>
                    <a:ext uri="{A12FA001-AC4F-418D-AE19-62706E023703}">
                      <ahyp:hlinkClr xmlns:ahyp="http://schemas.microsoft.com/office/drawing/2018/hyperlinkcolor" val="tx"/>
                    </a:ext>
                  </a:extLst>
                </a:hlinkClick>
              </a:rPr>
              <a:t>Introduction: Business Problem</a:t>
            </a:r>
            <a:endParaRPr lang="en-US" sz="2000" dirty="0">
              <a:solidFill>
                <a:schemeClr val="accent2">
                  <a:lumMod val="25000"/>
                </a:schemeClr>
              </a:solidFill>
            </a:endParaRPr>
          </a:p>
          <a:p>
            <a:pPr algn="l" fontAlgn="base">
              <a:buFont typeface="Arial" panose="020B0604020202020204" pitchFamily="34" charset="0"/>
              <a:buChar char="•"/>
            </a:pPr>
            <a:r>
              <a:rPr lang="en-US" sz="2000" dirty="0">
                <a:solidFill>
                  <a:schemeClr val="accent2">
                    <a:lumMod val="25000"/>
                  </a:schemeClr>
                </a:solidFill>
                <a:hlinkClick r:id="rId4" action="ppaction://hlinksldjump">
                  <a:extLst>
                    <a:ext uri="{A12FA001-AC4F-418D-AE19-62706E023703}">
                      <ahyp:hlinkClr xmlns:ahyp="http://schemas.microsoft.com/office/drawing/2018/hyperlinkcolor" val="tx"/>
                    </a:ext>
                  </a:extLst>
                </a:hlinkClick>
              </a:rPr>
              <a:t>Proposed Vision &amp; Impact of Solution</a:t>
            </a:r>
            <a:endParaRPr lang="en-US" sz="2000" dirty="0">
              <a:solidFill>
                <a:schemeClr val="accent2">
                  <a:lumMod val="25000"/>
                </a:schemeClr>
              </a:solidFill>
            </a:endParaRPr>
          </a:p>
          <a:p>
            <a:pPr algn="l" fontAlgn="base">
              <a:buFont typeface="Arial" panose="020B0604020202020204" pitchFamily="34" charset="0"/>
              <a:buChar char="•"/>
            </a:pPr>
            <a:r>
              <a:rPr lang="en-US" sz="2000" dirty="0">
                <a:solidFill>
                  <a:schemeClr val="accent2">
                    <a:lumMod val="25000"/>
                  </a:schemeClr>
                </a:solidFill>
                <a:hlinkClick r:id="rId5" action="ppaction://hlinksldjump">
                  <a:extLst>
                    <a:ext uri="{A12FA001-AC4F-418D-AE19-62706E023703}">
                      <ahyp:hlinkClr xmlns:ahyp="http://schemas.microsoft.com/office/drawing/2018/hyperlinkcolor" val="tx"/>
                    </a:ext>
                  </a:extLst>
                </a:hlinkClick>
              </a:rPr>
              <a:t>Data</a:t>
            </a:r>
            <a:endParaRPr lang="en-US" sz="2000" dirty="0">
              <a:solidFill>
                <a:schemeClr val="accent2">
                  <a:lumMod val="25000"/>
                </a:schemeClr>
              </a:solidFill>
            </a:endParaRPr>
          </a:p>
          <a:p>
            <a:pPr algn="l" fontAlgn="base">
              <a:buFont typeface="Arial" panose="020B0604020202020204" pitchFamily="34" charset="0"/>
              <a:buChar char="•"/>
            </a:pPr>
            <a:r>
              <a:rPr lang="en-US" sz="2000" dirty="0">
                <a:solidFill>
                  <a:schemeClr val="accent2">
                    <a:lumMod val="25000"/>
                  </a:schemeClr>
                </a:solidFill>
                <a:hlinkClick r:id="rId6" action="ppaction://hlinksldjump">
                  <a:extLst>
                    <a:ext uri="{A12FA001-AC4F-418D-AE19-62706E023703}">
                      <ahyp:hlinkClr xmlns:ahyp="http://schemas.microsoft.com/office/drawing/2018/hyperlinkcolor" val="tx"/>
                    </a:ext>
                  </a:extLst>
                </a:hlinkClick>
              </a:rPr>
              <a:t>Next Steps</a:t>
            </a:r>
            <a:endParaRPr lang="en-US" sz="2000" dirty="0">
              <a:solidFill>
                <a:schemeClr val="accent2">
                  <a:lumMod val="25000"/>
                </a:schemeClr>
              </a:solidFill>
            </a:endParaRPr>
          </a:p>
          <a:p>
            <a:pPr algn="l" fontAlgn="base">
              <a:buFont typeface="Arial" panose="020B0604020202020204" pitchFamily="34" charset="0"/>
              <a:buChar char="•"/>
            </a:pPr>
            <a:r>
              <a:rPr lang="en-US" sz="2000" dirty="0">
                <a:solidFill>
                  <a:schemeClr val="accent2">
                    <a:lumMod val="25000"/>
                  </a:schemeClr>
                </a:solidFill>
                <a:hlinkClick r:id="rId7" action="ppaction://hlinksldjump">
                  <a:extLst>
                    <a:ext uri="{A12FA001-AC4F-418D-AE19-62706E023703}">
                      <ahyp:hlinkClr xmlns:ahyp="http://schemas.microsoft.com/office/drawing/2018/hyperlinkcolor" val="tx"/>
                    </a:ext>
                  </a:extLst>
                </a:hlinkClick>
              </a:rPr>
              <a:t>References</a:t>
            </a:r>
            <a:endParaRPr lang="en-US" sz="2000" dirty="0">
              <a:solidFill>
                <a:schemeClr val="accent2">
                  <a:lumMod val="25000"/>
                </a:schemeClr>
              </a:solidFill>
            </a:endParaRPr>
          </a:p>
          <a:p>
            <a:pPr algn="l" fontAlgn="base">
              <a:buFont typeface="Arial" panose="020B0604020202020204" pitchFamily="34" charset="0"/>
              <a:buChar char="•"/>
            </a:pPr>
            <a:endParaRPr lang="en-US" dirty="0">
              <a:solidFill>
                <a:schemeClr val="bg2">
                  <a:lumMod val="90000"/>
                  <a:lumOff val="1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220096" y="445025"/>
            <a:ext cx="6612203"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5200" dirty="0">
                <a:solidFill>
                  <a:schemeClr val="accent2">
                    <a:lumMod val="10000"/>
                  </a:schemeClr>
                </a:solidFill>
              </a:rPr>
              <a:t>Introduction</a:t>
            </a:r>
            <a:endParaRPr sz="5200" dirty="0">
              <a:solidFill>
                <a:schemeClr val="accent2">
                  <a:lumMod val="10000"/>
                </a:schemeClr>
              </a:solidFill>
            </a:endParaRPr>
          </a:p>
        </p:txBody>
      </p:sp>
      <p:sp>
        <p:nvSpPr>
          <p:cNvPr id="62" name="Google Shape;62;p14"/>
          <p:cNvSpPr txBox="1">
            <a:spLocks noGrp="1"/>
          </p:cNvSpPr>
          <p:nvPr>
            <p:ph type="body" idx="1"/>
          </p:nvPr>
        </p:nvSpPr>
        <p:spPr>
          <a:xfrm>
            <a:off x="2269524" y="1408669"/>
            <a:ext cx="6562776" cy="316020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solidFill>
                  <a:schemeClr val="bg2">
                    <a:lumMod val="90000"/>
                    <a:lumOff val="10000"/>
                  </a:schemeClr>
                </a:solidFill>
              </a:rPr>
              <a:t>Student Drop Out Rates in the US</a:t>
            </a:r>
          </a:p>
          <a:p>
            <a:pPr marL="0" lvl="0" indent="0" algn="l" rtl="0">
              <a:spcBef>
                <a:spcPts val="0"/>
              </a:spcBef>
              <a:spcAft>
                <a:spcPts val="1200"/>
              </a:spcAft>
              <a:buNone/>
            </a:pPr>
            <a:endParaRPr lang="en-US" dirty="0">
              <a:solidFill>
                <a:schemeClr val="bg2">
                  <a:lumMod val="90000"/>
                  <a:lumOff val="10000"/>
                </a:schemeClr>
              </a:solidFill>
            </a:endParaRPr>
          </a:p>
          <a:p>
            <a:pPr marL="0" lvl="0" indent="0" algn="l" rtl="0">
              <a:spcBef>
                <a:spcPts val="0"/>
              </a:spcBef>
              <a:spcAft>
                <a:spcPts val="1200"/>
              </a:spcAft>
              <a:buNone/>
            </a:pPr>
            <a:endParaRPr lang="en-US" dirty="0">
              <a:solidFill>
                <a:schemeClr val="bg2">
                  <a:lumMod val="90000"/>
                  <a:lumOff val="10000"/>
                </a:schemeClr>
              </a:solidFill>
            </a:endParaRPr>
          </a:p>
          <a:p>
            <a:pPr marL="285750" indent="-285750">
              <a:spcAft>
                <a:spcPts val="1200"/>
              </a:spcAft>
            </a:pPr>
            <a:r>
              <a:rPr lang="en-US" dirty="0">
                <a:solidFill>
                  <a:schemeClr val="bg2">
                    <a:lumMod val="90000"/>
                    <a:lumOff val="10000"/>
                  </a:schemeClr>
                </a:solidFill>
              </a:rPr>
              <a:t>40% of college students dropped out in 2023.</a:t>
            </a:r>
          </a:p>
          <a:p>
            <a:pPr marL="285750" indent="-285750">
              <a:spcAft>
                <a:spcPts val="1200"/>
              </a:spcAft>
            </a:pPr>
            <a:r>
              <a:rPr lang="en-US" dirty="0">
                <a:solidFill>
                  <a:schemeClr val="bg2">
                    <a:lumMod val="90000"/>
                    <a:lumOff val="10000"/>
                  </a:schemeClr>
                </a:solidFill>
              </a:rPr>
              <a:t>Increasing college dropout rates have negative effects for both individuals and society as a whole.  </a:t>
            </a:r>
          </a:p>
          <a:p>
            <a:pPr marL="0" lvl="0" indent="0" algn="l" rtl="0">
              <a:spcBef>
                <a:spcPts val="0"/>
              </a:spcBef>
              <a:spcAft>
                <a:spcPts val="1200"/>
              </a:spcAft>
              <a:buNone/>
            </a:pPr>
            <a:endParaRPr lang="en-US" dirty="0">
              <a:solidFill>
                <a:schemeClr val="bg2">
                  <a:lumMod val="90000"/>
                  <a:lumOff val="10000"/>
                </a:schemeClr>
              </a:solidFill>
            </a:endParaRPr>
          </a:p>
        </p:txBody>
      </p:sp>
      <p:pic>
        <p:nvPicPr>
          <p:cNvPr id="5" name="Picture 4">
            <a:extLst>
              <a:ext uri="{FF2B5EF4-FFF2-40B4-BE49-F238E27FC236}">
                <a16:creationId xmlns:a16="http://schemas.microsoft.com/office/drawing/2014/main" id="{4274677E-58BC-E140-4747-F98C87FD5B78}"/>
              </a:ext>
            </a:extLst>
          </p:cNvPr>
          <p:cNvPicPr>
            <a:picLocks noChangeAspect="1"/>
          </p:cNvPicPr>
          <p:nvPr/>
        </p:nvPicPr>
        <p:blipFill>
          <a:blip r:embed="rId3"/>
          <a:stretch>
            <a:fillRect/>
          </a:stretch>
        </p:blipFill>
        <p:spPr>
          <a:xfrm>
            <a:off x="2269524" y="1865030"/>
            <a:ext cx="4900648" cy="919169"/>
          </a:xfrm>
          <a:prstGeom prst="rect">
            <a:avLst/>
          </a:prstGeom>
        </p:spPr>
      </p:pic>
    </p:spTree>
    <p:extLst>
      <p:ext uri="{BB962C8B-B14F-4D97-AF65-F5344CB8AC3E}">
        <p14:creationId xmlns:p14="http://schemas.microsoft.com/office/powerpoint/2010/main" val="189392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txBox="1">
            <a:spLocks noGrp="1"/>
          </p:cNvSpPr>
          <p:nvPr>
            <p:ph type="body" idx="1"/>
          </p:nvPr>
        </p:nvSpPr>
        <p:spPr>
          <a:xfrm>
            <a:off x="254925" y="321425"/>
            <a:ext cx="8577376" cy="886691"/>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b="1" dirty="0">
                <a:solidFill>
                  <a:schemeClr val="bg2">
                    <a:lumMod val="90000"/>
                    <a:lumOff val="10000"/>
                  </a:schemeClr>
                </a:solidFill>
              </a:rPr>
              <a:t>Using Data Science To Recognize Clues And Patterns That Precede College Student Dropouts</a:t>
            </a:r>
          </a:p>
          <a:p>
            <a:pPr marL="0" lvl="0" indent="0" algn="l" rtl="0">
              <a:spcBef>
                <a:spcPts val="0"/>
              </a:spcBef>
              <a:spcAft>
                <a:spcPts val="1200"/>
              </a:spcAft>
              <a:buNone/>
            </a:pPr>
            <a:endParaRPr lang="en-US" dirty="0">
              <a:solidFill>
                <a:schemeClr val="bg2">
                  <a:lumMod val="90000"/>
                  <a:lumOff val="10000"/>
                </a:schemeClr>
              </a:solidFill>
            </a:endParaRPr>
          </a:p>
        </p:txBody>
      </p:sp>
      <p:sp>
        <p:nvSpPr>
          <p:cNvPr id="4" name="Google Shape;62;p14">
            <a:extLst>
              <a:ext uri="{FF2B5EF4-FFF2-40B4-BE49-F238E27FC236}">
                <a16:creationId xmlns:a16="http://schemas.microsoft.com/office/drawing/2014/main" id="{E4C61E48-C42E-092E-FEBE-BDA94D45EE02}"/>
              </a:ext>
            </a:extLst>
          </p:cNvPr>
          <p:cNvSpPr txBox="1">
            <a:spLocks/>
          </p:cNvSpPr>
          <p:nvPr/>
        </p:nvSpPr>
        <p:spPr>
          <a:xfrm>
            <a:off x="254925" y="996314"/>
            <a:ext cx="8534689" cy="886690"/>
          </a:xfrm>
          <a:prstGeom prst="rect">
            <a:avLst/>
          </a:prstGeom>
          <a:noFill/>
          <a:ln>
            <a:noFill/>
          </a:ln>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spcAft>
                <a:spcPts val="1200"/>
              </a:spcAft>
              <a:buNone/>
            </a:pPr>
            <a:r>
              <a:rPr lang="en-US" sz="8000" dirty="0">
                <a:solidFill>
                  <a:schemeClr val="bg2">
                    <a:lumMod val="90000"/>
                    <a:lumOff val="10000"/>
                  </a:schemeClr>
                </a:solidFill>
              </a:rPr>
              <a:t>With historical student data, can student withdrawal actions be predicted by identifying critical indicators?</a:t>
            </a:r>
          </a:p>
          <a:p>
            <a:pPr marL="0" indent="0">
              <a:spcAft>
                <a:spcPts val="1200"/>
              </a:spcAft>
              <a:buFont typeface="Arial"/>
              <a:buNone/>
            </a:pPr>
            <a:endParaRPr lang="en-US" dirty="0">
              <a:solidFill>
                <a:schemeClr val="bg2">
                  <a:lumMod val="90000"/>
                  <a:lumOff val="10000"/>
                </a:schemeClr>
              </a:solidFill>
            </a:endParaRPr>
          </a:p>
          <a:p>
            <a:pPr marL="0" indent="0">
              <a:spcAft>
                <a:spcPts val="1200"/>
              </a:spcAft>
              <a:buFont typeface="Arial"/>
              <a:buNone/>
            </a:pPr>
            <a:r>
              <a:rPr lang="en-US" dirty="0">
                <a:solidFill>
                  <a:schemeClr val="bg2">
                    <a:lumMod val="90000"/>
                    <a:lumOff val="10000"/>
                  </a:schemeClr>
                </a:solidFill>
              </a:rPr>
              <a:t> </a:t>
            </a:r>
          </a:p>
        </p:txBody>
      </p:sp>
      <p:pic>
        <p:nvPicPr>
          <p:cNvPr id="10" name="Picture 9">
            <a:extLst>
              <a:ext uri="{FF2B5EF4-FFF2-40B4-BE49-F238E27FC236}">
                <a16:creationId xmlns:a16="http://schemas.microsoft.com/office/drawing/2014/main" id="{969C6807-89AE-B8A8-7BD2-F671FCDE26A7}"/>
              </a:ext>
            </a:extLst>
          </p:cNvPr>
          <p:cNvPicPr>
            <a:picLocks noChangeAspect="1"/>
          </p:cNvPicPr>
          <p:nvPr/>
        </p:nvPicPr>
        <p:blipFill>
          <a:blip r:embed="rId3">
            <a:alphaModFix amt="50000"/>
          </a:blip>
          <a:stretch>
            <a:fillRect/>
          </a:stretch>
        </p:blipFill>
        <p:spPr>
          <a:xfrm>
            <a:off x="4487596" y="3874639"/>
            <a:ext cx="1312863" cy="985135"/>
          </a:xfrm>
          <a:prstGeom prst="rect">
            <a:avLst/>
          </a:prstGeom>
        </p:spPr>
      </p:pic>
      <p:sp>
        <p:nvSpPr>
          <p:cNvPr id="11" name="Arrow: Down 10">
            <a:extLst>
              <a:ext uri="{FF2B5EF4-FFF2-40B4-BE49-F238E27FC236}">
                <a16:creationId xmlns:a16="http://schemas.microsoft.com/office/drawing/2014/main" id="{4689EF01-4B09-CD85-C321-F24BCA499574}"/>
              </a:ext>
            </a:extLst>
          </p:cNvPr>
          <p:cNvSpPr/>
          <p:nvPr/>
        </p:nvSpPr>
        <p:spPr>
          <a:xfrm rot="16200000">
            <a:off x="3618807" y="1912276"/>
            <a:ext cx="354677" cy="620684"/>
          </a:xfrm>
          <a:prstGeom prst="downArrow">
            <a:avLst/>
          </a:prstGeom>
          <a:solidFill>
            <a:srgbClr val="C3DAFA"/>
          </a:solidFill>
          <a:ln>
            <a:solidFill>
              <a:srgbClr val="C6DD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62;p14">
            <a:extLst>
              <a:ext uri="{FF2B5EF4-FFF2-40B4-BE49-F238E27FC236}">
                <a16:creationId xmlns:a16="http://schemas.microsoft.com/office/drawing/2014/main" id="{BCA1C92C-EE08-5384-17F6-66CC892D72B0}"/>
              </a:ext>
            </a:extLst>
          </p:cNvPr>
          <p:cNvSpPr txBox="1">
            <a:spLocks/>
          </p:cNvSpPr>
          <p:nvPr/>
        </p:nvSpPr>
        <p:spPr>
          <a:xfrm>
            <a:off x="1601585" y="1910285"/>
            <a:ext cx="1831572" cy="211307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gn="ctr">
              <a:spcAft>
                <a:spcPts val="1200"/>
              </a:spcAft>
              <a:buFont typeface="Arial"/>
              <a:buNone/>
            </a:pPr>
            <a:r>
              <a:rPr lang="en-US" b="1" dirty="0">
                <a:solidFill>
                  <a:schemeClr val="bg2">
                    <a:lumMod val="90000"/>
                    <a:lumOff val="10000"/>
                  </a:schemeClr>
                </a:solidFill>
              </a:rPr>
              <a:t>Early Identification of At-Risk Students</a:t>
            </a:r>
          </a:p>
        </p:txBody>
      </p:sp>
      <p:sp>
        <p:nvSpPr>
          <p:cNvPr id="14" name="Google Shape;62;p14">
            <a:extLst>
              <a:ext uri="{FF2B5EF4-FFF2-40B4-BE49-F238E27FC236}">
                <a16:creationId xmlns:a16="http://schemas.microsoft.com/office/drawing/2014/main" id="{FAB795E0-D4E7-8884-76AF-EE022C079646}"/>
              </a:ext>
            </a:extLst>
          </p:cNvPr>
          <p:cNvSpPr txBox="1">
            <a:spLocks/>
          </p:cNvSpPr>
          <p:nvPr/>
        </p:nvSpPr>
        <p:spPr>
          <a:xfrm>
            <a:off x="4181306" y="1910285"/>
            <a:ext cx="2082990" cy="2340290"/>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gn="ctr">
              <a:spcAft>
                <a:spcPts val="1200"/>
              </a:spcAft>
              <a:buFont typeface="Arial"/>
              <a:buNone/>
            </a:pPr>
            <a:r>
              <a:rPr lang="en-US" b="1" dirty="0">
                <a:solidFill>
                  <a:schemeClr val="bg2">
                    <a:lumMod val="90000"/>
                    <a:lumOff val="10000"/>
                  </a:schemeClr>
                </a:solidFill>
              </a:rPr>
              <a:t>Early Intervention</a:t>
            </a:r>
          </a:p>
          <a:p>
            <a:pPr marL="285750" indent="-285750">
              <a:spcAft>
                <a:spcPts val="1200"/>
              </a:spcAft>
            </a:pPr>
            <a:r>
              <a:rPr lang="en-US" sz="1200" dirty="0">
                <a:solidFill>
                  <a:schemeClr val="bg2">
                    <a:lumMod val="90000"/>
                    <a:lumOff val="10000"/>
                  </a:schemeClr>
                </a:solidFill>
              </a:rPr>
              <a:t>Resource Implementation: Institution And Government Efforts</a:t>
            </a:r>
          </a:p>
          <a:p>
            <a:pPr marL="285750" indent="-285750">
              <a:spcAft>
                <a:spcPts val="1200"/>
              </a:spcAft>
            </a:pPr>
            <a:r>
              <a:rPr lang="en-US" sz="1200" dirty="0">
                <a:solidFill>
                  <a:schemeClr val="bg2">
                    <a:lumMod val="90000"/>
                    <a:lumOff val="10000"/>
                  </a:schemeClr>
                </a:solidFill>
              </a:rPr>
              <a:t>Personalized Support Strategies </a:t>
            </a:r>
          </a:p>
        </p:txBody>
      </p:sp>
      <p:sp>
        <p:nvSpPr>
          <p:cNvPr id="15" name="Arrow: Down 14">
            <a:extLst>
              <a:ext uri="{FF2B5EF4-FFF2-40B4-BE49-F238E27FC236}">
                <a16:creationId xmlns:a16="http://schemas.microsoft.com/office/drawing/2014/main" id="{B4908741-4C2A-CB0B-139B-BCE669CD49D3}"/>
              </a:ext>
            </a:extLst>
          </p:cNvPr>
          <p:cNvSpPr/>
          <p:nvPr/>
        </p:nvSpPr>
        <p:spPr>
          <a:xfrm rot="16200000">
            <a:off x="6409118" y="1912276"/>
            <a:ext cx="354677" cy="620684"/>
          </a:xfrm>
          <a:prstGeom prst="downArrow">
            <a:avLst/>
          </a:prstGeom>
          <a:solidFill>
            <a:srgbClr val="C3DAFA"/>
          </a:solidFill>
          <a:ln>
            <a:solidFill>
              <a:srgbClr val="C6DD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62;p14">
            <a:extLst>
              <a:ext uri="{FF2B5EF4-FFF2-40B4-BE49-F238E27FC236}">
                <a16:creationId xmlns:a16="http://schemas.microsoft.com/office/drawing/2014/main" id="{0386DD9C-1384-E9CD-FB21-B10985AA8484}"/>
              </a:ext>
            </a:extLst>
          </p:cNvPr>
          <p:cNvSpPr txBox="1">
            <a:spLocks/>
          </p:cNvSpPr>
          <p:nvPr/>
        </p:nvSpPr>
        <p:spPr>
          <a:xfrm>
            <a:off x="6808122" y="1910285"/>
            <a:ext cx="1831572" cy="211307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gn="ctr">
              <a:spcAft>
                <a:spcPts val="1200"/>
              </a:spcAft>
              <a:buFont typeface="Arial"/>
              <a:buNone/>
            </a:pPr>
            <a:r>
              <a:rPr lang="en-US" b="1" dirty="0">
                <a:solidFill>
                  <a:schemeClr val="bg2">
                    <a:lumMod val="90000"/>
                    <a:lumOff val="10000"/>
                  </a:schemeClr>
                </a:solidFill>
              </a:rPr>
              <a:t>Student Succeeds</a:t>
            </a:r>
          </a:p>
          <a:p>
            <a:pPr marL="0" indent="0" algn="ctr">
              <a:spcAft>
                <a:spcPts val="1200"/>
              </a:spcAft>
              <a:buFont typeface="Arial"/>
              <a:buNone/>
            </a:pPr>
            <a:r>
              <a:rPr lang="en-US" b="1" dirty="0">
                <a:solidFill>
                  <a:schemeClr val="bg2">
                    <a:lumMod val="90000"/>
                    <a:lumOff val="10000"/>
                  </a:schemeClr>
                </a:solidFill>
              </a:rPr>
              <a:t> </a:t>
            </a:r>
            <a:r>
              <a:rPr lang="en-US" sz="1200" dirty="0">
                <a:solidFill>
                  <a:schemeClr val="bg2">
                    <a:lumMod val="90000"/>
                    <a:lumOff val="10000"/>
                  </a:schemeClr>
                </a:solidFill>
              </a:rPr>
              <a:t>Increased Retention Rates</a:t>
            </a:r>
          </a:p>
        </p:txBody>
      </p:sp>
    </p:spTree>
    <p:extLst>
      <p:ext uri="{BB962C8B-B14F-4D97-AF65-F5344CB8AC3E}">
        <p14:creationId xmlns:p14="http://schemas.microsoft.com/office/powerpoint/2010/main" val="1845502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49382" y="229246"/>
            <a:ext cx="8582918" cy="69075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accent2">
                    <a:lumMod val="25000"/>
                  </a:schemeClr>
                </a:solidFill>
              </a:rPr>
              <a:t>Dataset</a:t>
            </a:r>
            <a:endParaRPr dirty="0">
              <a:solidFill>
                <a:schemeClr val="accent2">
                  <a:lumMod val="25000"/>
                </a:schemeClr>
              </a:solidFill>
            </a:endParaRPr>
          </a:p>
        </p:txBody>
      </p:sp>
      <p:sp>
        <p:nvSpPr>
          <p:cNvPr id="86" name="Google Shape;86;p18"/>
          <p:cNvSpPr txBox="1">
            <a:spLocks noGrp="1"/>
          </p:cNvSpPr>
          <p:nvPr>
            <p:ph type="body" idx="1"/>
          </p:nvPr>
        </p:nvSpPr>
        <p:spPr>
          <a:xfrm>
            <a:off x="249382" y="846987"/>
            <a:ext cx="3517596" cy="4223777"/>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Wingdings" panose="05000000000000000000" pitchFamily="2" charset="2"/>
              <a:buChar char="§"/>
            </a:pPr>
            <a:r>
              <a:rPr lang="en-US" sz="1600" dirty="0">
                <a:solidFill>
                  <a:schemeClr val="accent2">
                    <a:lumMod val="25000"/>
                  </a:schemeClr>
                </a:solidFill>
              </a:rPr>
              <a:t>10 Years Of Anonymized Student Population Sampling From City University of New York</a:t>
            </a:r>
          </a:p>
        </p:txBody>
      </p:sp>
      <p:pic>
        <p:nvPicPr>
          <p:cNvPr id="9" name="Picture 8">
            <a:extLst>
              <a:ext uri="{FF2B5EF4-FFF2-40B4-BE49-F238E27FC236}">
                <a16:creationId xmlns:a16="http://schemas.microsoft.com/office/drawing/2014/main" id="{D99F86F7-B470-3ED3-7DD5-09B4D248D903}"/>
              </a:ext>
            </a:extLst>
          </p:cNvPr>
          <p:cNvPicPr>
            <a:picLocks noChangeAspect="1"/>
          </p:cNvPicPr>
          <p:nvPr/>
        </p:nvPicPr>
        <p:blipFill>
          <a:blip r:embed="rId3"/>
          <a:stretch>
            <a:fillRect/>
          </a:stretch>
        </p:blipFill>
        <p:spPr>
          <a:xfrm>
            <a:off x="569267" y="2782576"/>
            <a:ext cx="7943148" cy="2065056"/>
          </a:xfrm>
          <a:prstGeom prst="rect">
            <a:avLst/>
          </a:prstGeom>
        </p:spPr>
      </p:pic>
      <p:sp>
        <p:nvSpPr>
          <p:cNvPr id="10" name="Google Shape;86;p18">
            <a:extLst>
              <a:ext uri="{FF2B5EF4-FFF2-40B4-BE49-F238E27FC236}">
                <a16:creationId xmlns:a16="http://schemas.microsoft.com/office/drawing/2014/main" id="{C070C799-66B0-AB74-F803-DFF5AA0EB666}"/>
              </a:ext>
            </a:extLst>
          </p:cNvPr>
          <p:cNvSpPr txBox="1">
            <a:spLocks/>
          </p:cNvSpPr>
          <p:nvPr/>
        </p:nvSpPr>
        <p:spPr>
          <a:xfrm>
            <a:off x="4864386" y="846987"/>
            <a:ext cx="3517596" cy="422377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285750" indent="-285750">
              <a:spcAft>
                <a:spcPts val="1200"/>
              </a:spcAft>
              <a:buFont typeface="Wingdings" panose="05000000000000000000" pitchFamily="2" charset="2"/>
              <a:buChar char="§"/>
            </a:pPr>
            <a:r>
              <a:rPr lang="en-US" dirty="0">
                <a:solidFill>
                  <a:schemeClr val="accent2">
                    <a:lumMod val="25000"/>
                  </a:schemeClr>
                </a:solidFill>
              </a:rPr>
              <a:t>Features: </a:t>
            </a:r>
            <a:r>
              <a:rPr lang="en-US" sz="1200" dirty="0">
                <a:solidFill>
                  <a:schemeClr val="accent2">
                    <a:lumMod val="25000"/>
                  </a:schemeClr>
                </a:solidFill>
              </a:rPr>
              <a:t>Age | Gender | County | Grade Level | Class Load Schedule | Majors | Minors | GPA | Credit Load | Credit Accumulated | Withdrawn | Degree Acquired | Other Label Info (Honors, Scholarship, Remedial, Campus Resident, Financial Aid, etc.) </a:t>
            </a:r>
            <a:br>
              <a:rPr lang="en-US" dirty="0">
                <a:solidFill>
                  <a:schemeClr val="accent2">
                    <a:lumMod val="25000"/>
                  </a:schemeClr>
                </a:solidFill>
              </a:rPr>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49382" y="229246"/>
            <a:ext cx="8582918" cy="69075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accent2">
                    <a:lumMod val="25000"/>
                  </a:schemeClr>
                </a:solidFill>
              </a:rPr>
              <a:t>Dataset: Preliminary EDA</a:t>
            </a:r>
            <a:endParaRPr dirty="0">
              <a:solidFill>
                <a:schemeClr val="accent2">
                  <a:lumMod val="25000"/>
                </a:schemeClr>
              </a:solidFill>
            </a:endParaRPr>
          </a:p>
        </p:txBody>
      </p:sp>
      <p:pic>
        <p:nvPicPr>
          <p:cNvPr id="87" name="Google Shape;87;p18"/>
          <p:cNvPicPr preferRelativeResize="0"/>
          <p:nvPr/>
        </p:nvPicPr>
        <p:blipFill>
          <a:blip r:embed="rId3">
            <a:alphaModFix/>
          </a:blip>
          <a:stretch>
            <a:fillRect/>
          </a:stretch>
        </p:blipFill>
        <p:spPr>
          <a:xfrm>
            <a:off x="3839531" y="1109493"/>
            <a:ext cx="4635075" cy="3624385"/>
          </a:xfrm>
          <a:prstGeom prst="rect">
            <a:avLst/>
          </a:prstGeom>
          <a:noFill/>
          <a:ln>
            <a:noFill/>
          </a:ln>
        </p:spPr>
      </p:pic>
      <p:pic>
        <p:nvPicPr>
          <p:cNvPr id="3" name="Picture 2" descr="A white background with black text&#10;&#10;Description automatically generated">
            <a:extLst>
              <a:ext uri="{FF2B5EF4-FFF2-40B4-BE49-F238E27FC236}">
                <a16:creationId xmlns:a16="http://schemas.microsoft.com/office/drawing/2014/main" id="{3AFA3B5D-FEC7-8FC6-FD6E-CE5D38497EE3}"/>
              </a:ext>
            </a:extLst>
          </p:cNvPr>
          <p:cNvPicPr>
            <a:picLocks noChangeAspect="1"/>
          </p:cNvPicPr>
          <p:nvPr/>
        </p:nvPicPr>
        <p:blipFill>
          <a:blip r:embed="rId4"/>
          <a:stretch>
            <a:fillRect/>
          </a:stretch>
        </p:blipFill>
        <p:spPr>
          <a:xfrm>
            <a:off x="7430988" y="1454995"/>
            <a:ext cx="1259317" cy="576811"/>
          </a:xfrm>
          <a:prstGeom prst="rect">
            <a:avLst/>
          </a:prstGeom>
        </p:spPr>
      </p:pic>
      <p:sp>
        <p:nvSpPr>
          <p:cNvPr id="5" name="Google Shape;86;p18">
            <a:extLst>
              <a:ext uri="{FF2B5EF4-FFF2-40B4-BE49-F238E27FC236}">
                <a16:creationId xmlns:a16="http://schemas.microsoft.com/office/drawing/2014/main" id="{2BCB7018-A77C-9F18-50CB-F4E06A2122C3}"/>
              </a:ext>
            </a:extLst>
          </p:cNvPr>
          <p:cNvSpPr txBox="1">
            <a:spLocks/>
          </p:cNvSpPr>
          <p:nvPr/>
        </p:nvSpPr>
        <p:spPr>
          <a:xfrm>
            <a:off x="453695" y="884358"/>
            <a:ext cx="2973351" cy="1264873"/>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285750" indent="-285750">
              <a:spcAft>
                <a:spcPts val="1200"/>
              </a:spcAft>
            </a:pPr>
            <a:r>
              <a:rPr lang="en-US" dirty="0">
                <a:solidFill>
                  <a:schemeClr val="accent2">
                    <a:lumMod val="25000"/>
                  </a:schemeClr>
                </a:solidFill>
              </a:rPr>
              <a:t>Unbalanced distribution for Withdrawn vs. Not Withdrawn Students</a:t>
            </a:r>
          </a:p>
        </p:txBody>
      </p:sp>
      <p:sp>
        <p:nvSpPr>
          <p:cNvPr id="7" name="Google Shape;86;p18">
            <a:extLst>
              <a:ext uri="{FF2B5EF4-FFF2-40B4-BE49-F238E27FC236}">
                <a16:creationId xmlns:a16="http://schemas.microsoft.com/office/drawing/2014/main" id="{6406D4B7-6721-F98C-9DD8-BA2B9219AE23}"/>
              </a:ext>
            </a:extLst>
          </p:cNvPr>
          <p:cNvSpPr txBox="1">
            <a:spLocks/>
          </p:cNvSpPr>
          <p:nvPr/>
        </p:nvSpPr>
        <p:spPr>
          <a:xfrm>
            <a:off x="453696" y="1864164"/>
            <a:ext cx="3330782" cy="1189838"/>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285750" indent="-285750">
              <a:spcAft>
                <a:spcPts val="1200"/>
              </a:spcAft>
            </a:pPr>
            <a:r>
              <a:rPr lang="en-US" dirty="0">
                <a:solidFill>
                  <a:schemeClr val="accent2">
                    <a:lumMod val="25000"/>
                  </a:schemeClr>
                </a:solidFill>
              </a:rPr>
              <a:t>Per Semester data, creates duplicate students, requires processing</a:t>
            </a:r>
          </a:p>
        </p:txBody>
      </p:sp>
    </p:spTree>
    <p:extLst>
      <p:ext uri="{BB962C8B-B14F-4D97-AF65-F5344CB8AC3E}">
        <p14:creationId xmlns:p14="http://schemas.microsoft.com/office/powerpoint/2010/main" val="271481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solidFill>
                  <a:schemeClr val="accent2">
                    <a:lumMod val="25000"/>
                  </a:schemeClr>
                </a:solidFill>
              </a:rPr>
              <a:t>Next Steps</a:t>
            </a:r>
          </a:p>
        </p:txBody>
      </p:sp>
      <p:sp>
        <p:nvSpPr>
          <p:cNvPr id="93" name="Google Shape;93;p19"/>
          <p:cNvSpPr txBox="1">
            <a:spLocks noGrp="1"/>
          </p:cNvSpPr>
          <p:nvPr>
            <p:ph type="body" idx="1"/>
          </p:nvPr>
        </p:nvSpPr>
        <p:spPr>
          <a:xfrm>
            <a:off x="1867593" y="1017725"/>
            <a:ext cx="6964707" cy="3551150"/>
          </a:xfrm>
          <a:prstGeom prst="rect">
            <a:avLst/>
          </a:prstGeom>
        </p:spPr>
        <p:txBody>
          <a:bodyPr spcFirstLastPara="1" wrap="square" lIns="91425" tIns="91425" rIns="91425" bIns="91425" anchor="t" anchorCtr="0">
            <a:normAutofit lnSpcReduction="10000"/>
          </a:bodyPr>
          <a:lstStyle/>
          <a:p>
            <a:pPr marL="342900" lvl="0" algn="l" rtl="0">
              <a:spcBef>
                <a:spcPts val="0"/>
              </a:spcBef>
              <a:spcAft>
                <a:spcPts val="1200"/>
              </a:spcAft>
              <a:buFont typeface="+mj-lt"/>
              <a:buAutoNum type="arabicPeriod"/>
            </a:pPr>
            <a:r>
              <a:rPr lang="en-US" dirty="0">
                <a:solidFill>
                  <a:schemeClr val="accent2">
                    <a:lumMod val="25000"/>
                  </a:schemeClr>
                </a:solidFill>
              </a:rPr>
              <a:t>More Processing Is Required</a:t>
            </a:r>
          </a:p>
          <a:p>
            <a:pPr marL="800100" lvl="1">
              <a:spcAft>
                <a:spcPts val="1200"/>
              </a:spcAft>
              <a:buFont typeface="Arial" panose="020B0604020202020204" pitchFamily="34" charset="0"/>
              <a:buChar char="•"/>
            </a:pPr>
            <a:r>
              <a:rPr lang="en-US" dirty="0">
                <a:solidFill>
                  <a:schemeClr val="accent2">
                    <a:lumMod val="25000"/>
                  </a:schemeClr>
                </a:solidFill>
              </a:rPr>
              <a:t>More features can be extracted through data transposition: age at start of     college, tenure, AVG GPA, Dummy Variables for Student Groups</a:t>
            </a:r>
          </a:p>
          <a:p>
            <a:pPr marL="800100" lvl="1">
              <a:spcAft>
                <a:spcPts val="1200"/>
              </a:spcAft>
              <a:buFont typeface="Arial" panose="020B0604020202020204" pitchFamily="34" charset="0"/>
              <a:buChar char="•"/>
            </a:pPr>
            <a:r>
              <a:rPr lang="en-US" dirty="0">
                <a:solidFill>
                  <a:schemeClr val="accent2">
                    <a:lumMod val="25000"/>
                  </a:schemeClr>
                </a:solidFill>
              </a:rPr>
              <a:t>Determine more Withdrawn students occurring between semesters.</a:t>
            </a:r>
          </a:p>
          <a:p>
            <a:pPr marL="342900" lvl="0" algn="l" rtl="0">
              <a:spcBef>
                <a:spcPts val="0"/>
              </a:spcBef>
              <a:spcAft>
                <a:spcPts val="1200"/>
              </a:spcAft>
              <a:buFont typeface="+mj-lt"/>
              <a:buAutoNum type="arabicPeriod"/>
            </a:pPr>
            <a:r>
              <a:rPr lang="en-US" dirty="0">
                <a:solidFill>
                  <a:schemeClr val="accent2">
                    <a:lumMod val="25000"/>
                  </a:schemeClr>
                </a:solidFill>
              </a:rPr>
              <a:t>Use of Up/Down Sampling for the unbalanced Withdrawn and Not Withdrawn Distribution </a:t>
            </a:r>
          </a:p>
          <a:p>
            <a:pPr marL="342900" lvl="0" algn="l" rtl="0">
              <a:spcBef>
                <a:spcPts val="0"/>
              </a:spcBef>
              <a:spcAft>
                <a:spcPts val="1200"/>
              </a:spcAft>
              <a:buFont typeface="+mj-lt"/>
              <a:buAutoNum type="arabicPeriod"/>
            </a:pPr>
            <a:r>
              <a:rPr lang="en-US" dirty="0">
                <a:solidFill>
                  <a:schemeClr val="accent2">
                    <a:lumMod val="25000"/>
                  </a:schemeClr>
                </a:solidFill>
              </a:rPr>
              <a:t>Assess using the SWOT Analysis (Strength, Weakness, Opportunities and Threats)</a:t>
            </a:r>
          </a:p>
          <a:p>
            <a:pPr marL="342900" lvl="0" algn="l" rtl="0">
              <a:spcBef>
                <a:spcPts val="0"/>
              </a:spcBef>
              <a:spcAft>
                <a:spcPts val="1200"/>
              </a:spcAft>
              <a:buFont typeface="+mj-lt"/>
              <a:buAutoNum type="arabicPeriod"/>
            </a:pPr>
            <a:r>
              <a:rPr lang="en-US" dirty="0">
                <a:solidFill>
                  <a:schemeClr val="accent2">
                    <a:lumMod val="25000"/>
                  </a:schemeClr>
                </a:solidFill>
              </a:rPr>
              <a:t>Strategize &amp; Implement Modeling</a:t>
            </a:r>
            <a:endParaRPr dirty="0">
              <a:solidFill>
                <a:schemeClr val="accent2">
                  <a:lumMod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solidFill>
                  <a:schemeClr val="accent2">
                    <a:lumMod val="25000"/>
                  </a:schemeClr>
                </a:solidFill>
              </a:rPr>
              <a:t>Thank you</a:t>
            </a:r>
          </a:p>
        </p:txBody>
      </p:sp>
      <p:sp>
        <p:nvSpPr>
          <p:cNvPr id="93" name="Google Shape;93;p19"/>
          <p:cNvSpPr txBox="1">
            <a:spLocks noGrp="1"/>
          </p:cNvSpPr>
          <p:nvPr>
            <p:ph type="body" idx="1"/>
          </p:nvPr>
        </p:nvSpPr>
        <p:spPr>
          <a:xfrm>
            <a:off x="1867593" y="1684019"/>
            <a:ext cx="6964707" cy="288485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solidFill>
                  <a:schemeClr val="accent2">
                    <a:lumMod val="25000"/>
                  </a:schemeClr>
                </a:solidFill>
              </a:rPr>
              <a:t>References: </a:t>
            </a:r>
          </a:p>
          <a:p>
            <a:pPr marL="285750" indent="-285750">
              <a:spcAft>
                <a:spcPts val="1200"/>
              </a:spcAft>
            </a:pPr>
            <a:r>
              <a:rPr lang="en-US" dirty="0" err="1">
                <a:solidFill>
                  <a:schemeClr val="accent2">
                    <a:lumMod val="25000"/>
                  </a:schemeClr>
                </a:solidFill>
                <a:hlinkClick r:id="rId3">
                  <a:extLst>
                    <a:ext uri="{A12FA001-AC4F-418D-AE19-62706E023703}">
                      <ahyp:hlinkClr xmlns:ahyp="http://schemas.microsoft.com/office/drawing/2018/hyperlinkcolor" val="tx"/>
                    </a:ext>
                  </a:extLst>
                </a:hlinkClick>
              </a:rPr>
              <a:t>Learnopoly</a:t>
            </a:r>
            <a:r>
              <a:rPr lang="en-US" dirty="0">
                <a:solidFill>
                  <a:schemeClr val="accent2">
                    <a:lumMod val="25000"/>
                  </a:schemeClr>
                </a:solidFill>
                <a:hlinkClick r:id="rId3">
                  <a:extLst>
                    <a:ext uri="{A12FA001-AC4F-418D-AE19-62706E023703}">
                      <ahyp:hlinkClr xmlns:ahyp="http://schemas.microsoft.com/office/drawing/2018/hyperlinkcolor" val="tx"/>
                    </a:ext>
                  </a:extLst>
                </a:hlinkClick>
              </a:rPr>
              <a:t> College Dropout Rate Statistics</a:t>
            </a:r>
            <a:endParaRPr lang="en-US" dirty="0">
              <a:solidFill>
                <a:schemeClr val="accent2">
                  <a:lumMod val="25000"/>
                </a:schemeClr>
              </a:solidFill>
            </a:endParaRPr>
          </a:p>
          <a:p>
            <a:pPr marL="285750" indent="-285750">
              <a:spcAft>
                <a:spcPts val="1200"/>
              </a:spcAft>
            </a:pPr>
            <a:r>
              <a:rPr lang="en-US" dirty="0">
                <a:solidFill>
                  <a:schemeClr val="accent2">
                    <a:lumMod val="25000"/>
                  </a:schemeClr>
                </a:solidFill>
                <a:hlinkClick r:id="rId4">
                  <a:extLst>
                    <a:ext uri="{A12FA001-AC4F-418D-AE19-62706E023703}">
                      <ahyp:hlinkClr xmlns:ahyp="http://schemas.microsoft.com/office/drawing/2018/hyperlinkcolor" val="tx"/>
                    </a:ext>
                  </a:extLst>
                </a:hlinkClick>
              </a:rPr>
              <a:t>Educationdata.org College Dropout Rates</a:t>
            </a:r>
            <a:endParaRPr lang="en-US" dirty="0">
              <a:solidFill>
                <a:schemeClr val="accent2">
                  <a:lumMod val="25000"/>
                </a:schemeClr>
              </a:solidFill>
            </a:endParaRPr>
          </a:p>
          <a:p>
            <a:pPr marL="0" lvl="0" indent="0" algn="l" rtl="0">
              <a:spcBef>
                <a:spcPts val="0"/>
              </a:spcBef>
              <a:spcAft>
                <a:spcPts val="1200"/>
              </a:spcAft>
              <a:buNone/>
            </a:pPr>
            <a:endParaRPr dirty="0">
              <a:solidFill>
                <a:schemeClr val="accent2">
                  <a:lumMod val="25000"/>
                </a:schemeClr>
              </a:solidFill>
            </a:endParaRPr>
          </a:p>
        </p:txBody>
      </p:sp>
    </p:spTree>
    <p:extLst>
      <p:ext uri="{BB962C8B-B14F-4D97-AF65-F5344CB8AC3E}">
        <p14:creationId xmlns:p14="http://schemas.microsoft.com/office/powerpoint/2010/main" val="3416136424"/>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1117</Words>
  <Application>Microsoft Office PowerPoint</Application>
  <PresentationFormat>On-screen Show (16:9)</PresentationFormat>
  <Paragraphs>112</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Simple Dark</vt:lpstr>
      <vt:lpstr> Brainstation Capstone Sprint 1 </vt:lpstr>
      <vt:lpstr>Contents</vt:lpstr>
      <vt:lpstr>Introduction</vt:lpstr>
      <vt:lpstr>PowerPoint Presentation</vt:lpstr>
      <vt:lpstr>Dataset</vt:lpstr>
      <vt:lpstr>Dataset: Preliminary EDA</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Sprint 1 </dc:title>
  <cp:lastModifiedBy>Bobbie Razo</cp:lastModifiedBy>
  <cp:revision>25</cp:revision>
  <dcterms:modified xsi:type="dcterms:W3CDTF">2024-01-16T00:29:55Z</dcterms:modified>
</cp:coreProperties>
</file>