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66" r:id="rId4"/>
    <p:sldId id="261" r:id="rId5"/>
    <p:sldId id="264" r:id="rId6"/>
    <p:sldId id="267" r:id="rId7"/>
    <p:sldId id="262" r:id="rId8"/>
    <p:sldId id="265"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DDFD"/>
    <a:srgbClr val="C3D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94" autoAdjust="0"/>
    <p:restoredTop sz="77070" autoAdjust="0"/>
  </p:normalViewPr>
  <p:slideViewPr>
    <p:cSldViewPr snapToGrid="0">
      <p:cViewPr varScale="1">
        <p:scale>
          <a:sx n="88" d="100"/>
          <a:sy n="88" d="100"/>
        </p:scale>
        <p:origin x="1149" y="51"/>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Good Evening class, Sriram, Elton and Catherine.  My topic is about: Identifying At-Risk College Students with the hopes to Strengthen them for Success.</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aec31cb5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aec31cb5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aec31cb5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aec31cb5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If we can harness the power of data science and machine learning to predict at risk students using various factors we can collect about their environment (academically, socially, and financially) we can put in preventative strategies to support students in following through with finishing a degree.  </a:t>
            </a:r>
            <a:endParaRPr dirty="0"/>
          </a:p>
        </p:txBody>
      </p:sp>
    </p:spTree>
    <p:extLst>
      <p:ext uri="{BB962C8B-B14F-4D97-AF65-F5344CB8AC3E}">
        <p14:creationId xmlns:p14="http://schemas.microsoft.com/office/powerpoint/2010/main" val="2407143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aec31cb50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aec31cb50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Some preprocessing involves binarizing the target variable.  Convert the 3 class categorical text data to binary.   Graduate and Enrolled can be merged into one and represent (0) those that did not drop out of college.  Dropped population will remain on its own but be converted to 1 to represent those that had Dropped.</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aec31cb50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aec31cb50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Initials observations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Mostly numeric columns.  There were several already label encoded categorical columns that have high cardinality.  This will make for a wide dataset adding many more columns that are dummy variables.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Graphing the Target column across the other features we can see some patterns.  Ex. Financially challenged students sees a higher count of them dropping.</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05976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aec31cb50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aec31cb50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2">
                    <a:lumMod val="25000"/>
                  </a:schemeClr>
                </a:solidFill>
              </a:rPr>
              <a:t>Due to the wide data (244 X features) from the high cardinality categorical columns I used PCA to reduce the dimensions a bit.  95% and then 90% components were attempted.  The ideal accuracy was 95%</a:t>
            </a:r>
            <a:endParaRPr dirty="0"/>
          </a:p>
        </p:txBody>
      </p:sp>
    </p:spTree>
    <p:extLst>
      <p:ext uri="{BB962C8B-B14F-4D97-AF65-F5344CB8AC3E}">
        <p14:creationId xmlns:p14="http://schemas.microsoft.com/office/powerpoint/2010/main" val="191054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aec31cb50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aec31cb50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Next steps</a:t>
            </a:r>
          </a:p>
          <a:p>
            <a:pPr marL="0" lvl="0" indent="0" algn="l" rtl="0">
              <a:spcBef>
                <a:spcPts val="0"/>
              </a:spcBef>
              <a:spcAft>
                <a:spcPts val="0"/>
              </a:spcAft>
              <a:buNone/>
            </a:pPr>
            <a:r>
              <a:rPr lang="en-US" dirty="0"/>
              <a:t>- Binning of categorical features with high cardinality: this definitely calls for more Feature Engineering because I’d like to see how the modeling changes when I decrease the cardinality of the categorical columns before one-hot encoding them instead of using PCA.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aec31cb50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aec31cb50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96430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learnopoly.com/college-dropout-rate/"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hyperlink" Target="https://archive.ics.uci.edu/dataset/697/predict+students+dropout+and+academic+success" TargetMode="External"/><Relationship Id="rId4" Type="http://schemas.openxmlformats.org/officeDocument/2006/relationships/hyperlink" Target="https://educationdata.org/college-dropout-rat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93500"/>
            <a:ext cx="8520600" cy="20037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br>
              <a:rPr lang="en" dirty="0">
                <a:solidFill>
                  <a:schemeClr val="accent2">
                    <a:lumMod val="10000"/>
                  </a:schemeClr>
                </a:solidFill>
              </a:rPr>
            </a:br>
            <a:r>
              <a:rPr lang="en" sz="2000" dirty="0">
                <a:solidFill>
                  <a:schemeClr val="accent2">
                    <a:lumMod val="50000"/>
                  </a:schemeClr>
                </a:solidFill>
              </a:rPr>
              <a:t>Brainstation</a:t>
            </a:r>
            <a:br>
              <a:rPr lang="en" dirty="0">
                <a:solidFill>
                  <a:schemeClr val="accent2">
                    <a:lumMod val="10000"/>
                  </a:schemeClr>
                </a:solidFill>
              </a:rPr>
            </a:br>
            <a:r>
              <a:rPr lang="en" dirty="0">
                <a:solidFill>
                  <a:schemeClr val="accent2">
                    <a:lumMod val="10000"/>
                  </a:schemeClr>
                </a:solidFill>
              </a:rPr>
              <a:t>Capstone Sprint 2</a:t>
            </a:r>
            <a:br>
              <a:rPr lang="en" dirty="0">
                <a:solidFill>
                  <a:schemeClr val="accent2">
                    <a:lumMod val="10000"/>
                  </a:schemeClr>
                </a:solidFill>
              </a:rPr>
            </a:br>
            <a:endParaRPr dirty="0">
              <a:solidFill>
                <a:schemeClr val="accent2">
                  <a:lumMod val="10000"/>
                </a:schemeClr>
              </a:solidFill>
            </a:endParaRPr>
          </a:p>
        </p:txBody>
      </p:sp>
      <p:sp>
        <p:nvSpPr>
          <p:cNvPr id="55" name="Google Shape;55;p13"/>
          <p:cNvSpPr txBox="1">
            <a:spLocks noGrp="1"/>
          </p:cNvSpPr>
          <p:nvPr>
            <p:ph type="subTitle" idx="1"/>
          </p:nvPr>
        </p:nvSpPr>
        <p:spPr>
          <a:xfrm>
            <a:off x="420810" y="217545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3600" dirty="0">
                <a:solidFill>
                  <a:schemeClr val="bg2">
                    <a:lumMod val="90000"/>
                    <a:lumOff val="10000"/>
                  </a:schemeClr>
                </a:solidFill>
              </a:rPr>
              <a:t>At-Risk Students - Support for Success</a:t>
            </a:r>
            <a:endParaRPr sz="3600" dirty="0">
              <a:solidFill>
                <a:schemeClr val="bg2">
                  <a:lumMod val="90000"/>
                  <a:lumOff val="10000"/>
                </a:schemeClr>
              </a:solidFill>
            </a:endParaRPr>
          </a:p>
        </p:txBody>
      </p:sp>
      <p:sp>
        <p:nvSpPr>
          <p:cNvPr id="56" name="Google Shape;56;p13"/>
          <p:cNvSpPr txBox="1"/>
          <p:nvPr/>
        </p:nvSpPr>
        <p:spPr>
          <a:xfrm>
            <a:off x="5201700" y="4681800"/>
            <a:ext cx="3942300" cy="461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800" dirty="0">
                <a:solidFill>
                  <a:schemeClr val="dk2"/>
                </a:solidFill>
              </a:rPr>
              <a:t>Bobbie Razo 2024.03.12</a:t>
            </a:r>
            <a:endParaRPr sz="1800" dirty="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2220096" y="445025"/>
            <a:ext cx="661220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solidFill>
                  <a:schemeClr val="accent2">
                    <a:lumMod val="10000"/>
                  </a:schemeClr>
                </a:solidFill>
              </a:rPr>
              <a:t>Contents</a:t>
            </a:r>
            <a:endParaRPr sz="3200" dirty="0">
              <a:solidFill>
                <a:schemeClr val="accent2">
                  <a:lumMod val="10000"/>
                </a:schemeClr>
              </a:solidFill>
            </a:endParaRPr>
          </a:p>
        </p:txBody>
      </p:sp>
      <p:sp>
        <p:nvSpPr>
          <p:cNvPr id="62" name="Google Shape;62;p14"/>
          <p:cNvSpPr txBox="1">
            <a:spLocks noGrp="1"/>
          </p:cNvSpPr>
          <p:nvPr>
            <p:ph type="body" idx="1"/>
          </p:nvPr>
        </p:nvSpPr>
        <p:spPr>
          <a:xfrm>
            <a:off x="2269524" y="1408669"/>
            <a:ext cx="6562776" cy="3160205"/>
          </a:xfrm>
          <a:prstGeom prst="rect">
            <a:avLst/>
          </a:prstGeom>
        </p:spPr>
        <p:txBody>
          <a:bodyPr spcFirstLastPara="1" wrap="square" lIns="91425" tIns="91425" rIns="91425" bIns="91425" anchor="t" anchorCtr="0">
            <a:normAutofit/>
          </a:bodyPr>
          <a:lstStyle/>
          <a:p>
            <a:pPr fontAlgn="base">
              <a:buFont typeface="Arial" panose="020B0604020202020204" pitchFamily="34" charset="0"/>
              <a:buChar char="•"/>
            </a:pPr>
            <a:r>
              <a:rPr lang="en-US" sz="2000" dirty="0">
                <a:solidFill>
                  <a:schemeClr val="accent2">
                    <a:lumMod val="25000"/>
                  </a:schemeClr>
                </a:solidFill>
                <a:hlinkClick r:id="rId3" action="ppaction://hlinksldjump"/>
              </a:rPr>
              <a:t>Overview: Business </a:t>
            </a:r>
            <a:r>
              <a:rPr lang="en-US" sz="2000" dirty="0">
                <a:solidFill>
                  <a:schemeClr val="accent2">
                    <a:lumMod val="25000"/>
                  </a:schemeClr>
                </a:solidFill>
                <a:hlinkClick r:id="rId3" action="ppaction://hlinksldjump"/>
              </a:rPr>
              <a:t>Problem</a:t>
            </a:r>
            <a:r>
              <a:rPr lang="en-US" sz="2000" dirty="0">
                <a:solidFill>
                  <a:schemeClr val="accent2">
                    <a:lumMod val="25000"/>
                  </a:schemeClr>
                </a:solidFill>
                <a:hlinkClick r:id="rId3" action="ppaction://hlinksldjump"/>
              </a:rPr>
              <a:t> &amp; Solution</a:t>
            </a:r>
            <a:endParaRPr lang="en-US" sz="2000" dirty="0">
              <a:solidFill>
                <a:schemeClr val="accent2">
                  <a:lumMod val="25000"/>
                </a:schemeClr>
              </a:solidFill>
            </a:endParaRPr>
          </a:p>
          <a:p>
            <a:pPr algn="l" fontAlgn="base">
              <a:buFont typeface="Arial" panose="020B0604020202020204" pitchFamily="34" charset="0"/>
              <a:buChar char="•"/>
            </a:pPr>
            <a:r>
              <a:rPr lang="en-US" sz="2000" dirty="0">
                <a:solidFill>
                  <a:schemeClr val="accent2">
                    <a:lumMod val="25000"/>
                  </a:schemeClr>
                </a:solidFill>
                <a:hlinkClick r:id="rId4" action="ppaction://hlinksldjump">
                  <a:extLst>
                    <a:ext uri="{A12FA001-AC4F-418D-AE19-62706E023703}">
                      <ahyp:hlinkClr xmlns:ahyp="http://schemas.microsoft.com/office/drawing/2018/hyperlinkcolor" val="tx"/>
                    </a:ext>
                  </a:extLst>
                </a:hlinkClick>
              </a:rPr>
              <a:t>Data</a:t>
            </a:r>
            <a:endParaRPr lang="en-US" sz="2000" dirty="0">
              <a:solidFill>
                <a:schemeClr val="accent2">
                  <a:lumMod val="25000"/>
                </a:schemeClr>
              </a:solidFill>
            </a:endParaRPr>
          </a:p>
          <a:p>
            <a:pPr algn="l" fontAlgn="base">
              <a:buFont typeface="Arial" panose="020B0604020202020204" pitchFamily="34" charset="0"/>
              <a:buChar char="•"/>
            </a:pPr>
            <a:r>
              <a:rPr lang="en-US" sz="2000" dirty="0">
                <a:solidFill>
                  <a:schemeClr val="accent2">
                    <a:lumMod val="25000"/>
                  </a:schemeClr>
                </a:solidFill>
                <a:hlinkClick r:id="rId5" action="ppaction://hlinksldjump"/>
              </a:rPr>
              <a:t>EDA</a:t>
            </a:r>
            <a:endParaRPr lang="en-US" sz="2000" dirty="0">
              <a:solidFill>
                <a:schemeClr val="accent2">
                  <a:lumMod val="25000"/>
                </a:schemeClr>
              </a:solidFill>
            </a:endParaRPr>
          </a:p>
          <a:p>
            <a:pPr algn="l" fontAlgn="base">
              <a:buFont typeface="Arial" panose="020B0604020202020204" pitchFamily="34" charset="0"/>
              <a:buChar char="•"/>
            </a:pPr>
            <a:r>
              <a:rPr lang="en-US" sz="2000" dirty="0">
                <a:solidFill>
                  <a:schemeClr val="accent2">
                    <a:lumMod val="25000"/>
                  </a:schemeClr>
                </a:solidFill>
                <a:hlinkClick r:id="rId6" action="ppaction://hlinksldjump"/>
              </a:rPr>
              <a:t>Baseline Models</a:t>
            </a:r>
            <a:endParaRPr lang="en-US" sz="2000" dirty="0">
              <a:solidFill>
                <a:schemeClr val="accent2">
                  <a:lumMod val="25000"/>
                </a:schemeClr>
              </a:solidFill>
            </a:endParaRPr>
          </a:p>
          <a:p>
            <a:pPr algn="l" fontAlgn="base">
              <a:buFont typeface="Arial" panose="020B0604020202020204" pitchFamily="34" charset="0"/>
              <a:buChar char="•"/>
            </a:pPr>
            <a:r>
              <a:rPr lang="en-US" sz="2000" dirty="0">
                <a:solidFill>
                  <a:schemeClr val="accent2">
                    <a:lumMod val="25000"/>
                  </a:schemeClr>
                </a:solidFill>
                <a:hlinkClick r:id="rId7" action="ppaction://hlinksldjump"/>
              </a:rPr>
              <a:t>Next Steps</a:t>
            </a:r>
            <a:endParaRPr lang="en-US" sz="2000" dirty="0">
              <a:solidFill>
                <a:schemeClr val="accent2">
                  <a:lumMod val="25000"/>
                </a:schemeClr>
              </a:solidFill>
            </a:endParaRPr>
          </a:p>
          <a:p>
            <a:pPr algn="l" fontAlgn="base">
              <a:buFont typeface="Arial" panose="020B0604020202020204" pitchFamily="34" charset="0"/>
              <a:buChar char="•"/>
            </a:pPr>
            <a:r>
              <a:rPr lang="en-US" sz="2000" dirty="0">
                <a:solidFill>
                  <a:schemeClr val="accent2">
                    <a:lumMod val="25000"/>
                  </a:schemeClr>
                </a:solidFill>
                <a:hlinkClick r:id="rId8" action="ppaction://hlinksldjump">
                  <a:extLst>
                    <a:ext uri="{A12FA001-AC4F-418D-AE19-62706E023703}">
                      <ahyp:hlinkClr xmlns:ahyp="http://schemas.microsoft.com/office/drawing/2018/hyperlinkcolor" val="tx"/>
                    </a:ext>
                  </a:extLst>
                </a:hlinkClick>
              </a:rPr>
              <a:t>References</a:t>
            </a:r>
            <a:endParaRPr lang="en-US" sz="2000" dirty="0">
              <a:solidFill>
                <a:schemeClr val="accent2">
                  <a:lumMod val="25000"/>
                </a:schemeClr>
              </a:solidFill>
            </a:endParaRPr>
          </a:p>
          <a:p>
            <a:pPr algn="l" fontAlgn="base">
              <a:buFont typeface="Arial" panose="020B0604020202020204" pitchFamily="34" charset="0"/>
              <a:buChar char="•"/>
            </a:pPr>
            <a:endParaRPr lang="en-US" dirty="0">
              <a:solidFill>
                <a:schemeClr val="bg2">
                  <a:lumMod val="90000"/>
                  <a:lumOff val="1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3543" y="445025"/>
            <a:ext cx="9062357" cy="919168"/>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2200" b="1" dirty="0">
                <a:solidFill>
                  <a:schemeClr val="accent2">
                    <a:lumMod val="10000"/>
                  </a:schemeClr>
                </a:solidFill>
              </a:rPr>
              <a:t>Escalating College Dropout Rates: A Growing Concern</a:t>
            </a:r>
          </a:p>
        </p:txBody>
      </p:sp>
      <p:sp>
        <p:nvSpPr>
          <p:cNvPr id="4" name="Google Shape;62;p14">
            <a:extLst>
              <a:ext uri="{FF2B5EF4-FFF2-40B4-BE49-F238E27FC236}">
                <a16:creationId xmlns:a16="http://schemas.microsoft.com/office/drawing/2014/main" id="{79EB6084-7356-420E-42FA-2CCB4BB68584}"/>
              </a:ext>
            </a:extLst>
          </p:cNvPr>
          <p:cNvSpPr txBox="1">
            <a:spLocks noGrp="1"/>
          </p:cNvSpPr>
          <p:nvPr>
            <p:ph type="body" idx="1"/>
          </p:nvPr>
        </p:nvSpPr>
        <p:spPr>
          <a:xfrm>
            <a:off x="151403" y="1064573"/>
            <a:ext cx="8841193" cy="1156113"/>
          </a:xfrm>
          <a:prstGeom prst="rect">
            <a:avLst/>
          </a:prstGeom>
        </p:spPr>
        <p:txBody>
          <a:bodyPr spcFirstLastPara="1" wrap="square" lIns="91425" tIns="91425" rIns="91425" bIns="91425" anchor="t" anchorCtr="0">
            <a:noAutofit/>
          </a:bodyPr>
          <a:lstStyle/>
          <a:p>
            <a:pPr marL="0" indent="0" algn="ctr">
              <a:spcAft>
                <a:spcPts val="1200"/>
              </a:spcAft>
              <a:buNone/>
            </a:pPr>
            <a:r>
              <a:rPr lang="en-US" sz="1400" dirty="0">
                <a:solidFill>
                  <a:schemeClr val="bg2">
                    <a:lumMod val="90000"/>
                    <a:lumOff val="10000"/>
                  </a:schemeClr>
                </a:solidFill>
              </a:rPr>
              <a:t>With historical student data, can student withdrawal actions be predicted by identifying critical indicators?</a:t>
            </a:r>
          </a:p>
          <a:p>
            <a:pPr marL="0" indent="0" algn="ctr">
              <a:spcAft>
                <a:spcPts val="1200"/>
              </a:spcAft>
              <a:buNone/>
            </a:pPr>
            <a:r>
              <a:rPr lang="en-US" sz="1400" dirty="0">
                <a:solidFill>
                  <a:schemeClr val="bg2">
                    <a:lumMod val="90000"/>
                    <a:lumOff val="10000"/>
                  </a:schemeClr>
                </a:solidFill>
              </a:rPr>
              <a:t>We hope to use Data Science To Recognize Clues And Patterns That Precede College Student Dropouts.</a:t>
            </a:r>
          </a:p>
          <a:p>
            <a:pPr marL="0" indent="0" algn="ctr">
              <a:spcAft>
                <a:spcPts val="1200"/>
              </a:spcAft>
              <a:buNone/>
            </a:pPr>
            <a:endParaRPr lang="en-US" sz="1400" dirty="0">
              <a:solidFill>
                <a:schemeClr val="bg2">
                  <a:lumMod val="90000"/>
                  <a:lumOff val="10000"/>
                </a:schemeClr>
              </a:solidFill>
            </a:endParaRPr>
          </a:p>
          <a:p>
            <a:pPr marL="0" indent="0" algn="ctr">
              <a:spcAft>
                <a:spcPts val="1200"/>
              </a:spcAft>
              <a:buNone/>
            </a:pPr>
            <a:endParaRPr lang="en-US" sz="1400" dirty="0">
              <a:solidFill>
                <a:schemeClr val="bg2">
                  <a:lumMod val="90000"/>
                  <a:lumOff val="10000"/>
                </a:schemeClr>
              </a:solidFill>
            </a:endParaRPr>
          </a:p>
          <a:p>
            <a:pPr marL="0" indent="0" algn="ctr">
              <a:spcAft>
                <a:spcPts val="1200"/>
              </a:spcAft>
              <a:buNone/>
            </a:pPr>
            <a:endParaRPr lang="en-US" sz="1400" dirty="0">
              <a:solidFill>
                <a:schemeClr val="bg2">
                  <a:lumMod val="90000"/>
                  <a:lumOff val="10000"/>
                </a:schemeClr>
              </a:solidFill>
            </a:endParaRPr>
          </a:p>
          <a:p>
            <a:pPr marL="0" lvl="0" indent="0" algn="ctr" rtl="0">
              <a:spcBef>
                <a:spcPts val="0"/>
              </a:spcBef>
              <a:spcAft>
                <a:spcPts val="1200"/>
              </a:spcAft>
              <a:buNone/>
            </a:pPr>
            <a:endParaRPr lang="en-US" sz="1400" dirty="0">
              <a:solidFill>
                <a:schemeClr val="bg2">
                  <a:lumMod val="90000"/>
                  <a:lumOff val="10000"/>
                </a:schemeClr>
              </a:solidFill>
            </a:endParaRPr>
          </a:p>
        </p:txBody>
      </p:sp>
      <p:sp>
        <p:nvSpPr>
          <p:cNvPr id="7" name="Arrow: Down 6">
            <a:extLst>
              <a:ext uri="{FF2B5EF4-FFF2-40B4-BE49-F238E27FC236}">
                <a16:creationId xmlns:a16="http://schemas.microsoft.com/office/drawing/2014/main" id="{AB8ED164-DE08-F7F2-CF65-3C668AFA895D}"/>
              </a:ext>
            </a:extLst>
          </p:cNvPr>
          <p:cNvSpPr/>
          <p:nvPr/>
        </p:nvSpPr>
        <p:spPr>
          <a:xfrm rot="16200000">
            <a:off x="2946672" y="2462004"/>
            <a:ext cx="354677" cy="620684"/>
          </a:xfrm>
          <a:prstGeom prst="downArrow">
            <a:avLst/>
          </a:prstGeom>
          <a:solidFill>
            <a:srgbClr val="C3DAFA"/>
          </a:solidFill>
          <a:ln>
            <a:solidFill>
              <a:srgbClr val="C6DDF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Google Shape;62;p14">
            <a:extLst>
              <a:ext uri="{FF2B5EF4-FFF2-40B4-BE49-F238E27FC236}">
                <a16:creationId xmlns:a16="http://schemas.microsoft.com/office/drawing/2014/main" id="{46E41005-6F20-316A-7936-3F2C4F37A214}"/>
              </a:ext>
            </a:extLst>
          </p:cNvPr>
          <p:cNvSpPr txBox="1">
            <a:spLocks/>
          </p:cNvSpPr>
          <p:nvPr/>
        </p:nvSpPr>
        <p:spPr>
          <a:xfrm>
            <a:off x="217713" y="2383971"/>
            <a:ext cx="2409963" cy="163122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0" indent="0" algn="ctr">
              <a:spcAft>
                <a:spcPts val="1200"/>
              </a:spcAft>
              <a:buFont typeface="Arial"/>
              <a:buNone/>
            </a:pPr>
            <a:r>
              <a:rPr lang="en-US" b="1" dirty="0">
                <a:solidFill>
                  <a:schemeClr val="bg2">
                    <a:lumMod val="90000"/>
                    <a:lumOff val="10000"/>
                  </a:schemeClr>
                </a:solidFill>
              </a:rPr>
              <a:t>Early Identification of At-Risk Students</a:t>
            </a:r>
          </a:p>
        </p:txBody>
      </p:sp>
      <p:sp>
        <p:nvSpPr>
          <p:cNvPr id="9" name="Google Shape;62;p14">
            <a:extLst>
              <a:ext uri="{FF2B5EF4-FFF2-40B4-BE49-F238E27FC236}">
                <a16:creationId xmlns:a16="http://schemas.microsoft.com/office/drawing/2014/main" id="{4A9FBC5B-D991-5135-1246-C14FEDC0D01B}"/>
              </a:ext>
            </a:extLst>
          </p:cNvPr>
          <p:cNvSpPr txBox="1">
            <a:spLocks/>
          </p:cNvSpPr>
          <p:nvPr/>
        </p:nvSpPr>
        <p:spPr>
          <a:xfrm>
            <a:off x="3528160" y="2460015"/>
            <a:ext cx="2082990" cy="234029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0" indent="0" algn="ctr">
              <a:spcAft>
                <a:spcPts val="1200"/>
              </a:spcAft>
              <a:buFont typeface="Arial"/>
              <a:buNone/>
            </a:pPr>
            <a:r>
              <a:rPr lang="en-US" b="1" dirty="0">
                <a:solidFill>
                  <a:schemeClr val="bg2">
                    <a:lumMod val="90000"/>
                    <a:lumOff val="10000"/>
                  </a:schemeClr>
                </a:solidFill>
              </a:rPr>
              <a:t>Early Intervention</a:t>
            </a:r>
          </a:p>
          <a:p>
            <a:pPr marL="0" indent="0" algn="ctr">
              <a:spcAft>
                <a:spcPts val="1200"/>
              </a:spcAft>
              <a:buFont typeface="Arial"/>
              <a:buNone/>
            </a:pPr>
            <a:r>
              <a:rPr lang="en-US" dirty="0">
                <a:solidFill>
                  <a:schemeClr val="bg2">
                    <a:lumMod val="90000"/>
                    <a:lumOff val="10000"/>
                  </a:schemeClr>
                </a:solidFill>
              </a:rPr>
              <a:t>Implement Student Support Strategies</a:t>
            </a:r>
          </a:p>
        </p:txBody>
      </p:sp>
      <p:sp>
        <p:nvSpPr>
          <p:cNvPr id="10" name="Arrow: Down 9">
            <a:extLst>
              <a:ext uri="{FF2B5EF4-FFF2-40B4-BE49-F238E27FC236}">
                <a16:creationId xmlns:a16="http://schemas.microsoft.com/office/drawing/2014/main" id="{AE69D62F-9A16-14DB-22C6-13D99D56BFCC}"/>
              </a:ext>
            </a:extLst>
          </p:cNvPr>
          <p:cNvSpPr/>
          <p:nvPr/>
        </p:nvSpPr>
        <p:spPr>
          <a:xfrm rot="16200000">
            <a:off x="5930145" y="2462005"/>
            <a:ext cx="354677" cy="620684"/>
          </a:xfrm>
          <a:prstGeom prst="downArrow">
            <a:avLst/>
          </a:prstGeom>
          <a:solidFill>
            <a:srgbClr val="C3DAFA"/>
          </a:solidFill>
          <a:ln>
            <a:solidFill>
              <a:srgbClr val="C6DDF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Google Shape;62;p14">
            <a:extLst>
              <a:ext uri="{FF2B5EF4-FFF2-40B4-BE49-F238E27FC236}">
                <a16:creationId xmlns:a16="http://schemas.microsoft.com/office/drawing/2014/main" id="{EAFC937C-49B2-BF21-CB9B-397EBC2ECBB8}"/>
              </a:ext>
            </a:extLst>
          </p:cNvPr>
          <p:cNvSpPr txBox="1">
            <a:spLocks/>
          </p:cNvSpPr>
          <p:nvPr/>
        </p:nvSpPr>
        <p:spPr>
          <a:xfrm>
            <a:off x="6623065" y="2460015"/>
            <a:ext cx="1831572" cy="211307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0" indent="0" algn="ctr">
              <a:spcAft>
                <a:spcPts val="1200"/>
              </a:spcAft>
              <a:buFont typeface="Arial"/>
              <a:buNone/>
            </a:pPr>
            <a:r>
              <a:rPr lang="en-US" b="1" dirty="0">
                <a:solidFill>
                  <a:schemeClr val="bg2">
                    <a:lumMod val="90000"/>
                    <a:lumOff val="10000"/>
                  </a:schemeClr>
                </a:solidFill>
              </a:rPr>
              <a:t>Student Succeeds</a:t>
            </a:r>
          </a:p>
          <a:p>
            <a:pPr marL="0" indent="0" algn="ctr">
              <a:spcAft>
                <a:spcPts val="1200"/>
              </a:spcAft>
              <a:buFont typeface="Arial"/>
              <a:buNone/>
            </a:pPr>
            <a:r>
              <a:rPr lang="en-US" b="1" dirty="0">
                <a:solidFill>
                  <a:schemeClr val="bg2">
                    <a:lumMod val="90000"/>
                    <a:lumOff val="10000"/>
                  </a:schemeClr>
                </a:solidFill>
              </a:rPr>
              <a:t> </a:t>
            </a:r>
            <a:r>
              <a:rPr lang="en-US" dirty="0">
                <a:solidFill>
                  <a:schemeClr val="bg2">
                    <a:lumMod val="90000"/>
                    <a:lumOff val="10000"/>
                  </a:schemeClr>
                </a:solidFill>
              </a:rPr>
              <a:t>Increased Retention Rates</a:t>
            </a:r>
          </a:p>
        </p:txBody>
      </p:sp>
    </p:spTree>
    <p:extLst>
      <p:ext uri="{BB962C8B-B14F-4D97-AF65-F5344CB8AC3E}">
        <p14:creationId xmlns:p14="http://schemas.microsoft.com/office/powerpoint/2010/main" val="1893929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249382" y="229246"/>
            <a:ext cx="8582918" cy="690758"/>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solidFill>
                  <a:schemeClr val="accent2">
                    <a:lumMod val="25000"/>
                  </a:schemeClr>
                </a:solidFill>
              </a:rPr>
              <a:t>Data</a:t>
            </a:r>
            <a:endParaRPr dirty="0">
              <a:solidFill>
                <a:schemeClr val="accent2">
                  <a:lumMod val="25000"/>
                </a:schemeClr>
              </a:solidFill>
            </a:endParaRPr>
          </a:p>
        </p:txBody>
      </p:sp>
      <p:sp>
        <p:nvSpPr>
          <p:cNvPr id="86" name="Google Shape;86;p18"/>
          <p:cNvSpPr txBox="1">
            <a:spLocks noGrp="1"/>
          </p:cNvSpPr>
          <p:nvPr>
            <p:ph type="body" idx="1"/>
          </p:nvPr>
        </p:nvSpPr>
        <p:spPr>
          <a:xfrm>
            <a:off x="5377022" y="766680"/>
            <a:ext cx="3517596" cy="1724763"/>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1200"/>
              </a:spcAft>
              <a:buFont typeface="Wingdings" panose="05000000000000000000" pitchFamily="2" charset="2"/>
              <a:buChar char="§"/>
            </a:pPr>
            <a:r>
              <a:rPr lang="en-US" sz="1600" dirty="0">
                <a:solidFill>
                  <a:schemeClr val="accent2">
                    <a:lumMod val="25000"/>
                  </a:schemeClr>
                </a:solidFill>
              </a:rPr>
              <a:t>Collection of student enrollment – academic path, demographics, and social-economic factors. </a:t>
            </a:r>
          </a:p>
        </p:txBody>
      </p:sp>
      <p:sp>
        <p:nvSpPr>
          <p:cNvPr id="10" name="Google Shape;86;p18">
            <a:extLst>
              <a:ext uri="{FF2B5EF4-FFF2-40B4-BE49-F238E27FC236}">
                <a16:creationId xmlns:a16="http://schemas.microsoft.com/office/drawing/2014/main" id="{C070C799-66B0-AB74-F803-DFF5AA0EB666}"/>
              </a:ext>
            </a:extLst>
          </p:cNvPr>
          <p:cNvSpPr txBox="1">
            <a:spLocks/>
          </p:cNvSpPr>
          <p:nvPr/>
        </p:nvSpPr>
        <p:spPr>
          <a:xfrm>
            <a:off x="0" y="766680"/>
            <a:ext cx="3517596" cy="422377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285750" indent="-285750">
              <a:spcAft>
                <a:spcPts val="1200"/>
              </a:spcAft>
              <a:buFont typeface="Wingdings" panose="05000000000000000000" pitchFamily="2" charset="2"/>
              <a:buChar char="§"/>
            </a:pPr>
            <a:r>
              <a:rPr lang="en-US" dirty="0">
                <a:solidFill>
                  <a:schemeClr val="accent2">
                    <a:lumMod val="25000"/>
                  </a:schemeClr>
                </a:solidFill>
              </a:rPr>
              <a:t>Features: </a:t>
            </a:r>
            <a:r>
              <a:rPr lang="en-US" sz="1200" dirty="0">
                <a:solidFill>
                  <a:schemeClr val="accent2">
                    <a:lumMod val="25000"/>
                  </a:schemeClr>
                </a:solidFill>
              </a:rPr>
              <a:t>Age | Gender | Country GDP | Country Unemployment Rate | Country Inflation Rate | Day/Night Schedule | Course | Marital Status | Nationality | International Admission Grade | Qualifications (including Parents) | Parents Occupation | Scholarship Info | Tuition Info | Curricular Units | Target – Dropout / Not Dropout</a:t>
            </a:r>
            <a:br>
              <a:rPr lang="en-US" dirty="0">
                <a:solidFill>
                  <a:schemeClr val="accent2">
                    <a:lumMod val="25000"/>
                  </a:schemeClr>
                </a:solidFill>
              </a:rPr>
            </a:br>
            <a:endParaRPr lang="en-US" dirty="0"/>
          </a:p>
        </p:txBody>
      </p:sp>
      <p:pic>
        <p:nvPicPr>
          <p:cNvPr id="3" name="Picture 2">
            <a:extLst>
              <a:ext uri="{FF2B5EF4-FFF2-40B4-BE49-F238E27FC236}">
                <a16:creationId xmlns:a16="http://schemas.microsoft.com/office/drawing/2014/main" id="{2F988DA4-D4DE-EE8A-7D03-A5F4D04754E1}"/>
              </a:ext>
            </a:extLst>
          </p:cNvPr>
          <p:cNvPicPr>
            <a:picLocks noChangeAspect="1"/>
          </p:cNvPicPr>
          <p:nvPr/>
        </p:nvPicPr>
        <p:blipFill>
          <a:blip r:embed="rId3"/>
          <a:stretch>
            <a:fillRect/>
          </a:stretch>
        </p:blipFill>
        <p:spPr>
          <a:xfrm>
            <a:off x="2721427" y="2801105"/>
            <a:ext cx="2965677" cy="2319379"/>
          </a:xfrm>
          <a:prstGeom prst="rect">
            <a:avLst/>
          </a:prstGeom>
        </p:spPr>
      </p:pic>
      <p:pic>
        <p:nvPicPr>
          <p:cNvPr id="5" name="Picture 4">
            <a:extLst>
              <a:ext uri="{FF2B5EF4-FFF2-40B4-BE49-F238E27FC236}">
                <a16:creationId xmlns:a16="http://schemas.microsoft.com/office/drawing/2014/main" id="{9C36411D-ADFD-89E8-2385-15B39B384B91}"/>
              </a:ext>
            </a:extLst>
          </p:cNvPr>
          <p:cNvPicPr>
            <a:picLocks noChangeAspect="1"/>
          </p:cNvPicPr>
          <p:nvPr/>
        </p:nvPicPr>
        <p:blipFill>
          <a:blip r:embed="rId4"/>
          <a:stretch>
            <a:fillRect/>
          </a:stretch>
        </p:blipFill>
        <p:spPr>
          <a:xfrm>
            <a:off x="6083100" y="2730950"/>
            <a:ext cx="2972358" cy="2319379"/>
          </a:xfrm>
          <a:prstGeom prst="rect">
            <a:avLst/>
          </a:prstGeom>
        </p:spPr>
      </p:pic>
      <p:sp>
        <p:nvSpPr>
          <p:cNvPr id="6" name="Arrow: Down 5">
            <a:extLst>
              <a:ext uri="{FF2B5EF4-FFF2-40B4-BE49-F238E27FC236}">
                <a16:creationId xmlns:a16="http://schemas.microsoft.com/office/drawing/2014/main" id="{D3E11AE7-1E33-618A-B8BC-6B81F8AFCC24}"/>
              </a:ext>
            </a:extLst>
          </p:cNvPr>
          <p:cNvSpPr/>
          <p:nvPr/>
        </p:nvSpPr>
        <p:spPr>
          <a:xfrm rot="16200000">
            <a:off x="5764860" y="3780041"/>
            <a:ext cx="293123" cy="361504"/>
          </a:xfrm>
          <a:prstGeom prst="downArrow">
            <a:avLst/>
          </a:prstGeom>
          <a:solidFill>
            <a:srgbClr val="C3DAFA"/>
          </a:solidFill>
          <a:ln>
            <a:solidFill>
              <a:srgbClr val="C6DDF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Google Shape;86;p18">
            <a:extLst>
              <a:ext uri="{FF2B5EF4-FFF2-40B4-BE49-F238E27FC236}">
                <a16:creationId xmlns:a16="http://schemas.microsoft.com/office/drawing/2014/main" id="{1394B59C-ED3D-D94D-841D-4D80D8FCD2A5}"/>
              </a:ext>
            </a:extLst>
          </p:cNvPr>
          <p:cNvSpPr txBox="1">
            <a:spLocks/>
          </p:cNvSpPr>
          <p:nvPr/>
        </p:nvSpPr>
        <p:spPr>
          <a:xfrm>
            <a:off x="3472543" y="2342395"/>
            <a:ext cx="5582914" cy="3885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285750" indent="-285750">
              <a:spcAft>
                <a:spcPts val="1200"/>
              </a:spcAft>
              <a:buFont typeface="Wingdings" panose="05000000000000000000" pitchFamily="2" charset="2"/>
              <a:buChar char="§"/>
            </a:pPr>
            <a:r>
              <a:rPr lang="en-US" dirty="0">
                <a:solidFill>
                  <a:schemeClr val="accent2">
                    <a:lumMod val="25000"/>
                  </a:schemeClr>
                </a:solidFill>
              </a:rPr>
              <a:t>Binarize the Target Variable: Dropped or Not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249382" y="229246"/>
            <a:ext cx="8582918" cy="690758"/>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solidFill>
                  <a:schemeClr val="accent2">
                    <a:lumMod val="25000"/>
                  </a:schemeClr>
                </a:solidFill>
              </a:rPr>
              <a:t>EDA</a:t>
            </a:r>
            <a:endParaRPr dirty="0">
              <a:solidFill>
                <a:schemeClr val="accent2">
                  <a:lumMod val="25000"/>
                </a:schemeClr>
              </a:solidFill>
            </a:endParaRPr>
          </a:p>
        </p:txBody>
      </p:sp>
      <p:sp>
        <p:nvSpPr>
          <p:cNvPr id="5" name="Google Shape;86;p18">
            <a:extLst>
              <a:ext uri="{FF2B5EF4-FFF2-40B4-BE49-F238E27FC236}">
                <a16:creationId xmlns:a16="http://schemas.microsoft.com/office/drawing/2014/main" id="{2BCB7018-A77C-9F18-50CB-F4E06A2122C3}"/>
              </a:ext>
            </a:extLst>
          </p:cNvPr>
          <p:cNvSpPr txBox="1">
            <a:spLocks/>
          </p:cNvSpPr>
          <p:nvPr/>
        </p:nvSpPr>
        <p:spPr>
          <a:xfrm>
            <a:off x="386443" y="979263"/>
            <a:ext cx="3232827" cy="1189838"/>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285750" indent="-285750">
              <a:spcAft>
                <a:spcPts val="1200"/>
              </a:spcAft>
            </a:pPr>
            <a:r>
              <a:rPr lang="en-US" sz="1200" b="1" dirty="0">
                <a:solidFill>
                  <a:schemeClr val="accent2">
                    <a:lumMod val="25000"/>
                  </a:schemeClr>
                </a:solidFill>
              </a:rPr>
              <a:t>Numerous features with high cardinality </a:t>
            </a:r>
          </a:p>
          <a:p>
            <a:pPr marL="285750" indent="-285750">
              <a:spcAft>
                <a:spcPts val="1200"/>
              </a:spcAft>
              <a:buFont typeface="Wingdings" panose="05000000000000000000" pitchFamily="2" charset="2"/>
              <a:buChar char="Ø"/>
            </a:pPr>
            <a:r>
              <a:rPr lang="en-US" sz="1200" b="1" dirty="0">
                <a:solidFill>
                  <a:schemeClr val="accent2">
                    <a:lumMod val="25000"/>
                  </a:schemeClr>
                </a:solidFill>
              </a:rPr>
              <a:t>One-Hot Encoded</a:t>
            </a:r>
          </a:p>
          <a:p>
            <a:pPr marL="285750" indent="-285750">
              <a:spcAft>
                <a:spcPts val="1200"/>
              </a:spcAft>
              <a:buFont typeface="Wingdings" panose="05000000000000000000" pitchFamily="2" charset="2"/>
              <a:buChar char="Ø"/>
            </a:pPr>
            <a:r>
              <a:rPr lang="en-US" sz="1200" b="1" dirty="0">
                <a:solidFill>
                  <a:schemeClr val="accent2">
                    <a:lumMod val="25000"/>
                  </a:schemeClr>
                </a:solidFill>
              </a:rPr>
              <a:t>244 features for X data</a:t>
            </a:r>
          </a:p>
          <a:p>
            <a:pPr marL="285750" indent="-285750">
              <a:spcAft>
                <a:spcPts val="1200"/>
              </a:spcAft>
            </a:pPr>
            <a:endParaRPr lang="en-US" sz="1200" b="1" dirty="0">
              <a:solidFill>
                <a:schemeClr val="accent2">
                  <a:lumMod val="25000"/>
                </a:schemeClr>
              </a:solidFill>
            </a:endParaRPr>
          </a:p>
        </p:txBody>
      </p:sp>
      <p:sp>
        <p:nvSpPr>
          <p:cNvPr id="7" name="Google Shape;86;p18">
            <a:extLst>
              <a:ext uri="{FF2B5EF4-FFF2-40B4-BE49-F238E27FC236}">
                <a16:creationId xmlns:a16="http://schemas.microsoft.com/office/drawing/2014/main" id="{6406D4B7-6721-F98C-9DD8-BA2B9219AE23}"/>
              </a:ext>
            </a:extLst>
          </p:cNvPr>
          <p:cNvSpPr txBox="1">
            <a:spLocks/>
          </p:cNvSpPr>
          <p:nvPr/>
        </p:nvSpPr>
        <p:spPr>
          <a:xfrm>
            <a:off x="453696" y="1864164"/>
            <a:ext cx="3330782" cy="118983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285750" indent="-285750">
              <a:spcAft>
                <a:spcPts val="1200"/>
              </a:spcAft>
            </a:pPr>
            <a:endParaRPr lang="en-US" dirty="0">
              <a:solidFill>
                <a:schemeClr val="accent2">
                  <a:lumMod val="25000"/>
                </a:schemeClr>
              </a:solidFill>
            </a:endParaRPr>
          </a:p>
        </p:txBody>
      </p:sp>
      <p:pic>
        <p:nvPicPr>
          <p:cNvPr id="4" name="Picture 3">
            <a:extLst>
              <a:ext uri="{FF2B5EF4-FFF2-40B4-BE49-F238E27FC236}">
                <a16:creationId xmlns:a16="http://schemas.microsoft.com/office/drawing/2014/main" id="{7BFA2170-2D78-CF93-BD6B-E763CE7749B9}"/>
              </a:ext>
            </a:extLst>
          </p:cNvPr>
          <p:cNvPicPr>
            <a:picLocks noChangeAspect="1"/>
          </p:cNvPicPr>
          <p:nvPr/>
        </p:nvPicPr>
        <p:blipFill>
          <a:blip r:embed="rId3"/>
          <a:stretch>
            <a:fillRect/>
          </a:stretch>
        </p:blipFill>
        <p:spPr>
          <a:xfrm>
            <a:off x="3508251" y="2169102"/>
            <a:ext cx="5617730" cy="2783304"/>
          </a:xfrm>
          <a:prstGeom prst="rect">
            <a:avLst/>
          </a:prstGeom>
        </p:spPr>
      </p:pic>
      <p:pic>
        <p:nvPicPr>
          <p:cNvPr id="8" name="Picture 7">
            <a:extLst>
              <a:ext uri="{FF2B5EF4-FFF2-40B4-BE49-F238E27FC236}">
                <a16:creationId xmlns:a16="http://schemas.microsoft.com/office/drawing/2014/main" id="{FBE78E05-EAB1-B779-64A5-DD9CB6E0C824}"/>
              </a:ext>
            </a:extLst>
          </p:cNvPr>
          <p:cNvPicPr>
            <a:picLocks noChangeAspect="1"/>
          </p:cNvPicPr>
          <p:nvPr/>
        </p:nvPicPr>
        <p:blipFill>
          <a:blip r:embed="rId4"/>
          <a:stretch>
            <a:fillRect/>
          </a:stretch>
        </p:blipFill>
        <p:spPr>
          <a:xfrm>
            <a:off x="81414" y="2311034"/>
            <a:ext cx="3537856" cy="2639353"/>
          </a:xfrm>
          <a:prstGeom prst="rect">
            <a:avLst/>
          </a:prstGeom>
        </p:spPr>
      </p:pic>
      <p:sp>
        <p:nvSpPr>
          <p:cNvPr id="9" name="Google Shape;86;p18">
            <a:extLst>
              <a:ext uri="{FF2B5EF4-FFF2-40B4-BE49-F238E27FC236}">
                <a16:creationId xmlns:a16="http://schemas.microsoft.com/office/drawing/2014/main" id="{B36BBE38-45D5-9E3D-D521-F127C8187552}"/>
              </a:ext>
            </a:extLst>
          </p:cNvPr>
          <p:cNvSpPr txBox="1">
            <a:spLocks/>
          </p:cNvSpPr>
          <p:nvPr/>
        </p:nvSpPr>
        <p:spPr>
          <a:xfrm>
            <a:off x="3946070" y="979263"/>
            <a:ext cx="4942115" cy="164963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285750" indent="-285750">
              <a:spcAft>
                <a:spcPts val="1200"/>
              </a:spcAft>
            </a:pPr>
            <a:r>
              <a:rPr lang="en-US" sz="1600" dirty="0">
                <a:solidFill>
                  <a:schemeClr val="accent2">
                    <a:lumMod val="25000"/>
                  </a:schemeClr>
                </a:solidFill>
              </a:rPr>
              <a:t>Some features show a correlation with the Target: ex. Tuition fees up to date.   This shows  higher numbers of student struggling with tuition payments that result in dropping out.</a:t>
            </a:r>
          </a:p>
          <a:p>
            <a:pPr marL="285750" indent="-285750">
              <a:spcAft>
                <a:spcPts val="1200"/>
              </a:spcAft>
            </a:pPr>
            <a:endParaRPr lang="en-US" sz="1600" dirty="0">
              <a:solidFill>
                <a:schemeClr val="accent2">
                  <a:lumMod val="25000"/>
                </a:schemeClr>
              </a:solidFill>
            </a:endParaRPr>
          </a:p>
        </p:txBody>
      </p:sp>
    </p:spTree>
    <p:extLst>
      <p:ext uri="{BB962C8B-B14F-4D97-AF65-F5344CB8AC3E}">
        <p14:creationId xmlns:p14="http://schemas.microsoft.com/office/powerpoint/2010/main" val="2714810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249382" y="229246"/>
            <a:ext cx="8582918" cy="690758"/>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solidFill>
                  <a:schemeClr val="accent2">
                    <a:lumMod val="25000"/>
                  </a:schemeClr>
                </a:solidFill>
              </a:rPr>
              <a:t>Basic Modeling</a:t>
            </a:r>
            <a:endParaRPr dirty="0">
              <a:solidFill>
                <a:schemeClr val="accent2">
                  <a:lumMod val="25000"/>
                </a:schemeClr>
              </a:solidFill>
            </a:endParaRPr>
          </a:p>
        </p:txBody>
      </p:sp>
      <p:sp>
        <p:nvSpPr>
          <p:cNvPr id="5" name="Google Shape;86;p18">
            <a:extLst>
              <a:ext uri="{FF2B5EF4-FFF2-40B4-BE49-F238E27FC236}">
                <a16:creationId xmlns:a16="http://schemas.microsoft.com/office/drawing/2014/main" id="{2BCB7018-A77C-9F18-50CB-F4E06A2122C3}"/>
              </a:ext>
            </a:extLst>
          </p:cNvPr>
          <p:cNvSpPr txBox="1">
            <a:spLocks/>
          </p:cNvSpPr>
          <p:nvPr/>
        </p:nvSpPr>
        <p:spPr>
          <a:xfrm>
            <a:off x="453695" y="884358"/>
            <a:ext cx="3330782" cy="192415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285750" indent="-285750">
              <a:spcAft>
                <a:spcPts val="1200"/>
              </a:spcAft>
            </a:pPr>
            <a:r>
              <a:rPr lang="en-US" dirty="0">
                <a:solidFill>
                  <a:schemeClr val="accent2">
                    <a:lumMod val="25000"/>
                  </a:schemeClr>
                </a:solidFill>
              </a:rPr>
              <a:t>Initial modeling using Logistic Regression gives a somewhat good accuracy</a:t>
            </a:r>
          </a:p>
        </p:txBody>
      </p:sp>
      <p:sp>
        <p:nvSpPr>
          <p:cNvPr id="7" name="Google Shape;86;p18">
            <a:extLst>
              <a:ext uri="{FF2B5EF4-FFF2-40B4-BE49-F238E27FC236}">
                <a16:creationId xmlns:a16="http://schemas.microsoft.com/office/drawing/2014/main" id="{6406D4B7-6721-F98C-9DD8-BA2B9219AE23}"/>
              </a:ext>
            </a:extLst>
          </p:cNvPr>
          <p:cNvSpPr txBox="1">
            <a:spLocks/>
          </p:cNvSpPr>
          <p:nvPr/>
        </p:nvSpPr>
        <p:spPr>
          <a:xfrm>
            <a:off x="453696" y="1864164"/>
            <a:ext cx="3330782" cy="118983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285750" indent="-285750">
              <a:spcAft>
                <a:spcPts val="1200"/>
              </a:spcAft>
            </a:pPr>
            <a:endParaRPr lang="en-US" dirty="0">
              <a:solidFill>
                <a:schemeClr val="accent2">
                  <a:lumMod val="25000"/>
                </a:schemeClr>
              </a:solidFill>
            </a:endParaRPr>
          </a:p>
        </p:txBody>
      </p:sp>
      <p:sp>
        <p:nvSpPr>
          <p:cNvPr id="9" name="Google Shape;86;p18">
            <a:extLst>
              <a:ext uri="{FF2B5EF4-FFF2-40B4-BE49-F238E27FC236}">
                <a16:creationId xmlns:a16="http://schemas.microsoft.com/office/drawing/2014/main" id="{71373294-6EBC-14C4-B855-228BC3655F36}"/>
              </a:ext>
            </a:extLst>
          </p:cNvPr>
          <p:cNvSpPr txBox="1">
            <a:spLocks/>
          </p:cNvSpPr>
          <p:nvPr/>
        </p:nvSpPr>
        <p:spPr>
          <a:xfrm>
            <a:off x="2418574" y="3136087"/>
            <a:ext cx="2245955" cy="126487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285750" indent="-285750">
              <a:spcAft>
                <a:spcPts val="1200"/>
              </a:spcAft>
            </a:pPr>
            <a:r>
              <a:rPr lang="en-US" dirty="0">
                <a:solidFill>
                  <a:schemeClr val="accent2">
                    <a:lumMod val="25000"/>
                  </a:schemeClr>
                </a:solidFill>
              </a:rPr>
              <a:t>PCA with </a:t>
            </a:r>
            <a:r>
              <a:rPr lang="en-US" b="1" i="1" dirty="0">
                <a:solidFill>
                  <a:schemeClr val="accent2">
                    <a:lumMod val="25000"/>
                  </a:schemeClr>
                </a:solidFill>
              </a:rPr>
              <a:t>.95 </a:t>
            </a:r>
            <a:r>
              <a:rPr lang="en-US" dirty="0">
                <a:solidFill>
                  <a:schemeClr val="accent2">
                    <a:lumMod val="25000"/>
                  </a:schemeClr>
                </a:solidFill>
              </a:rPr>
              <a:t>&amp; .90 component</a:t>
            </a:r>
          </a:p>
        </p:txBody>
      </p:sp>
      <p:pic>
        <p:nvPicPr>
          <p:cNvPr id="11" name="Picture 10">
            <a:extLst>
              <a:ext uri="{FF2B5EF4-FFF2-40B4-BE49-F238E27FC236}">
                <a16:creationId xmlns:a16="http://schemas.microsoft.com/office/drawing/2014/main" id="{46B34ADE-647B-03AF-C91B-3BD87A6B3C7A}"/>
              </a:ext>
            </a:extLst>
          </p:cNvPr>
          <p:cNvPicPr>
            <a:picLocks noChangeAspect="1"/>
          </p:cNvPicPr>
          <p:nvPr/>
        </p:nvPicPr>
        <p:blipFill>
          <a:blip r:embed="rId3"/>
          <a:stretch>
            <a:fillRect/>
          </a:stretch>
        </p:blipFill>
        <p:spPr>
          <a:xfrm>
            <a:off x="4011387" y="920004"/>
            <a:ext cx="2827716" cy="1965173"/>
          </a:xfrm>
          <a:prstGeom prst="rect">
            <a:avLst/>
          </a:prstGeom>
        </p:spPr>
      </p:pic>
      <p:pic>
        <p:nvPicPr>
          <p:cNvPr id="13" name="Picture 12">
            <a:extLst>
              <a:ext uri="{FF2B5EF4-FFF2-40B4-BE49-F238E27FC236}">
                <a16:creationId xmlns:a16="http://schemas.microsoft.com/office/drawing/2014/main" id="{09117A58-EEAF-D874-B070-E28FEA1DF20B}"/>
              </a:ext>
            </a:extLst>
          </p:cNvPr>
          <p:cNvPicPr>
            <a:picLocks noChangeAspect="1"/>
          </p:cNvPicPr>
          <p:nvPr/>
        </p:nvPicPr>
        <p:blipFill>
          <a:blip r:embed="rId4"/>
          <a:stretch>
            <a:fillRect/>
          </a:stretch>
        </p:blipFill>
        <p:spPr>
          <a:xfrm>
            <a:off x="4494516" y="3206248"/>
            <a:ext cx="3908433" cy="1735210"/>
          </a:xfrm>
          <a:prstGeom prst="rect">
            <a:avLst/>
          </a:prstGeom>
        </p:spPr>
      </p:pic>
    </p:spTree>
    <p:extLst>
      <p:ext uri="{BB962C8B-B14F-4D97-AF65-F5344CB8AC3E}">
        <p14:creationId xmlns:p14="http://schemas.microsoft.com/office/powerpoint/2010/main" val="3042503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96682"/>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dirty="0">
                <a:solidFill>
                  <a:schemeClr val="accent2">
                    <a:lumMod val="25000"/>
                  </a:schemeClr>
                </a:solidFill>
              </a:rPr>
              <a:t>Next Steps</a:t>
            </a:r>
          </a:p>
        </p:txBody>
      </p:sp>
      <p:sp>
        <p:nvSpPr>
          <p:cNvPr id="93" name="Google Shape;93;p19"/>
          <p:cNvSpPr txBox="1">
            <a:spLocks noGrp="1"/>
          </p:cNvSpPr>
          <p:nvPr>
            <p:ph type="body" idx="1"/>
          </p:nvPr>
        </p:nvSpPr>
        <p:spPr>
          <a:xfrm>
            <a:off x="-1" y="669382"/>
            <a:ext cx="8832301" cy="4621075"/>
          </a:xfrm>
          <a:prstGeom prst="rect">
            <a:avLst/>
          </a:prstGeom>
        </p:spPr>
        <p:txBody>
          <a:bodyPr spcFirstLastPara="1" wrap="square" lIns="91425" tIns="91425" rIns="91425" bIns="91425" anchor="t" anchorCtr="0">
            <a:normAutofit/>
          </a:bodyPr>
          <a:lstStyle/>
          <a:p>
            <a:pPr marL="342900" lvl="0" algn="l" rtl="0">
              <a:spcBef>
                <a:spcPts val="0"/>
              </a:spcBef>
              <a:spcAft>
                <a:spcPts val="1200"/>
              </a:spcAft>
              <a:buFont typeface="+mj-lt"/>
              <a:buAutoNum type="arabicPeriod"/>
            </a:pPr>
            <a:r>
              <a:rPr lang="en-US" sz="1600" b="1" dirty="0">
                <a:solidFill>
                  <a:schemeClr val="accent2">
                    <a:lumMod val="25000"/>
                  </a:schemeClr>
                </a:solidFill>
              </a:rPr>
              <a:t>Further Feature Engineering:</a:t>
            </a:r>
          </a:p>
          <a:p>
            <a:pPr marL="482600" lvl="1" indent="0">
              <a:spcAft>
                <a:spcPts val="1200"/>
              </a:spcAft>
              <a:buNone/>
            </a:pPr>
            <a:r>
              <a:rPr lang="en-US" sz="1600" b="1" dirty="0">
                <a:solidFill>
                  <a:schemeClr val="accent2">
                    <a:lumMod val="25000"/>
                  </a:schemeClr>
                </a:solidFill>
              </a:rPr>
              <a:t>- Binning of categorical features with high cardinality using domain knowledge and .map  or .cut</a:t>
            </a:r>
          </a:p>
          <a:p>
            <a:pPr marL="800100" lvl="1">
              <a:spcAft>
                <a:spcPts val="1200"/>
              </a:spcAft>
              <a:buFont typeface="+mj-lt"/>
              <a:buAutoNum type="arabicPeriod"/>
            </a:pPr>
            <a:endParaRPr lang="en-US" sz="1600" b="1" dirty="0">
              <a:solidFill>
                <a:schemeClr val="accent2">
                  <a:lumMod val="25000"/>
                </a:schemeClr>
              </a:solidFill>
            </a:endParaRPr>
          </a:p>
          <a:p>
            <a:pPr marL="482600" lvl="1" indent="0">
              <a:spcAft>
                <a:spcPts val="1200"/>
              </a:spcAft>
              <a:buNone/>
            </a:pPr>
            <a:endParaRPr lang="en-US" sz="1600" b="1" dirty="0">
              <a:solidFill>
                <a:schemeClr val="accent2">
                  <a:lumMod val="25000"/>
                </a:schemeClr>
              </a:solidFill>
            </a:endParaRPr>
          </a:p>
          <a:p>
            <a:pPr marL="482600" lvl="1" indent="0">
              <a:spcAft>
                <a:spcPts val="1200"/>
              </a:spcAft>
              <a:buNone/>
            </a:pPr>
            <a:endParaRPr lang="en-US" sz="1600" b="1" dirty="0">
              <a:solidFill>
                <a:schemeClr val="accent2">
                  <a:lumMod val="25000"/>
                </a:schemeClr>
              </a:solidFill>
            </a:endParaRPr>
          </a:p>
          <a:p>
            <a:pPr marL="342900" lvl="0" algn="l" rtl="0">
              <a:spcBef>
                <a:spcPts val="0"/>
              </a:spcBef>
              <a:spcAft>
                <a:spcPts val="1200"/>
              </a:spcAft>
              <a:buFont typeface="+mj-lt"/>
              <a:buAutoNum type="arabicPeriod"/>
            </a:pPr>
            <a:r>
              <a:rPr lang="en-US" sz="1600" b="1" dirty="0">
                <a:solidFill>
                  <a:schemeClr val="accent2">
                    <a:lumMod val="25000"/>
                  </a:schemeClr>
                </a:solidFill>
              </a:rPr>
              <a:t>Use of Up/Down Sampling for the unbalanced Features: Target variable</a:t>
            </a:r>
          </a:p>
          <a:p>
            <a:pPr marL="342900" lvl="0" algn="l" rtl="0">
              <a:spcBef>
                <a:spcPts val="0"/>
              </a:spcBef>
              <a:spcAft>
                <a:spcPts val="1200"/>
              </a:spcAft>
              <a:buFont typeface="+mj-lt"/>
              <a:buAutoNum type="arabicPeriod"/>
            </a:pPr>
            <a:r>
              <a:rPr lang="en-US" sz="1600" b="1" dirty="0">
                <a:solidFill>
                  <a:schemeClr val="accent2">
                    <a:lumMod val="25000"/>
                  </a:schemeClr>
                </a:solidFill>
              </a:rPr>
              <a:t>Assess using the SWOT Analysis (Strength, Weakness, Opportunities and Threats)</a:t>
            </a:r>
          </a:p>
          <a:p>
            <a:pPr marL="342900" lvl="0" algn="l" rtl="0">
              <a:spcBef>
                <a:spcPts val="0"/>
              </a:spcBef>
              <a:spcAft>
                <a:spcPts val="1200"/>
              </a:spcAft>
              <a:buFont typeface="+mj-lt"/>
              <a:buAutoNum type="arabicPeriod"/>
            </a:pPr>
            <a:r>
              <a:rPr lang="en-US" sz="1600" b="1" dirty="0">
                <a:solidFill>
                  <a:schemeClr val="accent2">
                    <a:lumMod val="25000"/>
                  </a:schemeClr>
                </a:solidFill>
              </a:rPr>
              <a:t>Strategize &amp; Implement further Modeling: Decision Tree, SVM, Hyperparameters and Pipeline</a:t>
            </a:r>
            <a:endParaRPr sz="1600" b="1" dirty="0">
              <a:solidFill>
                <a:schemeClr val="accent2">
                  <a:lumMod val="25000"/>
                </a:schemeClr>
              </a:solidFill>
            </a:endParaRPr>
          </a:p>
        </p:txBody>
      </p:sp>
      <p:pic>
        <p:nvPicPr>
          <p:cNvPr id="10" name="Picture 9">
            <a:extLst>
              <a:ext uri="{FF2B5EF4-FFF2-40B4-BE49-F238E27FC236}">
                <a16:creationId xmlns:a16="http://schemas.microsoft.com/office/drawing/2014/main" id="{35997026-CC2C-94AA-B387-8030ADEEBC2B}"/>
              </a:ext>
            </a:extLst>
          </p:cNvPr>
          <p:cNvPicPr>
            <a:picLocks noChangeAspect="1"/>
          </p:cNvPicPr>
          <p:nvPr/>
        </p:nvPicPr>
        <p:blipFill>
          <a:blip r:embed="rId3"/>
          <a:stretch>
            <a:fillRect/>
          </a:stretch>
        </p:blipFill>
        <p:spPr>
          <a:xfrm>
            <a:off x="1959430" y="1685737"/>
            <a:ext cx="2432961" cy="1391781"/>
          </a:xfrm>
          <a:prstGeom prst="rect">
            <a:avLst/>
          </a:prstGeom>
        </p:spPr>
      </p:pic>
      <p:sp>
        <p:nvSpPr>
          <p:cNvPr id="11" name="Arrow: Down 10">
            <a:extLst>
              <a:ext uri="{FF2B5EF4-FFF2-40B4-BE49-F238E27FC236}">
                <a16:creationId xmlns:a16="http://schemas.microsoft.com/office/drawing/2014/main" id="{B628834F-97A4-6D2F-9280-3F016AA362F6}"/>
              </a:ext>
            </a:extLst>
          </p:cNvPr>
          <p:cNvSpPr/>
          <p:nvPr/>
        </p:nvSpPr>
        <p:spPr>
          <a:xfrm rot="16200000">
            <a:off x="4542100" y="2109227"/>
            <a:ext cx="354677" cy="437419"/>
          </a:xfrm>
          <a:prstGeom prst="downArrow">
            <a:avLst/>
          </a:prstGeom>
          <a:solidFill>
            <a:srgbClr val="C3DAFA"/>
          </a:solidFill>
          <a:ln>
            <a:solidFill>
              <a:srgbClr val="C6DDF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06FB59FA-1F7A-0A10-9DC5-4701889F171B}"/>
              </a:ext>
            </a:extLst>
          </p:cNvPr>
          <p:cNvPicPr>
            <a:picLocks noChangeAspect="1"/>
          </p:cNvPicPr>
          <p:nvPr/>
        </p:nvPicPr>
        <p:blipFill>
          <a:blip r:embed="rId4"/>
          <a:stretch>
            <a:fillRect/>
          </a:stretch>
        </p:blipFill>
        <p:spPr>
          <a:xfrm>
            <a:off x="5039417" y="1620397"/>
            <a:ext cx="2525853" cy="151002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dirty="0">
                <a:solidFill>
                  <a:schemeClr val="accent2">
                    <a:lumMod val="25000"/>
                  </a:schemeClr>
                </a:solidFill>
              </a:rPr>
              <a:t>Thank you</a:t>
            </a:r>
          </a:p>
        </p:txBody>
      </p:sp>
      <p:sp>
        <p:nvSpPr>
          <p:cNvPr id="93" name="Google Shape;93;p19"/>
          <p:cNvSpPr txBox="1">
            <a:spLocks noGrp="1"/>
          </p:cNvSpPr>
          <p:nvPr>
            <p:ph type="body" idx="1"/>
          </p:nvPr>
        </p:nvSpPr>
        <p:spPr>
          <a:xfrm>
            <a:off x="1867593" y="1684019"/>
            <a:ext cx="6964707" cy="2884855"/>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solidFill>
                  <a:schemeClr val="accent2">
                    <a:lumMod val="25000"/>
                  </a:schemeClr>
                </a:solidFill>
              </a:rPr>
              <a:t>References: </a:t>
            </a:r>
          </a:p>
          <a:p>
            <a:pPr marL="285750" indent="-285750">
              <a:spcAft>
                <a:spcPts val="1200"/>
              </a:spcAft>
            </a:pPr>
            <a:r>
              <a:rPr lang="en-US" dirty="0">
                <a:solidFill>
                  <a:schemeClr val="accent2">
                    <a:lumMod val="25000"/>
                  </a:schemeClr>
                </a:solidFill>
                <a:hlinkClick r:id="rId3">
                  <a:extLst>
                    <a:ext uri="{A12FA001-AC4F-418D-AE19-62706E023703}">
                      <ahyp:hlinkClr xmlns:ahyp="http://schemas.microsoft.com/office/drawing/2018/hyperlinkcolor" val="tx"/>
                    </a:ext>
                  </a:extLst>
                </a:hlinkClick>
              </a:rPr>
              <a:t>Learnopoly College Dropout Rate Statistics</a:t>
            </a:r>
            <a:endParaRPr lang="en-US" dirty="0">
              <a:solidFill>
                <a:schemeClr val="accent2">
                  <a:lumMod val="25000"/>
                </a:schemeClr>
              </a:solidFill>
            </a:endParaRPr>
          </a:p>
          <a:p>
            <a:pPr marL="285750" indent="-285750">
              <a:spcAft>
                <a:spcPts val="1200"/>
              </a:spcAft>
            </a:pPr>
            <a:r>
              <a:rPr lang="en-US" dirty="0">
                <a:solidFill>
                  <a:schemeClr val="accent2">
                    <a:lumMod val="25000"/>
                  </a:schemeClr>
                </a:solidFill>
                <a:hlinkClick r:id="rId4">
                  <a:extLst>
                    <a:ext uri="{A12FA001-AC4F-418D-AE19-62706E023703}">
                      <ahyp:hlinkClr xmlns:ahyp="http://schemas.microsoft.com/office/drawing/2018/hyperlinkcolor" val="tx"/>
                    </a:ext>
                  </a:extLst>
                </a:hlinkClick>
              </a:rPr>
              <a:t>Educationdata.org College Dropout Rates</a:t>
            </a:r>
            <a:endParaRPr lang="en-US" dirty="0">
              <a:solidFill>
                <a:schemeClr val="accent2">
                  <a:lumMod val="25000"/>
                </a:schemeClr>
              </a:solidFill>
            </a:endParaRPr>
          </a:p>
          <a:p>
            <a:pPr marL="285750" indent="-285750">
              <a:spcAft>
                <a:spcPts val="1200"/>
              </a:spcAft>
            </a:pPr>
            <a:r>
              <a:rPr lang="en-US" dirty="0">
                <a:solidFill>
                  <a:schemeClr val="accent2">
                    <a:lumMod val="25000"/>
                  </a:schemeClr>
                </a:solidFill>
                <a:hlinkClick r:id="rId5"/>
              </a:rPr>
              <a:t>Data Source: Predict Students’ Dropout and Academic Success</a:t>
            </a:r>
            <a:endParaRPr lang="en-US" dirty="0">
              <a:solidFill>
                <a:schemeClr val="accent2">
                  <a:lumMod val="25000"/>
                </a:schemeClr>
              </a:solidFill>
            </a:endParaRPr>
          </a:p>
          <a:p>
            <a:pPr marL="0" lvl="0" indent="0" algn="l" rtl="0">
              <a:spcBef>
                <a:spcPts val="0"/>
              </a:spcBef>
              <a:spcAft>
                <a:spcPts val="1200"/>
              </a:spcAft>
              <a:buNone/>
            </a:pPr>
            <a:endParaRPr dirty="0">
              <a:solidFill>
                <a:schemeClr val="accent2">
                  <a:lumMod val="25000"/>
                </a:schemeClr>
              </a:solidFill>
            </a:endParaRPr>
          </a:p>
        </p:txBody>
      </p:sp>
    </p:spTree>
    <p:extLst>
      <p:ext uri="{BB962C8B-B14F-4D97-AF65-F5344CB8AC3E}">
        <p14:creationId xmlns:p14="http://schemas.microsoft.com/office/powerpoint/2010/main" val="3416136424"/>
      </p:ext>
    </p:extLst>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1079</TotalTime>
  <Words>611</Words>
  <Application>Microsoft Office PowerPoint</Application>
  <PresentationFormat>On-screen Show (16:9)</PresentationFormat>
  <Paragraphs>61</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Wingdings</vt:lpstr>
      <vt:lpstr>Simple Dark</vt:lpstr>
      <vt:lpstr> Brainstation Capstone Sprint 2 </vt:lpstr>
      <vt:lpstr>Contents</vt:lpstr>
      <vt:lpstr>Escalating College Dropout Rates: A Growing Concern</vt:lpstr>
      <vt:lpstr>Data</vt:lpstr>
      <vt:lpstr>EDA</vt:lpstr>
      <vt:lpstr>Basic Modeling</vt:lpstr>
      <vt:lpstr>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Sprint 1 </dc:title>
  <cp:lastModifiedBy>Bobbie Razo</cp:lastModifiedBy>
  <cp:revision>44</cp:revision>
  <dcterms:modified xsi:type="dcterms:W3CDTF">2024-03-12T13:22:06Z</dcterms:modified>
</cp:coreProperties>
</file>