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lose-up photo of a bicycle chain on a gear"/>
          <p:cNvSpPr/>
          <p:nvPr>
            <p:ph type="pic" idx="21"/>
          </p:nvPr>
        </p:nvSpPr>
        <p:spPr>
          <a:xfrm>
            <a:off x="-12700" y="-3924300"/>
            <a:ext cx="24384000" cy="182795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rtial view of a metal gear"/>
          <p:cNvSpPr/>
          <p:nvPr>
            <p:ph type="pic" idx="21"/>
          </p:nvPr>
        </p:nvSpPr>
        <p:spPr>
          <a:xfrm>
            <a:off x="1473200" y="-2692400"/>
            <a:ext cx="21437602" cy="1607075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se-up photo of bicycle gears"/>
          <p:cNvSpPr/>
          <p:nvPr>
            <p:ph type="pic" idx="21"/>
          </p:nvPr>
        </p:nvSpPr>
        <p:spPr>
          <a:xfrm>
            <a:off x="12925240" y="918941"/>
            <a:ext cx="11599695" cy="1547389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lose-up photo of bicycle gears"/>
          <p:cNvSpPr/>
          <p:nvPr>
            <p:ph type="pic" sz="half" idx="21"/>
          </p:nvPr>
        </p:nvSpPr>
        <p:spPr>
          <a:xfrm>
            <a:off x="13169900" y="2376299"/>
            <a:ext cx="9522179" cy="1270258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lose-up photo of the lower portion of a bicycle wheel"/>
          <p:cNvSpPr/>
          <p:nvPr>
            <p:ph type="pic" sz="quarter" idx="21"/>
          </p:nvPr>
        </p:nvSpPr>
        <p:spPr>
          <a:xfrm>
            <a:off x="15225183" y="6694487"/>
            <a:ext cx="8551334" cy="641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Close-up photo of a bicycle chain on a gear"/>
          <p:cNvSpPr/>
          <p:nvPr>
            <p:ph type="pic" sz="quarter" idx="22"/>
          </p:nvPr>
        </p:nvSpPr>
        <p:spPr>
          <a:xfrm>
            <a:off x="15773400" y="914400"/>
            <a:ext cx="7476848" cy="560504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Close-up photo of bicycle gears"/>
          <p:cNvSpPr/>
          <p:nvPr>
            <p:ph type="pic" idx="23"/>
          </p:nvPr>
        </p:nvSpPr>
        <p:spPr>
          <a:xfrm>
            <a:off x="1077599" y="355600"/>
            <a:ext cx="14423165" cy="19240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23724221" y="13122415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721936" y="13122415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b="1" sz="18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a Science in Tax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Science in Tax</a:t>
            </a:r>
          </a:p>
        </p:txBody>
      </p:sp>
      <p:sp>
        <p:nvSpPr>
          <p:cNvPr id="120" name="Shan Sun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Shan Sun </a:t>
            </a:r>
          </a:p>
          <a:p>
            <a:pPr/>
            <a:r>
              <a:t>PyData London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ax Prequ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Tax Prequel</a:t>
            </a:r>
          </a:p>
        </p:txBody>
      </p:sp>
      <p:sp>
        <p:nvSpPr>
          <p:cNvPr id="123" name="Fund public infrastructure and redistribute weal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Fund public infrastructure and redistribute wealth</a:t>
            </a:r>
          </a:p>
          <a:p>
            <a:pPr>
              <a:buBlip>
                <a:blip r:embed="rId2"/>
              </a:buBlip>
            </a:pPr>
            <a:r>
              <a:t>Broad types: </a:t>
            </a:r>
          </a:p>
          <a:p>
            <a:pPr lvl="1">
              <a:buBlip>
                <a:blip r:embed="rId2"/>
              </a:buBlip>
            </a:pPr>
            <a:r>
              <a:t>Direct tax</a:t>
            </a:r>
          </a:p>
          <a:p>
            <a:pPr lvl="1">
              <a:buBlip>
                <a:blip r:embed="rId2"/>
              </a:buBlip>
            </a:pPr>
            <a:r>
              <a:t>Indirect tax</a:t>
            </a:r>
          </a:p>
          <a:p>
            <a:pPr lvl="1">
              <a:buBlip>
                <a:blip r:embed="rId2"/>
              </a:buBlip>
            </a:pPr>
            <a:r>
              <a:t>International tax </a:t>
            </a:r>
          </a:p>
          <a:p>
            <a:pPr lvl="1">
              <a:buBlip>
                <a:blip r:embed="rId2"/>
              </a:buBlip>
            </a:pPr>
            <a:r>
              <a:t>Employment tax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ata Science in T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Science in Tax</a:t>
            </a:r>
          </a:p>
        </p:txBody>
      </p:sp>
      <p:sp>
        <p:nvSpPr>
          <p:cNvPr id="126" name="Clustering / NLP (e.g., keywords insight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buBlip>
                <a:blip r:embed="rId2"/>
              </a:buBlip>
            </a:pPr>
            <a:r>
              <a:t>Clustering / NLP (e.g., keywords insights)</a:t>
            </a:r>
          </a:p>
          <a:p>
            <a:pPr lvl="1">
              <a:buBlip>
                <a:blip r:embed="rId2"/>
              </a:buBlip>
            </a:pPr>
            <a:r>
              <a:t>Binary classification (e.g. deductibility)</a:t>
            </a:r>
          </a:p>
          <a:p>
            <a:pPr lvl="1">
              <a:buBlip>
                <a:blip r:embed="rId2"/>
              </a:buBlip>
            </a:pPr>
            <a:r>
              <a:t>Multi-class classification (e.g. tax code assignment)</a:t>
            </a:r>
          </a:p>
          <a:p>
            <a:pPr lvl="1">
              <a:buBlip>
                <a:blip r:embed="rId2"/>
              </a:buBlip>
            </a:pPr>
            <a:r>
              <a:t>Computer vision (e.g. menu to tax code)</a:t>
            </a:r>
          </a:p>
          <a:p>
            <a:pPr lvl="1">
              <a:buBlip>
                <a:blip r:embed="rId2"/>
              </a:buBlip>
            </a:pPr>
            <a:r>
              <a:t>Inferential statistics (e.g. BEPS vs intangibles)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129" name="Data sour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Data sources </a:t>
            </a:r>
          </a:p>
          <a:p>
            <a:pPr>
              <a:buBlip>
                <a:blip r:embed="rId2"/>
              </a:buBlip>
            </a:pPr>
            <a:r>
              <a:t>Data quality</a:t>
            </a:r>
          </a:p>
          <a:p>
            <a:pPr>
              <a:buBlip>
                <a:blip r:embed="rId2"/>
              </a:buBlip>
            </a:pPr>
            <a:r>
              <a:t>Scalability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un time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 time!</a:t>
            </a:r>
          </a:p>
        </p:txBody>
      </p:sp>
      <p:sp>
        <p:nvSpPr>
          <p:cNvPr id="132" name="Boxes.py…"/>
          <p:cNvSpPr txBox="1"/>
          <p:nvPr>
            <p:ph type="body" sz="quarter" idx="1"/>
          </p:nvPr>
        </p:nvSpPr>
        <p:spPr>
          <a:xfrm>
            <a:off x="1473200" y="3898900"/>
            <a:ext cx="8201728" cy="80391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Boxes.py</a:t>
            </a:r>
          </a:p>
          <a:p>
            <a:pPr>
              <a:buBlip>
                <a:blip r:embed="rId2"/>
              </a:buBlip>
            </a:pPr>
            <a:r>
              <a:t>Open source box generator in Python</a:t>
            </a:r>
          </a:p>
          <a:p>
            <a:pPr>
              <a:buBlip>
                <a:blip r:embed="rId2"/>
              </a:buBlip>
            </a:pPr>
            <a:r>
              <a:t>Created by Florian Festi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16206"/>
          <a:stretch>
            <a:fillRect/>
          </a:stretch>
        </p:blipFill>
        <p:spPr>
          <a:xfrm>
            <a:off x="10201135" y="3982386"/>
            <a:ext cx="11764430" cy="8358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