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lose-up photo of a bicycle chain on a gear"/>
          <p:cNvSpPr/>
          <p:nvPr>
            <p:ph type="pic" idx="21"/>
          </p:nvPr>
        </p:nvSpPr>
        <p:spPr>
          <a:xfrm>
            <a:off x="-12700" y="-3924300"/>
            <a:ext cx="24384000" cy="182795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tial view of a metal gear"/>
          <p:cNvSpPr/>
          <p:nvPr>
            <p:ph type="pic" idx="21"/>
          </p:nvPr>
        </p:nvSpPr>
        <p:spPr>
          <a:xfrm>
            <a:off x="1473200" y="-2692400"/>
            <a:ext cx="21437602" cy="160707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se-up photo of bicycle gears"/>
          <p:cNvSpPr/>
          <p:nvPr>
            <p:ph type="pic" idx="21"/>
          </p:nvPr>
        </p:nvSpPr>
        <p:spPr>
          <a:xfrm>
            <a:off x="12925240" y="918941"/>
            <a:ext cx="11599695" cy="1547389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lose-up photo of bicycle gears"/>
          <p:cNvSpPr/>
          <p:nvPr>
            <p:ph type="pic" sz="half" idx="21"/>
          </p:nvPr>
        </p:nvSpPr>
        <p:spPr>
          <a:xfrm>
            <a:off x="13169900" y="2376299"/>
            <a:ext cx="9522179" cy="1270258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photo of the lower portion of a bicycle wheel"/>
          <p:cNvSpPr/>
          <p:nvPr>
            <p:ph type="pic" sz="quarter" idx="21"/>
          </p:nvPr>
        </p:nvSpPr>
        <p:spPr>
          <a:xfrm>
            <a:off x="15225183" y="6694487"/>
            <a:ext cx="8551334" cy="641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photo of a bicycle chain on a gear"/>
          <p:cNvSpPr/>
          <p:nvPr>
            <p:ph type="pic" sz="quarter" idx="22"/>
          </p:nvPr>
        </p:nvSpPr>
        <p:spPr>
          <a:xfrm>
            <a:off x="15773400" y="914400"/>
            <a:ext cx="7476848" cy="560504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Close-up photo of bicycle gears"/>
          <p:cNvSpPr/>
          <p:nvPr>
            <p:ph type="pic" idx="23"/>
          </p:nvPr>
        </p:nvSpPr>
        <p:spPr>
          <a:xfrm>
            <a:off x="1077599" y="355600"/>
            <a:ext cx="14423165" cy="19240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23724221" y="13122415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721936" y="13122415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8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linkedin.com/in/xiaoshansun/" TargetMode="Externa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 Science in Tax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 in Tax</a:t>
            </a:r>
          </a:p>
        </p:txBody>
      </p:sp>
      <p:sp>
        <p:nvSpPr>
          <p:cNvPr id="120" name="Shan Su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52145">
              <a:defRPr sz="4582">
                <a:effectLst>
                  <a:outerShdw sx="100000" sy="100000" kx="0" ky="0" algn="b" rotWithShape="0" blurRad="40132" dist="30099" dir="5400000">
                    <a:srgbClr val="000000"/>
                  </a:outerShdw>
                </a:effectLst>
              </a:defRPr>
            </a:pPr>
            <a:r>
              <a:t>Shan Sun </a:t>
            </a:r>
          </a:p>
          <a:p>
            <a:pPr defTabSz="652145">
              <a:defRPr sz="4582">
                <a:effectLst>
                  <a:outerShdw sx="100000" sy="100000" kx="0" ky="0" algn="b" rotWithShape="0" blurRad="40132" dist="30099" dir="5400000">
                    <a:srgbClr val="000000"/>
                  </a:outerShdw>
                </a:effectLst>
              </a:defRPr>
            </a:pPr>
            <a:r>
              <a:t>PyData London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x Prequ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Tax Prequel</a:t>
            </a:r>
          </a:p>
        </p:txBody>
      </p:sp>
      <p:sp>
        <p:nvSpPr>
          <p:cNvPr id="123" name="Fund public infrastructure and redistribute weal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Fund public infrastructure and redistribute wealth</a:t>
            </a:r>
          </a:p>
          <a:p>
            <a:pPr>
              <a:buBlip>
                <a:blip r:embed="rId2"/>
              </a:buBlip>
            </a:pPr>
            <a:r>
              <a:t>Broad types: </a:t>
            </a:r>
          </a:p>
          <a:p>
            <a:pPr lvl="1">
              <a:buBlip>
                <a:blip r:embed="rId2"/>
              </a:buBlip>
            </a:pPr>
            <a:r>
              <a:t>Direct tax</a:t>
            </a:r>
          </a:p>
          <a:p>
            <a:pPr lvl="1">
              <a:buBlip>
                <a:blip r:embed="rId2"/>
              </a:buBlip>
            </a:pPr>
            <a:r>
              <a:t>Indirect tax</a:t>
            </a:r>
          </a:p>
          <a:p>
            <a:pPr lvl="1">
              <a:buBlip>
                <a:blip r:embed="rId2"/>
              </a:buBlip>
            </a:pPr>
            <a:r>
              <a:t>International tax </a:t>
            </a:r>
          </a:p>
          <a:p>
            <a:pPr lvl="1">
              <a:buBlip>
                <a:blip r:embed="rId2"/>
              </a:buBlip>
            </a:pPr>
            <a:r>
              <a:t>Employment 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Science in 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 in Tax</a:t>
            </a:r>
          </a:p>
        </p:txBody>
      </p:sp>
      <p:sp>
        <p:nvSpPr>
          <p:cNvPr id="126" name="Clustering / NLP (e.g., keywords insight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buBlip>
                <a:blip r:embed="rId2"/>
              </a:buBlip>
            </a:pPr>
            <a:r>
              <a:t>Clustering / NLP (e.g., keywords insights)</a:t>
            </a:r>
          </a:p>
          <a:p>
            <a:pPr lvl="1">
              <a:buBlip>
                <a:blip r:embed="rId2"/>
              </a:buBlip>
            </a:pPr>
            <a:r>
              <a:t>Binary classification (e.g. deductibility)</a:t>
            </a:r>
          </a:p>
          <a:p>
            <a:pPr lvl="1">
              <a:buBlip>
                <a:blip r:embed="rId2"/>
              </a:buBlip>
            </a:pPr>
            <a:r>
              <a:t>Multi-class classification (e.g. tax code assignment)</a:t>
            </a:r>
          </a:p>
          <a:p>
            <a:pPr lvl="1">
              <a:buBlip>
                <a:blip r:embed="rId2"/>
              </a:buBlip>
            </a:pPr>
            <a:r>
              <a:t>Computer vision (e.g. menu to tax code)</a:t>
            </a:r>
          </a:p>
          <a:p>
            <a:pPr lvl="1">
              <a:buBlip>
                <a:blip r:embed="rId2"/>
              </a:buBlip>
            </a:pPr>
            <a:r>
              <a:t>Inferential statistics (e.g. BEPS vs intangibles)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29" name="Data sour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Data sources </a:t>
            </a:r>
          </a:p>
          <a:p>
            <a:pPr>
              <a:buBlip>
                <a:blip r:embed="rId2"/>
              </a:buBlip>
            </a:pPr>
            <a:r>
              <a:t>Data quality</a:t>
            </a:r>
          </a:p>
          <a:p>
            <a:pPr>
              <a:buBlip>
                <a:blip r:embed="rId2"/>
              </a:buBlip>
            </a:pPr>
            <a:r>
              <a:t>Scalability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 tim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 time!</a:t>
            </a:r>
          </a:p>
        </p:txBody>
      </p:sp>
      <p:sp>
        <p:nvSpPr>
          <p:cNvPr id="132" name="Boxes.py…"/>
          <p:cNvSpPr txBox="1"/>
          <p:nvPr>
            <p:ph type="body" sz="quarter" idx="1"/>
          </p:nvPr>
        </p:nvSpPr>
        <p:spPr>
          <a:xfrm>
            <a:off x="1473200" y="3898900"/>
            <a:ext cx="8201728" cy="80391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Boxes.py</a:t>
            </a:r>
          </a:p>
          <a:p>
            <a:pPr>
              <a:buBlip>
                <a:blip r:embed="rId2"/>
              </a:buBlip>
            </a:pPr>
            <a:r>
              <a:t>Open source box generator in Python</a:t>
            </a:r>
          </a:p>
          <a:p>
            <a:pPr>
              <a:buBlip>
                <a:blip r:embed="rId2"/>
              </a:buBlip>
            </a:pPr>
            <a:r>
              <a:t>Created by Florian Festi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16206"/>
          <a:stretch>
            <a:fillRect/>
          </a:stretch>
        </p:blipFill>
        <p:spPr>
          <a:xfrm>
            <a:off x="10201135" y="3982386"/>
            <a:ext cx="11764430" cy="8358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HANK YOU…"/>
          <p:cNvSpPr txBox="1"/>
          <p:nvPr>
            <p:ph type="title"/>
          </p:nvPr>
        </p:nvSpPr>
        <p:spPr>
          <a:xfrm>
            <a:off x="1885218" y="4513240"/>
            <a:ext cx="21437601" cy="3429001"/>
          </a:xfrm>
          <a:prstGeom prst="rect">
            <a:avLst/>
          </a:prstGeom>
        </p:spPr>
        <p:txBody>
          <a:bodyPr/>
          <a:lstStyle/>
          <a:p>
            <a:pPr algn="ctr" defTabSz="676909">
              <a:defRPr sz="16400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t>THANK YOU</a:t>
            </a:r>
          </a:p>
          <a:p>
            <a:pPr algn="ctr" defTabSz="676909">
              <a:defRPr sz="8200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    </a:t>
            </a:r>
            <a:r>
              <a:rPr u="sng">
                <a:hlinkClick r:id="rId2" invalidUrl="" action="" tgtFrame="" tooltip="" history="1" highlightClick="0" endSnd="0"/>
              </a:rPr>
              <a:t>xiaoshan.sun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3790" y="7029597"/>
            <a:ext cx="788598" cy="741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