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diagrams/data1.xml" ContentType="application/vnd.openxmlformats-officedocument.drawingml.diagramData+xml"/>
  <Override PartName="/ppt/presentation.xml" ContentType="application/vnd.openxmlformats-officedocument.presentationml.presentation.main+xml"/>
  <Override PartName="/ppt/slides/slide16.xml" ContentType="application/vnd.openxmlformats-officedocument.presentationml.slide+xml"/>
  <Override PartName="/ppt/slides/slide27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diagrams/drawing1.xml" ContentType="application/vnd.ms-office.drawingml.diagramDrawing+xml"/>
  <Override PartName="/ppt/diagrams/colors1.xml" ContentType="application/vnd.openxmlformats-officedocument.drawingml.diagramColors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sldIdLst>
    <p:sldId id="256" r:id="rId2"/>
    <p:sldId id="261" r:id="rId3"/>
    <p:sldId id="278" r:id="rId4"/>
    <p:sldId id="286" r:id="rId5"/>
    <p:sldId id="279" r:id="rId6"/>
    <p:sldId id="302" r:id="rId7"/>
    <p:sldId id="299" r:id="rId8"/>
    <p:sldId id="300" r:id="rId9"/>
    <p:sldId id="294" r:id="rId10"/>
    <p:sldId id="295" r:id="rId11"/>
    <p:sldId id="291" r:id="rId12"/>
    <p:sldId id="296" r:id="rId13"/>
    <p:sldId id="287" r:id="rId14"/>
    <p:sldId id="288" r:id="rId15"/>
    <p:sldId id="289" r:id="rId16"/>
    <p:sldId id="260" r:id="rId17"/>
    <p:sldId id="266" r:id="rId18"/>
    <p:sldId id="257" r:id="rId19"/>
    <p:sldId id="258" r:id="rId20"/>
    <p:sldId id="259" r:id="rId21"/>
    <p:sldId id="262" r:id="rId22"/>
    <p:sldId id="263" r:id="rId23"/>
    <p:sldId id="264" r:id="rId24"/>
    <p:sldId id="267" r:id="rId25"/>
    <p:sldId id="269" r:id="rId26"/>
    <p:sldId id="298" r:id="rId27"/>
    <p:sldId id="283" r:id="rId2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65"/>
    <p:restoredTop sz="93342"/>
  </p:normalViewPr>
  <p:slideViewPr>
    <p:cSldViewPr snapToGrid="0" snapToObjects="1">
      <p:cViewPr varScale="1">
        <p:scale>
          <a:sx n="122" d="100"/>
          <a:sy n="122" d="100"/>
        </p:scale>
        <p:origin x="92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ustomXml" Target="../customXml/item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openxmlformats.org/officeDocument/2006/relationships/customXml" Target="../customXml/item2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A09D948-8ABA-4E4F-A6F1-E0005ACACB0F}" type="doc">
      <dgm:prSet loTypeId="urn:microsoft.com/office/officeart/2005/8/layout/hierarchy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C12AE9A-65D1-1C48-BC34-6C6E7D00234F}">
      <dgm:prSet phldrT="[Text]"/>
      <dgm:spPr/>
      <dgm:t>
        <a:bodyPr/>
        <a:lstStyle/>
        <a:p>
          <a:r>
            <a:rPr lang="en-US" dirty="0"/>
            <a:t>FDS</a:t>
          </a:r>
        </a:p>
      </dgm:t>
    </dgm:pt>
    <dgm:pt modelId="{9E814B59-A8AA-9842-94CC-69E9B895F2D2}" type="parTrans" cxnId="{405E5B56-57C4-0847-8B61-2D3D94F2AA18}">
      <dgm:prSet/>
      <dgm:spPr/>
      <dgm:t>
        <a:bodyPr/>
        <a:lstStyle/>
        <a:p>
          <a:endParaRPr lang="en-US"/>
        </a:p>
      </dgm:t>
    </dgm:pt>
    <dgm:pt modelId="{B2E0AE15-942C-5C43-9709-BCFAD56D2B4F}" type="sibTrans" cxnId="{405E5B56-57C4-0847-8B61-2D3D94F2AA18}">
      <dgm:prSet/>
      <dgm:spPr/>
      <dgm:t>
        <a:bodyPr/>
        <a:lstStyle/>
        <a:p>
          <a:endParaRPr lang="en-US"/>
        </a:p>
      </dgm:t>
    </dgm:pt>
    <dgm:pt modelId="{3439454B-E700-A444-B2E8-104DD921444A}">
      <dgm:prSet phldrT="[Text]"/>
      <dgm:spPr/>
      <dgm:t>
        <a:bodyPr/>
        <a:lstStyle/>
        <a:p>
          <a:r>
            <a:rPr lang="en-US" dirty="0"/>
            <a:t>Data Exploration</a:t>
          </a:r>
        </a:p>
      </dgm:t>
    </dgm:pt>
    <dgm:pt modelId="{82A9140A-804B-9B49-A36C-7B89C6BCBBC0}" type="parTrans" cxnId="{1E9CEB19-BDAA-6248-B4AE-34B6EEDDA904}">
      <dgm:prSet/>
      <dgm:spPr/>
      <dgm:t>
        <a:bodyPr/>
        <a:lstStyle/>
        <a:p>
          <a:endParaRPr lang="en-US"/>
        </a:p>
      </dgm:t>
    </dgm:pt>
    <dgm:pt modelId="{1D66F01A-7BF0-424C-A5BB-72FF381B9505}" type="sibTrans" cxnId="{1E9CEB19-BDAA-6248-B4AE-34B6EEDDA904}">
      <dgm:prSet/>
      <dgm:spPr/>
      <dgm:t>
        <a:bodyPr/>
        <a:lstStyle/>
        <a:p>
          <a:endParaRPr lang="en-US"/>
        </a:p>
      </dgm:t>
    </dgm:pt>
    <dgm:pt modelId="{80D5B962-3DD0-624A-8994-7EB45F09FC3B}">
      <dgm:prSet phldrT="[Text]"/>
      <dgm:spPr/>
      <dgm:t>
        <a:bodyPr/>
        <a:lstStyle/>
        <a:p>
          <a:r>
            <a:rPr lang="en-US" dirty="0"/>
            <a:t>Equity </a:t>
          </a:r>
        </a:p>
        <a:p>
          <a:r>
            <a:rPr lang="en-US" dirty="0"/>
            <a:t>- Returns</a:t>
          </a:r>
        </a:p>
        <a:p>
          <a:r>
            <a:rPr lang="en-US" dirty="0"/>
            <a:t>- Volatility</a:t>
          </a:r>
        </a:p>
      </dgm:t>
    </dgm:pt>
    <dgm:pt modelId="{F2E84DEE-0C6F-234C-8977-DB635E29FBD1}" type="parTrans" cxnId="{CC1C6B26-D030-FF4A-895B-0C54437C1A82}">
      <dgm:prSet/>
      <dgm:spPr/>
      <dgm:t>
        <a:bodyPr/>
        <a:lstStyle/>
        <a:p>
          <a:endParaRPr lang="en-US"/>
        </a:p>
      </dgm:t>
    </dgm:pt>
    <dgm:pt modelId="{702A9344-D1AB-0C41-BDDA-CECEE9CB1181}" type="sibTrans" cxnId="{CC1C6B26-D030-FF4A-895B-0C54437C1A82}">
      <dgm:prSet/>
      <dgm:spPr/>
      <dgm:t>
        <a:bodyPr/>
        <a:lstStyle/>
        <a:p>
          <a:endParaRPr lang="en-US"/>
        </a:p>
      </dgm:t>
    </dgm:pt>
    <dgm:pt modelId="{54B175A6-F9D4-DC46-A238-6DCADDC4FDAC}">
      <dgm:prSet phldrT="[Text]"/>
      <dgm:spPr/>
      <dgm:t>
        <a:bodyPr/>
        <a:lstStyle/>
        <a:p>
          <a:r>
            <a:rPr lang="en-US" dirty="0"/>
            <a:t>Equity Options</a:t>
          </a:r>
        </a:p>
        <a:p>
          <a:r>
            <a:rPr lang="en-US" dirty="0"/>
            <a:t>- For </a:t>
          </a:r>
          <a:r>
            <a:rPr lang="en-US" dirty="0" err="1"/>
            <a:t>vol</a:t>
          </a:r>
          <a:r>
            <a:rPr lang="en-US" dirty="0"/>
            <a:t> forecasting</a:t>
          </a:r>
        </a:p>
        <a:p>
          <a:r>
            <a:rPr lang="en-US" dirty="0"/>
            <a:t>- For trading</a:t>
          </a:r>
        </a:p>
      </dgm:t>
    </dgm:pt>
    <dgm:pt modelId="{6F3DA978-33B8-E643-8C2F-A3970C4FB961}" type="parTrans" cxnId="{52932F57-CB56-7F49-9E72-418C38D43B7F}">
      <dgm:prSet/>
      <dgm:spPr/>
      <dgm:t>
        <a:bodyPr/>
        <a:lstStyle/>
        <a:p>
          <a:endParaRPr lang="en-US"/>
        </a:p>
      </dgm:t>
    </dgm:pt>
    <dgm:pt modelId="{3AC8A54A-48A6-8F4B-9C31-D2F5C6BE55EA}" type="sibTrans" cxnId="{52932F57-CB56-7F49-9E72-418C38D43B7F}">
      <dgm:prSet/>
      <dgm:spPr/>
      <dgm:t>
        <a:bodyPr/>
        <a:lstStyle/>
        <a:p>
          <a:endParaRPr lang="en-US"/>
        </a:p>
      </dgm:t>
    </dgm:pt>
    <dgm:pt modelId="{E78D7E63-BAD9-2641-ABC2-42FBC62BC39C}">
      <dgm:prSet phldrT="[Text]"/>
      <dgm:spPr/>
      <dgm:t>
        <a:bodyPr/>
        <a:lstStyle/>
        <a:p>
          <a:r>
            <a:rPr lang="en-US" dirty="0"/>
            <a:t>On demand: some of the concepts in greater detail </a:t>
          </a:r>
        </a:p>
      </dgm:t>
    </dgm:pt>
    <dgm:pt modelId="{2F744A12-B253-9E47-8B0E-8A0F05FB040E}" type="parTrans" cxnId="{BA4242CF-CF9E-4048-820A-A35319EDFC22}">
      <dgm:prSet/>
      <dgm:spPr/>
      <dgm:t>
        <a:bodyPr/>
        <a:lstStyle/>
        <a:p>
          <a:endParaRPr lang="en-US"/>
        </a:p>
      </dgm:t>
    </dgm:pt>
    <dgm:pt modelId="{95FCFC77-E446-2148-A3EE-EA05D2FD927B}" type="sibTrans" cxnId="{BA4242CF-CF9E-4048-820A-A35319EDFC22}">
      <dgm:prSet/>
      <dgm:spPr/>
      <dgm:t>
        <a:bodyPr/>
        <a:lstStyle/>
        <a:p>
          <a:endParaRPr lang="en-US"/>
        </a:p>
      </dgm:t>
    </dgm:pt>
    <dgm:pt modelId="{A86C7E53-E362-A74B-A52D-07CDD5E16578}">
      <dgm:prSet phldrT="[Text]"/>
      <dgm:spPr/>
      <dgm:t>
        <a:bodyPr/>
        <a:lstStyle/>
        <a:p>
          <a:r>
            <a:rPr lang="en-US" dirty="0"/>
            <a:t>Supervised and non-supervised techniques</a:t>
          </a:r>
        </a:p>
      </dgm:t>
    </dgm:pt>
    <dgm:pt modelId="{8D29ACA6-9BEB-F749-9FCA-2D4085CD4B75}" type="parTrans" cxnId="{8E4BD856-D4A7-654F-BDF2-89681298B1BE}">
      <dgm:prSet/>
      <dgm:spPr/>
      <dgm:t>
        <a:bodyPr/>
        <a:lstStyle/>
        <a:p>
          <a:endParaRPr lang="en-US"/>
        </a:p>
      </dgm:t>
    </dgm:pt>
    <dgm:pt modelId="{3715566E-36C3-6E42-B306-CC576D3B2DFA}" type="sibTrans" cxnId="{8E4BD856-D4A7-654F-BDF2-89681298B1BE}">
      <dgm:prSet/>
      <dgm:spPr/>
      <dgm:t>
        <a:bodyPr/>
        <a:lstStyle/>
        <a:p>
          <a:endParaRPr lang="en-US"/>
        </a:p>
      </dgm:t>
    </dgm:pt>
    <dgm:pt modelId="{3493410C-3C33-4849-848B-24F2051F32EB}" type="pres">
      <dgm:prSet presAssocID="{0A09D948-8ABA-4E4F-A6F1-E0005ACACB0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2F6FB2D-BC83-244E-BB45-8C74D2FD69D5}" type="pres">
      <dgm:prSet presAssocID="{6C12AE9A-65D1-1C48-BC34-6C6E7D00234F}" presName="hierRoot1" presStyleCnt="0"/>
      <dgm:spPr/>
    </dgm:pt>
    <dgm:pt modelId="{DCC6FA2F-F8AE-C247-9400-50D971A3E2C8}" type="pres">
      <dgm:prSet presAssocID="{6C12AE9A-65D1-1C48-BC34-6C6E7D00234F}" presName="composite" presStyleCnt="0"/>
      <dgm:spPr/>
    </dgm:pt>
    <dgm:pt modelId="{FBF7DB22-0CCF-F742-BBC9-09A32219AA21}" type="pres">
      <dgm:prSet presAssocID="{6C12AE9A-65D1-1C48-BC34-6C6E7D00234F}" presName="background" presStyleLbl="node0" presStyleIdx="0" presStyleCnt="1"/>
      <dgm:spPr/>
    </dgm:pt>
    <dgm:pt modelId="{DA5573F0-FE22-C749-B84F-8A1C98651AE6}" type="pres">
      <dgm:prSet presAssocID="{6C12AE9A-65D1-1C48-BC34-6C6E7D00234F}" presName="text" presStyleLbl="fgAcc0" presStyleIdx="0" presStyleCnt="1">
        <dgm:presLayoutVars>
          <dgm:chPref val="3"/>
        </dgm:presLayoutVars>
      </dgm:prSet>
      <dgm:spPr/>
    </dgm:pt>
    <dgm:pt modelId="{3CFC6F25-5D17-494D-8E3A-C8E4E583B158}" type="pres">
      <dgm:prSet presAssocID="{6C12AE9A-65D1-1C48-BC34-6C6E7D00234F}" presName="hierChild2" presStyleCnt="0"/>
      <dgm:spPr/>
    </dgm:pt>
    <dgm:pt modelId="{ABF84A36-411E-1E40-AE4B-79C598C9660A}" type="pres">
      <dgm:prSet presAssocID="{82A9140A-804B-9B49-A36C-7B89C6BCBBC0}" presName="Name10" presStyleLbl="parChTrans1D2" presStyleIdx="0" presStyleCnt="2"/>
      <dgm:spPr/>
    </dgm:pt>
    <dgm:pt modelId="{68C52130-CF48-8D49-96C5-7743E5735BC7}" type="pres">
      <dgm:prSet presAssocID="{3439454B-E700-A444-B2E8-104DD921444A}" presName="hierRoot2" presStyleCnt="0"/>
      <dgm:spPr/>
    </dgm:pt>
    <dgm:pt modelId="{730C99F8-8782-7947-A4BD-238FEF19B247}" type="pres">
      <dgm:prSet presAssocID="{3439454B-E700-A444-B2E8-104DD921444A}" presName="composite2" presStyleCnt="0"/>
      <dgm:spPr/>
    </dgm:pt>
    <dgm:pt modelId="{F8B39E0F-61B9-8F4E-B2DA-912DBE83F891}" type="pres">
      <dgm:prSet presAssocID="{3439454B-E700-A444-B2E8-104DD921444A}" presName="background2" presStyleLbl="node2" presStyleIdx="0" presStyleCnt="2"/>
      <dgm:spPr/>
    </dgm:pt>
    <dgm:pt modelId="{6D23DC1D-AE1A-2340-B0F4-66606D9DEA3E}" type="pres">
      <dgm:prSet presAssocID="{3439454B-E700-A444-B2E8-104DD921444A}" presName="text2" presStyleLbl="fgAcc2" presStyleIdx="0" presStyleCnt="2">
        <dgm:presLayoutVars>
          <dgm:chPref val="3"/>
        </dgm:presLayoutVars>
      </dgm:prSet>
      <dgm:spPr/>
    </dgm:pt>
    <dgm:pt modelId="{BB8F9D1B-8614-2041-87A1-EC2BC1A3781A}" type="pres">
      <dgm:prSet presAssocID="{3439454B-E700-A444-B2E8-104DD921444A}" presName="hierChild3" presStyleCnt="0"/>
      <dgm:spPr/>
    </dgm:pt>
    <dgm:pt modelId="{16E4442F-B1D5-FC4C-B64D-4C1CD6A1F5CC}" type="pres">
      <dgm:prSet presAssocID="{F2E84DEE-0C6F-234C-8977-DB635E29FBD1}" presName="Name17" presStyleLbl="parChTrans1D3" presStyleIdx="0" presStyleCnt="3"/>
      <dgm:spPr/>
    </dgm:pt>
    <dgm:pt modelId="{12F2426D-0F33-3142-860B-13FDF5D14D2F}" type="pres">
      <dgm:prSet presAssocID="{80D5B962-3DD0-624A-8994-7EB45F09FC3B}" presName="hierRoot3" presStyleCnt="0"/>
      <dgm:spPr/>
    </dgm:pt>
    <dgm:pt modelId="{75AE0953-411F-DA4A-BB1E-929B3A86EB59}" type="pres">
      <dgm:prSet presAssocID="{80D5B962-3DD0-624A-8994-7EB45F09FC3B}" presName="composite3" presStyleCnt="0"/>
      <dgm:spPr/>
    </dgm:pt>
    <dgm:pt modelId="{BC12500E-94EA-484D-AC5B-5EF01D73659E}" type="pres">
      <dgm:prSet presAssocID="{80D5B962-3DD0-624A-8994-7EB45F09FC3B}" presName="background3" presStyleLbl="node3" presStyleIdx="0" presStyleCnt="3"/>
      <dgm:spPr/>
    </dgm:pt>
    <dgm:pt modelId="{658CC29F-DB2F-2549-90A9-F5BE2604D80C}" type="pres">
      <dgm:prSet presAssocID="{80D5B962-3DD0-624A-8994-7EB45F09FC3B}" presName="text3" presStyleLbl="fgAcc3" presStyleIdx="0" presStyleCnt="3">
        <dgm:presLayoutVars>
          <dgm:chPref val="3"/>
        </dgm:presLayoutVars>
      </dgm:prSet>
      <dgm:spPr/>
    </dgm:pt>
    <dgm:pt modelId="{0C1D4DAD-CEAE-E24E-9404-3C9DD6ADAE5F}" type="pres">
      <dgm:prSet presAssocID="{80D5B962-3DD0-624A-8994-7EB45F09FC3B}" presName="hierChild4" presStyleCnt="0"/>
      <dgm:spPr/>
    </dgm:pt>
    <dgm:pt modelId="{4008571B-7542-3844-89CB-A2B7118670A2}" type="pres">
      <dgm:prSet presAssocID="{6F3DA978-33B8-E643-8C2F-A3970C4FB961}" presName="Name17" presStyleLbl="parChTrans1D3" presStyleIdx="1" presStyleCnt="3"/>
      <dgm:spPr/>
    </dgm:pt>
    <dgm:pt modelId="{9438AC62-46B9-8D46-AC22-24AE72EBC0CB}" type="pres">
      <dgm:prSet presAssocID="{54B175A6-F9D4-DC46-A238-6DCADDC4FDAC}" presName="hierRoot3" presStyleCnt="0"/>
      <dgm:spPr/>
    </dgm:pt>
    <dgm:pt modelId="{F0B43B0B-FD36-C145-B738-8B1A2A5E3ED4}" type="pres">
      <dgm:prSet presAssocID="{54B175A6-F9D4-DC46-A238-6DCADDC4FDAC}" presName="composite3" presStyleCnt="0"/>
      <dgm:spPr/>
    </dgm:pt>
    <dgm:pt modelId="{3258FCCF-8882-ED45-97F8-F1CA2B4D85C0}" type="pres">
      <dgm:prSet presAssocID="{54B175A6-F9D4-DC46-A238-6DCADDC4FDAC}" presName="background3" presStyleLbl="node3" presStyleIdx="1" presStyleCnt="3"/>
      <dgm:spPr/>
    </dgm:pt>
    <dgm:pt modelId="{4EC67193-6DA0-594F-B026-E199EEFDECB6}" type="pres">
      <dgm:prSet presAssocID="{54B175A6-F9D4-DC46-A238-6DCADDC4FDAC}" presName="text3" presStyleLbl="fgAcc3" presStyleIdx="1" presStyleCnt="3">
        <dgm:presLayoutVars>
          <dgm:chPref val="3"/>
        </dgm:presLayoutVars>
      </dgm:prSet>
      <dgm:spPr/>
    </dgm:pt>
    <dgm:pt modelId="{2EF7AA41-D616-1441-8C5D-8AD32C282393}" type="pres">
      <dgm:prSet presAssocID="{54B175A6-F9D4-DC46-A238-6DCADDC4FDAC}" presName="hierChild4" presStyleCnt="0"/>
      <dgm:spPr/>
    </dgm:pt>
    <dgm:pt modelId="{AC346553-D594-784D-8CD0-2D977BF63DD0}" type="pres">
      <dgm:prSet presAssocID="{2F744A12-B253-9E47-8B0E-8A0F05FB040E}" presName="Name10" presStyleLbl="parChTrans1D2" presStyleIdx="1" presStyleCnt="2"/>
      <dgm:spPr/>
    </dgm:pt>
    <dgm:pt modelId="{64D05DE4-FA00-B54A-9688-E073CAACBEA5}" type="pres">
      <dgm:prSet presAssocID="{E78D7E63-BAD9-2641-ABC2-42FBC62BC39C}" presName="hierRoot2" presStyleCnt="0"/>
      <dgm:spPr/>
    </dgm:pt>
    <dgm:pt modelId="{C1FF1C91-989D-D64C-9888-C5C6E92C85D5}" type="pres">
      <dgm:prSet presAssocID="{E78D7E63-BAD9-2641-ABC2-42FBC62BC39C}" presName="composite2" presStyleCnt="0"/>
      <dgm:spPr/>
    </dgm:pt>
    <dgm:pt modelId="{1E0EBCE6-F303-9D4C-9DCD-4C5750A0EB08}" type="pres">
      <dgm:prSet presAssocID="{E78D7E63-BAD9-2641-ABC2-42FBC62BC39C}" presName="background2" presStyleLbl="node2" presStyleIdx="1" presStyleCnt="2"/>
      <dgm:spPr/>
    </dgm:pt>
    <dgm:pt modelId="{FEB9212F-E03D-0940-92DA-6EB62EF5C79A}" type="pres">
      <dgm:prSet presAssocID="{E78D7E63-BAD9-2641-ABC2-42FBC62BC39C}" presName="text2" presStyleLbl="fgAcc2" presStyleIdx="1" presStyleCnt="2">
        <dgm:presLayoutVars>
          <dgm:chPref val="3"/>
        </dgm:presLayoutVars>
      </dgm:prSet>
      <dgm:spPr/>
    </dgm:pt>
    <dgm:pt modelId="{5B268B91-1343-B140-8F08-9DD8F5E8D2DB}" type="pres">
      <dgm:prSet presAssocID="{E78D7E63-BAD9-2641-ABC2-42FBC62BC39C}" presName="hierChild3" presStyleCnt="0"/>
      <dgm:spPr/>
    </dgm:pt>
    <dgm:pt modelId="{2E07EC4B-A6F5-3B47-BEB7-338177B8E4BB}" type="pres">
      <dgm:prSet presAssocID="{8D29ACA6-9BEB-F749-9FCA-2D4085CD4B75}" presName="Name17" presStyleLbl="parChTrans1D3" presStyleIdx="2" presStyleCnt="3"/>
      <dgm:spPr/>
    </dgm:pt>
    <dgm:pt modelId="{98236B63-2F48-A747-A565-79181A7B6E4C}" type="pres">
      <dgm:prSet presAssocID="{A86C7E53-E362-A74B-A52D-07CDD5E16578}" presName="hierRoot3" presStyleCnt="0"/>
      <dgm:spPr/>
    </dgm:pt>
    <dgm:pt modelId="{5C5EE9B0-945D-C84A-BFE9-6DDB566B7356}" type="pres">
      <dgm:prSet presAssocID="{A86C7E53-E362-A74B-A52D-07CDD5E16578}" presName="composite3" presStyleCnt="0"/>
      <dgm:spPr/>
    </dgm:pt>
    <dgm:pt modelId="{B5A1CA1C-7D41-9F41-A3A7-5660AE187F37}" type="pres">
      <dgm:prSet presAssocID="{A86C7E53-E362-A74B-A52D-07CDD5E16578}" presName="background3" presStyleLbl="node3" presStyleIdx="2" presStyleCnt="3"/>
      <dgm:spPr/>
    </dgm:pt>
    <dgm:pt modelId="{47C13E06-009A-F148-83CB-154FCC464846}" type="pres">
      <dgm:prSet presAssocID="{A86C7E53-E362-A74B-A52D-07CDD5E16578}" presName="text3" presStyleLbl="fgAcc3" presStyleIdx="2" presStyleCnt="3">
        <dgm:presLayoutVars>
          <dgm:chPref val="3"/>
        </dgm:presLayoutVars>
      </dgm:prSet>
      <dgm:spPr/>
    </dgm:pt>
    <dgm:pt modelId="{F5E597D2-D045-3E49-AE5E-5BCB20142304}" type="pres">
      <dgm:prSet presAssocID="{A86C7E53-E362-A74B-A52D-07CDD5E16578}" presName="hierChild4" presStyleCnt="0"/>
      <dgm:spPr/>
    </dgm:pt>
  </dgm:ptLst>
  <dgm:cxnLst>
    <dgm:cxn modelId="{C782B302-8171-1C48-ABF2-7FE4740FAEB1}" type="presOf" srcId="{F2E84DEE-0C6F-234C-8977-DB635E29FBD1}" destId="{16E4442F-B1D5-FC4C-B64D-4C1CD6A1F5CC}" srcOrd="0" destOrd="0" presId="urn:microsoft.com/office/officeart/2005/8/layout/hierarchy1"/>
    <dgm:cxn modelId="{331E3217-093D-A240-B1A8-0229EBD604C4}" type="presOf" srcId="{E78D7E63-BAD9-2641-ABC2-42FBC62BC39C}" destId="{FEB9212F-E03D-0940-92DA-6EB62EF5C79A}" srcOrd="0" destOrd="0" presId="urn:microsoft.com/office/officeart/2005/8/layout/hierarchy1"/>
    <dgm:cxn modelId="{1E9CEB19-BDAA-6248-B4AE-34B6EEDDA904}" srcId="{6C12AE9A-65D1-1C48-BC34-6C6E7D00234F}" destId="{3439454B-E700-A444-B2E8-104DD921444A}" srcOrd="0" destOrd="0" parTransId="{82A9140A-804B-9B49-A36C-7B89C6BCBBC0}" sibTransId="{1D66F01A-7BF0-424C-A5BB-72FF381B9505}"/>
    <dgm:cxn modelId="{CC1C6B26-D030-FF4A-895B-0C54437C1A82}" srcId="{3439454B-E700-A444-B2E8-104DD921444A}" destId="{80D5B962-3DD0-624A-8994-7EB45F09FC3B}" srcOrd="0" destOrd="0" parTransId="{F2E84DEE-0C6F-234C-8977-DB635E29FBD1}" sibTransId="{702A9344-D1AB-0C41-BDDA-CECEE9CB1181}"/>
    <dgm:cxn modelId="{85405D43-00F4-824C-9AAE-1CC1D3FED8E0}" type="presOf" srcId="{80D5B962-3DD0-624A-8994-7EB45F09FC3B}" destId="{658CC29F-DB2F-2549-90A9-F5BE2604D80C}" srcOrd="0" destOrd="0" presId="urn:microsoft.com/office/officeart/2005/8/layout/hierarchy1"/>
    <dgm:cxn modelId="{8FC95150-23C1-AE46-9DD7-A84712A8E276}" type="presOf" srcId="{8D29ACA6-9BEB-F749-9FCA-2D4085CD4B75}" destId="{2E07EC4B-A6F5-3B47-BEB7-338177B8E4BB}" srcOrd="0" destOrd="0" presId="urn:microsoft.com/office/officeart/2005/8/layout/hierarchy1"/>
    <dgm:cxn modelId="{0C8F1E55-4CD8-3D45-8AFA-ED1C6102989A}" type="presOf" srcId="{A86C7E53-E362-A74B-A52D-07CDD5E16578}" destId="{47C13E06-009A-F148-83CB-154FCC464846}" srcOrd="0" destOrd="0" presId="urn:microsoft.com/office/officeart/2005/8/layout/hierarchy1"/>
    <dgm:cxn modelId="{405E5B56-57C4-0847-8B61-2D3D94F2AA18}" srcId="{0A09D948-8ABA-4E4F-A6F1-E0005ACACB0F}" destId="{6C12AE9A-65D1-1C48-BC34-6C6E7D00234F}" srcOrd="0" destOrd="0" parTransId="{9E814B59-A8AA-9842-94CC-69E9B895F2D2}" sibTransId="{B2E0AE15-942C-5C43-9709-BCFAD56D2B4F}"/>
    <dgm:cxn modelId="{8E4BD856-D4A7-654F-BDF2-89681298B1BE}" srcId="{E78D7E63-BAD9-2641-ABC2-42FBC62BC39C}" destId="{A86C7E53-E362-A74B-A52D-07CDD5E16578}" srcOrd="0" destOrd="0" parTransId="{8D29ACA6-9BEB-F749-9FCA-2D4085CD4B75}" sibTransId="{3715566E-36C3-6E42-B306-CC576D3B2DFA}"/>
    <dgm:cxn modelId="{52932F57-CB56-7F49-9E72-418C38D43B7F}" srcId="{3439454B-E700-A444-B2E8-104DD921444A}" destId="{54B175A6-F9D4-DC46-A238-6DCADDC4FDAC}" srcOrd="1" destOrd="0" parTransId="{6F3DA978-33B8-E643-8C2F-A3970C4FB961}" sibTransId="{3AC8A54A-48A6-8F4B-9C31-D2F5C6BE55EA}"/>
    <dgm:cxn modelId="{7B2261CB-D164-4E46-BE0E-A6E0F8E977FB}" type="presOf" srcId="{6C12AE9A-65D1-1C48-BC34-6C6E7D00234F}" destId="{DA5573F0-FE22-C749-B84F-8A1C98651AE6}" srcOrd="0" destOrd="0" presId="urn:microsoft.com/office/officeart/2005/8/layout/hierarchy1"/>
    <dgm:cxn modelId="{BA4242CF-CF9E-4048-820A-A35319EDFC22}" srcId="{6C12AE9A-65D1-1C48-BC34-6C6E7D00234F}" destId="{E78D7E63-BAD9-2641-ABC2-42FBC62BC39C}" srcOrd="1" destOrd="0" parTransId="{2F744A12-B253-9E47-8B0E-8A0F05FB040E}" sibTransId="{95FCFC77-E446-2148-A3EE-EA05D2FD927B}"/>
    <dgm:cxn modelId="{DCD823D1-4ABF-FC48-946E-C7E747FD5B37}" type="presOf" srcId="{54B175A6-F9D4-DC46-A238-6DCADDC4FDAC}" destId="{4EC67193-6DA0-594F-B026-E199EEFDECB6}" srcOrd="0" destOrd="0" presId="urn:microsoft.com/office/officeart/2005/8/layout/hierarchy1"/>
    <dgm:cxn modelId="{F08570E0-E030-7446-B837-822A54B69869}" type="presOf" srcId="{6F3DA978-33B8-E643-8C2F-A3970C4FB961}" destId="{4008571B-7542-3844-89CB-A2B7118670A2}" srcOrd="0" destOrd="0" presId="urn:microsoft.com/office/officeart/2005/8/layout/hierarchy1"/>
    <dgm:cxn modelId="{397877E3-4CC3-C54C-AADD-89DDEADBD9D0}" type="presOf" srcId="{2F744A12-B253-9E47-8B0E-8A0F05FB040E}" destId="{AC346553-D594-784D-8CD0-2D977BF63DD0}" srcOrd="0" destOrd="0" presId="urn:microsoft.com/office/officeart/2005/8/layout/hierarchy1"/>
    <dgm:cxn modelId="{873CEEEB-9B30-D148-8416-E695AED33CBB}" type="presOf" srcId="{3439454B-E700-A444-B2E8-104DD921444A}" destId="{6D23DC1D-AE1A-2340-B0F4-66606D9DEA3E}" srcOrd="0" destOrd="0" presId="urn:microsoft.com/office/officeart/2005/8/layout/hierarchy1"/>
    <dgm:cxn modelId="{84209DF5-983C-BD46-898A-77947A4D9FF3}" type="presOf" srcId="{82A9140A-804B-9B49-A36C-7B89C6BCBBC0}" destId="{ABF84A36-411E-1E40-AE4B-79C598C9660A}" srcOrd="0" destOrd="0" presId="urn:microsoft.com/office/officeart/2005/8/layout/hierarchy1"/>
    <dgm:cxn modelId="{C53B78F9-E72E-6E47-99B7-2E9925C43C21}" type="presOf" srcId="{0A09D948-8ABA-4E4F-A6F1-E0005ACACB0F}" destId="{3493410C-3C33-4849-848B-24F2051F32EB}" srcOrd="0" destOrd="0" presId="urn:microsoft.com/office/officeart/2005/8/layout/hierarchy1"/>
    <dgm:cxn modelId="{63A0D401-6944-1644-AB55-4BA136F9D220}" type="presParOf" srcId="{3493410C-3C33-4849-848B-24F2051F32EB}" destId="{72F6FB2D-BC83-244E-BB45-8C74D2FD69D5}" srcOrd="0" destOrd="0" presId="urn:microsoft.com/office/officeart/2005/8/layout/hierarchy1"/>
    <dgm:cxn modelId="{E1E1AA44-59B2-6D4D-A2F3-0230D2FE9DB3}" type="presParOf" srcId="{72F6FB2D-BC83-244E-BB45-8C74D2FD69D5}" destId="{DCC6FA2F-F8AE-C247-9400-50D971A3E2C8}" srcOrd="0" destOrd="0" presId="urn:microsoft.com/office/officeart/2005/8/layout/hierarchy1"/>
    <dgm:cxn modelId="{7C7729FC-F8D6-474E-B1FD-338E19B0F890}" type="presParOf" srcId="{DCC6FA2F-F8AE-C247-9400-50D971A3E2C8}" destId="{FBF7DB22-0CCF-F742-BBC9-09A32219AA21}" srcOrd="0" destOrd="0" presId="urn:microsoft.com/office/officeart/2005/8/layout/hierarchy1"/>
    <dgm:cxn modelId="{523B927C-E7BB-E34B-8126-19BE3F5EF603}" type="presParOf" srcId="{DCC6FA2F-F8AE-C247-9400-50D971A3E2C8}" destId="{DA5573F0-FE22-C749-B84F-8A1C98651AE6}" srcOrd="1" destOrd="0" presId="urn:microsoft.com/office/officeart/2005/8/layout/hierarchy1"/>
    <dgm:cxn modelId="{487FF89C-19F9-D946-A1FA-9B3051D9074E}" type="presParOf" srcId="{72F6FB2D-BC83-244E-BB45-8C74D2FD69D5}" destId="{3CFC6F25-5D17-494D-8E3A-C8E4E583B158}" srcOrd="1" destOrd="0" presId="urn:microsoft.com/office/officeart/2005/8/layout/hierarchy1"/>
    <dgm:cxn modelId="{D4515731-C433-B34E-85D8-C10D57584CD3}" type="presParOf" srcId="{3CFC6F25-5D17-494D-8E3A-C8E4E583B158}" destId="{ABF84A36-411E-1E40-AE4B-79C598C9660A}" srcOrd="0" destOrd="0" presId="urn:microsoft.com/office/officeart/2005/8/layout/hierarchy1"/>
    <dgm:cxn modelId="{A54A2146-9548-E04F-BD68-1CC751CEA14E}" type="presParOf" srcId="{3CFC6F25-5D17-494D-8E3A-C8E4E583B158}" destId="{68C52130-CF48-8D49-96C5-7743E5735BC7}" srcOrd="1" destOrd="0" presId="urn:microsoft.com/office/officeart/2005/8/layout/hierarchy1"/>
    <dgm:cxn modelId="{E3B92871-DB46-5B45-A68A-CA2FA2D2AF4F}" type="presParOf" srcId="{68C52130-CF48-8D49-96C5-7743E5735BC7}" destId="{730C99F8-8782-7947-A4BD-238FEF19B247}" srcOrd="0" destOrd="0" presId="urn:microsoft.com/office/officeart/2005/8/layout/hierarchy1"/>
    <dgm:cxn modelId="{717BF073-00F8-484B-AE0B-FF0DD2DA0379}" type="presParOf" srcId="{730C99F8-8782-7947-A4BD-238FEF19B247}" destId="{F8B39E0F-61B9-8F4E-B2DA-912DBE83F891}" srcOrd="0" destOrd="0" presId="urn:microsoft.com/office/officeart/2005/8/layout/hierarchy1"/>
    <dgm:cxn modelId="{1D586304-E1E1-404C-867F-C665DBA12781}" type="presParOf" srcId="{730C99F8-8782-7947-A4BD-238FEF19B247}" destId="{6D23DC1D-AE1A-2340-B0F4-66606D9DEA3E}" srcOrd="1" destOrd="0" presId="urn:microsoft.com/office/officeart/2005/8/layout/hierarchy1"/>
    <dgm:cxn modelId="{7FF93C40-4F11-D54E-A3DE-ECF37260B190}" type="presParOf" srcId="{68C52130-CF48-8D49-96C5-7743E5735BC7}" destId="{BB8F9D1B-8614-2041-87A1-EC2BC1A3781A}" srcOrd="1" destOrd="0" presId="urn:microsoft.com/office/officeart/2005/8/layout/hierarchy1"/>
    <dgm:cxn modelId="{40C34102-E67E-F44B-BD4E-E567F8C8B609}" type="presParOf" srcId="{BB8F9D1B-8614-2041-87A1-EC2BC1A3781A}" destId="{16E4442F-B1D5-FC4C-B64D-4C1CD6A1F5CC}" srcOrd="0" destOrd="0" presId="urn:microsoft.com/office/officeart/2005/8/layout/hierarchy1"/>
    <dgm:cxn modelId="{0D06819C-12E0-5648-BF61-05035FFAFBE0}" type="presParOf" srcId="{BB8F9D1B-8614-2041-87A1-EC2BC1A3781A}" destId="{12F2426D-0F33-3142-860B-13FDF5D14D2F}" srcOrd="1" destOrd="0" presId="urn:microsoft.com/office/officeart/2005/8/layout/hierarchy1"/>
    <dgm:cxn modelId="{A0681901-857C-4A48-A50F-52AA87DEC4A1}" type="presParOf" srcId="{12F2426D-0F33-3142-860B-13FDF5D14D2F}" destId="{75AE0953-411F-DA4A-BB1E-929B3A86EB59}" srcOrd="0" destOrd="0" presId="urn:microsoft.com/office/officeart/2005/8/layout/hierarchy1"/>
    <dgm:cxn modelId="{35C8DB9E-0AB2-AD44-89A8-B099529A309B}" type="presParOf" srcId="{75AE0953-411F-DA4A-BB1E-929B3A86EB59}" destId="{BC12500E-94EA-484D-AC5B-5EF01D73659E}" srcOrd="0" destOrd="0" presId="urn:microsoft.com/office/officeart/2005/8/layout/hierarchy1"/>
    <dgm:cxn modelId="{8C70298A-654D-A44F-81ED-2901EAAC33C0}" type="presParOf" srcId="{75AE0953-411F-DA4A-BB1E-929B3A86EB59}" destId="{658CC29F-DB2F-2549-90A9-F5BE2604D80C}" srcOrd="1" destOrd="0" presId="urn:microsoft.com/office/officeart/2005/8/layout/hierarchy1"/>
    <dgm:cxn modelId="{F2CAB942-E67C-384F-B2EC-BD1CA9C14CB0}" type="presParOf" srcId="{12F2426D-0F33-3142-860B-13FDF5D14D2F}" destId="{0C1D4DAD-CEAE-E24E-9404-3C9DD6ADAE5F}" srcOrd="1" destOrd="0" presId="urn:microsoft.com/office/officeart/2005/8/layout/hierarchy1"/>
    <dgm:cxn modelId="{528344AD-B096-364B-B7A1-183F3B195EFE}" type="presParOf" srcId="{BB8F9D1B-8614-2041-87A1-EC2BC1A3781A}" destId="{4008571B-7542-3844-89CB-A2B7118670A2}" srcOrd="2" destOrd="0" presId="urn:microsoft.com/office/officeart/2005/8/layout/hierarchy1"/>
    <dgm:cxn modelId="{5C948795-B189-C147-9B22-190529983A50}" type="presParOf" srcId="{BB8F9D1B-8614-2041-87A1-EC2BC1A3781A}" destId="{9438AC62-46B9-8D46-AC22-24AE72EBC0CB}" srcOrd="3" destOrd="0" presId="urn:microsoft.com/office/officeart/2005/8/layout/hierarchy1"/>
    <dgm:cxn modelId="{34153A3E-7158-184D-9281-AB32E55A4883}" type="presParOf" srcId="{9438AC62-46B9-8D46-AC22-24AE72EBC0CB}" destId="{F0B43B0B-FD36-C145-B738-8B1A2A5E3ED4}" srcOrd="0" destOrd="0" presId="urn:microsoft.com/office/officeart/2005/8/layout/hierarchy1"/>
    <dgm:cxn modelId="{1B40C03A-B9C5-4E48-BAC4-C2C41ECEC727}" type="presParOf" srcId="{F0B43B0B-FD36-C145-B738-8B1A2A5E3ED4}" destId="{3258FCCF-8882-ED45-97F8-F1CA2B4D85C0}" srcOrd="0" destOrd="0" presId="urn:microsoft.com/office/officeart/2005/8/layout/hierarchy1"/>
    <dgm:cxn modelId="{CCE89633-F47C-3B4C-A251-B00A7D031039}" type="presParOf" srcId="{F0B43B0B-FD36-C145-B738-8B1A2A5E3ED4}" destId="{4EC67193-6DA0-594F-B026-E199EEFDECB6}" srcOrd="1" destOrd="0" presId="urn:microsoft.com/office/officeart/2005/8/layout/hierarchy1"/>
    <dgm:cxn modelId="{2C5CEC7E-B463-D245-8E0B-6C850305A0F8}" type="presParOf" srcId="{9438AC62-46B9-8D46-AC22-24AE72EBC0CB}" destId="{2EF7AA41-D616-1441-8C5D-8AD32C282393}" srcOrd="1" destOrd="0" presId="urn:microsoft.com/office/officeart/2005/8/layout/hierarchy1"/>
    <dgm:cxn modelId="{3DC34227-1EF9-F744-905C-033EDFD2330A}" type="presParOf" srcId="{3CFC6F25-5D17-494D-8E3A-C8E4E583B158}" destId="{AC346553-D594-784D-8CD0-2D977BF63DD0}" srcOrd="2" destOrd="0" presId="urn:microsoft.com/office/officeart/2005/8/layout/hierarchy1"/>
    <dgm:cxn modelId="{B8295165-B8E0-4341-BDD0-0877ED5D57AF}" type="presParOf" srcId="{3CFC6F25-5D17-494D-8E3A-C8E4E583B158}" destId="{64D05DE4-FA00-B54A-9688-E073CAACBEA5}" srcOrd="3" destOrd="0" presId="urn:microsoft.com/office/officeart/2005/8/layout/hierarchy1"/>
    <dgm:cxn modelId="{EE879CE4-87F3-4B46-A17F-48643F7A2EAB}" type="presParOf" srcId="{64D05DE4-FA00-B54A-9688-E073CAACBEA5}" destId="{C1FF1C91-989D-D64C-9888-C5C6E92C85D5}" srcOrd="0" destOrd="0" presId="urn:microsoft.com/office/officeart/2005/8/layout/hierarchy1"/>
    <dgm:cxn modelId="{D923B3FA-9035-EC4D-B3B5-9FB5ACD0C755}" type="presParOf" srcId="{C1FF1C91-989D-D64C-9888-C5C6E92C85D5}" destId="{1E0EBCE6-F303-9D4C-9DCD-4C5750A0EB08}" srcOrd="0" destOrd="0" presId="urn:microsoft.com/office/officeart/2005/8/layout/hierarchy1"/>
    <dgm:cxn modelId="{565F7EDB-1A9B-074D-9278-8A11DFA5E217}" type="presParOf" srcId="{C1FF1C91-989D-D64C-9888-C5C6E92C85D5}" destId="{FEB9212F-E03D-0940-92DA-6EB62EF5C79A}" srcOrd="1" destOrd="0" presId="urn:microsoft.com/office/officeart/2005/8/layout/hierarchy1"/>
    <dgm:cxn modelId="{BE990DD2-1CCF-D046-ADEA-4754BD9C8310}" type="presParOf" srcId="{64D05DE4-FA00-B54A-9688-E073CAACBEA5}" destId="{5B268B91-1343-B140-8F08-9DD8F5E8D2DB}" srcOrd="1" destOrd="0" presId="urn:microsoft.com/office/officeart/2005/8/layout/hierarchy1"/>
    <dgm:cxn modelId="{2208C460-93AF-2D44-B99D-10575683B482}" type="presParOf" srcId="{5B268B91-1343-B140-8F08-9DD8F5E8D2DB}" destId="{2E07EC4B-A6F5-3B47-BEB7-338177B8E4BB}" srcOrd="0" destOrd="0" presId="urn:microsoft.com/office/officeart/2005/8/layout/hierarchy1"/>
    <dgm:cxn modelId="{A8E5AE19-32B0-2942-B976-8F6E325999E7}" type="presParOf" srcId="{5B268B91-1343-B140-8F08-9DD8F5E8D2DB}" destId="{98236B63-2F48-A747-A565-79181A7B6E4C}" srcOrd="1" destOrd="0" presId="urn:microsoft.com/office/officeart/2005/8/layout/hierarchy1"/>
    <dgm:cxn modelId="{13827E04-3F5C-DE4A-A25C-236F3932A90C}" type="presParOf" srcId="{98236B63-2F48-A747-A565-79181A7B6E4C}" destId="{5C5EE9B0-945D-C84A-BFE9-6DDB566B7356}" srcOrd="0" destOrd="0" presId="urn:microsoft.com/office/officeart/2005/8/layout/hierarchy1"/>
    <dgm:cxn modelId="{3DEED4BD-3502-AC4D-A59E-8B03E64A2EC5}" type="presParOf" srcId="{5C5EE9B0-945D-C84A-BFE9-6DDB566B7356}" destId="{B5A1CA1C-7D41-9F41-A3A7-5660AE187F37}" srcOrd="0" destOrd="0" presId="urn:microsoft.com/office/officeart/2005/8/layout/hierarchy1"/>
    <dgm:cxn modelId="{4A75EEF8-0DA4-DF47-8DD9-5880633B10F5}" type="presParOf" srcId="{5C5EE9B0-945D-C84A-BFE9-6DDB566B7356}" destId="{47C13E06-009A-F148-83CB-154FCC464846}" srcOrd="1" destOrd="0" presId="urn:microsoft.com/office/officeart/2005/8/layout/hierarchy1"/>
    <dgm:cxn modelId="{792532D3-C105-D246-BA33-DBC895FE293C}" type="presParOf" srcId="{98236B63-2F48-A747-A565-79181A7B6E4C}" destId="{F5E597D2-D045-3E49-AE5E-5BCB20142304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07EC4B-A6F5-3B47-BEB7-338177B8E4BB}">
      <dsp:nvSpPr>
        <dsp:cNvPr id="0" name=""/>
        <dsp:cNvSpPr/>
      </dsp:nvSpPr>
      <dsp:spPr>
        <a:xfrm>
          <a:off x="7169121" y="2619731"/>
          <a:ext cx="91440" cy="48786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8786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346553-D594-784D-8CD0-2D977BF63DD0}">
      <dsp:nvSpPr>
        <dsp:cNvPr id="0" name=""/>
        <dsp:cNvSpPr/>
      </dsp:nvSpPr>
      <dsp:spPr>
        <a:xfrm>
          <a:off x="5677166" y="1066678"/>
          <a:ext cx="1537675" cy="4878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2464"/>
              </a:lnTo>
              <a:lnTo>
                <a:pt x="1537675" y="332464"/>
              </a:lnTo>
              <a:lnTo>
                <a:pt x="1537675" y="48786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08571B-7542-3844-89CB-A2B7118670A2}">
      <dsp:nvSpPr>
        <dsp:cNvPr id="0" name=""/>
        <dsp:cNvSpPr/>
      </dsp:nvSpPr>
      <dsp:spPr>
        <a:xfrm>
          <a:off x="4139490" y="2619731"/>
          <a:ext cx="1025116" cy="4878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2464"/>
              </a:lnTo>
              <a:lnTo>
                <a:pt x="1025116" y="332464"/>
              </a:lnTo>
              <a:lnTo>
                <a:pt x="1025116" y="48786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E4442F-B1D5-FC4C-B64D-4C1CD6A1F5CC}">
      <dsp:nvSpPr>
        <dsp:cNvPr id="0" name=""/>
        <dsp:cNvSpPr/>
      </dsp:nvSpPr>
      <dsp:spPr>
        <a:xfrm>
          <a:off x="3114373" y="2619731"/>
          <a:ext cx="1025116" cy="487862"/>
        </a:xfrm>
        <a:custGeom>
          <a:avLst/>
          <a:gdLst/>
          <a:ahLst/>
          <a:cxnLst/>
          <a:rect l="0" t="0" r="0" b="0"/>
          <a:pathLst>
            <a:path>
              <a:moveTo>
                <a:pt x="1025116" y="0"/>
              </a:moveTo>
              <a:lnTo>
                <a:pt x="1025116" y="332464"/>
              </a:lnTo>
              <a:lnTo>
                <a:pt x="0" y="332464"/>
              </a:lnTo>
              <a:lnTo>
                <a:pt x="0" y="48786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F84A36-411E-1E40-AE4B-79C598C9660A}">
      <dsp:nvSpPr>
        <dsp:cNvPr id="0" name=""/>
        <dsp:cNvSpPr/>
      </dsp:nvSpPr>
      <dsp:spPr>
        <a:xfrm>
          <a:off x="4139490" y="1066678"/>
          <a:ext cx="1537675" cy="487862"/>
        </a:xfrm>
        <a:custGeom>
          <a:avLst/>
          <a:gdLst/>
          <a:ahLst/>
          <a:cxnLst/>
          <a:rect l="0" t="0" r="0" b="0"/>
          <a:pathLst>
            <a:path>
              <a:moveTo>
                <a:pt x="1537675" y="0"/>
              </a:moveTo>
              <a:lnTo>
                <a:pt x="1537675" y="332464"/>
              </a:lnTo>
              <a:lnTo>
                <a:pt x="0" y="332464"/>
              </a:lnTo>
              <a:lnTo>
                <a:pt x="0" y="48786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F7DB22-0CCF-F742-BBC9-09A32219AA21}">
      <dsp:nvSpPr>
        <dsp:cNvPr id="0" name=""/>
        <dsp:cNvSpPr/>
      </dsp:nvSpPr>
      <dsp:spPr>
        <a:xfrm>
          <a:off x="4838433" y="1489"/>
          <a:ext cx="1677464" cy="10651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5573F0-FE22-C749-B84F-8A1C98651AE6}">
      <dsp:nvSpPr>
        <dsp:cNvPr id="0" name=""/>
        <dsp:cNvSpPr/>
      </dsp:nvSpPr>
      <dsp:spPr>
        <a:xfrm>
          <a:off x="5024818" y="178554"/>
          <a:ext cx="1677464" cy="10651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FDS</a:t>
          </a:r>
        </a:p>
      </dsp:txBody>
      <dsp:txXfrm>
        <a:off x="5056016" y="209752"/>
        <a:ext cx="1615068" cy="1002793"/>
      </dsp:txXfrm>
    </dsp:sp>
    <dsp:sp modelId="{F8B39E0F-61B9-8F4E-B2DA-912DBE83F891}">
      <dsp:nvSpPr>
        <dsp:cNvPr id="0" name=""/>
        <dsp:cNvSpPr/>
      </dsp:nvSpPr>
      <dsp:spPr>
        <a:xfrm>
          <a:off x="3300758" y="1554541"/>
          <a:ext cx="1677464" cy="10651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23DC1D-AE1A-2340-B0F4-66606D9DEA3E}">
      <dsp:nvSpPr>
        <dsp:cNvPr id="0" name=""/>
        <dsp:cNvSpPr/>
      </dsp:nvSpPr>
      <dsp:spPr>
        <a:xfrm>
          <a:off x="3487143" y="1731606"/>
          <a:ext cx="1677464" cy="10651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Data Exploration</a:t>
          </a:r>
        </a:p>
      </dsp:txBody>
      <dsp:txXfrm>
        <a:off x="3518341" y="1762804"/>
        <a:ext cx="1615068" cy="1002793"/>
      </dsp:txXfrm>
    </dsp:sp>
    <dsp:sp modelId="{BC12500E-94EA-484D-AC5B-5EF01D73659E}">
      <dsp:nvSpPr>
        <dsp:cNvPr id="0" name=""/>
        <dsp:cNvSpPr/>
      </dsp:nvSpPr>
      <dsp:spPr>
        <a:xfrm>
          <a:off x="2275641" y="3107593"/>
          <a:ext cx="1677464" cy="10651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8CC29F-DB2F-2549-90A9-F5BE2604D80C}">
      <dsp:nvSpPr>
        <dsp:cNvPr id="0" name=""/>
        <dsp:cNvSpPr/>
      </dsp:nvSpPr>
      <dsp:spPr>
        <a:xfrm>
          <a:off x="2462026" y="3284659"/>
          <a:ext cx="1677464" cy="10651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Equity 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- Returns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- Volatility</a:t>
          </a:r>
        </a:p>
      </dsp:txBody>
      <dsp:txXfrm>
        <a:off x="2493224" y="3315857"/>
        <a:ext cx="1615068" cy="1002793"/>
      </dsp:txXfrm>
    </dsp:sp>
    <dsp:sp modelId="{3258FCCF-8882-ED45-97F8-F1CA2B4D85C0}">
      <dsp:nvSpPr>
        <dsp:cNvPr id="0" name=""/>
        <dsp:cNvSpPr/>
      </dsp:nvSpPr>
      <dsp:spPr>
        <a:xfrm>
          <a:off x="4325875" y="3107593"/>
          <a:ext cx="1677464" cy="10651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C67193-6DA0-594F-B026-E199EEFDECB6}">
      <dsp:nvSpPr>
        <dsp:cNvPr id="0" name=""/>
        <dsp:cNvSpPr/>
      </dsp:nvSpPr>
      <dsp:spPr>
        <a:xfrm>
          <a:off x="4512260" y="3284659"/>
          <a:ext cx="1677464" cy="10651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Equity Options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- For </a:t>
          </a:r>
          <a:r>
            <a:rPr lang="en-US" sz="1400" kern="1200" dirty="0" err="1"/>
            <a:t>vol</a:t>
          </a:r>
          <a:r>
            <a:rPr lang="en-US" sz="1400" kern="1200" dirty="0"/>
            <a:t> forecasting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- For trading</a:t>
          </a:r>
        </a:p>
      </dsp:txBody>
      <dsp:txXfrm>
        <a:off x="4543458" y="3315857"/>
        <a:ext cx="1615068" cy="1002793"/>
      </dsp:txXfrm>
    </dsp:sp>
    <dsp:sp modelId="{1E0EBCE6-F303-9D4C-9DCD-4C5750A0EB08}">
      <dsp:nvSpPr>
        <dsp:cNvPr id="0" name=""/>
        <dsp:cNvSpPr/>
      </dsp:nvSpPr>
      <dsp:spPr>
        <a:xfrm>
          <a:off x="6376109" y="1554541"/>
          <a:ext cx="1677464" cy="10651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B9212F-E03D-0940-92DA-6EB62EF5C79A}">
      <dsp:nvSpPr>
        <dsp:cNvPr id="0" name=""/>
        <dsp:cNvSpPr/>
      </dsp:nvSpPr>
      <dsp:spPr>
        <a:xfrm>
          <a:off x="6562494" y="1731606"/>
          <a:ext cx="1677464" cy="10651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On demand: some of the concepts in greater detail </a:t>
          </a:r>
        </a:p>
      </dsp:txBody>
      <dsp:txXfrm>
        <a:off x="6593692" y="1762804"/>
        <a:ext cx="1615068" cy="1002793"/>
      </dsp:txXfrm>
    </dsp:sp>
    <dsp:sp modelId="{B5A1CA1C-7D41-9F41-A3A7-5660AE187F37}">
      <dsp:nvSpPr>
        <dsp:cNvPr id="0" name=""/>
        <dsp:cNvSpPr/>
      </dsp:nvSpPr>
      <dsp:spPr>
        <a:xfrm>
          <a:off x="6376109" y="3107593"/>
          <a:ext cx="1677464" cy="10651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C13E06-009A-F148-83CB-154FCC464846}">
      <dsp:nvSpPr>
        <dsp:cNvPr id="0" name=""/>
        <dsp:cNvSpPr/>
      </dsp:nvSpPr>
      <dsp:spPr>
        <a:xfrm>
          <a:off x="6562494" y="3284659"/>
          <a:ext cx="1677464" cy="10651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Supervised and non-supervised techniques</a:t>
          </a:r>
        </a:p>
      </dsp:txBody>
      <dsp:txXfrm>
        <a:off x="6593692" y="3315857"/>
        <a:ext cx="1615068" cy="10027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92A87E-7841-EB40-ADE0-35510295FA76}" type="datetimeFigureOut">
              <a:rPr lang="de-DE" smtClean="0"/>
              <a:t>30.10.20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6E9285-51A6-AE4A-85E0-90BADD52B98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80050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6E9285-51A6-AE4A-85E0-90BADD52B98B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3055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6E9285-51A6-AE4A-85E0-90BADD52B98B}" type="slidenum">
              <a:rPr lang="de-DE" smtClean="0"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93041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82A7A-FDEB-0A46-92D8-B6A8EAE212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CD5F34-15B6-6245-97F9-36AD95292A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97150E-98C7-7043-AB4D-367A4A451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90270-0E13-F34B-B05D-B0578DB9BDE3}" type="datetimeFigureOut">
              <a:rPr lang="de-DE" smtClean="0"/>
              <a:t>30.10.20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8DF3AE-6E48-A840-AE43-C481B1F60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9E8FCF-55E9-074B-998F-D39F719E6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4E5F3-52E8-9148-9136-5A3B1660149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9666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FCEC5-0214-EF41-AEE4-BD72D1A3A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A6DE0F-25E5-4844-A003-D56D13E194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087C99-5643-C145-A992-ACB830B04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90270-0E13-F34B-B05D-B0578DB9BDE3}" type="datetimeFigureOut">
              <a:rPr lang="de-DE" smtClean="0"/>
              <a:t>30.10.20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CB46B7-13E1-6B46-9242-499AB3D1C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700A1D-0BCB-254C-A0AC-C145C3C44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4E5F3-52E8-9148-9136-5A3B1660149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9897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AE0371-4F6D-8C45-BD02-E0ADC0FB50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75EFDC-59BC-A540-A6B7-CD83DD5790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865496-CAB5-CB4B-9D2A-EC142D60E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90270-0E13-F34B-B05D-B0578DB9BDE3}" type="datetimeFigureOut">
              <a:rPr lang="de-DE" smtClean="0"/>
              <a:t>30.10.20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C06154-7616-2A4C-8DE4-92EED0F77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0E7CB2-74CF-E848-AFF9-5E5F8E699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4E5F3-52E8-9148-9136-5A3B1660149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6260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54CFB-90AD-4D40-912E-AB7D85651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6CDBCF-8CC8-A246-BA52-B6ECEC9451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E6A7BA-8183-E241-ADE9-39AB2F558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90270-0E13-F34B-B05D-B0578DB9BDE3}" type="datetimeFigureOut">
              <a:rPr lang="de-DE" smtClean="0"/>
              <a:t>30.10.20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FEB5EF-E49E-A844-B6FC-500C072A3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E9FA0D-9588-AF4F-9464-EACA44583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4E5F3-52E8-9148-9136-5A3B1660149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9743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EDBC2-1C4D-EB4A-9594-13E7EA429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51E4AC-D15D-6942-888A-3D2A747C10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2212E9-3963-C84C-ADDD-D1D66B602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90270-0E13-F34B-B05D-B0578DB9BDE3}" type="datetimeFigureOut">
              <a:rPr lang="de-DE" smtClean="0"/>
              <a:t>30.10.20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21005D-392E-544B-A063-DF29411BC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037258-02A2-6142-973E-29803EA7A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4E5F3-52E8-9148-9136-5A3B1660149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3296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BD5B1-BA4B-3A47-B851-3CED93D84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858BC8-1D1C-3B49-9697-0D9952F2DA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C66F4A-9CF9-184E-87C7-44052A244E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56E675-3CDF-F748-AAD5-166E78145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90270-0E13-F34B-B05D-B0578DB9BDE3}" type="datetimeFigureOut">
              <a:rPr lang="de-DE" smtClean="0"/>
              <a:t>30.10.20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B4935B-5E3F-0346-A757-F225B6151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5BDF1-2EB9-3545-AE37-E8E940BB8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4E5F3-52E8-9148-9136-5A3B1660149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3020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637A7-021E-7044-AC43-1839C1FB5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FD0FC0-50D7-3645-B0C1-1A1D031FA1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B9566E-4C34-814E-A5FE-E7279F6DC1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222DE9-435F-1648-9703-E3F1EE2702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38431D-A258-F84C-9480-B03E6506E9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A46CBC-D838-2D4F-8B7F-B154BB0A5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90270-0E13-F34B-B05D-B0578DB9BDE3}" type="datetimeFigureOut">
              <a:rPr lang="de-DE" smtClean="0"/>
              <a:t>30.10.20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FC64ED-B429-A848-B11B-0C33F1241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151464-D3CA-0546-B4CB-2D1B7D38D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4E5F3-52E8-9148-9136-5A3B1660149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7675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E8E82-0DEF-1B4E-87E2-FEB8A166F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BFA845-2F40-854C-BF54-184254CC1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90270-0E13-F34B-B05D-B0578DB9BDE3}" type="datetimeFigureOut">
              <a:rPr lang="de-DE" smtClean="0"/>
              <a:t>30.10.20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8ABA14-A3A9-234B-B0A3-17A0F71CA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D9FC65-978C-8747-AB1D-E357232C7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4E5F3-52E8-9148-9136-5A3B1660149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8556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6E62EF-A024-5540-B108-439590BCA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90270-0E13-F34B-B05D-B0578DB9BDE3}" type="datetimeFigureOut">
              <a:rPr lang="de-DE" smtClean="0"/>
              <a:t>30.10.20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25FC26-A6FA-1847-829D-E71CC18A4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6CF0C2-6E97-4945-AC93-776FEC445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4E5F3-52E8-9148-9136-5A3B1660149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6309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F226C-DC89-594F-B136-2F243FF3E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11DFA2-8EDD-7748-AF19-9CCB03A0E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EF16A-589E-2D40-907D-3C6A33DB50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DD20E9-1B56-E947-A465-F508169E0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90270-0E13-F34B-B05D-B0578DB9BDE3}" type="datetimeFigureOut">
              <a:rPr lang="de-DE" smtClean="0"/>
              <a:t>30.10.20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5E7712-B546-B34B-8B59-B52BC11D2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65559A-7B8A-7D41-8596-3026DFDD5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4E5F3-52E8-9148-9136-5A3B1660149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3419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35404-A593-FD42-B0D2-327E957A6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99F3DA-17CD-3E4E-8157-C3D67D1F38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708621-AF1C-2D4A-8E17-CE3ED13252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47EF6D-B244-C84C-96B7-EF92C7552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90270-0E13-F34B-B05D-B0578DB9BDE3}" type="datetimeFigureOut">
              <a:rPr lang="de-DE" smtClean="0"/>
              <a:t>30.10.20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725651-5EFA-7041-AB61-24122BE5F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81DB4B-B5A4-9B4B-ACAB-B46C8BA08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4E5F3-52E8-9148-9136-5A3B1660149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1565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C35ECA-0163-834E-B6EE-0A486BA72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4A1BC-1364-F341-8CD9-B74467A5F8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91331C-3AF0-1244-BBB0-6C8A9AF372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990270-0E13-F34B-B05D-B0578DB9BDE3}" type="datetimeFigureOut">
              <a:rPr lang="de-DE" smtClean="0"/>
              <a:t>30.10.20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37C00D-090C-1046-89B6-21BC7FF08E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9AF551-B906-8E4B-A1AD-9D3B1EED93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B4E5F3-52E8-9148-9136-5A3B1660149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1339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asdaq.com/articles/the-rise-of-the-financial-data-scientist-2019-09-27" TargetMode="External"/><Relationship Id="rId2" Type="http://schemas.openxmlformats.org/officeDocument/2006/relationships/hyperlink" Target="https://www.ey.com/Publication/vwLUAssets/EY-is-the-future-of-finance-new-technology-or-new-people/%24FILE/EY-the-DNA-of-the-CFO-part-2.pdf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asdaq.com/articles/the-rise-of-the-financial-data-scientist-2019-09-27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campus.studium.kit.edu/curriculum/programs.php#!campus/all/abstractModuleView.asp?gguid=0xD7F91801E0584E21857D13927F051436&amp;camvguid=0xAB4CA5C8DF1545D19EB1B30D2B875D54&amp;camvceid=CMPEL_5597D3DA&amp;cafiguid=0x7F096B60E031B44EA6379A55AF9BEFB8" TargetMode="External"/><Relationship Id="rId2" Type="http://schemas.openxmlformats.org/officeDocument/2006/relationships/hyperlink" Target="https://campus.studium.kit.edu/curriculum/programs.php#!campus/all/abstractModuleView.asp?gguid=0xD7F91801E0584E21857D13927F051436&amp;camvguid=0xAB4CA5C8DF1545D19EB1B30D2B875D54&amp;camvceid=CMPEL_CB31E5F8&amp;cafiguid=0x1A1F355595002B4AB454AA1EA090FD9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ampus.studium.kit.edu/curriculum/programs.php#!campus/all/abstractModuleView.asp?gguid=0xD7F91801E0584E21857D13927F051436&amp;camvguid=0xAB4CA5C8DF1545D19EB1B30D2B875D54&amp;camvceid=CMPEL_27953CD4&amp;cafiguid=0xD02D4935DF07754E9E7E46478568289A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ocalc.com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risk.fbv.kit.edu/c-ram" TargetMode="External"/><Relationship Id="rId2" Type="http://schemas.openxmlformats.org/officeDocument/2006/relationships/hyperlink" Target="mailto:maxim.ulrich@kit.edu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qr.com/Insights/Podcasts/The-Curious-Investor/Season-Two/Can-Machines-Invest?from=learning" TargetMode="External"/><Relationship Id="rId2" Type="http://schemas.openxmlformats.org/officeDocument/2006/relationships/hyperlink" Target="https://www.aqr.com/Learning-Center/Machine-Learning/Video-Introduction?from=learning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news.efinancialcareers.com/de-en/276513/top-data-scientists-banks-and-hedge-funds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asdaq.com/articles/the-rise-of-the-financial-data-scientist-2019-09-27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124FD-8BBE-8B42-BDDB-CB8AF77E86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0731" y="483476"/>
            <a:ext cx="9144000" cy="1534018"/>
          </a:xfrm>
        </p:spPr>
        <p:txBody>
          <a:bodyPr>
            <a:normAutofit/>
          </a:bodyPr>
          <a:lstStyle/>
          <a:p>
            <a:r>
              <a:rPr lang="de-DE" sz="4400" dirty="0"/>
              <a:t>KIT </a:t>
            </a:r>
            <a:r>
              <a:rPr lang="de-DE" sz="4400" dirty="0" err="1"/>
              <a:t>Msc</a:t>
            </a:r>
            <a:r>
              <a:rPr lang="de-DE" sz="4400" dirty="0"/>
              <a:t> Module: </a:t>
            </a:r>
            <a:br>
              <a:rPr lang="de-DE" sz="4400" dirty="0"/>
            </a:br>
            <a:r>
              <a:rPr lang="de-DE" sz="4400" dirty="0"/>
              <a:t>Data Science </a:t>
            </a:r>
            <a:r>
              <a:rPr lang="de-DE" sz="4400" dirty="0" err="1"/>
              <a:t>for</a:t>
            </a:r>
            <a:r>
              <a:rPr lang="de-DE" sz="4400" dirty="0"/>
              <a:t> Finance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748DB2-9B09-E14F-B64E-AAE40CAB41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6442" y="2172631"/>
            <a:ext cx="9144000" cy="4186127"/>
          </a:xfrm>
        </p:spPr>
        <p:txBody>
          <a:bodyPr>
            <a:normAutofit/>
          </a:bodyPr>
          <a:lstStyle/>
          <a:p>
            <a:r>
              <a:rPr lang="de-DE" dirty="0"/>
              <a:t>Winter 2020/21</a:t>
            </a:r>
          </a:p>
          <a:p>
            <a:endParaRPr lang="de-DE" dirty="0"/>
          </a:p>
          <a:p>
            <a:pPr algn="l"/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„The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future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finance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relies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heavily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on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Perhaps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more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accurately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it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relies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on professionals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that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can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work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. In an EY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study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that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focused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on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future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finance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, 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57%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respondents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noted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that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building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skills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predictive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prescriptive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analytics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critical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future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When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asked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what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financial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skills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are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necessary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five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years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now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, 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53%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noted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big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advanced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analytics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.“</a:t>
            </a:r>
          </a:p>
          <a:p>
            <a:pPr algn="l"/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https://www.nasdaq.com/articles/the-rise-of-the-financial-data-scientist-2019-09-27</a:t>
            </a:r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algn="l"/>
            <a:endParaRPr lang="de-DE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69769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2A3CC-0E3A-8D4E-A967-E1508B149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The lack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financial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scientists</a:t>
            </a:r>
            <a:r>
              <a:rPr lang="de-DE" dirty="0"/>
              <a:t>, </a:t>
            </a:r>
            <a:r>
              <a:rPr lang="de-DE" sz="2700" dirty="0">
                <a:hlinkClick r:id="rId2"/>
              </a:rPr>
              <a:t>https://www.nasdaq.com/articles/the-rise-of-the-financial-data-scientist-2019-09-27</a:t>
            </a:r>
            <a:br>
              <a:rPr lang="de-DE" sz="2700" dirty="0"/>
            </a:b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BBEF08-AF69-B04F-ACF1-88F9322DB9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„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There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are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plenty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niche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positions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financial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science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big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banks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are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already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scaling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up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teams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financial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scientists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that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can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work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cohesively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add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business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value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Since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it’s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incredibly</a:t>
            </a:r>
            <a:r>
              <a:rPr lang="de-DE" sz="2000" b="1" dirty="0">
                <a:latin typeface="Arial" panose="020B0604020202020204" pitchFamily="34" charset="0"/>
                <a:cs typeface="Arial" panose="020B0604020202020204" pitchFamily="34" charset="0"/>
              </a:rPr>
              <a:t> rare </a:t>
            </a:r>
            <a:r>
              <a:rPr lang="de-DE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DE" sz="2000" b="1" dirty="0">
                <a:latin typeface="Arial" panose="020B0604020202020204" pitchFamily="34" charset="0"/>
                <a:cs typeface="Arial" panose="020B0604020202020204" pitchFamily="34" charset="0"/>
              </a:rPr>
              <a:t> find a </a:t>
            </a:r>
            <a:r>
              <a:rPr lang="de-DE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senior</a:t>
            </a:r>
            <a:r>
              <a:rPr lang="de-DE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financial</a:t>
            </a:r>
            <a:r>
              <a:rPr lang="de-DE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de-DE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scientist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many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are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recruiting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candidates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specialized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skills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that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can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help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drive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data-driven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value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 fontAlgn="base">
              <a:buNone/>
            </a:pP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skills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gap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science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clear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de-DE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Universities</a:t>
            </a:r>
            <a:r>
              <a:rPr lang="de-DE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colleges</a:t>
            </a:r>
            <a:r>
              <a:rPr lang="de-DE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have</a:t>
            </a:r>
            <a:r>
              <a:rPr lang="de-DE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been</a:t>
            </a:r>
            <a:r>
              <a:rPr lang="de-DE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slow</a:t>
            </a:r>
            <a:r>
              <a:rPr lang="de-DE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DE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offer</a:t>
            </a:r>
            <a:r>
              <a:rPr lang="de-DE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de-DE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course</a:t>
            </a:r>
            <a:r>
              <a:rPr lang="de-DE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study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which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why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many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opt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online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courses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bootcamps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learn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science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financial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scientist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rings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particularly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There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are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limited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courses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training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particular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position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Many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combine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financial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study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training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DIY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science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course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work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pulling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together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different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skills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become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financial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scientist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de-DE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Given</a:t>
            </a:r>
            <a:r>
              <a:rPr lang="de-DE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2000" b="1" dirty="0">
                <a:latin typeface="Arial" panose="020B0604020202020204" pitchFamily="34" charset="0"/>
                <a:cs typeface="Arial" panose="020B0604020202020204" pitchFamily="34" charset="0"/>
              </a:rPr>
              <a:t> lack </a:t>
            </a:r>
            <a:r>
              <a:rPr lang="de-DE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finance-specific</a:t>
            </a:r>
            <a:r>
              <a:rPr lang="de-DE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de-DE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science</a:t>
            </a:r>
            <a:r>
              <a:rPr lang="de-DE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courses</a:t>
            </a:r>
            <a:r>
              <a:rPr lang="de-DE" sz="2000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it’s</a:t>
            </a:r>
            <a:r>
              <a:rPr lang="de-DE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  <a:r>
              <a:rPr lang="de-DE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wonder</a:t>
            </a:r>
            <a:r>
              <a:rPr lang="de-DE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de-DE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position</a:t>
            </a:r>
            <a:r>
              <a:rPr lang="de-DE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de-DE" sz="2000" b="1" dirty="0">
                <a:latin typeface="Arial" panose="020B0604020202020204" pitchFamily="34" charset="0"/>
                <a:cs typeface="Arial" panose="020B0604020202020204" pitchFamily="34" charset="0"/>
              </a:rPr>
              <a:t> in high </a:t>
            </a:r>
            <a:r>
              <a:rPr lang="de-DE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demand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.“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677171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399CD-7DBB-BF40-8FF7-FFCB21892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82892-3BCF-0F44-82CE-445854491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Punched Tape 3">
            <a:extLst>
              <a:ext uri="{FF2B5EF4-FFF2-40B4-BE49-F238E27FC236}">
                <a16:creationId xmlns:a16="http://schemas.microsoft.com/office/drawing/2014/main" id="{E8A962CE-B810-B940-B350-B20088D69431}"/>
              </a:ext>
            </a:extLst>
          </p:cNvPr>
          <p:cNvSpPr/>
          <p:nvPr/>
        </p:nvSpPr>
        <p:spPr>
          <a:xfrm>
            <a:off x="1479479" y="1489753"/>
            <a:ext cx="9226193" cy="4345968"/>
          </a:xfrm>
          <a:prstGeom prst="flowChartPunchedTa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Exam</a:t>
            </a:r>
            <a:endParaRPr lang="de-DE" dirty="0"/>
          </a:p>
        </p:txBody>
      </p:sp>
      <p:sp>
        <p:nvSpPr>
          <p:cNvPr id="5" name="Punched Tape 4">
            <a:extLst>
              <a:ext uri="{FF2B5EF4-FFF2-40B4-BE49-F238E27FC236}">
                <a16:creationId xmlns:a16="http://schemas.microsoft.com/office/drawing/2014/main" id="{225188C0-2A08-894E-903E-85183358D69C}"/>
              </a:ext>
            </a:extLst>
          </p:cNvPr>
          <p:cNvSpPr/>
          <p:nvPr/>
        </p:nvSpPr>
        <p:spPr>
          <a:xfrm>
            <a:off x="1571946" y="1624690"/>
            <a:ext cx="9226193" cy="4345968"/>
          </a:xfrm>
          <a:prstGeom prst="flowChartPunchedTa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400" dirty="0" err="1"/>
              <a:t>What</a:t>
            </a:r>
            <a:r>
              <a:rPr lang="de-DE" sz="4400" dirty="0"/>
              <a:t> </a:t>
            </a:r>
            <a:r>
              <a:rPr lang="de-DE" sz="4400" dirty="0" err="1"/>
              <a:t>can</a:t>
            </a:r>
            <a:r>
              <a:rPr lang="de-DE" sz="4400" dirty="0"/>
              <a:t> </a:t>
            </a:r>
          </a:p>
          <a:p>
            <a:pPr algn="ctr"/>
            <a:r>
              <a:rPr lang="de-DE" sz="4400" dirty="0"/>
              <a:t>YOU</a:t>
            </a:r>
          </a:p>
          <a:p>
            <a:pPr algn="ctr"/>
            <a:r>
              <a:rPr lang="de-DE" sz="4400" dirty="0" err="1"/>
              <a:t>Expect</a:t>
            </a:r>
            <a:endParaRPr lang="de-DE" sz="4400" dirty="0"/>
          </a:p>
          <a:p>
            <a:pPr algn="ctr"/>
            <a:r>
              <a:rPr lang="de-DE" sz="4400" dirty="0" err="1"/>
              <a:t>From</a:t>
            </a:r>
            <a:r>
              <a:rPr lang="de-DE" sz="4400" dirty="0"/>
              <a:t> </a:t>
            </a:r>
            <a:r>
              <a:rPr lang="de-DE" sz="4400" dirty="0" err="1"/>
              <a:t>this</a:t>
            </a:r>
            <a:r>
              <a:rPr lang="de-DE" sz="4400" dirty="0"/>
              <a:t> </a:t>
            </a:r>
            <a:r>
              <a:rPr lang="de-DE" sz="4400" dirty="0" err="1"/>
              <a:t>course</a:t>
            </a:r>
            <a:r>
              <a:rPr lang="de-DE" sz="44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76678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ACD9F-DCA7-AC41-A423-15F8BADD8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 </a:t>
            </a:r>
            <a:r>
              <a:rPr lang="de-DE" dirty="0" err="1"/>
              <a:t>course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8089F7-9357-7F4B-8DA2-1EF08E0019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Flips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classical</a:t>
            </a:r>
            <a:r>
              <a:rPr lang="de-DE" dirty="0"/>
              <a:t> </a:t>
            </a:r>
            <a:r>
              <a:rPr lang="de-DE" dirty="0" err="1"/>
              <a:t>lecture</a:t>
            </a:r>
            <a:r>
              <a:rPr lang="de-DE" dirty="0"/>
              <a:t>, </a:t>
            </a:r>
            <a:r>
              <a:rPr lang="de-DE" dirty="0" err="1"/>
              <a:t>tutorial</a:t>
            </a:r>
            <a:r>
              <a:rPr lang="de-DE" dirty="0"/>
              <a:t> </a:t>
            </a:r>
            <a:r>
              <a:rPr lang="de-DE" dirty="0" err="1"/>
              <a:t>concept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With</a:t>
            </a:r>
            <a:r>
              <a:rPr lang="de-DE" dirty="0"/>
              <a:t> Prof: </a:t>
            </a:r>
          </a:p>
          <a:p>
            <a:pPr lvl="1"/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acually</a:t>
            </a:r>
            <a:r>
              <a:rPr lang="de-DE" dirty="0"/>
              <a:t> </a:t>
            </a:r>
            <a:r>
              <a:rPr lang="de-DE" dirty="0" err="1"/>
              <a:t>work</a:t>
            </a:r>
            <a:r>
              <a:rPr lang="de-DE" dirty="0"/>
              <a:t> </a:t>
            </a:r>
            <a:r>
              <a:rPr lang="de-DE" dirty="0" err="1"/>
              <a:t>through</a:t>
            </a:r>
            <a:r>
              <a:rPr lang="de-DE" dirty="0"/>
              <a:t> </a:t>
            </a:r>
            <a:r>
              <a:rPr lang="de-DE" dirty="0" err="1"/>
              <a:t>financial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problems</a:t>
            </a:r>
            <a:endParaRPr lang="de-DE" dirty="0"/>
          </a:p>
          <a:p>
            <a:pPr lvl="1"/>
            <a:r>
              <a:rPr lang="de-DE" dirty="0" err="1"/>
              <a:t>Acquire</a:t>
            </a:r>
            <a:r>
              <a:rPr lang="de-DE" dirty="0"/>
              <a:t> </a:t>
            </a:r>
            <a:r>
              <a:rPr lang="de-DE" dirty="0" err="1"/>
              <a:t>intuition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seeing</a:t>
            </a:r>
            <a:r>
              <a:rPr lang="de-DE" dirty="0"/>
              <a:t> </a:t>
            </a:r>
            <a:r>
              <a:rPr lang="de-DE" dirty="0" err="1"/>
              <a:t>me</a:t>
            </a:r>
            <a:r>
              <a:rPr lang="de-DE" dirty="0"/>
              <a:t> </a:t>
            </a:r>
            <a:r>
              <a:rPr lang="de-DE" dirty="0" err="1"/>
              <a:t>work</a:t>
            </a:r>
            <a:r>
              <a:rPr lang="de-DE" dirty="0"/>
              <a:t> </a:t>
            </a:r>
            <a:r>
              <a:rPr lang="de-DE" dirty="0" err="1"/>
              <a:t>through</a:t>
            </a:r>
            <a:r>
              <a:rPr lang="de-DE" dirty="0"/>
              <a:t> </a:t>
            </a:r>
            <a:r>
              <a:rPr lang="de-DE" dirty="0" err="1"/>
              <a:t>problems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Without</a:t>
            </a:r>
            <a:r>
              <a:rPr lang="de-DE" dirty="0"/>
              <a:t> Prof: </a:t>
            </a:r>
          </a:p>
          <a:p>
            <a:pPr lvl="1"/>
            <a:r>
              <a:rPr lang="de-DE" dirty="0"/>
              <a:t>listen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finance</a:t>
            </a:r>
            <a:r>
              <a:rPr lang="de-DE" dirty="0"/>
              <a:t> </a:t>
            </a:r>
            <a:r>
              <a:rPr lang="de-DE" dirty="0" err="1"/>
              <a:t>concepts</a:t>
            </a:r>
            <a:r>
              <a:rPr lang="de-DE" dirty="0"/>
              <a:t> (YT </a:t>
            </a:r>
            <a:r>
              <a:rPr lang="de-DE" dirty="0" err="1"/>
              <a:t>channel</a:t>
            </a:r>
            <a:r>
              <a:rPr lang="de-DE" dirty="0"/>
              <a:t>)</a:t>
            </a:r>
          </a:p>
          <a:p>
            <a:pPr lvl="1"/>
            <a:r>
              <a:rPr lang="de-DE" dirty="0" err="1"/>
              <a:t>Contribute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weekly</a:t>
            </a:r>
            <a:r>
              <a:rPr lang="de-DE" dirty="0"/>
              <a:t> Python </a:t>
            </a:r>
            <a:r>
              <a:rPr lang="de-DE" dirty="0" err="1"/>
              <a:t>meet-ups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prof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079526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CCE12-4855-7648-BD00-F0AF53069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We</a:t>
            </a:r>
            <a:r>
              <a:rPr lang="de-DE" dirty="0"/>
              <a:t> do: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878038-7F96-EE49-9535-B90FF2B7E4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Hands-on Python</a:t>
            </a:r>
          </a:p>
          <a:p>
            <a:r>
              <a:rPr lang="de-DE" dirty="0"/>
              <a:t>Hands-on </a:t>
            </a:r>
            <a:r>
              <a:rPr lang="de-DE" dirty="0" err="1"/>
              <a:t>financial</a:t>
            </a:r>
            <a:r>
              <a:rPr lang="de-DE" dirty="0"/>
              <a:t> ML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stats</a:t>
            </a:r>
            <a:endParaRPr lang="de-DE" dirty="0"/>
          </a:p>
          <a:p>
            <a:endParaRPr lang="de-DE" dirty="0"/>
          </a:p>
          <a:p>
            <a:r>
              <a:rPr lang="de-DE" dirty="0"/>
              <a:t>Financial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science</a:t>
            </a:r>
            <a:r>
              <a:rPr lang="de-DE" dirty="0"/>
              <a:t> </a:t>
            </a:r>
            <a:r>
              <a:rPr lang="de-DE" dirty="0" err="1"/>
              <a:t>through</a:t>
            </a:r>
            <a:r>
              <a:rPr lang="de-DE" dirty="0"/>
              <a:t> 100% </a:t>
            </a:r>
            <a:r>
              <a:rPr lang="de-DE" dirty="0" err="1"/>
              <a:t>applications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real-</a:t>
            </a:r>
            <a:r>
              <a:rPr lang="de-DE" dirty="0" err="1"/>
              <a:t>world</a:t>
            </a:r>
            <a:r>
              <a:rPr lang="de-DE" dirty="0"/>
              <a:t> </a:t>
            </a:r>
            <a:r>
              <a:rPr lang="de-DE" dirty="0" err="1"/>
              <a:t>data</a:t>
            </a:r>
            <a:endParaRPr lang="de-DE" dirty="0"/>
          </a:p>
          <a:p>
            <a:endParaRPr lang="de-DE" dirty="0"/>
          </a:p>
          <a:p>
            <a:r>
              <a:rPr lang="de-DE" dirty="0"/>
              <a:t>Focus on European </a:t>
            </a:r>
            <a:r>
              <a:rPr lang="de-DE" dirty="0" err="1"/>
              <a:t>asset</a:t>
            </a:r>
            <a:r>
              <a:rPr lang="de-DE" dirty="0"/>
              <a:t> </a:t>
            </a:r>
            <a:r>
              <a:rPr lang="de-DE" dirty="0" err="1"/>
              <a:t>markets</a:t>
            </a:r>
            <a:endParaRPr lang="de-DE" dirty="0"/>
          </a:p>
          <a:p>
            <a:pPr lvl="1"/>
            <a:r>
              <a:rPr lang="de-DE" dirty="0"/>
              <a:t>Stocks, </a:t>
            </a:r>
            <a:r>
              <a:rPr lang="de-DE" dirty="0" err="1"/>
              <a:t>bonds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options</a:t>
            </a:r>
            <a:endParaRPr lang="de-DE" dirty="0"/>
          </a:p>
          <a:p>
            <a:pPr marL="457200" lvl="1" indent="0">
              <a:buNone/>
            </a:pPr>
            <a:endParaRPr lang="de-DE" dirty="0"/>
          </a:p>
          <a:p>
            <a:r>
              <a:rPr lang="de-DE" dirty="0"/>
              <a:t>Learning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doing</a:t>
            </a:r>
            <a:r>
              <a:rPr lang="de-DE" dirty="0"/>
              <a:t>, </a:t>
            </a:r>
            <a:r>
              <a:rPr lang="de-DE" dirty="0" err="1"/>
              <a:t>discussion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reflection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026251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4F6E1-AEC4-BE4D-911A-0DAC010EE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But </a:t>
            </a:r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about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C5BDC6-8A1F-B343-A850-D045776308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Theory</a:t>
            </a:r>
            <a:r>
              <a:rPr lang="de-DE" dirty="0"/>
              <a:t>?</a:t>
            </a:r>
          </a:p>
          <a:p>
            <a:pPr lvl="1"/>
            <a:r>
              <a:rPr lang="de-DE" dirty="0"/>
              <a:t>This </a:t>
            </a:r>
            <a:r>
              <a:rPr lang="de-DE" dirty="0" err="1"/>
              <a:t>is</a:t>
            </a:r>
            <a:r>
              <a:rPr lang="de-DE" dirty="0"/>
              <a:t> not a </a:t>
            </a:r>
            <a:r>
              <a:rPr lang="de-DE" dirty="0" err="1"/>
              <a:t>theory</a:t>
            </a:r>
            <a:r>
              <a:rPr lang="de-DE" dirty="0"/>
              <a:t> </a:t>
            </a:r>
            <a:r>
              <a:rPr lang="de-DE" dirty="0" err="1"/>
              <a:t>class</a:t>
            </a:r>
            <a:endParaRPr lang="de-DE" dirty="0"/>
          </a:p>
          <a:p>
            <a:pPr lvl="1"/>
            <a:r>
              <a:rPr lang="de-DE" dirty="0"/>
              <a:t>Extensive </a:t>
            </a:r>
            <a:r>
              <a:rPr lang="de-DE" dirty="0" err="1"/>
              <a:t>theory</a:t>
            </a:r>
            <a:r>
              <a:rPr lang="de-DE" dirty="0"/>
              <a:t> on </a:t>
            </a:r>
            <a:r>
              <a:rPr lang="de-DE" dirty="0" err="1"/>
              <a:t>our</a:t>
            </a:r>
            <a:r>
              <a:rPr lang="de-DE" dirty="0"/>
              <a:t> YT Channel (‚KIT </a:t>
            </a:r>
            <a:r>
              <a:rPr lang="de-DE" dirty="0" err="1"/>
              <a:t>Computational</a:t>
            </a:r>
            <a:r>
              <a:rPr lang="de-DE" dirty="0"/>
              <a:t>“)</a:t>
            </a:r>
          </a:p>
          <a:p>
            <a:pPr lvl="1"/>
            <a:r>
              <a:rPr lang="de-DE" dirty="0"/>
              <a:t>Q&amp;A </a:t>
            </a:r>
            <a:r>
              <a:rPr lang="de-DE" dirty="0" err="1"/>
              <a:t>during</a:t>
            </a:r>
            <a:r>
              <a:rPr lang="de-DE" dirty="0"/>
              <a:t> </a:t>
            </a:r>
            <a:r>
              <a:rPr lang="de-DE" dirty="0" err="1"/>
              <a:t>class</a:t>
            </a:r>
            <a:endParaRPr lang="de-DE" dirty="0"/>
          </a:p>
          <a:p>
            <a:pPr lvl="1"/>
            <a:r>
              <a:rPr lang="de-DE" dirty="0"/>
              <a:t>Q&amp;A </a:t>
            </a:r>
            <a:r>
              <a:rPr lang="de-DE" dirty="0" err="1"/>
              <a:t>during</a:t>
            </a:r>
            <a:r>
              <a:rPr lang="de-DE" dirty="0"/>
              <a:t> </a:t>
            </a:r>
            <a:r>
              <a:rPr lang="de-DE" dirty="0" err="1"/>
              <a:t>PhD</a:t>
            </a:r>
            <a:r>
              <a:rPr lang="de-DE" dirty="0"/>
              <a:t> </a:t>
            </a:r>
            <a:r>
              <a:rPr lang="de-DE" dirty="0" err="1"/>
              <a:t>office</a:t>
            </a:r>
            <a:r>
              <a:rPr lang="de-DE" dirty="0"/>
              <a:t> </a:t>
            </a:r>
            <a:r>
              <a:rPr lang="de-DE" dirty="0" err="1"/>
              <a:t>hours</a:t>
            </a:r>
            <a:r>
              <a:rPr lang="de-DE" dirty="0"/>
              <a:t> (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necessary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on </a:t>
            </a:r>
            <a:r>
              <a:rPr lang="de-DE" dirty="0" err="1"/>
              <a:t>demand</a:t>
            </a:r>
            <a:r>
              <a:rPr lang="de-DE" dirty="0"/>
              <a:t>)</a:t>
            </a:r>
          </a:p>
          <a:p>
            <a:pPr marL="457200" lvl="1" indent="0">
              <a:buNone/>
            </a:pPr>
            <a:endParaRPr lang="de-DE" dirty="0"/>
          </a:p>
          <a:p>
            <a:r>
              <a:rPr lang="de-DE" dirty="0" err="1"/>
              <a:t>Workload</a:t>
            </a:r>
            <a:endParaRPr lang="de-DE" dirty="0"/>
          </a:p>
          <a:p>
            <a:pPr lvl="1"/>
            <a:r>
              <a:rPr lang="de-DE" dirty="0" err="1"/>
              <a:t>Theory</a:t>
            </a:r>
            <a:r>
              <a:rPr lang="de-DE" dirty="0"/>
              <a:t> + Python </a:t>
            </a:r>
            <a:r>
              <a:rPr lang="de-DE" dirty="0" err="1"/>
              <a:t>work</a:t>
            </a:r>
            <a:r>
              <a:rPr lang="de-DE" dirty="0"/>
              <a:t> = </a:t>
            </a:r>
            <a:r>
              <a:rPr lang="de-DE" dirty="0" err="1"/>
              <a:t>too</a:t>
            </a:r>
            <a:r>
              <a:rPr lang="de-DE" dirty="0"/>
              <a:t> </a:t>
            </a:r>
            <a:r>
              <a:rPr lang="de-DE" dirty="0" err="1"/>
              <a:t>much</a:t>
            </a:r>
            <a:endParaRPr lang="de-DE" dirty="0"/>
          </a:p>
          <a:p>
            <a:pPr lvl="1"/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focus</a:t>
            </a:r>
            <a:r>
              <a:rPr lang="de-DE" dirty="0"/>
              <a:t> on Python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exploration</a:t>
            </a:r>
            <a:r>
              <a:rPr lang="de-DE" dirty="0"/>
              <a:t> </a:t>
            </a:r>
          </a:p>
          <a:p>
            <a:pPr lvl="1"/>
            <a:r>
              <a:rPr lang="de-DE" dirty="0"/>
              <a:t>I </a:t>
            </a:r>
            <a:r>
              <a:rPr lang="de-DE" dirty="0" err="1"/>
              <a:t>relate</a:t>
            </a:r>
            <a:r>
              <a:rPr lang="de-DE" dirty="0"/>
              <a:t> </a:t>
            </a:r>
            <a:r>
              <a:rPr lang="de-DE" dirty="0" err="1"/>
              <a:t>empirical</a:t>
            </a:r>
            <a:r>
              <a:rPr lang="de-DE" dirty="0"/>
              <a:t> </a:t>
            </a:r>
            <a:r>
              <a:rPr lang="de-DE" dirty="0" err="1"/>
              <a:t>findings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classical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theories</a:t>
            </a:r>
            <a:endParaRPr lang="de-DE" dirty="0"/>
          </a:p>
          <a:p>
            <a:pPr marL="457200" lvl="1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453882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C7881-9BFB-B144-B6E0-D22F9DE61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But </a:t>
            </a:r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about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54EFB7-7577-C841-BC6B-A848522EE6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/>
              <a:t>Python</a:t>
            </a:r>
          </a:p>
          <a:p>
            <a:pPr lvl="1"/>
            <a:r>
              <a:rPr lang="de-DE" dirty="0" err="1"/>
              <a:t>Everyone</a:t>
            </a:r>
            <a:r>
              <a:rPr lang="de-DE" dirty="0"/>
              <a:t> </a:t>
            </a:r>
            <a:r>
              <a:rPr lang="de-DE" dirty="0" err="1"/>
              <a:t>starts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a different </a:t>
            </a:r>
            <a:r>
              <a:rPr lang="de-DE" dirty="0" err="1"/>
              <a:t>level</a:t>
            </a:r>
            <a:endParaRPr lang="de-DE" dirty="0"/>
          </a:p>
          <a:p>
            <a:pPr lvl="1"/>
            <a:r>
              <a:rPr lang="de-DE" dirty="0" err="1"/>
              <a:t>We</a:t>
            </a:r>
            <a:r>
              <a:rPr lang="de-DE" dirty="0"/>
              <a:t> do not </a:t>
            </a:r>
            <a:r>
              <a:rPr lang="de-DE" dirty="0" err="1"/>
              <a:t>teach</a:t>
            </a:r>
            <a:r>
              <a:rPr lang="de-DE" dirty="0"/>
              <a:t> a Python </a:t>
            </a:r>
            <a:r>
              <a:rPr lang="de-DE" dirty="0" err="1"/>
              <a:t>class</a:t>
            </a:r>
            <a:r>
              <a:rPr lang="de-DE" dirty="0"/>
              <a:t> (</a:t>
            </a:r>
            <a:r>
              <a:rPr lang="de-DE" dirty="0" err="1"/>
              <a:t>quantecon.org</a:t>
            </a:r>
            <a:r>
              <a:rPr lang="de-DE" dirty="0"/>
              <a:t> </a:t>
            </a:r>
            <a:r>
              <a:rPr lang="de-DE" dirty="0" err="1"/>
              <a:t>has</a:t>
            </a:r>
            <a:r>
              <a:rPr lang="de-DE" dirty="0"/>
              <a:t> a </a:t>
            </a:r>
            <a:r>
              <a:rPr lang="de-DE" dirty="0" err="1"/>
              <a:t>wonderful</a:t>
            </a:r>
            <a:r>
              <a:rPr lang="de-DE" dirty="0"/>
              <a:t> Python </a:t>
            </a:r>
            <a:r>
              <a:rPr lang="de-DE" dirty="0" err="1"/>
              <a:t>tutorial</a:t>
            </a:r>
            <a:r>
              <a:rPr lang="de-DE" dirty="0"/>
              <a:t>)</a:t>
            </a:r>
          </a:p>
          <a:p>
            <a:pPr lvl="1"/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provide</a:t>
            </a:r>
            <a:r>
              <a:rPr lang="de-DE" dirty="0"/>
              <a:t> </a:t>
            </a:r>
            <a:r>
              <a:rPr lang="de-DE" dirty="0" err="1"/>
              <a:t>fully</a:t>
            </a:r>
            <a:r>
              <a:rPr lang="de-DE" dirty="0"/>
              <a:t> </a:t>
            </a:r>
            <a:r>
              <a:rPr lang="de-DE" dirty="0" err="1"/>
              <a:t>worked</a:t>
            </a:r>
            <a:r>
              <a:rPr lang="de-DE" dirty="0"/>
              <a:t> out Python </a:t>
            </a:r>
            <a:r>
              <a:rPr lang="de-DE" dirty="0" err="1"/>
              <a:t>code</a:t>
            </a:r>
            <a:endParaRPr lang="de-DE" dirty="0"/>
          </a:p>
          <a:p>
            <a:pPr lvl="1"/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work</a:t>
            </a:r>
            <a:r>
              <a:rPr lang="de-DE" dirty="0"/>
              <a:t> </a:t>
            </a:r>
            <a:r>
              <a:rPr lang="de-DE" dirty="0" err="1"/>
              <a:t>together</a:t>
            </a:r>
            <a:r>
              <a:rPr lang="de-DE" dirty="0"/>
              <a:t> </a:t>
            </a:r>
            <a:r>
              <a:rPr lang="de-DE" dirty="0" err="1"/>
              <a:t>through</a:t>
            </a:r>
            <a:r>
              <a:rPr lang="de-DE" dirty="0"/>
              <a:t> Python FDS</a:t>
            </a:r>
          </a:p>
          <a:p>
            <a:pPr marL="457200" lvl="1" indent="0">
              <a:buNone/>
            </a:pPr>
            <a:endParaRPr lang="de-DE" dirty="0"/>
          </a:p>
          <a:p>
            <a:r>
              <a:rPr lang="de-DE" dirty="0" err="1"/>
              <a:t>Applications</a:t>
            </a:r>
            <a:r>
              <a:rPr lang="de-DE" dirty="0"/>
              <a:t> </a:t>
            </a:r>
            <a:r>
              <a:rPr lang="de-DE" dirty="0" err="1"/>
              <a:t>vs</a:t>
            </a:r>
            <a:r>
              <a:rPr lang="de-DE" dirty="0"/>
              <a:t> </a:t>
            </a:r>
            <a:r>
              <a:rPr lang="de-DE" dirty="0" err="1"/>
              <a:t>Fundamentals</a:t>
            </a:r>
            <a:endParaRPr lang="de-DE" dirty="0"/>
          </a:p>
          <a:p>
            <a:pPr lvl="1"/>
            <a:r>
              <a:rPr lang="de-DE" dirty="0"/>
              <a:t>… </a:t>
            </a:r>
            <a:r>
              <a:rPr lang="de-DE" dirty="0" err="1"/>
              <a:t>indeed</a:t>
            </a:r>
            <a:r>
              <a:rPr lang="de-DE" dirty="0"/>
              <a:t>: a </a:t>
            </a:r>
            <a:r>
              <a:rPr lang="de-DE" dirty="0" err="1"/>
              <a:t>balancing</a:t>
            </a:r>
            <a:r>
              <a:rPr lang="de-DE" dirty="0"/>
              <a:t> </a:t>
            </a:r>
            <a:r>
              <a:rPr lang="de-DE" dirty="0" err="1"/>
              <a:t>act</a:t>
            </a:r>
            <a:endParaRPr lang="de-DE" dirty="0"/>
          </a:p>
          <a:p>
            <a:pPr lvl="1"/>
            <a:r>
              <a:rPr lang="de-DE" dirty="0"/>
              <a:t>Plan: </a:t>
            </a:r>
            <a:r>
              <a:rPr lang="de-DE" dirty="0" err="1"/>
              <a:t>start</a:t>
            </a:r>
            <a:r>
              <a:rPr lang="de-DE" dirty="0"/>
              <a:t> out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applications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Python </a:t>
            </a:r>
            <a:r>
              <a:rPr lang="de-DE" dirty="0" err="1"/>
              <a:t>packages</a:t>
            </a:r>
            <a:endParaRPr lang="de-DE" dirty="0"/>
          </a:p>
          <a:p>
            <a:pPr lvl="1"/>
            <a:r>
              <a:rPr lang="de-DE" dirty="0"/>
              <a:t>Plan: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progress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demand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,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fundamentals</a:t>
            </a:r>
            <a:r>
              <a:rPr lang="de-DE" dirty="0"/>
              <a:t> (</a:t>
            </a:r>
            <a:r>
              <a:rPr lang="de-DE" dirty="0" err="1"/>
              <a:t>see</a:t>
            </a:r>
            <a:r>
              <a:rPr lang="de-DE" dirty="0"/>
              <a:t> YT </a:t>
            </a:r>
            <a:r>
              <a:rPr lang="de-DE" dirty="0" err="1"/>
              <a:t>channel</a:t>
            </a:r>
            <a:r>
              <a:rPr lang="de-DE" dirty="0"/>
              <a:t>)</a:t>
            </a:r>
          </a:p>
          <a:p>
            <a:endParaRPr lang="de-DE" dirty="0"/>
          </a:p>
          <a:p>
            <a:r>
              <a:rPr lang="de-DE" dirty="0"/>
              <a:t>All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Ohter</a:t>
            </a:r>
            <a:r>
              <a:rPr lang="de-DE" dirty="0"/>
              <a:t> </a:t>
            </a:r>
            <a:r>
              <a:rPr lang="de-DE" dirty="0" err="1"/>
              <a:t>Stuff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matters</a:t>
            </a:r>
            <a:endParaRPr lang="de-DE" dirty="0"/>
          </a:p>
          <a:p>
            <a:pPr lvl="1"/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keep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dynamic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adjust</a:t>
            </a:r>
            <a:r>
              <a:rPr lang="de-DE" dirty="0"/>
              <a:t> </a:t>
            </a:r>
            <a:r>
              <a:rPr lang="de-DE" dirty="0" err="1"/>
              <a:t>along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way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make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work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700297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399CD-7DBB-BF40-8FF7-FFCB21892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82892-3BCF-0F44-82CE-445854491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Punched Tape 3">
            <a:extLst>
              <a:ext uri="{FF2B5EF4-FFF2-40B4-BE49-F238E27FC236}">
                <a16:creationId xmlns:a16="http://schemas.microsoft.com/office/drawing/2014/main" id="{E8A962CE-B810-B940-B350-B20088D69431}"/>
              </a:ext>
            </a:extLst>
          </p:cNvPr>
          <p:cNvSpPr/>
          <p:nvPr/>
        </p:nvSpPr>
        <p:spPr>
          <a:xfrm>
            <a:off x="1479479" y="1489753"/>
            <a:ext cx="9226193" cy="4345968"/>
          </a:xfrm>
          <a:prstGeom prst="flowChartPunchedTa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Exam</a:t>
            </a:r>
            <a:endParaRPr lang="de-DE" dirty="0"/>
          </a:p>
        </p:txBody>
      </p:sp>
      <p:sp>
        <p:nvSpPr>
          <p:cNvPr id="5" name="Punched Tape 4">
            <a:extLst>
              <a:ext uri="{FF2B5EF4-FFF2-40B4-BE49-F238E27FC236}">
                <a16:creationId xmlns:a16="http://schemas.microsoft.com/office/drawing/2014/main" id="{225188C0-2A08-894E-903E-85183358D69C}"/>
              </a:ext>
            </a:extLst>
          </p:cNvPr>
          <p:cNvSpPr/>
          <p:nvPr/>
        </p:nvSpPr>
        <p:spPr>
          <a:xfrm>
            <a:off x="1571946" y="1624690"/>
            <a:ext cx="9226193" cy="4345968"/>
          </a:xfrm>
          <a:prstGeom prst="flowChartPunchedTa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400" dirty="0"/>
              <a:t>Formal Course </a:t>
            </a:r>
            <a:r>
              <a:rPr lang="de-DE" sz="4400" dirty="0" err="1"/>
              <a:t>Requirements</a:t>
            </a:r>
            <a:endParaRPr lang="de-DE" sz="4400" dirty="0"/>
          </a:p>
        </p:txBody>
      </p:sp>
    </p:spTree>
    <p:extLst>
      <p:ext uri="{BB962C8B-B14F-4D97-AF65-F5344CB8AC3E}">
        <p14:creationId xmlns:p14="http://schemas.microsoft.com/office/powerpoint/2010/main" val="33991097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505B6-9B1A-0E43-AD4C-C30C7F7C0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Modul </a:t>
            </a:r>
            <a:r>
              <a:rPr lang="de-DE" dirty="0" err="1"/>
              <a:t>Handbooks</a:t>
            </a:r>
            <a:r>
              <a:rPr lang="de-DE" dirty="0"/>
              <a:t>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E51526-DFCC-4545-8061-3517CCD087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6028" y="1690688"/>
            <a:ext cx="11298620" cy="4825726"/>
          </a:xfrm>
        </p:spPr>
        <p:txBody>
          <a:bodyPr>
            <a:normAutofit fontScale="55000" lnSpcReduction="20000"/>
          </a:bodyPr>
          <a:lstStyle/>
          <a:p>
            <a:r>
              <a:rPr lang="de-DE" sz="3800" dirty="0" err="1"/>
              <a:t>wiwi</a:t>
            </a:r>
            <a:r>
              <a:rPr lang="de-DE" sz="3800" dirty="0"/>
              <a:t>: </a:t>
            </a:r>
          </a:p>
          <a:p>
            <a:pPr marL="0" indent="0">
              <a:buNone/>
            </a:pPr>
            <a:r>
              <a:rPr lang="de-DE" sz="3800" dirty="0">
                <a:hlinkClick r:id="rId2"/>
              </a:rPr>
              <a:t>https://campus.studium.kit.edu/curriculum/programs.php#!campus/all/abstractModuleView.asp?gguid=0xD7F91801E0584E21857D13927F051436&amp;camvguid=0xAB4CA5C8DF1545D19EB1B30D2B875D54&amp;camvceid=CMPEL_CB31E5F8&amp;cafiguid=0x1A1F355595002B4AB454AA1EA090FD9F</a:t>
            </a:r>
            <a:br>
              <a:rPr lang="de-DE" sz="3800" dirty="0"/>
            </a:br>
            <a:endParaRPr lang="de-DE" sz="3800" dirty="0"/>
          </a:p>
          <a:p>
            <a:r>
              <a:rPr lang="de-DE" sz="3800" dirty="0" err="1"/>
              <a:t>wiin</a:t>
            </a:r>
            <a:r>
              <a:rPr lang="de-DE" sz="3800" dirty="0"/>
              <a:t>: </a:t>
            </a:r>
          </a:p>
          <a:p>
            <a:pPr marL="0" indent="0">
              <a:buNone/>
            </a:pPr>
            <a:r>
              <a:rPr lang="de-DE" sz="3800" dirty="0">
                <a:hlinkClick r:id="rId3"/>
              </a:rPr>
              <a:t>https://campus.studium.kit.edu/curriculum/programs.php#!campus/all/abstractModuleView.asp?gguid=0xD7F91801E0584E21857D13927F051436&amp;camvguid=0xAB4CA5C8DF1545D19EB1B30D2B875D54&amp;camvceid=CMPEL_5597D3DA&amp;cafiguid=0x7F096B60E031B44EA6379A55AF9BEFB8</a:t>
            </a:r>
            <a:br>
              <a:rPr lang="de-DE" sz="3800" dirty="0"/>
            </a:br>
            <a:br>
              <a:rPr lang="de-DE" sz="3800" dirty="0"/>
            </a:br>
            <a:endParaRPr lang="de-DE" sz="3800" dirty="0"/>
          </a:p>
          <a:p>
            <a:r>
              <a:rPr lang="de-DE" sz="3800" dirty="0" err="1"/>
              <a:t>wima</a:t>
            </a:r>
            <a:r>
              <a:rPr lang="de-DE" sz="3800" dirty="0"/>
              <a:t>: </a:t>
            </a:r>
          </a:p>
          <a:p>
            <a:pPr marL="0" indent="0">
              <a:buNone/>
            </a:pPr>
            <a:r>
              <a:rPr lang="de-DE" sz="3800" dirty="0">
                <a:hlinkClick r:id="rId4"/>
              </a:rPr>
              <a:t>https://campus.studium.kit.edu/curriculum/programs.php#!campus/all/abstractModuleView.asp?gguid=0xD7F91801E0584E21857D13927F051436&amp;camvguid=0xAB4CA5C8DF1545D19EB1B30D2B875D54&amp;camvceid=CMPEL_27953CD4&amp;cafiguid=0xD02D4935DF07754E9E7E46478568289A</a:t>
            </a:r>
            <a:endParaRPr lang="de-DE" sz="3800" dirty="0"/>
          </a:p>
          <a:p>
            <a:pPr marL="0" indent="0">
              <a:buNone/>
            </a:pPr>
            <a:br>
              <a:rPr lang="de-DE" dirty="0"/>
            </a:b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516770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97173-4FAF-CA4D-B506-21F22DE82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Exam</a:t>
            </a:r>
            <a:r>
              <a:rPr lang="de-DE" dirty="0"/>
              <a:t>: 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D3D780-2805-E848-B44A-D6CA33C801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joint</a:t>
            </a:r>
            <a:r>
              <a:rPr lang="de-DE" dirty="0"/>
              <a:t> </a:t>
            </a:r>
            <a:r>
              <a:rPr lang="de-DE" dirty="0" err="1"/>
              <a:t>exam</a:t>
            </a:r>
            <a:r>
              <a:rPr lang="de-DE" dirty="0"/>
              <a:t> </a:t>
            </a:r>
            <a:r>
              <a:rPr lang="de-DE" dirty="0" err="1"/>
              <a:t>for</a:t>
            </a:r>
            <a:endParaRPr lang="de-DE" dirty="0"/>
          </a:p>
          <a:p>
            <a:pPr lvl="1"/>
            <a:r>
              <a:rPr lang="de-DE" dirty="0" err="1"/>
              <a:t>Entire</a:t>
            </a:r>
            <a:r>
              <a:rPr lang="de-DE" dirty="0"/>
              <a:t> </a:t>
            </a:r>
            <a:r>
              <a:rPr lang="de-DE" dirty="0" err="1"/>
              <a:t>module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1st </a:t>
            </a:r>
            <a:r>
              <a:rPr lang="de-DE" dirty="0" err="1"/>
              <a:t>Exam</a:t>
            </a:r>
            <a:r>
              <a:rPr lang="de-DE" dirty="0"/>
              <a:t> </a:t>
            </a:r>
            <a:r>
              <a:rPr lang="de-DE" dirty="0" err="1"/>
              <a:t>date</a:t>
            </a:r>
            <a:r>
              <a:rPr lang="de-DE" dirty="0"/>
              <a:t>: Feb 1st  2021, 8:00am – 12:00 am (</a:t>
            </a:r>
            <a:r>
              <a:rPr lang="de-DE" b="1" dirty="0"/>
              <a:t>4hrs</a:t>
            </a:r>
            <a:r>
              <a:rPr lang="de-DE" dirty="0"/>
              <a:t>!!)</a:t>
            </a:r>
          </a:p>
          <a:p>
            <a:r>
              <a:rPr lang="de-DE" dirty="0"/>
              <a:t>2nd </a:t>
            </a:r>
            <a:r>
              <a:rPr lang="de-DE" dirty="0" err="1"/>
              <a:t>Exam</a:t>
            </a:r>
            <a:r>
              <a:rPr lang="de-DE" dirty="0"/>
              <a:t> </a:t>
            </a:r>
            <a:r>
              <a:rPr lang="de-DE" dirty="0" err="1"/>
              <a:t>date</a:t>
            </a:r>
            <a:r>
              <a:rPr lang="de-DE" dirty="0"/>
              <a:t>: March 22nd 2021, 8:00am – 12:00am (</a:t>
            </a:r>
            <a:r>
              <a:rPr lang="de-DE" b="1" dirty="0"/>
              <a:t>4hrs</a:t>
            </a:r>
            <a:r>
              <a:rPr lang="de-DE" dirty="0"/>
              <a:t>!!)</a:t>
            </a:r>
          </a:p>
          <a:p>
            <a:r>
              <a:rPr lang="de-DE" dirty="0"/>
              <a:t>3rd </a:t>
            </a:r>
            <a:r>
              <a:rPr lang="de-DE" dirty="0" err="1"/>
              <a:t>Exam</a:t>
            </a:r>
            <a:r>
              <a:rPr lang="de-DE" dirty="0"/>
              <a:t> </a:t>
            </a:r>
            <a:r>
              <a:rPr lang="de-DE" dirty="0" err="1"/>
              <a:t>date</a:t>
            </a:r>
            <a:r>
              <a:rPr lang="de-DE" dirty="0"/>
              <a:t>: …. „</a:t>
            </a:r>
            <a:r>
              <a:rPr lang="de-DE" dirty="0" err="1"/>
              <a:t>there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none</a:t>
            </a:r>
            <a:r>
              <a:rPr lang="de-DE" dirty="0"/>
              <a:t>“</a:t>
            </a:r>
          </a:p>
          <a:p>
            <a:endParaRPr lang="de-DE" dirty="0"/>
          </a:p>
          <a:p>
            <a:r>
              <a:rPr lang="de-DE" dirty="0">
                <a:solidFill>
                  <a:srgbClr val="0070C0"/>
                </a:solidFill>
              </a:rPr>
              <a:t>Next </a:t>
            </a:r>
            <a:r>
              <a:rPr lang="de-DE" dirty="0" err="1">
                <a:solidFill>
                  <a:srgbClr val="0070C0"/>
                </a:solidFill>
              </a:rPr>
              <a:t>regular</a:t>
            </a:r>
            <a:r>
              <a:rPr lang="de-DE" dirty="0">
                <a:solidFill>
                  <a:srgbClr val="0070C0"/>
                </a:solidFill>
              </a:rPr>
              <a:t> CRAM </a:t>
            </a:r>
            <a:r>
              <a:rPr lang="de-DE" dirty="0" err="1">
                <a:solidFill>
                  <a:srgbClr val="0070C0"/>
                </a:solidFill>
              </a:rPr>
              <a:t>MSc</a:t>
            </a:r>
            <a:r>
              <a:rPr lang="de-DE" dirty="0">
                <a:solidFill>
                  <a:srgbClr val="0070C0"/>
                </a:solidFill>
              </a:rPr>
              <a:t> </a:t>
            </a:r>
            <a:r>
              <a:rPr lang="de-DE" dirty="0" err="1">
                <a:solidFill>
                  <a:srgbClr val="0070C0"/>
                </a:solidFill>
              </a:rPr>
              <a:t>module</a:t>
            </a:r>
            <a:r>
              <a:rPr lang="de-DE" dirty="0">
                <a:solidFill>
                  <a:srgbClr val="0070C0"/>
                </a:solidFill>
              </a:rPr>
              <a:t> in </a:t>
            </a:r>
            <a:r>
              <a:rPr lang="de-DE" dirty="0" err="1">
                <a:solidFill>
                  <a:srgbClr val="0070C0"/>
                </a:solidFill>
              </a:rPr>
              <a:t>summer</a:t>
            </a:r>
            <a:r>
              <a:rPr lang="de-DE" dirty="0">
                <a:solidFill>
                  <a:srgbClr val="0070C0"/>
                </a:solidFill>
              </a:rPr>
              <a:t> </a:t>
            </a:r>
            <a:r>
              <a:rPr lang="de-DE" dirty="0" err="1">
                <a:solidFill>
                  <a:srgbClr val="0070C0"/>
                </a:solidFill>
              </a:rPr>
              <a:t>term</a:t>
            </a:r>
            <a:r>
              <a:rPr lang="de-DE" dirty="0">
                <a:solidFill>
                  <a:srgbClr val="0070C0"/>
                </a:solidFill>
              </a:rPr>
              <a:t> 2022, </a:t>
            </a:r>
            <a:r>
              <a:rPr lang="de-DE" dirty="0" err="1">
                <a:solidFill>
                  <a:srgbClr val="0070C0"/>
                </a:solidFill>
              </a:rPr>
              <a:t>then</a:t>
            </a:r>
            <a:r>
              <a:rPr lang="de-DE" dirty="0">
                <a:solidFill>
                  <a:srgbClr val="0070C0"/>
                </a:solidFill>
              </a:rPr>
              <a:t> </a:t>
            </a:r>
            <a:r>
              <a:rPr lang="de-DE" dirty="0" err="1">
                <a:solidFill>
                  <a:srgbClr val="0070C0"/>
                </a:solidFill>
              </a:rPr>
              <a:t>every</a:t>
            </a:r>
            <a:r>
              <a:rPr lang="de-DE" dirty="0">
                <a:solidFill>
                  <a:srgbClr val="0070C0"/>
                </a:solidFill>
              </a:rPr>
              <a:t> 2nd </a:t>
            </a:r>
            <a:r>
              <a:rPr lang="de-DE" dirty="0" err="1">
                <a:solidFill>
                  <a:srgbClr val="0070C0"/>
                </a:solidFill>
              </a:rPr>
              <a:t>year</a:t>
            </a:r>
            <a:r>
              <a:rPr lang="de-DE" dirty="0">
                <a:solidFill>
                  <a:srgbClr val="0070C0"/>
                </a:solidFill>
              </a:rPr>
              <a:t>.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543844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F9025-A8B0-B340-8664-9AA697E3B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Exam</a:t>
            </a:r>
            <a:r>
              <a:rPr lang="de-DE" dirty="0"/>
              <a:t>: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C0696-49A5-574A-B342-0B4B225D9E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Solve</a:t>
            </a:r>
            <a:r>
              <a:rPr lang="de-DE" dirty="0"/>
              <a:t> a Financial Data Science Problem </a:t>
            </a:r>
            <a:r>
              <a:rPr lang="de-DE" dirty="0" err="1"/>
              <a:t>using</a:t>
            </a:r>
            <a:r>
              <a:rPr lang="de-DE" dirty="0"/>
              <a:t> Python</a:t>
            </a:r>
          </a:p>
          <a:p>
            <a:endParaRPr lang="de-DE" dirty="0"/>
          </a:p>
          <a:p>
            <a:r>
              <a:rPr lang="de-DE" dirty="0" err="1"/>
              <a:t>Closely</a:t>
            </a:r>
            <a:r>
              <a:rPr lang="de-DE" dirty="0"/>
              <a:t> </a:t>
            </a:r>
            <a:r>
              <a:rPr lang="de-DE" dirty="0" err="1"/>
              <a:t>related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class</a:t>
            </a:r>
            <a:r>
              <a:rPr lang="de-DE" dirty="0"/>
              <a:t> </a:t>
            </a:r>
            <a:r>
              <a:rPr lang="de-DE" dirty="0" err="1"/>
              <a:t>work</a:t>
            </a:r>
            <a:r>
              <a:rPr lang="de-DE" dirty="0"/>
              <a:t> (</a:t>
            </a:r>
            <a:r>
              <a:rPr lang="de-DE" dirty="0" err="1"/>
              <a:t>python</a:t>
            </a:r>
            <a:r>
              <a:rPr lang="de-DE" dirty="0"/>
              <a:t> + </a:t>
            </a:r>
            <a:r>
              <a:rPr lang="de-DE" dirty="0" err="1"/>
              <a:t>thinking</a:t>
            </a:r>
            <a:r>
              <a:rPr lang="de-DE" dirty="0"/>
              <a:t> + ‚b-slang‘)</a:t>
            </a:r>
          </a:p>
          <a:p>
            <a:endParaRPr lang="de-DE" dirty="0"/>
          </a:p>
          <a:p>
            <a:r>
              <a:rPr lang="de-DE" dirty="0" err="1"/>
              <a:t>Yet</a:t>
            </a:r>
            <a:r>
              <a:rPr lang="de-DE" dirty="0"/>
              <a:t>, not a simple </a:t>
            </a:r>
            <a:r>
              <a:rPr lang="de-DE" dirty="0" err="1"/>
              <a:t>copy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paste</a:t>
            </a:r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58449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8E8A7-A08D-994D-8878-43A113BFF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E38795-F59F-5544-8E20-D9C1D04B4C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DE" dirty="0"/>
          </a:p>
          <a:p>
            <a:r>
              <a:rPr lang="de-DE" dirty="0" err="1"/>
              <a:t>Me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Machine</a:t>
            </a:r>
            <a:r>
              <a:rPr lang="de-DE" dirty="0"/>
              <a:t> Learning </a:t>
            </a:r>
            <a:r>
              <a:rPr lang="de-DE" dirty="0" err="1"/>
              <a:t>and</a:t>
            </a:r>
            <a:r>
              <a:rPr lang="de-DE" dirty="0"/>
              <a:t> Data Science in </a:t>
            </a:r>
            <a:r>
              <a:rPr lang="de-DE" dirty="0" err="1"/>
              <a:t>Finance</a:t>
            </a:r>
            <a:endParaRPr lang="de-DE" dirty="0"/>
          </a:p>
          <a:p>
            <a:endParaRPr lang="de-DE" dirty="0"/>
          </a:p>
          <a:p>
            <a:r>
              <a:rPr lang="de-DE" dirty="0"/>
              <a:t>The Course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606379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12DE4-9361-FA41-BEDF-FC6242596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Exam</a:t>
            </a:r>
            <a:r>
              <a:rPr lang="de-DE" dirty="0"/>
              <a:t>: </a:t>
            </a:r>
            <a:r>
              <a:rPr lang="de-DE" dirty="0" err="1"/>
              <a:t>Logistics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A28D0-10CA-274D-93AB-5A21D287C3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Take-</a:t>
            </a:r>
            <a:r>
              <a:rPr lang="de-DE" dirty="0" err="1"/>
              <a:t>home</a:t>
            </a:r>
            <a:r>
              <a:rPr lang="de-DE" dirty="0"/>
              <a:t> </a:t>
            </a:r>
            <a:r>
              <a:rPr lang="de-DE" dirty="0" err="1"/>
              <a:t>exam</a:t>
            </a:r>
            <a:endParaRPr lang="de-DE" dirty="0"/>
          </a:p>
          <a:p>
            <a:r>
              <a:rPr lang="de-DE" dirty="0"/>
              <a:t>Open </a:t>
            </a:r>
            <a:r>
              <a:rPr lang="de-DE" dirty="0" err="1"/>
              <a:t>book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open </a:t>
            </a:r>
            <a:r>
              <a:rPr lang="de-DE" dirty="0" err="1"/>
              <a:t>internet</a:t>
            </a:r>
            <a:endParaRPr lang="de-DE" dirty="0"/>
          </a:p>
          <a:p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collaboration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students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people</a:t>
            </a:r>
            <a:endParaRPr lang="de-DE" dirty="0"/>
          </a:p>
          <a:p>
            <a:r>
              <a:rPr lang="de-DE" dirty="0" err="1"/>
              <a:t>Potentially</a:t>
            </a:r>
            <a:r>
              <a:rPr lang="de-DE" dirty="0"/>
              <a:t>: </a:t>
            </a:r>
            <a:r>
              <a:rPr lang="de-DE" dirty="0" err="1"/>
              <a:t>Exam</a:t>
            </a:r>
            <a:r>
              <a:rPr lang="de-DE" dirty="0"/>
              <a:t> A, B, C </a:t>
            </a:r>
            <a:r>
              <a:rPr lang="de-DE" dirty="0" err="1"/>
              <a:t>etc</a:t>
            </a:r>
            <a:endParaRPr lang="de-DE" dirty="0"/>
          </a:p>
          <a:p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rigorously</a:t>
            </a:r>
            <a:r>
              <a:rPr lang="de-DE" dirty="0"/>
              <a:t> check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plaguarism</a:t>
            </a:r>
            <a:endParaRPr lang="de-DE" dirty="0"/>
          </a:p>
          <a:p>
            <a:endParaRPr lang="de-DE" dirty="0"/>
          </a:p>
          <a:p>
            <a:r>
              <a:rPr lang="de-DE" dirty="0"/>
              <a:t>Code </a:t>
            </a:r>
            <a:r>
              <a:rPr lang="de-DE" dirty="0" err="1"/>
              <a:t>collaboration</a:t>
            </a:r>
            <a:r>
              <a:rPr lang="de-DE" dirty="0"/>
              <a:t> on </a:t>
            </a:r>
          </a:p>
          <a:p>
            <a:pPr lvl="1"/>
            <a:r>
              <a:rPr lang="de-DE" dirty="0">
                <a:hlinkClick r:id="rId2"/>
              </a:rPr>
              <a:t>www.cocalc.com</a:t>
            </a:r>
            <a:endParaRPr lang="de-DE" dirty="0"/>
          </a:p>
          <a:p>
            <a:pPr lvl="1"/>
            <a:r>
              <a:rPr lang="en-US" dirty="0"/>
              <a:t>q9RXqH5sPtBxKER2</a:t>
            </a:r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023664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9292E-6E14-964B-87C1-0BE6CF76C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Class </a:t>
            </a:r>
            <a:r>
              <a:rPr lang="de-DE" dirty="0" err="1"/>
              <a:t>Hours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E6C7C9-7562-2649-ADCF-AEB2492FB5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Mo: 8:00am – 11:15am</a:t>
            </a:r>
          </a:p>
          <a:p>
            <a:r>
              <a:rPr lang="de-DE" dirty="0"/>
              <a:t>01.02.2021: </a:t>
            </a:r>
            <a:r>
              <a:rPr lang="de-DE" dirty="0" err="1"/>
              <a:t>Exam</a:t>
            </a:r>
            <a:endParaRPr lang="de-DE" dirty="0"/>
          </a:p>
          <a:p>
            <a:r>
              <a:rPr lang="de-DE" dirty="0"/>
              <a:t>08.02.2021: Extensive </a:t>
            </a:r>
            <a:r>
              <a:rPr lang="de-DE" dirty="0" err="1"/>
              <a:t>Exam</a:t>
            </a:r>
            <a:r>
              <a:rPr lang="de-DE" dirty="0"/>
              <a:t> Review</a:t>
            </a:r>
          </a:p>
          <a:p>
            <a:r>
              <a:rPr lang="de-DE" dirty="0"/>
              <a:t>15.02.2021: </a:t>
            </a:r>
            <a:r>
              <a:rPr lang="de-DE" dirty="0" err="1"/>
              <a:t>Ongoing</a:t>
            </a:r>
            <a:r>
              <a:rPr lang="de-DE" dirty="0"/>
              <a:t> CRAM Research &amp; Innovation Projects  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333720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E89F9-7263-D14C-97BB-1CF89A843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Preparing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09E936-547F-604E-BD0D-7FF5E91940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de-DE" dirty="0"/>
          </a:p>
          <a:p>
            <a:r>
              <a:rPr lang="de-DE" dirty="0" err="1"/>
              <a:t>Got</a:t>
            </a:r>
            <a:r>
              <a:rPr lang="de-DE" dirty="0"/>
              <a:t> </a:t>
            </a:r>
            <a:r>
              <a:rPr lang="de-DE" u="sng" dirty="0" err="1"/>
              <a:t>finance</a:t>
            </a:r>
            <a:r>
              <a:rPr lang="de-DE" dirty="0"/>
              <a:t> </a:t>
            </a:r>
            <a:r>
              <a:rPr lang="de-DE" dirty="0" err="1"/>
              <a:t>knowledge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Python: </a:t>
            </a:r>
            <a:r>
              <a:rPr lang="de-DE" dirty="0" err="1"/>
              <a:t>come</a:t>
            </a:r>
            <a:r>
              <a:rPr lang="de-DE" dirty="0"/>
              <a:t> (</a:t>
            </a:r>
            <a:r>
              <a:rPr lang="de-DE" dirty="0" err="1"/>
              <a:t>un</a:t>
            </a:r>
            <a:r>
              <a:rPr lang="de-DE" dirty="0"/>
              <a:t>)-</a:t>
            </a:r>
            <a:r>
              <a:rPr lang="de-DE" dirty="0" err="1"/>
              <a:t>prepared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… </a:t>
            </a:r>
            <a:r>
              <a:rPr lang="de-DE" dirty="0" err="1"/>
              <a:t>know</a:t>
            </a:r>
            <a:r>
              <a:rPr lang="de-DE" dirty="0"/>
              <a:t> </a:t>
            </a:r>
            <a:r>
              <a:rPr lang="de-DE" dirty="0" err="1"/>
              <a:t>nothing</a:t>
            </a:r>
            <a:r>
              <a:rPr lang="de-DE" dirty="0"/>
              <a:t> </a:t>
            </a:r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finance</a:t>
            </a:r>
            <a:r>
              <a:rPr lang="de-DE" dirty="0"/>
              <a:t>: </a:t>
            </a:r>
            <a:r>
              <a:rPr lang="de-DE" dirty="0" err="1"/>
              <a:t>watch</a:t>
            </a:r>
            <a:r>
              <a:rPr lang="de-DE" dirty="0"/>
              <a:t> </a:t>
            </a:r>
            <a:r>
              <a:rPr lang="de-DE" dirty="0" err="1"/>
              <a:t>Chair‘s</a:t>
            </a:r>
            <a:r>
              <a:rPr lang="de-DE" dirty="0"/>
              <a:t> YT </a:t>
            </a:r>
            <a:r>
              <a:rPr lang="de-DE" dirty="0" err="1"/>
              <a:t>videos</a:t>
            </a:r>
            <a:r>
              <a:rPr lang="de-DE" dirty="0"/>
              <a:t> </a:t>
            </a:r>
            <a:r>
              <a:rPr lang="de-DE" dirty="0" err="1"/>
              <a:t>prior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class</a:t>
            </a:r>
            <a:r>
              <a:rPr lang="de-DE" dirty="0"/>
              <a:t> (</a:t>
            </a:r>
            <a:r>
              <a:rPr lang="de-DE" dirty="0" err="1"/>
              <a:t>see</a:t>
            </a:r>
            <a:r>
              <a:rPr lang="de-DE" dirty="0"/>
              <a:t> </a:t>
            </a:r>
            <a:r>
              <a:rPr lang="de-DE" dirty="0" err="1"/>
              <a:t>ipynb</a:t>
            </a:r>
            <a:r>
              <a:rPr lang="de-DE" dirty="0"/>
              <a:t>)</a:t>
            </a:r>
          </a:p>
          <a:p>
            <a:endParaRPr lang="de-DE" dirty="0"/>
          </a:p>
          <a:p>
            <a:r>
              <a:rPr lang="de-DE" dirty="0"/>
              <a:t>… </a:t>
            </a:r>
            <a:r>
              <a:rPr lang="de-DE" dirty="0" err="1"/>
              <a:t>know</a:t>
            </a:r>
            <a:r>
              <a:rPr lang="de-DE" dirty="0"/>
              <a:t> </a:t>
            </a:r>
            <a:r>
              <a:rPr lang="de-DE" dirty="0" err="1"/>
              <a:t>nothing</a:t>
            </a:r>
            <a:r>
              <a:rPr lang="de-DE" dirty="0"/>
              <a:t> </a:t>
            </a:r>
            <a:r>
              <a:rPr lang="de-DE" dirty="0" err="1"/>
              <a:t>about</a:t>
            </a:r>
            <a:r>
              <a:rPr lang="de-DE" dirty="0"/>
              <a:t> Python: </a:t>
            </a:r>
            <a:r>
              <a:rPr lang="de-DE" dirty="0" err="1"/>
              <a:t>watch</a:t>
            </a:r>
            <a:r>
              <a:rPr lang="de-DE" dirty="0"/>
              <a:t> </a:t>
            </a:r>
            <a:r>
              <a:rPr lang="de-DE" dirty="0" err="1"/>
              <a:t>some</a:t>
            </a:r>
            <a:r>
              <a:rPr lang="de-DE" dirty="0"/>
              <a:t> Python </a:t>
            </a:r>
            <a:r>
              <a:rPr lang="de-DE" dirty="0" err="1"/>
              <a:t>tutorials</a:t>
            </a:r>
            <a:r>
              <a:rPr lang="de-DE" dirty="0"/>
              <a:t> </a:t>
            </a:r>
          </a:p>
          <a:p>
            <a:endParaRPr lang="de-DE" dirty="0"/>
          </a:p>
          <a:p>
            <a:r>
              <a:rPr lang="de-DE" dirty="0" err="1"/>
              <a:t>Contribute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group‘s</a:t>
            </a:r>
            <a:r>
              <a:rPr lang="de-DE" dirty="0"/>
              <a:t> </a:t>
            </a:r>
            <a:r>
              <a:rPr lang="de-DE" dirty="0" err="1"/>
              <a:t>voluntary</a:t>
            </a:r>
            <a:r>
              <a:rPr lang="de-DE" dirty="0"/>
              <a:t> Python </a:t>
            </a:r>
            <a:r>
              <a:rPr lang="de-DE" dirty="0" err="1"/>
              <a:t>problem</a:t>
            </a:r>
            <a:r>
              <a:rPr lang="de-DE" dirty="0"/>
              <a:t> </a:t>
            </a:r>
            <a:r>
              <a:rPr lang="de-DE" dirty="0" err="1"/>
              <a:t>sets</a:t>
            </a:r>
            <a:endParaRPr lang="de-DE" dirty="0"/>
          </a:p>
          <a:p>
            <a:pPr marL="0" indent="0">
              <a:buNone/>
            </a:pPr>
            <a:r>
              <a:rPr lang="de-DE" dirty="0"/>
              <a:t> 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744257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DDC19-4298-E94D-B362-B9266B9B5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Preparing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8C631A-3595-6947-8583-05F789F263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err="1"/>
              <a:t>Textbook</a:t>
            </a:r>
            <a:endParaRPr lang="de-DE" dirty="0"/>
          </a:p>
          <a:p>
            <a:pPr lvl="1"/>
            <a:r>
              <a:rPr lang="de-DE" dirty="0" err="1"/>
              <a:t>No</a:t>
            </a:r>
            <a:r>
              <a:rPr lang="de-DE" dirty="0"/>
              <a:t> formal </a:t>
            </a:r>
            <a:r>
              <a:rPr lang="de-DE" dirty="0" err="1"/>
              <a:t>textbook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research</a:t>
            </a:r>
            <a:r>
              <a:rPr lang="de-DE" dirty="0"/>
              <a:t> </a:t>
            </a:r>
            <a:r>
              <a:rPr lang="de-DE" dirty="0" err="1"/>
              <a:t>paper</a:t>
            </a:r>
            <a:endParaRPr lang="de-DE" dirty="0"/>
          </a:p>
          <a:p>
            <a:pPr lvl="1"/>
            <a:endParaRPr lang="de-DE" dirty="0"/>
          </a:p>
          <a:p>
            <a:r>
              <a:rPr lang="de-DE" dirty="0"/>
              <a:t>Basic </a:t>
            </a:r>
            <a:r>
              <a:rPr lang="de-DE" dirty="0" err="1"/>
              <a:t>finance</a:t>
            </a:r>
            <a:r>
              <a:rPr lang="de-DE" dirty="0"/>
              <a:t> </a:t>
            </a:r>
            <a:r>
              <a:rPr lang="de-DE" dirty="0" err="1"/>
              <a:t>concepts</a:t>
            </a:r>
            <a:r>
              <a:rPr lang="de-DE" dirty="0"/>
              <a:t>: </a:t>
            </a:r>
            <a:r>
              <a:rPr lang="de-DE" dirty="0" err="1"/>
              <a:t>Chair‘s</a:t>
            </a:r>
            <a:r>
              <a:rPr lang="de-DE" dirty="0"/>
              <a:t> YT </a:t>
            </a:r>
            <a:r>
              <a:rPr lang="de-DE" dirty="0" err="1"/>
              <a:t>channel</a:t>
            </a:r>
            <a:endParaRPr lang="de-DE" dirty="0"/>
          </a:p>
          <a:p>
            <a:r>
              <a:rPr lang="de-DE" dirty="0"/>
              <a:t>Basic Learning </a:t>
            </a:r>
            <a:r>
              <a:rPr lang="de-DE" dirty="0" err="1"/>
              <a:t>Algorithms</a:t>
            </a:r>
            <a:r>
              <a:rPr lang="de-DE" dirty="0"/>
              <a:t>: </a:t>
            </a:r>
            <a:r>
              <a:rPr lang="de-DE" dirty="0" err="1"/>
              <a:t>Chair‘s</a:t>
            </a:r>
            <a:r>
              <a:rPr lang="de-DE" dirty="0"/>
              <a:t> YT </a:t>
            </a:r>
            <a:r>
              <a:rPr lang="de-DE" dirty="0" err="1"/>
              <a:t>channel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„</a:t>
            </a:r>
            <a:r>
              <a:rPr lang="de-DE" dirty="0" err="1"/>
              <a:t>google</a:t>
            </a:r>
            <a:r>
              <a:rPr lang="de-DE" dirty="0"/>
              <a:t>“</a:t>
            </a:r>
          </a:p>
          <a:p>
            <a:endParaRPr lang="de-DE" dirty="0"/>
          </a:p>
          <a:p>
            <a:r>
              <a:rPr lang="de-DE" dirty="0"/>
              <a:t>Further </a:t>
            </a:r>
            <a:r>
              <a:rPr lang="de-DE" dirty="0" err="1"/>
              <a:t>reading</a:t>
            </a:r>
            <a:endParaRPr lang="de-DE" dirty="0"/>
          </a:p>
          <a:p>
            <a:pPr lvl="1"/>
            <a:r>
              <a:rPr lang="de-DE" dirty="0"/>
              <a:t>Google </a:t>
            </a:r>
            <a:r>
              <a:rPr lang="de-DE" dirty="0" err="1"/>
              <a:t>is</a:t>
            </a:r>
            <a:r>
              <a:rPr lang="de-DE" dirty="0"/>
              <a:t> …</a:t>
            </a:r>
          </a:p>
          <a:p>
            <a:pPr lvl="1"/>
            <a:r>
              <a:rPr lang="de-DE" dirty="0"/>
              <a:t>Follow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interest</a:t>
            </a:r>
            <a:endParaRPr lang="de-DE" dirty="0"/>
          </a:p>
          <a:p>
            <a:pPr lvl="1"/>
            <a:r>
              <a:rPr lang="de-DE" dirty="0" err="1"/>
              <a:t>Ask</a:t>
            </a:r>
            <a:r>
              <a:rPr lang="de-DE" dirty="0"/>
              <a:t> </a:t>
            </a:r>
            <a:r>
              <a:rPr lang="de-DE" dirty="0" err="1"/>
              <a:t>me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individial</a:t>
            </a:r>
            <a:r>
              <a:rPr lang="de-DE" dirty="0"/>
              <a:t> </a:t>
            </a:r>
            <a:r>
              <a:rPr lang="de-DE" dirty="0" err="1"/>
              <a:t>guidance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968445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399CD-7DBB-BF40-8FF7-FFCB21892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82892-3BCF-0F44-82CE-445854491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Punched Tape 3">
            <a:extLst>
              <a:ext uri="{FF2B5EF4-FFF2-40B4-BE49-F238E27FC236}">
                <a16:creationId xmlns:a16="http://schemas.microsoft.com/office/drawing/2014/main" id="{E8A962CE-B810-B940-B350-B20088D69431}"/>
              </a:ext>
            </a:extLst>
          </p:cNvPr>
          <p:cNvSpPr/>
          <p:nvPr/>
        </p:nvSpPr>
        <p:spPr>
          <a:xfrm>
            <a:off x="1479479" y="1489753"/>
            <a:ext cx="9226193" cy="4345968"/>
          </a:xfrm>
          <a:prstGeom prst="flowChartPunchedTa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Exam</a:t>
            </a:r>
            <a:endParaRPr lang="de-DE" dirty="0"/>
          </a:p>
        </p:txBody>
      </p:sp>
      <p:sp>
        <p:nvSpPr>
          <p:cNvPr id="5" name="Punched Tape 4">
            <a:extLst>
              <a:ext uri="{FF2B5EF4-FFF2-40B4-BE49-F238E27FC236}">
                <a16:creationId xmlns:a16="http://schemas.microsoft.com/office/drawing/2014/main" id="{225188C0-2A08-894E-903E-85183358D69C}"/>
              </a:ext>
            </a:extLst>
          </p:cNvPr>
          <p:cNvSpPr/>
          <p:nvPr/>
        </p:nvSpPr>
        <p:spPr>
          <a:xfrm>
            <a:off x="1571946" y="1624690"/>
            <a:ext cx="9226193" cy="4345968"/>
          </a:xfrm>
          <a:prstGeom prst="flowChartPunchedTa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400" dirty="0"/>
              <a:t>Course Content</a:t>
            </a:r>
          </a:p>
        </p:txBody>
      </p:sp>
    </p:spTree>
    <p:extLst>
      <p:ext uri="{BB962C8B-B14F-4D97-AF65-F5344CB8AC3E}">
        <p14:creationId xmlns:p14="http://schemas.microsoft.com/office/powerpoint/2010/main" val="37218060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694EF-9ADF-A54D-B89C-8E530AE35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Course </a:t>
            </a:r>
            <a:r>
              <a:rPr lang="de-DE" dirty="0" err="1"/>
              <a:t>Philosophy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7E02E7-AC72-134E-AAC7-55C18AD857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want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understand</a:t>
            </a:r>
            <a:r>
              <a:rPr lang="de-DE" dirty="0"/>
              <a:t> </a:t>
            </a:r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drives</a:t>
            </a:r>
            <a:r>
              <a:rPr lang="de-DE" dirty="0"/>
              <a:t> Euro-area </a:t>
            </a:r>
            <a:r>
              <a:rPr lang="de-DE" dirty="0" err="1"/>
              <a:t>asset</a:t>
            </a:r>
            <a:r>
              <a:rPr lang="de-DE" dirty="0"/>
              <a:t> </a:t>
            </a:r>
            <a:r>
              <a:rPr lang="de-DE" dirty="0" err="1"/>
              <a:t>markets</a:t>
            </a:r>
            <a:r>
              <a:rPr lang="de-DE" dirty="0"/>
              <a:t> 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 err="1"/>
              <a:t>Aggregated</a:t>
            </a:r>
            <a:r>
              <a:rPr lang="de-DE" dirty="0"/>
              <a:t> European </a:t>
            </a:r>
            <a:r>
              <a:rPr lang="de-DE" dirty="0" err="1"/>
              <a:t>equity</a:t>
            </a:r>
            <a:r>
              <a:rPr lang="de-DE" dirty="0"/>
              <a:t> was flat </a:t>
            </a:r>
            <a:r>
              <a:rPr lang="de-DE" dirty="0" err="1"/>
              <a:t>over</a:t>
            </a:r>
            <a:r>
              <a:rPr lang="de-DE" dirty="0"/>
              <a:t> </a:t>
            </a:r>
            <a:r>
              <a:rPr lang="de-DE" dirty="0" err="1"/>
              <a:t>past</a:t>
            </a:r>
            <a:r>
              <a:rPr lang="de-DE" dirty="0"/>
              <a:t> </a:t>
            </a:r>
            <a:r>
              <a:rPr lang="de-DE" dirty="0" err="1"/>
              <a:t>decades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find </a:t>
            </a:r>
            <a:r>
              <a:rPr lang="de-DE" dirty="0" err="1"/>
              <a:t>patterns</a:t>
            </a:r>
            <a:r>
              <a:rPr lang="de-DE" dirty="0"/>
              <a:t> </a:t>
            </a:r>
            <a:r>
              <a:rPr lang="de-DE" dirty="0" err="1"/>
              <a:t>there</a:t>
            </a:r>
            <a:r>
              <a:rPr lang="de-DE" dirty="0"/>
              <a:t> …. </a:t>
            </a:r>
            <a:r>
              <a:rPr lang="de-DE" dirty="0" err="1"/>
              <a:t>We</a:t>
            </a:r>
            <a:r>
              <a:rPr lang="de-DE" dirty="0"/>
              <a:t> find </a:t>
            </a:r>
            <a:r>
              <a:rPr lang="de-DE" dirty="0" err="1"/>
              <a:t>them</a:t>
            </a:r>
            <a:r>
              <a:rPr lang="de-DE" dirty="0"/>
              <a:t> </a:t>
            </a:r>
            <a:r>
              <a:rPr lang="de-DE" dirty="0" err="1"/>
              <a:t>everywhere</a:t>
            </a:r>
            <a:r>
              <a:rPr lang="de-DE" dirty="0"/>
              <a:t>….</a:t>
            </a:r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133502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7D6EF-8558-1445-A4E2-64D365E52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AB1A4E3-70EF-9F46-AB39-7BEC711CBC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9156666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47955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399CD-7DBB-BF40-8FF7-FFCB21892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Next: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82892-3BCF-0F44-82CE-445854491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Punched Tape 3">
            <a:extLst>
              <a:ext uri="{FF2B5EF4-FFF2-40B4-BE49-F238E27FC236}">
                <a16:creationId xmlns:a16="http://schemas.microsoft.com/office/drawing/2014/main" id="{E8A962CE-B810-B940-B350-B20088D69431}"/>
              </a:ext>
            </a:extLst>
          </p:cNvPr>
          <p:cNvSpPr/>
          <p:nvPr/>
        </p:nvSpPr>
        <p:spPr>
          <a:xfrm>
            <a:off x="1479479" y="1489753"/>
            <a:ext cx="9226193" cy="4345968"/>
          </a:xfrm>
          <a:prstGeom prst="flowChartPunchedTa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Exam</a:t>
            </a:r>
            <a:endParaRPr lang="de-DE" dirty="0"/>
          </a:p>
        </p:txBody>
      </p:sp>
      <p:sp>
        <p:nvSpPr>
          <p:cNvPr id="5" name="Punched Tape 4">
            <a:extLst>
              <a:ext uri="{FF2B5EF4-FFF2-40B4-BE49-F238E27FC236}">
                <a16:creationId xmlns:a16="http://schemas.microsoft.com/office/drawing/2014/main" id="{225188C0-2A08-894E-903E-85183358D69C}"/>
              </a:ext>
            </a:extLst>
          </p:cNvPr>
          <p:cNvSpPr/>
          <p:nvPr/>
        </p:nvSpPr>
        <p:spPr>
          <a:xfrm>
            <a:off x="1571946" y="1624690"/>
            <a:ext cx="9226193" cy="4345968"/>
          </a:xfrm>
          <a:prstGeom prst="flowChartPunchedTa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400" dirty="0" err="1"/>
              <a:t>Shall</a:t>
            </a:r>
            <a:r>
              <a:rPr lang="de-DE" sz="4400" dirty="0"/>
              <a:t> </a:t>
            </a:r>
            <a:r>
              <a:rPr lang="de-DE" sz="4400" dirty="0" err="1"/>
              <a:t>we</a:t>
            </a:r>
            <a:r>
              <a:rPr lang="de-DE" sz="4400" dirty="0"/>
              <a:t> </a:t>
            </a:r>
            <a:r>
              <a:rPr lang="de-DE" sz="4400" dirty="0" err="1"/>
              <a:t>get</a:t>
            </a:r>
            <a:r>
              <a:rPr lang="de-DE" sz="4400" dirty="0"/>
              <a:t> </a:t>
            </a:r>
            <a:r>
              <a:rPr lang="de-DE" sz="4400" dirty="0" err="1"/>
              <a:t>some</a:t>
            </a:r>
            <a:r>
              <a:rPr lang="de-DE" sz="4400" dirty="0"/>
              <a:t> </a:t>
            </a:r>
            <a:r>
              <a:rPr lang="de-DE" sz="4400" dirty="0" err="1"/>
              <a:t>data</a:t>
            </a:r>
            <a:r>
              <a:rPr lang="de-DE" sz="44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661165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399CD-7DBB-BF40-8FF7-FFCB21892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82892-3BCF-0F44-82CE-445854491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Punched Tape 3">
            <a:extLst>
              <a:ext uri="{FF2B5EF4-FFF2-40B4-BE49-F238E27FC236}">
                <a16:creationId xmlns:a16="http://schemas.microsoft.com/office/drawing/2014/main" id="{E8A962CE-B810-B940-B350-B20088D69431}"/>
              </a:ext>
            </a:extLst>
          </p:cNvPr>
          <p:cNvSpPr/>
          <p:nvPr/>
        </p:nvSpPr>
        <p:spPr>
          <a:xfrm>
            <a:off x="1479479" y="1489753"/>
            <a:ext cx="9226193" cy="4345968"/>
          </a:xfrm>
          <a:prstGeom prst="flowChartPunchedTa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Exam</a:t>
            </a:r>
            <a:endParaRPr lang="de-DE" dirty="0"/>
          </a:p>
        </p:txBody>
      </p:sp>
      <p:sp>
        <p:nvSpPr>
          <p:cNvPr id="5" name="Punched Tape 4">
            <a:extLst>
              <a:ext uri="{FF2B5EF4-FFF2-40B4-BE49-F238E27FC236}">
                <a16:creationId xmlns:a16="http://schemas.microsoft.com/office/drawing/2014/main" id="{225188C0-2A08-894E-903E-85183358D69C}"/>
              </a:ext>
            </a:extLst>
          </p:cNvPr>
          <p:cNvSpPr/>
          <p:nvPr/>
        </p:nvSpPr>
        <p:spPr>
          <a:xfrm>
            <a:off x="1571946" y="1624690"/>
            <a:ext cx="9226193" cy="4345968"/>
          </a:xfrm>
          <a:prstGeom prst="flowChartPunchedTa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400" dirty="0" err="1"/>
              <a:t>Me</a:t>
            </a:r>
            <a:endParaRPr lang="de-DE" sz="4400" dirty="0"/>
          </a:p>
        </p:txBody>
      </p:sp>
    </p:spTree>
    <p:extLst>
      <p:ext uri="{BB962C8B-B14F-4D97-AF65-F5344CB8AC3E}">
        <p14:creationId xmlns:p14="http://schemas.microsoft.com/office/powerpoint/2010/main" val="944168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935F2-0158-1B4C-87F3-7689CB208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Me</a:t>
            </a:r>
            <a:r>
              <a:rPr lang="de-DE" dirty="0"/>
              <a:t>: </a:t>
            </a:r>
            <a:r>
              <a:rPr lang="de-DE" dirty="0" err="1"/>
              <a:t>Contact</a:t>
            </a:r>
            <a:r>
              <a:rPr lang="de-DE" dirty="0"/>
              <a:t>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33A395-3263-8F44-BA2F-FAA5FDA937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Prof </a:t>
            </a:r>
            <a:r>
              <a:rPr lang="de-DE" dirty="0" err="1"/>
              <a:t>Dr</a:t>
            </a:r>
            <a:r>
              <a:rPr lang="de-DE" dirty="0"/>
              <a:t> Maxim Ulrich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>
                <a:hlinkClick r:id="rId2"/>
              </a:rPr>
              <a:t>maxim.ulrich@kit.edu</a:t>
            </a:r>
            <a:endParaRPr lang="de-DE" dirty="0"/>
          </a:p>
          <a:p>
            <a:pPr marL="0" indent="0">
              <a:buNone/>
            </a:pPr>
            <a:r>
              <a:rPr lang="de-DE" dirty="0"/>
              <a:t>Virtual Office Hour: </a:t>
            </a:r>
            <a:r>
              <a:rPr lang="de-DE" b="1" dirty="0">
                <a:solidFill>
                  <a:srgbClr val="FF0000"/>
                </a:solidFill>
              </a:rPr>
              <a:t>Th: 4pm </a:t>
            </a:r>
            <a:r>
              <a:rPr lang="de-DE" dirty="0"/>
              <a:t>(MS Teams)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Research: </a:t>
            </a:r>
            <a:r>
              <a:rPr lang="de-DE" dirty="0">
                <a:hlinkClick r:id="rId3"/>
              </a:rPr>
              <a:t>http:</a:t>
            </a:r>
            <a:r>
              <a:rPr lang="de-DE" dirty="0">
                <a:sym typeface="Wingdings" pitchFamily="2" charset="2"/>
                <a:hlinkClick r:id="rId3"/>
              </a:rPr>
              <a:t>//risk.fbv.kit.edu/c-ram</a:t>
            </a:r>
            <a:endParaRPr lang="de-DE" dirty="0">
              <a:sym typeface="Wingdings" pitchFamily="2" charset="2"/>
            </a:endParaRP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11594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81475-64FB-4A4C-ACC4-296A3F3EA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Me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F9EBF1-107C-8E44-8248-845C2A0A86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sz="2400" dirty="0"/>
              <a:t>Professor </a:t>
            </a:r>
            <a:r>
              <a:rPr lang="de-DE" sz="2400" dirty="0" err="1"/>
              <a:t>for</a:t>
            </a:r>
            <a:r>
              <a:rPr lang="de-DE" sz="2400" dirty="0"/>
              <a:t> </a:t>
            </a:r>
            <a:r>
              <a:rPr lang="de-DE" sz="2400" dirty="0" err="1"/>
              <a:t>Finance</a:t>
            </a:r>
            <a:r>
              <a:rPr lang="de-DE" sz="2400" dirty="0"/>
              <a:t> </a:t>
            </a:r>
            <a:r>
              <a:rPr lang="de-DE" sz="2400" dirty="0" err="1"/>
              <a:t>and</a:t>
            </a:r>
            <a:r>
              <a:rPr lang="de-DE" sz="2400" dirty="0"/>
              <a:t> </a:t>
            </a:r>
            <a:r>
              <a:rPr lang="de-DE" sz="2400" dirty="0" err="1"/>
              <a:t>Risk</a:t>
            </a:r>
            <a:r>
              <a:rPr lang="de-DE" sz="2400" dirty="0"/>
              <a:t> Management, KIT, 2014- </a:t>
            </a:r>
          </a:p>
          <a:p>
            <a:r>
              <a:rPr lang="de-DE" sz="2400" dirty="0"/>
              <a:t>Professor </a:t>
            </a:r>
            <a:r>
              <a:rPr lang="de-DE" sz="2400" dirty="0" err="1"/>
              <a:t>for</a:t>
            </a:r>
            <a:r>
              <a:rPr lang="de-DE" sz="2400" dirty="0"/>
              <a:t> </a:t>
            </a:r>
            <a:r>
              <a:rPr lang="de-DE" sz="2400" dirty="0" err="1"/>
              <a:t>Finance</a:t>
            </a:r>
            <a:r>
              <a:rPr lang="de-DE" sz="2400" dirty="0"/>
              <a:t> </a:t>
            </a:r>
            <a:r>
              <a:rPr lang="de-DE" sz="2400" dirty="0" err="1"/>
              <a:t>and</a:t>
            </a:r>
            <a:r>
              <a:rPr lang="de-DE" sz="2400" dirty="0"/>
              <a:t> Economics at Columbia University, GSB, NYC, 2008 – 2013</a:t>
            </a:r>
          </a:p>
          <a:p>
            <a:r>
              <a:rPr lang="de-DE" sz="2400" dirty="0"/>
              <a:t>Dr. </a:t>
            </a:r>
            <a:r>
              <a:rPr lang="de-DE" sz="2400" dirty="0" err="1"/>
              <a:t>rer</a:t>
            </a:r>
            <a:r>
              <a:rPr lang="de-DE" sz="2400" dirty="0"/>
              <a:t>. pol in Financial Economics, Goethe University, Frankfurt, 2003-2008</a:t>
            </a:r>
          </a:p>
          <a:p>
            <a:r>
              <a:rPr lang="de-DE" sz="2400" dirty="0"/>
              <a:t>Diplom, Business Economics, University </a:t>
            </a:r>
            <a:r>
              <a:rPr lang="de-DE" sz="2400" dirty="0" err="1"/>
              <a:t>of</a:t>
            </a:r>
            <a:r>
              <a:rPr lang="de-DE" sz="2400" dirty="0"/>
              <a:t> </a:t>
            </a:r>
            <a:r>
              <a:rPr lang="de-DE" sz="2400" dirty="0" err="1"/>
              <a:t>Eichstaett</a:t>
            </a:r>
            <a:r>
              <a:rPr lang="de-DE" sz="2400" dirty="0"/>
              <a:t>-Ingolstadt, 1999 - 2003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Passion:</a:t>
            </a:r>
          </a:p>
          <a:p>
            <a:pPr>
              <a:buFontTx/>
              <a:buChar char="-"/>
            </a:pPr>
            <a:r>
              <a:rPr lang="de-DE" sz="2400" dirty="0" err="1"/>
              <a:t>Intersection</a:t>
            </a:r>
            <a:r>
              <a:rPr lang="de-DE" sz="2400" dirty="0"/>
              <a:t> </a:t>
            </a:r>
            <a:r>
              <a:rPr lang="de-DE" sz="2400" dirty="0" err="1"/>
              <a:t>of</a:t>
            </a:r>
            <a:r>
              <a:rPr lang="de-DE" sz="2400" dirty="0"/>
              <a:t> </a:t>
            </a:r>
            <a:r>
              <a:rPr lang="de-DE" sz="2400" dirty="0" err="1"/>
              <a:t>Finance</a:t>
            </a:r>
            <a:r>
              <a:rPr lang="de-DE" sz="2400" dirty="0"/>
              <a:t> &amp; </a:t>
            </a:r>
            <a:r>
              <a:rPr lang="de-DE" sz="2400" dirty="0" err="1"/>
              <a:t>Informatics</a:t>
            </a:r>
            <a:endParaRPr lang="de-DE" sz="2400" dirty="0"/>
          </a:p>
          <a:p>
            <a:pPr>
              <a:buFontTx/>
              <a:buChar char="-"/>
            </a:pPr>
            <a:r>
              <a:rPr lang="de-DE" sz="2400" dirty="0"/>
              <a:t>Financial Data Service</a:t>
            </a:r>
          </a:p>
          <a:p>
            <a:pPr>
              <a:buFontTx/>
              <a:buChar char="-"/>
            </a:pPr>
            <a:r>
              <a:rPr lang="de-DE" sz="2400" dirty="0" err="1"/>
              <a:t>Supporting</a:t>
            </a:r>
            <a:r>
              <a:rPr lang="de-DE" sz="2400" dirty="0"/>
              <a:t> </a:t>
            </a:r>
            <a:r>
              <a:rPr lang="de-DE" sz="2400" dirty="0" err="1"/>
              <a:t>financial</a:t>
            </a:r>
            <a:r>
              <a:rPr lang="de-DE" sz="2400" dirty="0"/>
              <a:t> </a:t>
            </a:r>
            <a:r>
              <a:rPr lang="de-DE" sz="2400" dirty="0" err="1"/>
              <a:t>disruptions</a:t>
            </a:r>
            <a:r>
              <a:rPr lang="de-DE" sz="2400" dirty="0"/>
              <a:t> </a:t>
            </a:r>
          </a:p>
          <a:p>
            <a:pPr>
              <a:buFontTx/>
              <a:buChar char="-"/>
            </a:pPr>
            <a:r>
              <a:rPr lang="de-DE" sz="2400" dirty="0" err="1"/>
              <a:t>Unleashing</a:t>
            </a:r>
            <a:r>
              <a:rPr lang="de-DE" sz="2400" dirty="0"/>
              <a:t> </a:t>
            </a:r>
            <a:r>
              <a:rPr lang="de-DE" sz="2400" dirty="0" err="1"/>
              <a:t>the</a:t>
            </a:r>
            <a:r>
              <a:rPr lang="de-DE" sz="2400" dirty="0"/>
              <a:t> </a:t>
            </a:r>
            <a:r>
              <a:rPr lang="de-DE" sz="2400" dirty="0" err="1"/>
              <a:t>value</a:t>
            </a:r>
            <a:r>
              <a:rPr lang="de-DE" sz="2400" dirty="0"/>
              <a:t> </a:t>
            </a:r>
            <a:r>
              <a:rPr lang="de-DE" sz="2400" dirty="0" err="1"/>
              <a:t>of</a:t>
            </a:r>
            <a:r>
              <a:rPr lang="de-DE" sz="2400" dirty="0"/>
              <a:t> Option Data Science (high-</a:t>
            </a:r>
            <a:r>
              <a:rPr lang="de-DE" sz="2400" dirty="0" err="1"/>
              <a:t>frequency</a:t>
            </a:r>
            <a:r>
              <a:rPr lang="de-DE" sz="2400" dirty="0"/>
              <a:t>, ML &amp; Big Data)</a:t>
            </a:r>
          </a:p>
        </p:txBody>
      </p:sp>
    </p:spTree>
    <p:extLst>
      <p:ext uri="{BB962C8B-B14F-4D97-AF65-F5344CB8AC3E}">
        <p14:creationId xmlns:p14="http://schemas.microsoft.com/office/powerpoint/2010/main" val="40827704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399CD-7DBB-BF40-8FF7-FFCB21892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82892-3BCF-0F44-82CE-445854491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Punched Tape 3">
            <a:extLst>
              <a:ext uri="{FF2B5EF4-FFF2-40B4-BE49-F238E27FC236}">
                <a16:creationId xmlns:a16="http://schemas.microsoft.com/office/drawing/2014/main" id="{E8A962CE-B810-B940-B350-B20088D69431}"/>
              </a:ext>
            </a:extLst>
          </p:cNvPr>
          <p:cNvSpPr/>
          <p:nvPr/>
        </p:nvSpPr>
        <p:spPr>
          <a:xfrm>
            <a:off x="1479479" y="1489753"/>
            <a:ext cx="9226193" cy="4345968"/>
          </a:xfrm>
          <a:prstGeom prst="flowChartPunchedTa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Exam</a:t>
            </a:r>
            <a:endParaRPr lang="de-DE" dirty="0"/>
          </a:p>
        </p:txBody>
      </p:sp>
      <p:sp>
        <p:nvSpPr>
          <p:cNvPr id="5" name="Punched Tape 4">
            <a:extLst>
              <a:ext uri="{FF2B5EF4-FFF2-40B4-BE49-F238E27FC236}">
                <a16:creationId xmlns:a16="http://schemas.microsoft.com/office/drawing/2014/main" id="{225188C0-2A08-894E-903E-85183358D69C}"/>
              </a:ext>
            </a:extLst>
          </p:cNvPr>
          <p:cNvSpPr/>
          <p:nvPr/>
        </p:nvSpPr>
        <p:spPr>
          <a:xfrm>
            <a:off x="1571946" y="1624690"/>
            <a:ext cx="9226193" cy="4345968"/>
          </a:xfrm>
          <a:prstGeom prst="flowChartPunchedTa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400" dirty="0" err="1"/>
              <a:t>Machine</a:t>
            </a:r>
            <a:r>
              <a:rPr lang="de-DE" sz="4400" dirty="0"/>
              <a:t> Learning </a:t>
            </a:r>
            <a:r>
              <a:rPr lang="de-DE" sz="4400" dirty="0" err="1"/>
              <a:t>and</a:t>
            </a:r>
            <a:r>
              <a:rPr lang="de-DE" sz="4400" dirty="0"/>
              <a:t> Data Science in </a:t>
            </a:r>
            <a:r>
              <a:rPr lang="de-DE" sz="4400" dirty="0" err="1"/>
              <a:t>Finance</a:t>
            </a:r>
            <a:endParaRPr lang="de-DE" sz="4400" dirty="0"/>
          </a:p>
        </p:txBody>
      </p:sp>
    </p:spTree>
    <p:extLst>
      <p:ext uri="{BB962C8B-B14F-4D97-AF65-F5344CB8AC3E}">
        <p14:creationId xmlns:p14="http://schemas.microsoft.com/office/powerpoint/2010/main" val="20881893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DB20F-A330-F44A-84D8-4E528F120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 err="1"/>
              <a:t>Machine</a:t>
            </a:r>
            <a:r>
              <a:rPr lang="de-DE" sz="4000" dirty="0"/>
              <a:t> Learning in </a:t>
            </a:r>
            <a:r>
              <a:rPr lang="de-DE" sz="4000" dirty="0" err="1"/>
              <a:t>Finance</a:t>
            </a:r>
            <a:endParaRPr lang="de-DE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382744-5D07-F041-B4BB-85881934C3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000" b="1" dirty="0">
                <a:solidFill>
                  <a:srgbClr val="C00000"/>
                </a:solidFill>
              </a:rPr>
              <a:t>4min</a:t>
            </a:r>
          </a:p>
          <a:p>
            <a:pPr marL="0" indent="0">
              <a:buNone/>
            </a:pPr>
            <a:r>
              <a:rPr lang="de-DE" sz="2000" dirty="0"/>
              <a:t> </a:t>
            </a:r>
            <a:r>
              <a:rPr lang="de-DE" sz="2000" dirty="0">
                <a:hlinkClick r:id="rId2"/>
              </a:rPr>
              <a:t>https://www.aqr.com/Learning-Center/Machine-Learning/Video-Introduction?from=learning</a:t>
            </a:r>
            <a:endParaRPr lang="de-DE" sz="2000" dirty="0"/>
          </a:p>
          <a:p>
            <a:pPr marL="0" indent="0">
              <a:buNone/>
            </a:pPr>
            <a:endParaRPr lang="de-DE" sz="2000" dirty="0"/>
          </a:p>
          <a:p>
            <a:pPr marL="0" indent="0">
              <a:buNone/>
            </a:pPr>
            <a:endParaRPr lang="de-DE" sz="2000" dirty="0"/>
          </a:p>
          <a:p>
            <a:pPr marL="0" indent="0">
              <a:buNone/>
            </a:pPr>
            <a:r>
              <a:rPr lang="de-DE" sz="2000" dirty="0"/>
              <a:t>20min (</a:t>
            </a:r>
            <a:r>
              <a:rPr lang="de-DE" sz="2000" dirty="0" err="1"/>
              <a:t>for</a:t>
            </a:r>
            <a:r>
              <a:rPr lang="de-DE" sz="2000" dirty="0"/>
              <a:t> </a:t>
            </a:r>
            <a:r>
              <a:rPr lang="de-DE" sz="2000" dirty="0" err="1"/>
              <a:t>home</a:t>
            </a:r>
            <a:r>
              <a:rPr lang="de-DE" sz="2000" dirty="0"/>
              <a:t>)</a:t>
            </a:r>
          </a:p>
          <a:p>
            <a:pPr marL="0" indent="0">
              <a:buNone/>
            </a:pPr>
            <a:r>
              <a:rPr lang="de-DE" sz="2000" dirty="0">
                <a:hlinkClick r:id="rId3"/>
              </a:rPr>
              <a:t>https://www.aqr.com/Insights/Podcasts/The-Curious-Investor/Season-Two/Can-Machines-Invest?from=learning</a:t>
            </a:r>
            <a:endParaRPr lang="de-DE" sz="2000" dirty="0"/>
          </a:p>
          <a:p>
            <a:pPr marL="0" indent="0">
              <a:buNone/>
            </a:pP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30351143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E513F-8A75-414B-8182-2CC6938E8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AI Engineers </a:t>
            </a:r>
            <a:r>
              <a:rPr lang="de-DE" dirty="0" err="1"/>
              <a:t>build</a:t>
            </a:r>
            <a:r>
              <a:rPr lang="de-DE" dirty="0"/>
              <a:t> </a:t>
            </a:r>
            <a:r>
              <a:rPr lang="de-DE" dirty="0" err="1"/>
              <a:t>up</a:t>
            </a:r>
            <a:r>
              <a:rPr lang="de-DE" dirty="0"/>
              <a:t> FDS &amp; ML Teams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532861-FE77-BB45-A215-4102298B4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hlinkClick r:id="rId2"/>
              </a:rPr>
              <a:t>https://news.efinancialcareers.com/de-en/276513/top-data-scientists-banks-and-hedge-funds</a:t>
            </a:r>
            <a:endParaRPr lang="de-DE" dirty="0"/>
          </a:p>
          <a:p>
            <a:endParaRPr lang="de-DE" dirty="0"/>
          </a:p>
          <a:p>
            <a:r>
              <a:rPr lang="de-DE" dirty="0"/>
              <a:t>Teams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highly</a:t>
            </a:r>
            <a:r>
              <a:rPr lang="de-DE" dirty="0"/>
              <a:t> </a:t>
            </a:r>
            <a:r>
              <a:rPr lang="de-DE" dirty="0" err="1"/>
              <a:t>interdisciplinary</a:t>
            </a:r>
            <a:endParaRPr lang="de-DE" dirty="0"/>
          </a:p>
          <a:p>
            <a:endParaRPr lang="de-DE" dirty="0"/>
          </a:p>
          <a:p>
            <a:r>
              <a:rPr lang="de-DE" dirty="0"/>
              <a:t>… a </a:t>
            </a:r>
            <a:r>
              <a:rPr lang="de-DE" dirty="0" err="1"/>
              <a:t>basic</a:t>
            </a:r>
            <a:r>
              <a:rPr lang="de-DE" dirty="0"/>
              <a:t> </a:t>
            </a:r>
            <a:r>
              <a:rPr lang="de-DE" dirty="0" err="1"/>
              <a:t>finance</a:t>
            </a:r>
            <a:r>
              <a:rPr lang="de-DE" dirty="0"/>
              <a:t> </a:t>
            </a:r>
            <a:r>
              <a:rPr lang="de-DE" dirty="0" err="1"/>
              <a:t>know-how</a:t>
            </a:r>
            <a:r>
              <a:rPr lang="de-DE" dirty="0"/>
              <a:t> </a:t>
            </a:r>
            <a:r>
              <a:rPr lang="de-DE" dirty="0" err="1"/>
              <a:t>does</a:t>
            </a:r>
            <a:r>
              <a:rPr lang="de-DE" dirty="0"/>
              <a:t> not hurt</a:t>
            </a:r>
          </a:p>
        </p:txBody>
      </p:sp>
    </p:spTree>
    <p:extLst>
      <p:ext uri="{BB962C8B-B14F-4D97-AF65-F5344CB8AC3E}">
        <p14:creationId xmlns:p14="http://schemas.microsoft.com/office/powerpoint/2010/main" val="15824753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88DC2-8F22-E04A-AB6E-CBF1F46FA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9697"/>
            <a:ext cx="10515600" cy="1490991"/>
          </a:xfrm>
        </p:spPr>
        <p:txBody>
          <a:bodyPr>
            <a:normAutofit fontScale="90000"/>
          </a:bodyPr>
          <a:lstStyle/>
          <a:p>
            <a:r>
              <a:rPr lang="de-DE" dirty="0" err="1"/>
              <a:t>Nasdaq.com</a:t>
            </a:r>
            <a:r>
              <a:rPr lang="de-DE" dirty="0"/>
              <a:t> on FDS </a:t>
            </a:r>
            <a:r>
              <a:rPr lang="de-DE" dirty="0" err="1"/>
              <a:t>and</a:t>
            </a:r>
            <a:r>
              <a:rPr lang="de-DE" dirty="0"/>
              <a:t> FE,</a:t>
            </a:r>
            <a:br>
              <a:rPr lang="de-DE" dirty="0"/>
            </a:br>
            <a:r>
              <a:rPr lang="de-DE" dirty="0"/>
              <a:t> </a:t>
            </a:r>
            <a:r>
              <a:rPr lang="de-DE" sz="2200" dirty="0">
                <a:hlinkClick r:id="rId2"/>
              </a:rPr>
              <a:t>https://www.nasdaq.com/articles/the-rise-of-the-financial-data-scientist-2019-09-27</a:t>
            </a:r>
            <a:br>
              <a:rPr lang="de-DE" sz="2200" dirty="0"/>
            </a:b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C64715-18A6-004E-9EAE-C9A82FCDEA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 fontAlgn="base">
              <a:buNone/>
            </a:pPr>
            <a:r>
              <a:rPr lang="de-DE" dirty="0"/>
              <a:t>„Financial </a:t>
            </a:r>
            <a:r>
              <a:rPr lang="de-DE" dirty="0" err="1"/>
              <a:t>engineering</a:t>
            </a:r>
            <a:r>
              <a:rPr lang="de-DE" dirty="0"/>
              <a:t>, </a:t>
            </a:r>
            <a:r>
              <a:rPr lang="de-DE" dirty="0" err="1"/>
              <a:t>sometimes</a:t>
            </a:r>
            <a:r>
              <a:rPr lang="de-DE" dirty="0"/>
              <a:t> </a:t>
            </a:r>
            <a:r>
              <a:rPr lang="de-DE" dirty="0" err="1"/>
              <a:t>referred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computational</a:t>
            </a:r>
            <a:r>
              <a:rPr lang="de-DE" dirty="0"/>
              <a:t> </a:t>
            </a:r>
            <a:r>
              <a:rPr lang="de-DE" dirty="0" err="1"/>
              <a:t>finance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mathematical</a:t>
            </a:r>
            <a:r>
              <a:rPr lang="de-DE" dirty="0"/>
              <a:t> </a:t>
            </a:r>
            <a:r>
              <a:rPr lang="de-DE" dirty="0" err="1"/>
              <a:t>finance</a:t>
            </a:r>
            <a:r>
              <a:rPr lang="de-DE" dirty="0"/>
              <a:t>, </a:t>
            </a:r>
            <a:r>
              <a:rPr lang="de-DE" dirty="0" err="1"/>
              <a:t>is</a:t>
            </a:r>
            <a:r>
              <a:rPr lang="de-DE" dirty="0"/>
              <a:t> a </a:t>
            </a:r>
            <a:r>
              <a:rPr lang="de-DE" dirty="0" err="1"/>
              <a:t>position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requires</a:t>
            </a:r>
            <a:r>
              <a:rPr lang="de-DE" dirty="0"/>
              <a:t> </a:t>
            </a:r>
            <a:r>
              <a:rPr lang="de-DE" dirty="0" err="1"/>
              <a:t>similar</a:t>
            </a:r>
            <a:r>
              <a:rPr lang="de-DE" dirty="0"/>
              <a:t> </a:t>
            </a:r>
            <a:r>
              <a:rPr lang="de-DE" dirty="0" err="1"/>
              <a:t>skills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financial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scientist</a:t>
            </a:r>
            <a:r>
              <a:rPr lang="de-DE" dirty="0"/>
              <a:t> but </a:t>
            </a:r>
            <a:r>
              <a:rPr lang="de-DE" dirty="0" err="1"/>
              <a:t>functions</a:t>
            </a:r>
            <a:r>
              <a:rPr lang="de-DE" dirty="0"/>
              <a:t> </a:t>
            </a:r>
            <a:r>
              <a:rPr lang="de-DE" dirty="0" err="1"/>
              <a:t>very</a:t>
            </a:r>
            <a:r>
              <a:rPr lang="de-DE" dirty="0"/>
              <a:t> </a:t>
            </a:r>
            <a:r>
              <a:rPr lang="de-DE" dirty="0" err="1"/>
              <a:t>differently</a:t>
            </a:r>
            <a:r>
              <a:rPr lang="de-DE" dirty="0"/>
              <a:t>. This </a:t>
            </a:r>
            <a:r>
              <a:rPr lang="de-DE" dirty="0" err="1"/>
              <a:t>person</a:t>
            </a:r>
            <a:r>
              <a:rPr lang="de-DE" dirty="0"/>
              <a:t> </a:t>
            </a:r>
            <a:r>
              <a:rPr lang="de-DE" dirty="0" err="1"/>
              <a:t>applies</a:t>
            </a:r>
            <a:r>
              <a:rPr lang="de-DE" dirty="0"/>
              <a:t> </a:t>
            </a:r>
            <a:r>
              <a:rPr lang="de-DE" dirty="0" err="1"/>
              <a:t>financial</a:t>
            </a:r>
            <a:r>
              <a:rPr lang="de-DE" dirty="0"/>
              <a:t> </a:t>
            </a:r>
            <a:r>
              <a:rPr lang="de-DE" dirty="0" err="1"/>
              <a:t>knowledge</a:t>
            </a:r>
            <a:r>
              <a:rPr lang="de-DE" dirty="0"/>
              <a:t> </a:t>
            </a:r>
            <a:r>
              <a:rPr lang="de-DE" dirty="0" err="1"/>
              <a:t>along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strong </a:t>
            </a:r>
            <a:r>
              <a:rPr lang="de-DE" dirty="0" err="1"/>
              <a:t>programming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mathematical</a:t>
            </a:r>
            <a:r>
              <a:rPr lang="de-DE" dirty="0"/>
              <a:t> </a:t>
            </a:r>
            <a:r>
              <a:rPr lang="de-DE" dirty="0" err="1"/>
              <a:t>skills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improve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create</a:t>
            </a:r>
            <a:r>
              <a:rPr lang="de-DE" dirty="0"/>
              <a:t>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financial</a:t>
            </a:r>
            <a:r>
              <a:rPr lang="de-DE" dirty="0"/>
              <a:t> </a:t>
            </a:r>
            <a:r>
              <a:rPr lang="de-DE" dirty="0" err="1"/>
              <a:t>products</a:t>
            </a:r>
            <a:r>
              <a:rPr lang="de-DE" dirty="0"/>
              <a:t>. A </a:t>
            </a:r>
            <a:r>
              <a:rPr lang="de-DE" dirty="0" err="1"/>
              <a:t>financial</a:t>
            </a:r>
            <a:r>
              <a:rPr lang="de-DE" dirty="0"/>
              <a:t> </a:t>
            </a:r>
            <a:r>
              <a:rPr lang="de-DE" dirty="0" err="1"/>
              <a:t>engineer</a:t>
            </a:r>
            <a:r>
              <a:rPr lang="de-DE" dirty="0"/>
              <a:t> </a:t>
            </a:r>
            <a:r>
              <a:rPr lang="de-DE" dirty="0" err="1"/>
              <a:t>often</a:t>
            </a:r>
            <a:r>
              <a:rPr lang="de-DE" dirty="0"/>
              <a:t> </a:t>
            </a:r>
            <a:r>
              <a:rPr lang="de-DE" dirty="0" err="1"/>
              <a:t>acts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an </a:t>
            </a:r>
            <a:r>
              <a:rPr lang="de-DE" dirty="0" err="1"/>
              <a:t>intermediary</a:t>
            </a:r>
            <a:r>
              <a:rPr lang="de-DE" dirty="0"/>
              <a:t> </a:t>
            </a:r>
            <a:r>
              <a:rPr lang="de-DE" dirty="0" err="1"/>
              <a:t>between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business</a:t>
            </a:r>
            <a:r>
              <a:rPr lang="de-DE" dirty="0"/>
              <a:t> </a:t>
            </a:r>
            <a:r>
              <a:rPr lang="de-DE" dirty="0" err="1"/>
              <a:t>team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IT </a:t>
            </a:r>
            <a:r>
              <a:rPr lang="de-DE" dirty="0" err="1"/>
              <a:t>team</a:t>
            </a:r>
            <a:r>
              <a:rPr lang="de-DE" dirty="0"/>
              <a:t> in a </a:t>
            </a:r>
            <a:r>
              <a:rPr lang="de-DE" dirty="0" err="1"/>
              <a:t>finance</a:t>
            </a:r>
            <a:r>
              <a:rPr lang="de-DE" dirty="0"/>
              <a:t> </a:t>
            </a:r>
            <a:r>
              <a:rPr lang="de-DE" dirty="0" err="1"/>
              <a:t>company</a:t>
            </a:r>
            <a:r>
              <a:rPr lang="de-DE" dirty="0"/>
              <a:t>.</a:t>
            </a:r>
          </a:p>
          <a:p>
            <a:pPr marL="0" indent="0" fontAlgn="base">
              <a:buNone/>
            </a:pPr>
            <a:r>
              <a:rPr lang="de-DE" dirty="0"/>
              <a:t>The </a:t>
            </a:r>
            <a:r>
              <a:rPr lang="de-DE" dirty="0" err="1"/>
              <a:t>financial</a:t>
            </a:r>
            <a:r>
              <a:rPr lang="de-DE" dirty="0"/>
              <a:t> </a:t>
            </a:r>
            <a:r>
              <a:rPr lang="de-DE" dirty="0" err="1"/>
              <a:t>engineer</a:t>
            </a:r>
            <a:r>
              <a:rPr lang="de-DE" dirty="0"/>
              <a:t> </a:t>
            </a:r>
            <a:r>
              <a:rPr lang="de-DE" dirty="0" err="1"/>
              <a:t>typically</a:t>
            </a:r>
            <a:r>
              <a:rPr lang="de-DE" dirty="0"/>
              <a:t> </a:t>
            </a:r>
            <a:r>
              <a:rPr lang="de-DE" dirty="0" err="1"/>
              <a:t>helps</a:t>
            </a:r>
            <a:r>
              <a:rPr lang="de-DE" dirty="0"/>
              <a:t> </a:t>
            </a:r>
            <a:r>
              <a:rPr lang="de-DE" dirty="0" err="1"/>
              <a:t>create</a:t>
            </a:r>
            <a:r>
              <a:rPr lang="de-DE" dirty="0"/>
              <a:t> </a:t>
            </a:r>
            <a:r>
              <a:rPr lang="de-DE" dirty="0" err="1"/>
              <a:t>financial</a:t>
            </a:r>
            <a:r>
              <a:rPr lang="de-DE" dirty="0"/>
              <a:t> </a:t>
            </a:r>
            <a:r>
              <a:rPr lang="de-DE" dirty="0" err="1"/>
              <a:t>products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,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instance</a:t>
            </a:r>
            <a:r>
              <a:rPr lang="de-DE" dirty="0"/>
              <a:t>, </a:t>
            </a:r>
            <a:r>
              <a:rPr lang="de-DE" dirty="0" err="1"/>
              <a:t>assess</a:t>
            </a:r>
            <a:r>
              <a:rPr lang="de-DE" dirty="0"/>
              <a:t> </a:t>
            </a:r>
            <a:r>
              <a:rPr lang="de-DE" dirty="0" err="1"/>
              <a:t>risk</a:t>
            </a:r>
            <a:r>
              <a:rPr lang="de-DE" dirty="0"/>
              <a:t>. </a:t>
            </a:r>
            <a:r>
              <a:rPr lang="de-DE" b="1" dirty="0"/>
              <a:t>The </a:t>
            </a:r>
            <a:r>
              <a:rPr lang="de-DE" b="1" dirty="0" err="1"/>
              <a:t>financial</a:t>
            </a:r>
            <a:r>
              <a:rPr lang="de-DE" b="1" dirty="0"/>
              <a:t> </a:t>
            </a:r>
            <a:r>
              <a:rPr lang="de-DE" b="1" dirty="0" err="1"/>
              <a:t>data</a:t>
            </a:r>
            <a:r>
              <a:rPr lang="de-DE" b="1" dirty="0"/>
              <a:t> </a:t>
            </a:r>
            <a:r>
              <a:rPr lang="de-DE" b="1" dirty="0" err="1"/>
              <a:t>scientist</a:t>
            </a:r>
            <a:r>
              <a:rPr lang="de-DE" b="1" dirty="0"/>
              <a:t> </a:t>
            </a:r>
            <a:r>
              <a:rPr lang="de-DE" b="1" dirty="0" err="1"/>
              <a:t>is</a:t>
            </a:r>
            <a:r>
              <a:rPr lang="de-DE" b="1" dirty="0"/>
              <a:t> </a:t>
            </a:r>
            <a:r>
              <a:rPr lang="de-DE" b="1" dirty="0" err="1"/>
              <a:t>expected</a:t>
            </a:r>
            <a:r>
              <a:rPr lang="de-DE" b="1" dirty="0"/>
              <a:t> </a:t>
            </a:r>
            <a:r>
              <a:rPr lang="de-DE" b="1" dirty="0" err="1"/>
              <a:t>to</a:t>
            </a:r>
            <a:r>
              <a:rPr lang="de-DE" b="1" dirty="0"/>
              <a:t> </a:t>
            </a:r>
            <a:r>
              <a:rPr lang="de-DE" b="1" dirty="0" err="1"/>
              <a:t>have</a:t>
            </a:r>
            <a:r>
              <a:rPr lang="de-DE" b="1" dirty="0"/>
              <a:t> </a:t>
            </a:r>
            <a:r>
              <a:rPr lang="de-DE" b="1" dirty="0" err="1"/>
              <a:t>almost</a:t>
            </a:r>
            <a:r>
              <a:rPr lang="de-DE" b="1" dirty="0"/>
              <a:t> all </a:t>
            </a:r>
            <a:r>
              <a:rPr lang="de-DE" b="1" dirty="0" err="1"/>
              <a:t>of</a:t>
            </a:r>
            <a:r>
              <a:rPr lang="de-DE" b="1" dirty="0"/>
              <a:t> </a:t>
            </a:r>
            <a:r>
              <a:rPr lang="de-DE" b="1" dirty="0" err="1"/>
              <a:t>the</a:t>
            </a:r>
            <a:r>
              <a:rPr lang="de-DE" b="1" dirty="0"/>
              <a:t> same </a:t>
            </a:r>
            <a:r>
              <a:rPr lang="de-DE" b="1" dirty="0" err="1"/>
              <a:t>skills</a:t>
            </a:r>
            <a:r>
              <a:rPr lang="de-DE" b="1" dirty="0"/>
              <a:t> </a:t>
            </a:r>
            <a:r>
              <a:rPr lang="de-DE" b="1" dirty="0" err="1"/>
              <a:t>as</a:t>
            </a:r>
            <a:r>
              <a:rPr lang="de-DE" b="1" dirty="0"/>
              <a:t> a </a:t>
            </a:r>
            <a:r>
              <a:rPr lang="de-DE" b="1" dirty="0" err="1"/>
              <a:t>financial</a:t>
            </a:r>
            <a:r>
              <a:rPr lang="de-DE" b="1" dirty="0"/>
              <a:t> </a:t>
            </a:r>
            <a:r>
              <a:rPr lang="de-DE" b="1" dirty="0" err="1"/>
              <a:t>engineer</a:t>
            </a:r>
            <a:r>
              <a:rPr lang="de-DE" b="1" dirty="0"/>
              <a:t> </a:t>
            </a:r>
            <a:r>
              <a:rPr lang="de-DE" b="1" dirty="0" err="1"/>
              <a:t>and</a:t>
            </a:r>
            <a:r>
              <a:rPr lang="de-DE" b="1" dirty="0"/>
              <a:t> </a:t>
            </a:r>
            <a:r>
              <a:rPr lang="de-DE" b="1" dirty="0" err="1"/>
              <a:t>additionally</a:t>
            </a:r>
            <a:r>
              <a:rPr lang="de-DE" b="1" dirty="0"/>
              <a:t> </a:t>
            </a:r>
            <a:r>
              <a:rPr lang="de-DE" b="1" dirty="0" err="1"/>
              <a:t>applies</a:t>
            </a:r>
            <a:r>
              <a:rPr lang="de-DE" b="1" dirty="0"/>
              <a:t> </a:t>
            </a:r>
            <a:r>
              <a:rPr lang="de-DE" b="1" dirty="0" err="1"/>
              <a:t>machine</a:t>
            </a:r>
            <a:r>
              <a:rPr lang="de-DE" b="1" dirty="0"/>
              <a:t> </a:t>
            </a:r>
            <a:r>
              <a:rPr lang="de-DE" b="1" dirty="0" err="1"/>
              <a:t>learning</a:t>
            </a:r>
            <a:r>
              <a:rPr lang="de-DE" b="1" dirty="0"/>
              <a:t> </a:t>
            </a:r>
            <a:r>
              <a:rPr lang="de-DE" b="1" dirty="0" err="1"/>
              <a:t>techniques</a:t>
            </a:r>
            <a:r>
              <a:rPr lang="de-DE" b="1" dirty="0"/>
              <a:t> </a:t>
            </a:r>
            <a:r>
              <a:rPr lang="de-DE" b="1" dirty="0" err="1"/>
              <a:t>to</a:t>
            </a:r>
            <a:r>
              <a:rPr lang="de-DE" b="1" dirty="0"/>
              <a:t> </a:t>
            </a:r>
            <a:r>
              <a:rPr lang="de-DE" b="1" dirty="0" err="1">
                <a:solidFill>
                  <a:srgbClr val="C00000"/>
                </a:solidFill>
              </a:rPr>
              <a:t>automate</a:t>
            </a:r>
            <a:r>
              <a:rPr lang="de-DE" b="1" dirty="0">
                <a:solidFill>
                  <a:srgbClr val="C00000"/>
                </a:solidFill>
              </a:rPr>
              <a:t> </a:t>
            </a:r>
            <a:r>
              <a:rPr lang="de-DE" b="1" dirty="0" err="1">
                <a:solidFill>
                  <a:srgbClr val="C00000"/>
                </a:solidFill>
              </a:rPr>
              <a:t>data-driven</a:t>
            </a:r>
            <a:r>
              <a:rPr lang="de-DE" b="1" dirty="0">
                <a:solidFill>
                  <a:srgbClr val="C00000"/>
                </a:solidFill>
              </a:rPr>
              <a:t> </a:t>
            </a:r>
            <a:r>
              <a:rPr lang="de-DE" b="1" dirty="0" err="1">
                <a:solidFill>
                  <a:srgbClr val="C00000"/>
                </a:solidFill>
              </a:rPr>
              <a:t>decision-making</a:t>
            </a:r>
            <a:r>
              <a:rPr lang="de-DE" dirty="0"/>
              <a:t>. </a:t>
            </a:r>
            <a:r>
              <a:rPr lang="de-DE" dirty="0" err="1"/>
              <a:t>Both</a:t>
            </a:r>
            <a:r>
              <a:rPr lang="de-DE" dirty="0"/>
              <a:t> </a:t>
            </a:r>
            <a:r>
              <a:rPr lang="de-DE" dirty="0" err="1"/>
              <a:t>play</a:t>
            </a:r>
            <a:r>
              <a:rPr lang="de-DE" dirty="0"/>
              <a:t> a </a:t>
            </a:r>
            <a:r>
              <a:rPr lang="de-DE" dirty="0" err="1"/>
              <a:t>role</a:t>
            </a:r>
            <a:r>
              <a:rPr lang="de-DE" dirty="0"/>
              <a:t> in </a:t>
            </a:r>
            <a:r>
              <a:rPr lang="de-DE" dirty="0" err="1"/>
              <a:t>building</a:t>
            </a:r>
            <a:r>
              <a:rPr lang="de-DE" dirty="0"/>
              <a:t> </a:t>
            </a:r>
            <a:r>
              <a:rPr lang="de-DE" dirty="0" err="1"/>
              <a:t>financial</a:t>
            </a:r>
            <a:r>
              <a:rPr lang="de-DE" dirty="0"/>
              <a:t> </a:t>
            </a:r>
            <a:r>
              <a:rPr lang="de-DE" dirty="0" err="1"/>
              <a:t>models</a:t>
            </a:r>
            <a:r>
              <a:rPr lang="de-DE" dirty="0"/>
              <a:t>, but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scientist</a:t>
            </a:r>
            <a:r>
              <a:rPr lang="de-DE" dirty="0"/>
              <a:t> </a:t>
            </a:r>
            <a:r>
              <a:rPr lang="de-DE" dirty="0" err="1"/>
              <a:t>extracts</a:t>
            </a:r>
            <a:r>
              <a:rPr lang="de-DE" dirty="0"/>
              <a:t> </a:t>
            </a:r>
            <a:r>
              <a:rPr lang="de-DE" dirty="0" err="1"/>
              <a:t>value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these</a:t>
            </a:r>
            <a:r>
              <a:rPr lang="de-DE" dirty="0"/>
              <a:t> </a:t>
            </a:r>
            <a:r>
              <a:rPr lang="de-DE" dirty="0" err="1"/>
              <a:t>models</a:t>
            </a:r>
            <a:r>
              <a:rPr lang="de-DE" dirty="0"/>
              <a:t>.“</a:t>
            </a:r>
          </a:p>
          <a:p>
            <a:pPr marL="0" indent="0">
              <a:buNone/>
            </a:pPr>
            <a:br>
              <a:rPr lang="de-DE" dirty="0"/>
            </a:b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945489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7907680D1BA034FB82FEF6BD179E312" ma:contentTypeVersion="2" ma:contentTypeDescription="Create a new document." ma:contentTypeScope="" ma:versionID="4ff9f6198f694f1e4e68278fa9a22b65">
  <xsd:schema xmlns:xsd="http://www.w3.org/2001/XMLSchema" xmlns:xs="http://www.w3.org/2001/XMLSchema" xmlns:p="http://schemas.microsoft.com/office/2006/metadata/properties" xmlns:ns2="14629a30-f372-4d7e-b4d4-0a79895dc096" targetNamespace="http://schemas.microsoft.com/office/2006/metadata/properties" ma:root="true" ma:fieldsID="d884a065f0dbb4654a81e86f0f1b3237" ns2:_="">
    <xsd:import namespace="14629a30-f372-4d7e-b4d4-0a79895dc09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4629a30-f372-4d7e-b4d4-0a79895dc09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2A669FF-E84D-4553-9C54-CD6B2D818270}"/>
</file>

<file path=customXml/itemProps2.xml><?xml version="1.0" encoding="utf-8"?>
<ds:datastoreItem xmlns:ds="http://schemas.openxmlformats.org/officeDocument/2006/customXml" ds:itemID="{52EA496A-34B6-4A8D-8DAD-D9617FE394C2}"/>
</file>

<file path=customXml/itemProps3.xml><?xml version="1.0" encoding="utf-8"?>
<ds:datastoreItem xmlns:ds="http://schemas.openxmlformats.org/officeDocument/2006/customXml" ds:itemID="{0B90F042-EBC7-4D04-8DB1-DD98173E6EC3}"/>
</file>

<file path=docProps/app.xml><?xml version="1.0" encoding="utf-8"?>
<Properties xmlns="http://schemas.openxmlformats.org/officeDocument/2006/extended-properties" xmlns:vt="http://schemas.openxmlformats.org/officeDocument/2006/docPropsVTypes">
  <TotalTime>1479</TotalTime>
  <Words>1397</Words>
  <Application>Microsoft Macintosh PowerPoint</Application>
  <PresentationFormat>Widescreen</PresentationFormat>
  <Paragraphs>189</Paragraphs>
  <Slides>27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Wingdings</vt:lpstr>
      <vt:lpstr>Office Theme</vt:lpstr>
      <vt:lpstr>KIT Msc Module:  Data Science for Finance</vt:lpstr>
      <vt:lpstr>Agenda</vt:lpstr>
      <vt:lpstr>PowerPoint Presentation</vt:lpstr>
      <vt:lpstr>About Me: Contact Information</vt:lpstr>
      <vt:lpstr>About Me</vt:lpstr>
      <vt:lpstr>PowerPoint Presentation</vt:lpstr>
      <vt:lpstr>Machine Learning in Finance</vt:lpstr>
      <vt:lpstr>AI Engineers build up FDS &amp; ML Teams</vt:lpstr>
      <vt:lpstr>Nasdaq.com on FDS and FE,  https://www.nasdaq.com/articles/the-rise-of-the-financial-data-scientist-2019-09-27 </vt:lpstr>
      <vt:lpstr>The lack of financial data scientists, https://www.nasdaq.com/articles/the-rise-of-the-financial-data-scientist-2019-09-27 </vt:lpstr>
      <vt:lpstr>PowerPoint Presentation</vt:lpstr>
      <vt:lpstr>The course</vt:lpstr>
      <vt:lpstr>We do:</vt:lpstr>
      <vt:lpstr>But what about</vt:lpstr>
      <vt:lpstr>But what about</vt:lpstr>
      <vt:lpstr>PowerPoint Presentation</vt:lpstr>
      <vt:lpstr>Modul Handbooks: </vt:lpstr>
      <vt:lpstr>Exam: Date</vt:lpstr>
      <vt:lpstr>Exam: Content</vt:lpstr>
      <vt:lpstr>Exam: Logistics</vt:lpstr>
      <vt:lpstr>Class Hours</vt:lpstr>
      <vt:lpstr>Preparing for Class</vt:lpstr>
      <vt:lpstr>Preparing for Class</vt:lpstr>
      <vt:lpstr>PowerPoint Presentation</vt:lpstr>
      <vt:lpstr>Course Philosophy</vt:lpstr>
      <vt:lpstr>PowerPoint Presentation</vt:lpstr>
      <vt:lpstr>Next: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Msc Module: Data Science for Finance</dc:title>
  <dc:creator>Microsoft Office User</dc:creator>
  <cp:lastModifiedBy>Microsoft Office User</cp:lastModifiedBy>
  <cp:revision>84</cp:revision>
  <dcterms:created xsi:type="dcterms:W3CDTF">2020-10-26T14:17:50Z</dcterms:created>
  <dcterms:modified xsi:type="dcterms:W3CDTF">2020-10-30T17:03:05Z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0x01010077907680D1BA034FB82FEF6BD179E312</vt:lpwstr>
  </property>
</Properties>
</file>