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5"/>
    <p:sldMasterId id="2147483746" r:id="rId6"/>
    <p:sldMasterId id="2147483768" r:id="rId7"/>
  </p:sldMasterIdLst>
  <p:notesMasterIdLst>
    <p:notesMasterId r:id="rId45"/>
  </p:notesMasterIdLst>
  <p:handoutMasterIdLst>
    <p:handoutMasterId r:id="rId46"/>
  </p:handoutMasterIdLst>
  <p:sldIdLst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8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419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ing and docker" id="{328A9DD3-2EDE-6448-BAB5-FDC10F748DD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8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419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488"/>
    <a:srgbClr val="B5D79E"/>
    <a:srgbClr val="686868"/>
    <a:srgbClr val="777777"/>
    <a:srgbClr val="7C7C7C"/>
    <a:srgbClr val="07090F"/>
    <a:srgbClr val="D72B32"/>
    <a:srgbClr val="EC7F3F"/>
    <a:srgbClr val="1D76BB"/>
    <a:srgbClr val="7C5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466" autoAdjust="0"/>
  </p:normalViewPr>
  <p:slideViewPr>
    <p:cSldViewPr snapToGrid="0">
      <p:cViewPr varScale="1">
        <p:scale>
          <a:sx n="100" d="100"/>
          <a:sy n="100" d="100"/>
        </p:scale>
        <p:origin x="-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4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89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1861E-EC8C-B04B-8CAF-78122C024E7A}" type="doc">
      <dgm:prSet loTypeId="urn:microsoft.com/office/officeart/2005/8/layout/cycle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1EF0AE-3654-DE43-8937-2D46E191867F}">
      <dgm:prSet phldrT="[Text]" custT="1"/>
      <dgm:spPr/>
      <dgm:t>
        <a:bodyPr/>
        <a:lstStyle/>
        <a:p>
          <a:r>
            <a:rPr lang="en-US" sz="1400" b="1" dirty="0" smtClean="0"/>
            <a:t>Development</a:t>
          </a:r>
          <a:endParaRPr lang="en-US" sz="1400" b="1" dirty="0"/>
        </a:p>
      </dgm:t>
    </dgm:pt>
    <dgm:pt modelId="{13BE03E0-804B-3443-B92C-929557AE4130}" type="parTrans" cxnId="{2A0807FF-8DBB-074E-9747-04858BED0745}">
      <dgm:prSet/>
      <dgm:spPr/>
      <dgm:t>
        <a:bodyPr/>
        <a:lstStyle/>
        <a:p>
          <a:endParaRPr lang="en-US" sz="2400" b="1"/>
        </a:p>
      </dgm:t>
    </dgm:pt>
    <dgm:pt modelId="{6DCEB33C-E2E2-BC42-A1E4-9667AA15DE4B}" type="sibTrans" cxnId="{2A0807FF-8DBB-074E-9747-04858BED0745}">
      <dgm:prSet custT="1"/>
      <dgm:spPr/>
      <dgm:t>
        <a:bodyPr/>
        <a:lstStyle/>
        <a:p>
          <a:endParaRPr lang="en-US" sz="1600" b="1"/>
        </a:p>
      </dgm:t>
    </dgm:pt>
    <dgm:pt modelId="{CABC6807-75E4-A14C-AD61-1C225098E9DA}">
      <dgm:prSet phldrT="[Text]" custT="1"/>
      <dgm:spPr/>
      <dgm:t>
        <a:bodyPr/>
        <a:lstStyle/>
        <a:p>
          <a:r>
            <a:rPr lang="en-US" sz="1800" b="1" dirty="0" smtClean="0"/>
            <a:t>Source code commit</a:t>
          </a:r>
          <a:endParaRPr lang="en-US" sz="1800" b="1" dirty="0"/>
        </a:p>
      </dgm:t>
    </dgm:pt>
    <dgm:pt modelId="{A5768FD8-0140-F743-9C5C-CBAAE65D1DCF}" type="parTrans" cxnId="{7AA14B5F-0896-074B-B4B4-8EA8151C3A3B}">
      <dgm:prSet/>
      <dgm:spPr/>
      <dgm:t>
        <a:bodyPr/>
        <a:lstStyle/>
        <a:p>
          <a:endParaRPr lang="en-US" sz="2400" b="1"/>
        </a:p>
      </dgm:t>
    </dgm:pt>
    <dgm:pt modelId="{8476E3D6-67CE-E747-BF86-D49CB3610FA1}" type="sibTrans" cxnId="{7AA14B5F-0896-074B-B4B4-8EA8151C3A3B}">
      <dgm:prSet custT="1"/>
      <dgm:spPr/>
      <dgm:t>
        <a:bodyPr/>
        <a:lstStyle/>
        <a:p>
          <a:endParaRPr lang="en-US" sz="1600" b="1"/>
        </a:p>
      </dgm:t>
    </dgm:pt>
    <dgm:pt modelId="{822F1F1A-D511-AF4A-9E9F-85CFD0044FFF}">
      <dgm:prSet phldrT="[Text]" custT="1"/>
      <dgm:spPr/>
      <dgm:t>
        <a:bodyPr/>
        <a:lstStyle/>
        <a:p>
          <a:r>
            <a:rPr lang="en-US" sz="1800" b="1" dirty="0" smtClean="0"/>
            <a:t>Build server</a:t>
          </a:r>
          <a:endParaRPr lang="en-US" sz="1800" b="1" dirty="0"/>
        </a:p>
      </dgm:t>
    </dgm:pt>
    <dgm:pt modelId="{06A973DB-D12D-134E-85B9-99174BB33DA1}" type="parTrans" cxnId="{F467D996-47F3-DB44-A294-1DE80BA32920}">
      <dgm:prSet/>
      <dgm:spPr/>
      <dgm:t>
        <a:bodyPr/>
        <a:lstStyle/>
        <a:p>
          <a:endParaRPr lang="en-US" sz="2400" b="1"/>
        </a:p>
      </dgm:t>
    </dgm:pt>
    <dgm:pt modelId="{B8CFFA7C-D8A9-C845-9F69-B40F23040E5E}" type="sibTrans" cxnId="{F467D996-47F3-DB44-A294-1DE80BA32920}">
      <dgm:prSet custT="1"/>
      <dgm:spPr/>
      <dgm:t>
        <a:bodyPr/>
        <a:lstStyle/>
        <a:p>
          <a:endParaRPr lang="en-US" sz="1600" b="1"/>
        </a:p>
      </dgm:t>
    </dgm:pt>
    <dgm:pt modelId="{B7C97B1C-6E33-8A4A-AAEB-D19DDB545C99}">
      <dgm:prSet phldrT="[Text]" custT="1"/>
      <dgm:spPr/>
      <dgm:t>
        <a:bodyPr/>
        <a:lstStyle/>
        <a:p>
          <a:r>
            <a:rPr lang="en-US" sz="1800" b="1" dirty="0" smtClean="0"/>
            <a:t>Automated tests run</a:t>
          </a:r>
          <a:endParaRPr lang="en-US" sz="1800" b="1" dirty="0"/>
        </a:p>
      </dgm:t>
    </dgm:pt>
    <dgm:pt modelId="{3312979C-4075-8741-9A86-5D8596193676}" type="parTrans" cxnId="{03D9CF91-9ECF-7242-8B1B-7479B8FB0888}">
      <dgm:prSet/>
      <dgm:spPr/>
      <dgm:t>
        <a:bodyPr/>
        <a:lstStyle/>
        <a:p>
          <a:endParaRPr lang="en-US" sz="2400" b="1"/>
        </a:p>
      </dgm:t>
    </dgm:pt>
    <dgm:pt modelId="{A3D34F1D-7A1D-2B42-8AC8-D38F7ED53E63}" type="sibTrans" cxnId="{03D9CF91-9ECF-7242-8B1B-7479B8FB0888}">
      <dgm:prSet custT="1"/>
      <dgm:spPr/>
      <dgm:t>
        <a:bodyPr/>
        <a:lstStyle/>
        <a:p>
          <a:endParaRPr lang="en-US" sz="1600" b="1"/>
        </a:p>
      </dgm:t>
    </dgm:pt>
    <dgm:pt modelId="{840BEDAF-37E0-8D41-8BFE-C563A1D67A03}">
      <dgm:prSet phldrT="[Text]" custT="1"/>
      <dgm:spPr/>
      <dgm:t>
        <a:bodyPr/>
        <a:lstStyle/>
        <a:p>
          <a:r>
            <a:rPr lang="en-US" sz="1800" b="1" dirty="0" smtClean="0"/>
            <a:t>Testing results</a:t>
          </a:r>
          <a:endParaRPr lang="en-US" sz="1800" b="1" dirty="0"/>
        </a:p>
      </dgm:t>
    </dgm:pt>
    <dgm:pt modelId="{483B1297-DC6B-C744-8938-050397115776}" type="parTrans" cxnId="{2DADE305-3FDE-0747-B46F-7D09D2EC2867}">
      <dgm:prSet/>
      <dgm:spPr/>
      <dgm:t>
        <a:bodyPr/>
        <a:lstStyle/>
        <a:p>
          <a:endParaRPr lang="en-US" sz="2400" b="1"/>
        </a:p>
      </dgm:t>
    </dgm:pt>
    <dgm:pt modelId="{594AD2AC-CE7C-0A4B-8421-FFBC5B8FF08E}" type="sibTrans" cxnId="{2DADE305-3FDE-0747-B46F-7D09D2EC2867}">
      <dgm:prSet custT="1"/>
      <dgm:spPr/>
      <dgm:t>
        <a:bodyPr/>
        <a:lstStyle/>
        <a:p>
          <a:endParaRPr lang="en-US" sz="1600" b="1"/>
        </a:p>
      </dgm:t>
    </dgm:pt>
    <dgm:pt modelId="{DA39BFC4-B263-B744-939F-EDB981052609}" type="pres">
      <dgm:prSet presAssocID="{C1A1861E-EC8C-B04B-8CAF-78122C024E7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218B4B-F889-FE46-A1CB-968990C78D8A}" type="pres">
      <dgm:prSet presAssocID="{841EF0AE-3654-DE43-8937-2D46E191867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9D132-1E14-AB49-B8DD-80E4A0F5E4C7}" type="pres">
      <dgm:prSet presAssocID="{6DCEB33C-E2E2-BC42-A1E4-9667AA15DE4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3B7FEDF-4B0D-0E45-94BC-4903DDCD0D33}" type="pres">
      <dgm:prSet presAssocID="{6DCEB33C-E2E2-BC42-A1E4-9667AA15DE4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76AD741-75C3-6849-AE5C-F80D40396795}" type="pres">
      <dgm:prSet presAssocID="{CABC6807-75E4-A14C-AD61-1C225098E9D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C05A2-4E48-DF44-959A-DCC69D716A6A}" type="pres">
      <dgm:prSet presAssocID="{8476E3D6-67CE-E747-BF86-D49CB3610FA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1D2B84E-5E2A-C84C-A9EA-FEB2AA2CC8BB}" type="pres">
      <dgm:prSet presAssocID="{8476E3D6-67CE-E747-BF86-D49CB3610FA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ACA9FFB-7057-874C-B5DF-7D97023D53BA}" type="pres">
      <dgm:prSet presAssocID="{822F1F1A-D511-AF4A-9E9F-85CFD0044F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1F268-FD65-184D-9431-6E307322379A}" type="pres">
      <dgm:prSet presAssocID="{B8CFFA7C-D8A9-C845-9F69-B40F23040E5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9022470-B3A1-4746-9F09-7F789EBB3BA2}" type="pres">
      <dgm:prSet presAssocID="{B8CFFA7C-D8A9-C845-9F69-B40F23040E5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DC8AA45-BEF2-9B44-A9BF-DBE5BED9C402}" type="pres">
      <dgm:prSet presAssocID="{B7C97B1C-6E33-8A4A-AAEB-D19DDB545C9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F8022-4765-3044-A44D-F4D39013AFEA}" type="pres">
      <dgm:prSet presAssocID="{A3D34F1D-7A1D-2B42-8AC8-D38F7ED53E6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9742799-6092-974F-A92C-D5ABBE265E74}" type="pres">
      <dgm:prSet presAssocID="{A3D34F1D-7A1D-2B42-8AC8-D38F7ED53E6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E7CB6EF-647A-4040-852F-593CA2E5B746}" type="pres">
      <dgm:prSet presAssocID="{840BEDAF-37E0-8D41-8BFE-C563A1D67A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2F06D-F4C6-8743-A3C1-4E431A1A9DF5}" type="pres">
      <dgm:prSet presAssocID="{594AD2AC-CE7C-0A4B-8421-FFBC5B8FF08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53480E3-612D-DF4B-B6E5-A5C92D732114}" type="pres">
      <dgm:prSet presAssocID="{594AD2AC-CE7C-0A4B-8421-FFBC5B8FF08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E345C76-9D4D-684F-BF42-0EFEBD78F14F}" type="presOf" srcId="{8476E3D6-67CE-E747-BF86-D49CB3610FA1}" destId="{91D2B84E-5E2A-C84C-A9EA-FEB2AA2CC8BB}" srcOrd="1" destOrd="0" presId="urn:microsoft.com/office/officeart/2005/8/layout/cycle2"/>
    <dgm:cxn modelId="{7AA14B5F-0896-074B-B4B4-8EA8151C3A3B}" srcId="{C1A1861E-EC8C-B04B-8CAF-78122C024E7A}" destId="{CABC6807-75E4-A14C-AD61-1C225098E9DA}" srcOrd="1" destOrd="0" parTransId="{A5768FD8-0140-F743-9C5C-CBAAE65D1DCF}" sibTransId="{8476E3D6-67CE-E747-BF86-D49CB3610FA1}"/>
    <dgm:cxn modelId="{E8E2F292-4FB6-7D4F-835B-60D6C8A71FAF}" type="presOf" srcId="{A3D34F1D-7A1D-2B42-8AC8-D38F7ED53E63}" destId="{09742799-6092-974F-A92C-D5ABBE265E74}" srcOrd="1" destOrd="0" presId="urn:microsoft.com/office/officeart/2005/8/layout/cycle2"/>
    <dgm:cxn modelId="{7C1A2F7D-81BE-2948-8448-798287E92330}" type="presOf" srcId="{594AD2AC-CE7C-0A4B-8421-FFBC5B8FF08E}" destId="{B53480E3-612D-DF4B-B6E5-A5C92D732114}" srcOrd="1" destOrd="0" presId="urn:microsoft.com/office/officeart/2005/8/layout/cycle2"/>
    <dgm:cxn modelId="{50AD80FC-9F2E-DB47-8C50-811E70C48873}" type="presOf" srcId="{B8CFFA7C-D8A9-C845-9F69-B40F23040E5E}" destId="{89022470-B3A1-4746-9F09-7F789EBB3BA2}" srcOrd="1" destOrd="0" presId="urn:microsoft.com/office/officeart/2005/8/layout/cycle2"/>
    <dgm:cxn modelId="{4FB166DC-31EA-8A4E-BF85-8EE93FDC62E8}" type="presOf" srcId="{A3D34F1D-7A1D-2B42-8AC8-D38F7ED53E63}" destId="{973F8022-4765-3044-A44D-F4D39013AFEA}" srcOrd="0" destOrd="0" presId="urn:microsoft.com/office/officeart/2005/8/layout/cycle2"/>
    <dgm:cxn modelId="{AA97EECE-32BF-B749-B61D-BE45B9299223}" type="presOf" srcId="{8476E3D6-67CE-E747-BF86-D49CB3610FA1}" destId="{F46C05A2-4E48-DF44-959A-DCC69D716A6A}" srcOrd="0" destOrd="0" presId="urn:microsoft.com/office/officeart/2005/8/layout/cycle2"/>
    <dgm:cxn modelId="{D4B29A5E-7343-704B-ABAE-9B7A7F457212}" type="presOf" srcId="{841EF0AE-3654-DE43-8937-2D46E191867F}" destId="{45218B4B-F889-FE46-A1CB-968990C78D8A}" srcOrd="0" destOrd="0" presId="urn:microsoft.com/office/officeart/2005/8/layout/cycle2"/>
    <dgm:cxn modelId="{9E59996B-9A86-604A-AC66-2A01857E8DEF}" type="presOf" srcId="{B8CFFA7C-D8A9-C845-9F69-B40F23040E5E}" destId="{F791F268-FD65-184D-9431-6E307322379A}" srcOrd="0" destOrd="0" presId="urn:microsoft.com/office/officeart/2005/8/layout/cycle2"/>
    <dgm:cxn modelId="{2DADE305-3FDE-0747-B46F-7D09D2EC2867}" srcId="{C1A1861E-EC8C-B04B-8CAF-78122C024E7A}" destId="{840BEDAF-37E0-8D41-8BFE-C563A1D67A03}" srcOrd="4" destOrd="0" parTransId="{483B1297-DC6B-C744-8938-050397115776}" sibTransId="{594AD2AC-CE7C-0A4B-8421-FFBC5B8FF08E}"/>
    <dgm:cxn modelId="{03D9CF91-9ECF-7242-8B1B-7479B8FB0888}" srcId="{C1A1861E-EC8C-B04B-8CAF-78122C024E7A}" destId="{B7C97B1C-6E33-8A4A-AAEB-D19DDB545C99}" srcOrd="3" destOrd="0" parTransId="{3312979C-4075-8741-9A86-5D8596193676}" sibTransId="{A3D34F1D-7A1D-2B42-8AC8-D38F7ED53E63}"/>
    <dgm:cxn modelId="{76B2D6FA-B919-9E49-A5BA-1BACA957D55E}" type="presOf" srcId="{C1A1861E-EC8C-B04B-8CAF-78122C024E7A}" destId="{DA39BFC4-B263-B744-939F-EDB981052609}" srcOrd="0" destOrd="0" presId="urn:microsoft.com/office/officeart/2005/8/layout/cycle2"/>
    <dgm:cxn modelId="{2A0807FF-8DBB-074E-9747-04858BED0745}" srcId="{C1A1861E-EC8C-B04B-8CAF-78122C024E7A}" destId="{841EF0AE-3654-DE43-8937-2D46E191867F}" srcOrd="0" destOrd="0" parTransId="{13BE03E0-804B-3443-B92C-929557AE4130}" sibTransId="{6DCEB33C-E2E2-BC42-A1E4-9667AA15DE4B}"/>
    <dgm:cxn modelId="{5BB3C8B2-1A52-5644-B1EE-A53B59C077D2}" type="presOf" srcId="{B7C97B1C-6E33-8A4A-AAEB-D19DDB545C99}" destId="{6DC8AA45-BEF2-9B44-A9BF-DBE5BED9C402}" srcOrd="0" destOrd="0" presId="urn:microsoft.com/office/officeart/2005/8/layout/cycle2"/>
    <dgm:cxn modelId="{F467D996-47F3-DB44-A294-1DE80BA32920}" srcId="{C1A1861E-EC8C-B04B-8CAF-78122C024E7A}" destId="{822F1F1A-D511-AF4A-9E9F-85CFD0044FFF}" srcOrd="2" destOrd="0" parTransId="{06A973DB-D12D-134E-85B9-99174BB33DA1}" sibTransId="{B8CFFA7C-D8A9-C845-9F69-B40F23040E5E}"/>
    <dgm:cxn modelId="{41E916AD-83EA-2141-A786-1D39AA3BA989}" type="presOf" srcId="{6DCEB33C-E2E2-BC42-A1E4-9667AA15DE4B}" destId="{EFF9D132-1E14-AB49-B8DD-80E4A0F5E4C7}" srcOrd="0" destOrd="0" presId="urn:microsoft.com/office/officeart/2005/8/layout/cycle2"/>
    <dgm:cxn modelId="{0559CCCE-D387-6343-9FAA-62F51FFC4064}" type="presOf" srcId="{594AD2AC-CE7C-0A4B-8421-FFBC5B8FF08E}" destId="{7332F06D-F4C6-8743-A3C1-4E431A1A9DF5}" srcOrd="0" destOrd="0" presId="urn:microsoft.com/office/officeart/2005/8/layout/cycle2"/>
    <dgm:cxn modelId="{9F8B73CB-1520-0941-BC80-F867A729CD73}" type="presOf" srcId="{822F1F1A-D511-AF4A-9E9F-85CFD0044FFF}" destId="{3ACA9FFB-7057-874C-B5DF-7D97023D53BA}" srcOrd="0" destOrd="0" presId="urn:microsoft.com/office/officeart/2005/8/layout/cycle2"/>
    <dgm:cxn modelId="{E390C41F-F526-9B45-BBC4-C702E1606FBA}" type="presOf" srcId="{840BEDAF-37E0-8D41-8BFE-C563A1D67A03}" destId="{6E7CB6EF-647A-4040-852F-593CA2E5B746}" srcOrd="0" destOrd="0" presId="urn:microsoft.com/office/officeart/2005/8/layout/cycle2"/>
    <dgm:cxn modelId="{C10368E3-1867-444A-A071-DE2BDD821D05}" type="presOf" srcId="{6DCEB33C-E2E2-BC42-A1E4-9667AA15DE4B}" destId="{43B7FEDF-4B0D-0E45-94BC-4903DDCD0D33}" srcOrd="1" destOrd="0" presId="urn:microsoft.com/office/officeart/2005/8/layout/cycle2"/>
    <dgm:cxn modelId="{70AA4A90-1D0C-2F41-B8BC-BB53FC3132CC}" type="presOf" srcId="{CABC6807-75E4-A14C-AD61-1C225098E9DA}" destId="{F76AD741-75C3-6849-AE5C-F80D40396795}" srcOrd="0" destOrd="0" presId="urn:microsoft.com/office/officeart/2005/8/layout/cycle2"/>
    <dgm:cxn modelId="{3CE1C71F-5AEA-2147-92D7-F507C41DD22A}" type="presParOf" srcId="{DA39BFC4-B263-B744-939F-EDB981052609}" destId="{45218B4B-F889-FE46-A1CB-968990C78D8A}" srcOrd="0" destOrd="0" presId="urn:microsoft.com/office/officeart/2005/8/layout/cycle2"/>
    <dgm:cxn modelId="{945AC1CB-A926-FE44-B3D3-9C0D6C0B698B}" type="presParOf" srcId="{DA39BFC4-B263-B744-939F-EDB981052609}" destId="{EFF9D132-1E14-AB49-B8DD-80E4A0F5E4C7}" srcOrd="1" destOrd="0" presId="urn:microsoft.com/office/officeart/2005/8/layout/cycle2"/>
    <dgm:cxn modelId="{AE82931C-C4A6-1F48-8BF1-0B162EF9B0D3}" type="presParOf" srcId="{EFF9D132-1E14-AB49-B8DD-80E4A0F5E4C7}" destId="{43B7FEDF-4B0D-0E45-94BC-4903DDCD0D33}" srcOrd="0" destOrd="0" presId="urn:microsoft.com/office/officeart/2005/8/layout/cycle2"/>
    <dgm:cxn modelId="{78AEF556-1F07-E048-8799-E7E8CF7202B1}" type="presParOf" srcId="{DA39BFC4-B263-B744-939F-EDB981052609}" destId="{F76AD741-75C3-6849-AE5C-F80D40396795}" srcOrd="2" destOrd="0" presId="urn:microsoft.com/office/officeart/2005/8/layout/cycle2"/>
    <dgm:cxn modelId="{E1CFFCF5-6F55-4D40-84C2-01F8BD9269B7}" type="presParOf" srcId="{DA39BFC4-B263-B744-939F-EDB981052609}" destId="{F46C05A2-4E48-DF44-959A-DCC69D716A6A}" srcOrd="3" destOrd="0" presId="urn:microsoft.com/office/officeart/2005/8/layout/cycle2"/>
    <dgm:cxn modelId="{F7EE3EDA-FCA3-8645-8B2D-22A78AB3EDD6}" type="presParOf" srcId="{F46C05A2-4E48-DF44-959A-DCC69D716A6A}" destId="{91D2B84E-5E2A-C84C-A9EA-FEB2AA2CC8BB}" srcOrd="0" destOrd="0" presId="urn:microsoft.com/office/officeart/2005/8/layout/cycle2"/>
    <dgm:cxn modelId="{78C57EF6-B8F5-4540-80DB-9B64583AF6E2}" type="presParOf" srcId="{DA39BFC4-B263-B744-939F-EDB981052609}" destId="{3ACA9FFB-7057-874C-B5DF-7D97023D53BA}" srcOrd="4" destOrd="0" presId="urn:microsoft.com/office/officeart/2005/8/layout/cycle2"/>
    <dgm:cxn modelId="{CE556923-FE25-6447-BEF5-A3A420FCB658}" type="presParOf" srcId="{DA39BFC4-B263-B744-939F-EDB981052609}" destId="{F791F268-FD65-184D-9431-6E307322379A}" srcOrd="5" destOrd="0" presId="urn:microsoft.com/office/officeart/2005/8/layout/cycle2"/>
    <dgm:cxn modelId="{93D24E03-8444-2743-BE73-AB391A4F7FE8}" type="presParOf" srcId="{F791F268-FD65-184D-9431-6E307322379A}" destId="{89022470-B3A1-4746-9F09-7F789EBB3BA2}" srcOrd="0" destOrd="0" presId="urn:microsoft.com/office/officeart/2005/8/layout/cycle2"/>
    <dgm:cxn modelId="{FFC25134-B28D-1C4C-8455-33187618291D}" type="presParOf" srcId="{DA39BFC4-B263-B744-939F-EDB981052609}" destId="{6DC8AA45-BEF2-9B44-A9BF-DBE5BED9C402}" srcOrd="6" destOrd="0" presId="urn:microsoft.com/office/officeart/2005/8/layout/cycle2"/>
    <dgm:cxn modelId="{C87B8F9D-9703-8E44-A1DF-013A613E6125}" type="presParOf" srcId="{DA39BFC4-B263-B744-939F-EDB981052609}" destId="{973F8022-4765-3044-A44D-F4D39013AFEA}" srcOrd="7" destOrd="0" presId="urn:microsoft.com/office/officeart/2005/8/layout/cycle2"/>
    <dgm:cxn modelId="{AB78FE07-40D6-6E44-8627-3D5CB6F0EBD2}" type="presParOf" srcId="{973F8022-4765-3044-A44D-F4D39013AFEA}" destId="{09742799-6092-974F-A92C-D5ABBE265E74}" srcOrd="0" destOrd="0" presId="urn:microsoft.com/office/officeart/2005/8/layout/cycle2"/>
    <dgm:cxn modelId="{C1D7D1E6-B214-4448-9D2B-7A9AAA638D9A}" type="presParOf" srcId="{DA39BFC4-B263-B744-939F-EDB981052609}" destId="{6E7CB6EF-647A-4040-852F-593CA2E5B746}" srcOrd="8" destOrd="0" presId="urn:microsoft.com/office/officeart/2005/8/layout/cycle2"/>
    <dgm:cxn modelId="{BD8DAAB0-E6F3-C343-87A6-168D28939B48}" type="presParOf" srcId="{DA39BFC4-B263-B744-939F-EDB981052609}" destId="{7332F06D-F4C6-8743-A3C1-4E431A1A9DF5}" srcOrd="9" destOrd="0" presId="urn:microsoft.com/office/officeart/2005/8/layout/cycle2"/>
    <dgm:cxn modelId="{53E077F4-434A-9749-BF1D-715E1A9663C5}" type="presParOf" srcId="{7332F06D-F4C6-8743-A3C1-4E431A1A9DF5}" destId="{B53480E3-612D-DF4B-B6E5-A5C92D73211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18B4B-F889-FE46-A1CB-968990C78D8A}">
      <dsp:nvSpPr>
        <dsp:cNvPr id="0" name=""/>
        <dsp:cNvSpPr/>
      </dsp:nvSpPr>
      <dsp:spPr>
        <a:xfrm>
          <a:off x="3081631" y="626"/>
          <a:ext cx="1590031" cy="15900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Development</a:t>
          </a:r>
          <a:endParaRPr lang="en-US" sz="1400" b="1" kern="1200" dirty="0"/>
        </a:p>
      </dsp:txBody>
      <dsp:txXfrm>
        <a:off x="3314486" y="233481"/>
        <a:ext cx="1124321" cy="1124321"/>
      </dsp:txXfrm>
    </dsp:sp>
    <dsp:sp modelId="{EFF9D132-1E14-AB49-B8DD-80E4A0F5E4C7}">
      <dsp:nvSpPr>
        <dsp:cNvPr id="0" name=""/>
        <dsp:cNvSpPr/>
      </dsp:nvSpPr>
      <dsp:spPr>
        <a:xfrm rot="2160000">
          <a:off x="4621255" y="1221627"/>
          <a:ext cx="422036" cy="5366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4633345" y="1291744"/>
        <a:ext cx="295425" cy="321981"/>
      </dsp:txXfrm>
    </dsp:sp>
    <dsp:sp modelId="{F76AD741-75C3-6849-AE5C-F80D40396795}">
      <dsp:nvSpPr>
        <dsp:cNvPr id="0" name=""/>
        <dsp:cNvSpPr/>
      </dsp:nvSpPr>
      <dsp:spPr>
        <a:xfrm>
          <a:off x="5012211" y="1403274"/>
          <a:ext cx="1590031" cy="15900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Source code commit</a:t>
          </a:r>
          <a:endParaRPr lang="en-US" sz="1800" b="1" kern="1200" dirty="0"/>
        </a:p>
      </dsp:txBody>
      <dsp:txXfrm>
        <a:off x="5245066" y="1636129"/>
        <a:ext cx="1124321" cy="1124321"/>
      </dsp:txXfrm>
    </dsp:sp>
    <dsp:sp modelId="{F46C05A2-4E48-DF44-959A-DCC69D716A6A}">
      <dsp:nvSpPr>
        <dsp:cNvPr id="0" name=""/>
        <dsp:cNvSpPr/>
      </dsp:nvSpPr>
      <dsp:spPr>
        <a:xfrm rot="6480000">
          <a:off x="5231191" y="3053378"/>
          <a:ext cx="422036" cy="5366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5314059" y="3100498"/>
        <a:ext cx="295425" cy="321981"/>
      </dsp:txXfrm>
    </dsp:sp>
    <dsp:sp modelId="{3ACA9FFB-7057-874C-B5DF-7D97023D53BA}">
      <dsp:nvSpPr>
        <dsp:cNvPr id="0" name=""/>
        <dsp:cNvSpPr/>
      </dsp:nvSpPr>
      <dsp:spPr>
        <a:xfrm>
          <a:off x="4274795" y="3672806"/>
          <a:ext cx="1590031" cy="15900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Build server</a:t>
          </a:r>
          <a:endParaRPr lang="en-US" sz="1800" b="1" kern="1200" dirty="0"/>
        </a:p>
      </dsp:txBody>
      <dsp:txXfrm>
        <a:off x="4507650" y="3905661"/>
        <a:ext cx="1124321" cy="1124321"/>
      </dsp:txXfrm>
    </dsp:sp>
    <dsp:sp modelId="{F791F268-FD65-184D-9431-6E307322379A}">
      <dsp:nvSpPr>
        <dsp:cNvPr id="0" name=""/>
        <dsp:cNvSpPr/>
      </dsp:nvSpPr>
      <dsp:spPr>
        <a:xfrm rot="10800000">
          <a:off x="3677573" y="4199504"/>
          <a:ext cx="422036" cy="5366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3804184" y="4306831"/>
        <a:ext cx="295425" cy="321981"/>
      </dsp:txXfrm>
    </dsp:sp>
    <dsp:sp modelId="{6DC8AA45-BEF2-9B44-A9BF-DBE5BED9C402}">
      <dsp:nvSpPr>
        <dsp:cNvPr id="0" name=""/>
        <dsp:cNvSpPr/>
      </dsp:nvSpPr>
      <dsp:spPr>
        <a:xfrm>
          <a:off x="1888468" y="3672806"/>
          <a:ext cx="1590031" cy="15900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Automated tests run</a:t>
          </a:r>
          <a:endParaRPr lang="en-US" sz="1800" b="1" kern="1200" dirty="0"/>
        </a:p>
      </dsp:txBody>
      <dsp:txXfrm>
        <a:off x="2121323" y="3905661"/>
        <a:ext cx="1124321" cy="1124321"/>
      </dsp:txXfrm>
    </dsp:sp>
    <dsp:sp modelId="{973F8022-4765-3044-A44D-F4D39013AFEA}">
      <dsp:nvSpPr>
        <dsp:cNvPr id="0" name=""/>
        <dsp:cNvSpPr/>
      </dsp:nvSpPr>
      <dsp:spPr>
        <a:xfrm rot="15120000">
          <a:off x="2107448" y="3076098"/>
          <a:ext cx="422036" cy="5366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 rot="10800000">
        <a:off x="2190316" y="3243632"/>
        <a:ext cx="295425" cy="321981"/>
      </dsp:txXfrm>
    </dsp:sp>
    <dsp:sp modelId="{6E7CB6EF-647A-4040-852F-593CA2E5B746}">
      <dsp:nvSpPr>
        <dsp:cNvPr id="0" name=""/>
        <dsp:cNvSpPr/>
      </dsp:nvSpPr>
      <dsp:spPr>
        <a:xfrm>
          <a:off x="1151052" y="1403274"/>
          <a:ext cx="1590031" cy="15900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Testing results</a:t>
          </a:r>
          <a:endParaRPr lang="en-US" sz="1800" b="1" kern="1200" dirty="0"/>
        </a:p>
      </dsp:txBody>
      <dsp:txXfrm>
        <a:off x="1383907" y="1636129"/>
        <a:ext cx="1124321" cy="1124321"/>
      </dsp:txXfrm>
    </dsp:sp>
    <dsp:sp modelId="{7332F06D-F4C6-8743-A3C1-4E431A1A9DF5}">
      <dsp:nvSpPr>
        <dsp:cNvPr id="0" name=""/>
        <dsp:cNvSpPr/>
      </dsp:nvSpPr>
      <dsp:spPr>
        <a:xfrm rot="19440000">
          <a:off x="2690676" y="1235669"/>
          <a:ext cx="422036" cy="5366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702766" y="1380206"/>
        <a:ext cx="295425" cy="32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78296A7-A880-46C7-AB3B-6A442F857F0C}" type="datetimeFigureOut">
              <a:rPr lang="en-CA" smtClean="0"/>
              <a:t>16-05-30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86C622-BCD4-43B7-BDF9-3D0115794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968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7602BF-05F2-4C93-99A9-8B040F0DFA17}" type="datetimeFigureOut">
              <a:rPr lang="en-CA" smtClean="0"/>
              <a:t>16-05-30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2F3CFE-D6E6-458E-9FAB-852F1E9D1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05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xebia.github.io/docker-introduction/slides/%23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http://xebia.github.io/docker-introduction/slides/#/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F3CFE-D6E6-458E-9FAB-852F1E9D1BA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5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vagrant first!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F3CFE-D6E6-458E-9FAB-852F1E9D1BA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1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F3CFE-D6E6-458E-9FAB-852F1E9D1BA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77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we have a test container for running tests, next step Selenium support so we can perform automated browser testing!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F3CFE-D6E6-458E-9FAB-852F1E9D1BA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82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F3CFE-D6E6-458E-9FAB-852F1E9D1BAA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63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-2990" y="4672490"/>
            <a:ext cx="9146990" cy="1107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b="76879"/>
          <a:stretch/>
        </p:blipFill>
        <p:spPr>
          <a:xfrm>
            <a:off x="2989" y="1100989"/>
            <a:ext cx="9141011" cy="1084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23499" b="24745"/>
          <a:stretch/>
        </p:blipFill>
        <p:spPr>
          <a:xfrm>
            <a:off x="-2990" y="2185510"/>
            <a:ext cx="9138021" cy="248698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62074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-2990" y="4672490"/>
            <a:ext cx="9146990" cy="1107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b="76879"/>
          <a:stretch/>
        </p:blipFill>
        <p:spPr>
          <a:xfrm>
            <a:off x="2989" y="1100989"/>
            <a:ext cx="9141011" cy="1084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23499" b="24745"/>
          <a:stretch/>
        </p:blipFill>
        <p:spPr>
          <a:xfrm>
            <a:off x="-2990" y="2185510"/>
            <a:ext cx="9138021" cy="248698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62074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 flipV="1">
            <a:off x="1" y="6766019"/>
            <a:ext cx="9143999" cy="9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0" y="6480269"/>
            <a:ext cx="1628775" cy="2857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" y="6363514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 hasCustomPrompt="1"/>
          </p:nvPr>
        </p:nvSpPr>
        <p:spPr>
          <a:xfrm>
            <a:off x="312632" y="2368036"/>
            <a:ext cx="8628149" cy="13255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 baseline="0">
                <a:solidFill>
                  <a:srgbClr val="3A3A3C"/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CA" dirty="0" smtClean="0"/>
              <a:t>Research Software Developers’ Workshop</a:t>
            </a:r>
            <a:br>
              <a:rPr lang="en-CA" dirty="0" smtClean="0"/>
            </a:br>
            <a:r>
              <a:rPr lang="en-CA" dirty="0" smtClean="0"/>
              <a:t>Presenter Name, Title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1" y="74804"/>
            <a:ext cx="9146990" cy="1107863"/>
          </a:xfrm>
          <a:prstGeom prst="rect">
            <a:avLst/>
          </a:prstGeom>
        </p:spPr>
      </p:pic>
      <p:sp>
        <p:nvSpPr>
          <p:cNvPr id="15" name="Footer Placeholder 21"/>
          <p:cNvSpPr>
            <a:spLocks noGrp="1"/>
          </p:cNvSpPr>
          <p:nvPr>
            <p:ph type="ftr" sz="quarter" idx="14"/>
          </p:nvPr>
        </p:nvSpPr>
        <p:spPr>
          <a:xfrm>
            <a:off x="3083657" y="6410764"/>
            <a:ext cx="30861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397415" y="3871899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1686951" y="3876188"/>
            <a:ext cx="414148" cy="45719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35629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89" y="40802"/>
            <a:ext cx="8472320" cy="980211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3A3A3C"/>
                </a:solidFill>
                <a:latin typeface="Gill Sans MT" panose="020B05020201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solidFill>
                  <a:srgbClr val="3A3A3C"/>
                </a:solidFill>
              </a:rPr>
              <a:t>Research Software Developers’ Workshop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89" y="1560888"/>
            <a:ext cx="8472320" cy="453869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effectLst/>
                <a:latin typeface="+mj-lt"/>
              </a:defRPr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3pPr>
            <a:lvl4pPr marL="1600200" indent="-228600">
              <a:buSzPct val="9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4pPr>
            <a:lvl5pPr marL="2057400" indent="-228600">
              <a:buSzPct val="8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This is the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>
            <a:off x="0" y="6763295"/>
            <a:ext cx="9144000" cy="97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02738" y="1049342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693767" y="1047285"/>
            <a:ext cx="413403" cy="56293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1" y="6369602"/>
            <a:ext cx="9144000" cy="432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" y="38017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8510" y="6451243"/>
            <a:ext cx="1628775" cy="28575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934046" y="6471334"/>
            <a:ext cx="154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453A8-7D5E-4B91-8121-CF3654AF2798}" type="slidenum">
              <a:rPr lang="en-CA" sz="1100" smtClean="0">
                <a:latin typeface="Gill Sans MT" panose="020B0502020104020203" pitchFamily="34" charset="0"/>
              </a:rPr>
              <a:pPr algn="ctr"/>
              <a:t>‹#›</a:t>
            </a:fld>
            <a:endParaRPr lang="en-CA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0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89" y="40802"/>
            <a:ext cx="8472320" cy="980211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3A3A3C"/>
                </a:solidFill>
                <a:latin typeface="Gill Sans MT" panose="020B05020201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solidFill>
                  <a:srgbClr val="3A3A3C"/>
                </a:solidFill>
              </a:rPr>
              <a:t>Research Software Developers’ Workshop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89" y="1560888"/>
            <a:ext cx="8472320" cy="453869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effectLst/>
                <a:latin typeface="+mj-lt"/>
              </a:defRPr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3pPr>
            <a:lvl4pPr marL="1600200" indent="-228600">
              <a:buSzPct val="9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4pPr>
            <a:lvl5pPr marL="2057400" indent="-228600">
              <a:buSzPct val="8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This is the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>
            <a:off x="0" y="6763295"/>
            <a:ext cx="9144000" cy="97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02738" y="1049342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693767" y="1047285"/>
            <a:ext cx="413403" cy="56293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1" y="6369602"/>
            <a:ext cx="9144000" cy="432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" y="38017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0" y="6451243"/>
            <a:ext cx="1628775" cy="285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799366" y="6462626"/>
            <a:ext cx="154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453A8-7D5E-4B91-8121-CF3654AF2798}" type="slidenum">
              <a:rPr lang="en-CA" sz="1100" smtClean="0">
                <a:latin typeface="Gill Sans MT" panose="020B0502020104020203" pitchFamily="34" charset="0"/>
              </a:rPr>
              <a:pPr algn="ctr"/>
              <a:t>‹#›</a:t>
            </a:fld>
            <a:endParaRPr lang="en-CA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1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650" y="2678907"/>
            <a:ext cx="7886700" cy="15001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baseline="0">
                <a:solidFill>
                  <a:srgbClr val="3A3A3C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 section header.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 flipV="1">
            <a:off x="1" y="6766019"/>
            <a:ext cx="9143999" cy="97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0" y="6459005"/>
            <a:ext cx="1628775" cy="2857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02723" y="4275139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079983" y="4283719"/>
            <a:ext cx="414148" cy="45719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>
            <a:off x="1" y="6363514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-2990" y="-1142"/>
            <a:ext cx="9146990" cy="110786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26678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941135" y="6462626"/>
            <a:ext cx="154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453A8-7D5E-4B91-8121-CF3654AF2798}" type="slidenum">
              <a:rPr lang="en-CA" sz="1100" smtClean="0">
                <a:latin typeface="Gill Sans MT" panose="020B0502020104020203" pitchFamily="34" charset="0"/>
              </a:rPr>
              <a:pPr algn="ctr"/>
              <a:t>‹#›</a:t>
            </a:fld>
            <a:endParaRPr lang="en-CA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650" y="2678907"/>
            <a:ext cx="7886700" cy="15001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baseline="0">
                <a:solidFill>
                  <a:srgbClr val="3A3A3C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 section header.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 flipV="1">
            <a:off x="1" y="6766019"/>
            <a:ext cx="9143999" cy="97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0" y="6459005"/>
            <a:ext cx="1628775" cy="2857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02723" y="4275139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079983" y="4283719"/>
            <a:ext cx="414148" cy="45719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>
            <a:off x="1" y="6363514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-2990" y="-1142"/>
            <a:ext cx="9146990" cy="110786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26678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00130" y="6446504"/>
            <a:ext cx="154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453A8-7D5E-4B91-8121-CF3654AF2798}" type="slidenum">
              <a:rPr lang="en-CA" sz="1100" smtClean="0">
                <a:latin typeface="Gill Sans MT" panose="020B0502020104020203" pitchFamily="34" charset="0"/>
              </a:rPr>
              <a:pPr algn="ctr"/>
              <a:t>‹#›</a:t>
            </a:fld>
            <a:endParaRPr lang="en-CA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5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2" t="64456" b="27783"/>
          <a:stretch/>
        </p:blipFill>
        <p:spPr>
          <a:xfrm>
            <a:off x="1471800" y="4116310"/>
            <a:ext cx="6361377" cy="361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45" y="6333010"/>
            <a:ext cx="2445108" cy="348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b="76879"/>
          <a:stretch/>
        </p:blipFill>
        <p:spPr>
          <a:xfrm>
            <a:off x="0" y="1958520"/>
            <a:ext cx="9144000" cy="1466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93" y="1358054"/>
            <a:ext cx="2644615" cy="2644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2915896" y="5670698"/>
            <a:ext cx="3319987" cy="5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2889" y="40802"/>
            <a:ext cx="8472320" cy="980211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3A3A3C"/>
                </a:solidFill>
                <a:latin typeface="Gill Sans MT" panose="020B05020201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solidFill>
                  <a:srgbClr val="3A3A3C"/>
                </a:solidFill>
              </a:rPr>
              <a:t>Research Software Developers’ Workshop</a:t>
            </a:r>
            <a:endParaRPr lang="en-CA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>
            <a:off x="0" y="6763295"/>
            <a:ext cx="9144000" cy="979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02738" y="1049342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1693767" y="1047285"/>
            <a:ext cx="413403" cy="56293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-1" y="6369602"/>
            <a:ext cx="9144000" cy="432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" y="38017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8510" y="6459005"/>
            <a:ext cx="1628775" cy="28575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799366" y="6462626"/>
            <a:ext cx="154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453A8-7D5E-4B91-8121-CF3654AF2798}" type="slidenum">
              <a:rPr lang="en-CA" sz="1100" smtClean="0">
                <a:latin typeface="Gill Sans MT" panose="020B0502020104020203" pitchFamily="34" charset="0"/>
              </a:rPr>
              <a:pPr algn="ctr"/>
              <a:t>‹#›</a:t>
            </a:fld>
            <a:endParaRPr lang="en-CA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5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2889" y="40802"/>
            <a:ext cx="8472320" cy="980211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3A3A3C"/>
                </a:solidFill>
                <a:latin typeface="Gill Sans MT" panose="020B05020201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solidFill>
                  <a:srgbClr val="3A3A3C"/>
                </a:solidFill>
              </a:rPr>
              <a:t>Research Software Developers’ Workshop</a:t>
            </a:r>
            <a:endParaRPr lang="en-CA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>
            <a:off x="0" y="6763295"/>
            <a:ext cx="9144000" cy="979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02738" y="1049342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1693767" y="1047285"/>
            <a:ext cx="413403" cy="56293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-1" y="6369602"/>
            <a:ext cx="9144000" cy="432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" y="38017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0" y="6459005"/>
            <a:ext cx="1628775" cy="2857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99366" y="6471075"/>
            <a:ext cx="1545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453A8-7D5E-4B91-8121-CF3654AF2798}" type="slidenum">
              <a:rPr lang="en-CA" sz="1100" smtClean="0">
                <a:latin typeface="Gill Sans MT" panose="020B0502020104020203" pitchFamily="34" charset="0"/>
              </a:rPr>
              <a:pPr algn="ctr"/>
              <a:t>‹#›</a:t>
            </a:fld>
            <a:endParaRPr lang="en-CA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8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 flipV="1">
            <a:off x="1" y="6766019"/>
            <a:ext cx="9143999" cy="9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0" y="6480269"/>
            <a:ext cx="1628775" cy="2857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" y="6363514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 hasCustomPrompt="1"/>
          </p:nvPr>
        </p:nvSpPr>
        <p:spPr>
          <a:xfrm>
            <a:off x="312632" y="2368036"/>
            <a:ext cx="8628149" cy="13255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 baseline="0">
                <a:solidFill>
                  <a:srgbClr val="3A3A3C"/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CA" dirty="0" smtClean="0"/>
              <a:t>Research Software Developers’ Workshop</a:t>
            </a:r>
            <a:br>
              <a:rPr lang="en-CA" dirty="0" smtClean="0"/>
            </a:br>
            <a:r>
              <a:rPr lang="en-CA" dirty="0" smtClean="0"/>
              <a:t>Presenter Name, Title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1" y="74804"/>
            <a:ext cx="9146990" cy="1107863"/>
          </a:xfrm>
          <a:prstGeom prst="rect">
            <a:avLst/>
          </a:prstGeom>
        </p:spPr>
      </p:pic>
      <p:sp>
        <p:nvSpPr>
          <p:cNvPr id="15" name="Footer Placeholder 21"/>
          <p:cNvSpPr>
            <a:spLocks noGrp="1"/>
          </p:cNvSpPr>
          <p:nvPr>
            <p:ph type="ftr" sz="quarter" idx="14"/>
          </p:nvPr>
        </p:nvSpPr>
        <p:spPr>
          <a:xfrm>
            <a:off x="3083657" y="6410764"/>
            <a:ext cx="30861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397415" y="3871899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1686951" y="3876188"/>
            <a:ext cx="414148" cy="45719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35629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9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89" y="40802"/>
            <a:ext cx="8472320" cy="980211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3A3A3C"/>
                </a:solidFill>
                <a:latin typeface="Gill Sans MT" panose="020B05020201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solidFill>
                  <a:srgbClr val="3A3A3C"/>
                </a:solidFill>
              </a:rPr>
              <a:t>Research Software Developers’ Workshop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89" y="1560888"/>
            <a:ext cx="8472320" cy="453869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effectLst/>
                <a:latin typeface="+mj-lt"/>
              </a:defRPr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3pPr>
            <a:lvl4pPr marL="1600200" indent="-228600">
              <a:buSzPct val="9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4pPr>
            <a:lvl5pPr marL="2057400" indent="-228600">
              <a:buSzPct val="8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This is the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>
            <a:off x="0" y="6763295"/>
            <a:ext cx="9144000" cy="97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02738" y="1049342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693767" y="1047285"/>
            <a:ext cx="413403" cy="56293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1" y="6369602"/>
            <a:ext cx="9144000" cy="432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" y="38017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1446" y="6462655"/>
            <a:ext cx="51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0880D9-FB13-491F-96EE-F03F9D1DF4C0}" type="slidenum">
              <a:rPr lang="en-CA" sz="1000" smtClean="0"/>
              <a:pPr algn="ctr"/>
              <a:t>‹#›</a:t>
            </a:fld>
            <a:endParaRPr lang="en-CA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8510" y="6480269"/>
            <a:ext cx="1628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0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89" y="40802"/>
            <a:ext cx="8472320" cy="980211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3A3A3C"/>
                </a:solidFill>
                <a:latin typeface="Gill Sans MT" panose="020B05020201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solidFill>
                  <a:srgbClr val="3A3A3C"/>
                </a:solidFill>
              </a:rPr>
              <a:t>Research Software Developers’ Workshop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89" y="1560888"/>
            <a:ext cx="8472320" cy="453869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effectLst/>
                <a:latin typeface="+mj-lt"/>
              </a:defRPr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2pPr>
            <a:lvl3pPr marL="1143000" indent="-228600">
              <a:buSzPct val="9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3pPr>
            <a:lvl4pPr marL="1600200" indent="-228600">
              <a:buSzPct val="90000"/>
              <a:buFont typeface="Arial" panose="020B0604020202020204" pitchFamily="34" charset="0"/>
              <a:buChar char="•"/>
              <a:defRPr>
                <a:solidFill>
                  <a:srgbClr val="3A3A3C"/>
                </a:solidFill>
                <a:latin typeface="+mj-lt"/>
              </a:defRPr>
            </a:lvl4pPr>
            <a:lvl5pPr marL="2057400" indent="-228600">
              <a:buSzPct val="80000"/>
              <a:buFont typeface="Wingdings" panose="05000000000000000000" pitchFamily="2" charset="2"/>
              <a:buChar char="§"/>
              <a:defRPr>
                <a:solidFill>
                  <a:srgbClr val="3A3A3C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This is the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>
            <a:off x="0" y="6763295"/>
            <a:ext cx="9144000" cy="97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02738" y="1049342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693767" y="1047285"/>
            <a:ext cx="413403" cy="56293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1" y="6369602"/>
            <a:ext cx="9144000" cy="432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" y="38017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1446" y="6462655"/>
            <a:ext cx="51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0880D9-FB13-491F-96EE-F03F9D1DF4C0}" type="slidenum">
              <a:rPr lang="en-CA" sz="1000" smtClean="0"/>
              <a:pPr algn="ctr"/>
              <a:t>‹#›</a:t>
            </a:fld>
            <a:endParaRPr lang="en-CA" sz="1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0" y="6480269"/>
            <a:ext cx="1628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2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650" y="2678907"/>
            <a:ext cx="7886700" cy="15001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baseline="0">
                <a:solidFill>
                  <a:srgbClr val="3A3A3C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 section header.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 flipV="1">
            <a:off x="1" y="6766019"/>
            <a:ext cx="9143999" cy="979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02723" y="4275139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079983" y="4283719"/>
            <a:ext cx="414148" cy="45719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>
            <a:off x="1" y="6363514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1"/>
          <p:cNvSpPr>
            <a:spLocks noGrp="1"/>
          </p:cNvSpPr>
          <p:nvPr>
            <p:ph type="ftr" sz="quarter" idx="14"/>
          </p:nvPr>
        </p:nvSpPr>
        <p:spPr>
          <a:xfrm>
            <a:off x="3083657" y="6410764"/>
            <a:ext cx="3086100" cy="365125"/>
          </a:xfrm>
        </p:spPr>
        <p:txBody>
          <a:bodyPr/>
          <a:lstStyle/>
          <a:p>
            <a:endParaRPr lang="en-C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-2990" y="-1142"/>
            <a:ext cx="9146990" cy="110786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26678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78510" y="6480269"/>
            <a:ext cx="1628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650" y="2678907"/>
            <a:ext cx="7886700" cy="15001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baseline="0">
                <a:solidFill>
                  <a:srgbClr val="3A3A3C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 section header.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 flipV="1">
            <a:off x="1" y="6766019"/>
            <a:ext cx="9143999" cy="979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02723" y="4275139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079983" y="4283719"/>
            <a:ext cx="414148" cy="45719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>
            <a:off x="1" y="6363514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1"/>
          <p:cNvSpPr>
            <a:spLocks noGrp="1"/>
          </p:cNvSpPr>
          <p:nvPr>
            <p:ph type="ftr" sz="quarter" idx="14"/>
          </p:nvPr>
        </p:nvSpPr>
        <p:spPr>
          <a:xfrm>
            <a:off x="3083657" y="6410764"/>
            <a:ext cx="3086100" cy="365125"/>
          </a:xfrm>
        </p:spPr>
        <p:txBody>
          <a:bodyPr/>
          <a:lstStyle/>
          <a:p>
            <a:endParaRPr lang="en-C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-2990" y="-1142"/>
            <a:ext cx="9146990" cy="110786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26678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10" y="6480269"/>
            <a:ext cx="1628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5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2" t="64456" b="27783"/>
          <a:stretch/>
        </p:blipFill>
        <p:spPr>
          <a:xfrm>
            <a:off x="1471800" y="4116310"/>
            <a:ext cx="6361377" cy="361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45" y="6333010"/>
            <a:ext cx="2445108" cy="348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b="76879"/>
          <a:stretch/>
        </p:blipFill>
        <p:spPr>
          <a:xfrm>
            <a:off x="0" y="1958520"/>
            <a:ext cx="9144000" cy="1466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93" y="1358054"/>
            <a:ext cx="2644615" cy="2644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2915896" y="5670698"/>
            <a:ext cx="3319987" cy="5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5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650" y="2678907"/>
            <a:ext cx="7886700" cy="15001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aseline="0">
                <a:solidFill>
                  <a:srgbClr val="3A3A3C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 section header.</a:t>
            </a: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 flipV="1">
            <a:off x="1" y="6766019"/>
            <a:ext cx="9143999" cy="9795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802723" y="4275139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ounded Rectangle 19"/>
          <p:cNvSpPr/>
          <p:nvPr/>
        </p:nvSpPr>
        <p:spPr>
          <a:xfrm>
            <a:off x="2079983" y="4283719"/>
            <a:ext cx="414148" cy="45719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/>
          <p:cNvCxnSpPr/>
          <p:nvPr/>
        </p:nvCxnSpPr>
        <p:spPr>
          <a:xfrm>
            <a:off x="1" y="6363514"/>
            <a:ext cx="9143999" cy="11031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4"/>
          </p:nvPr>
        </p:nvSpPr>
        <p:spPr>
          <a:xfrm>
            <a:off x="3083657" y="6410764"/>
            <a:ext cx="3086100" cy="365125"/>
          </a:xfrm>
        </p:spPr>
        <p:txBody>
          <a:bodyPr/>
          <a:lstStyle/>
          <a:p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4"/>
          <a:stretch/>
        </p:blipFill>
        <p:spPr>
          <a:xfrm>
            <a:off x="-2990" y="-1142"/>
            <a:ext cx="9146990" cy="110786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0" y="26678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78510" y="6443666"/>
            <a:ext cx="1628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9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2889" y="40802"/>
            <a:ext cx="8472320" cy="980211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3A3A3C"/>
                </a:solidFill>
                <a:latin typeface="Gill Sans MT" panose="020B05020201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solidFill>
                  <a:srgbClr val="3A3A3C"/>
                </a:solidFill>
              </a:rPr>
              <a:t>Research Software Developers’ Workshop</a:t>
            </a:r>
            <a:endParaRPr lang="en-CA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79"/>
          <a:stretch/>
        </p:blipFill>
        <p:spPr>
          <a:xfrm>
            <a:off x="0" y="6763295"/>
            <a:ext cx="9144000" cy="979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02738" y="1049342"/>
            <a:ext cx="1197049" cy="54299"/>
          </a:xfrm>
          <a:prstGeom prst="roundRect">
            <a:avLst/>
          </a:prstGeom>
          <a:solidFill>
            <a:srgbClr val="4F9488"/>
          </a:solidFill>
          <a:ln w="53975">
            <a:solidFill>
              <a:srgbClr val="4F9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1693767" y="1047285"/>
            <a:ext cx="413403" cy="56293"/>
          </a:xfrm>
          <a:prstGeom prst="roundRect">
            <a:avLst/>
          </a:prstGeom>
          <a:solidFill>
            <a:srgbClr val="5C9242"/>
          </a:solidFill>
          <a:ln w="53975">
            <a:solidFill>
              <a:srgbClr val="5C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-1" y="6369602"/>
            <a:ext cx="9144000" cy="432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" y="38017"/>
            <a:ext cx="9144000" cy="0"/>
          </a:xfrm>
          <a:prstGeom prst="line">
            <a:avLst/>
          </a:prstGeom>
          <a:ln w="85725">
            <a:solidFill>
              <a:srgbClr val="92B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11446" y="6462655"/>
            <a:ext cx="51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0880D9-FB13-491F-96EE-F03F9D1DF4C0}" type="slidenum">
              <a:rPr lang="en-CA" sz="1000" smtClean="0"/>
              <a:pPr algn="ctr"/>
              <a:t>‹#›</a:t>
            </a:fld>
            <a:endParaRPr lang="en-CA" sz="100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 t="28364" r="8022" b="53853"/>
          <a:stretch/>
        </p:blipFill>
        <p:spPr>
          <a:xfrm>
            <a:off x="7346129" y="6457446"/>
            <a:ext cx="1649016" cy="2719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8510" y="6480269"/>
            <a:ext cx="1628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5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E8FB-D02A-467D-99CD-3D93EDC849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2DA2-DD41-48DB-B949-694A8D20A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60811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E58B-0671-4178-A693-946DAFEFDF50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2DA2-DD41-48DB-B949-694A8D20A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3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801" r:id="rId4"/>
    <p:sldLayoutId id="2147483750" r:id="rId5"/>
    <p:sldLayoutId id="2147483800" r:id="rId6"/>
    <p:sldLayoutId id="2147483751" r:id="rId7"/>
    <p:sldLayoutId id="2147483752" r:id="rId8"/>
    <p:sldLayoutId id="2147483756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2DA2-DD41-48DB-B949-694A8D20A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3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98" r:id="rId4"/>
    <p:sldLayoutId id="2147483772" r:id="rId5"/>
    <p:sldLayoutId id="2147483802" r:id="rId6"/>
    <p:sldLayoutId id="2147483804" r:id="rId7"/>
    <p:sldLayoutId id="2147483778" r:id="rId8"/>
    <p:sldLayoutId id="214748380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anarie/research_software/tree/master/demo/ci_demo_v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docker.com/engine/installation/linux/cento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seleniumhq.org/docs/01_introducing_selenium.jsp" TargetMode="Externa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png"/><Relationship Id="rId5" Type="http://schemas.microsoft.com/office/2007/relationships/hdphoto" Target="../media/hdphoto2.wdp"/><Relationship Id="rId6" Type="http://schemas.openxmlformats.org/officeDocument/2006/relationships/image" Target="../media/image18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ocker.com/what-dock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613410" y="2496027"/>
            <a:ext cx="8530590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Testing and Containers @ CANARIE</a:t>
            </a:r>
            <a:endParaRPr lang="en-CA" sz="3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1990" y="3173412"/>
            <a:ext cx="8628062" cy="1325563"/>
          </a:xfrm>
        </p:spPr>
        <p:txBody>
          <a:bodyPr>
            <a:normAutofit/>
          </a:bodyPr>
          <a:lstStyle/>
          <a:p>
            <a:r>
              <a:rPr lang="en-CA" sz="2400" dirty="0" smtClean="0">
                <a:latin typeface="+mn-lt"/>
              </a:rPr>
              <a:t>Rob Young </a:t>
            </a:r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|</a:t>
            </a:r>
            <a:r>
              <a:rPr lang="en-CA" sz="2400" dirty="0" smtClean="0">
                <a:latin typeface="+mn-lt"/>
              </a:rPr>
              <a:t> Team Lead, Software Development, CANARIE</a:t>
            </a: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284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Build Server V2, Step by Step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943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by Step Walkthrough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2888" y="1560888"/>
            <a:ext cx="8667751" cy="4538697"/>
          </a:xfrm>
        </p:spPr>
        <p:txBody>
          <a:bodyPr/>
          <a:lstStyle/>
          <a:p>
            <a:r>
              <a:rPr lang="en-US" dirty="0" smtClean="0"/>
              <a:t>Walkthrough of how to set up a VM with:</a:t>
            </a:r>
          </a:p>
          <a:p>
            <a:pPr lvl="1"/>
            <a:r>
              <a:rPr lang="en-US" dirty="0" err="1"/>
              <a:t>Docker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Docker registry</a:t>
            </a:r>
            <a:endParaRPr lang="en-US" dirty="0"/>
          </a:p>
          <a:p>
            <a:pPr lvl="1"/>
            <a:r>
              <a:rPr lang="en-US" dirty="0" smtClean="0"/>
              <a:t>Jenkins CI</a:t>
            </a:r>
          </a:p>
          <a:p>
            <a:pPr lvl="1"/>
            <a:r>
              <a:rPr lang="en-US" dirty="0" smtClean="0"/>
              <a:t>Selenium Hub + nodes</a:t>
            </a:r>
          </a:p>
          <a:p>
            <a:pPr lvl="1"/>
            <a:r>
              <a:rPr lang="en-US" dirty="0" smtClean="0"/>
              <a:t>Container-based testing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Full Vagrant-based demonstration VM available! </a:t>
            </a:r>
            <a:r>
              <a:rPr lang="en-US" sz="2000" dirty="0" smtClean="0">
                <a:hlinkClick r:id="rId3"/>
              </a:rPr>
              <a:t>https://github.com/canarie/research_software/tree/master/demo/ci_demo_vm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14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2250497"/>
            <a:ext cx="8351904" cy="39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0" y="1862931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Installed Docker, Now What?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5546" y="2811692"/>
            <a:ext cx="6457499" cy="3273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2558" y="2465340"/>
            <a:ext cx="16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738" y="1369371"/>
            <a:ext cx="669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guide: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://docs.docker.com/engine/installation/linux/centos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4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Jenkins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One-line install as container!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urier New"/>
                <a:cs typeface="Courier New"/>
              </a:rPr>
              <a:t>run -d 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-p 8080:8080 -p 50000:50000 --name </a:t>
            </a:r>
            <a:r>
              <a:rPr lang="en-US" sz="2400" b="1" dirty="0" err="1">
                <a:solidFill>
                  <a:schemeClr val="accent5"/>
                </a:solidFill>
                <a:latin typeface="Courier New"/>
                <a:cs typeface="Courier New"/>
              </a:rPr>
              <a:t>jenkins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 --restart always -v /home/builder/</a:t>
            </a:r>
            <a:r>
              <a:rPr lang="en-US" sz="2400" b="1" dirty="0" err="1">
                <a:solidFill>
                  <a:schemeClr val="accent5"/>
                </a:solidFill>
                <a:latin typeface="Courier New"/>
                <a:cs typeface="Courier New"/>
              </a:rPr>
              <a:t>jenkins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:/</a:t>
            </a:r>
            <a:r>
              <a:rPr lang="en-US" sz="2400" dirty="0" err="1">
                <a:solidFill>
                  <a:schemeClr val="accent5"/>
                </a:solidFill>
                <a:latin typeface="Courier New"/>
                <a:cs typeface="Courier New"/>
              </a:rPr>
              <a:t>var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/</a:t>
            </a:r>
            <a:r>
              <a:rPr lang="en-US" sz="2400" b="1" dirty="0" err="1">
                <a:solidFill>
                  <a:schemeClr val="accent5"/>
                </a:solidFill>
                <a:latin typeface="Courier New"/>
                <a:cs typeface="Courier New"/>
              </a:rPr>
              <a:t>jenkins</a:t>
            </a:r>
            <a:r>
              <a:rPr lang="en-US" sz="2400" dirty="0" err="1">
                <a:solidFill>
                  <a:schemeClr val="accent5"/>
                </a:solidFill>
                <a:latin typeface="Courier New"/>
                <a:cs typeface="Courier New"/>
              </a:rPr>
              <a:t>_home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jenkins</a:t>
            </a:r>
            <a:endParaRPr lang="en-US" sz="2400" b="1" dirty="0" smtClean="0">
              <a:solidFill>
                <a:schemeClr val="accent5"/>
              </a:solidFill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871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1698347"/>
            <a:ext cx="8351904" cy="424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0" y="1343910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CI Installed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5546" y="2259541"/>
            <a:ext cx="6457499" cy="3570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2558" y="1913190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Docker-Managed </a:t>
            </a:r>
            <a:r>
              <a:rPr lang="en-US" dirty="0"/>
              <a:t>C</a:t>
            </a:r>
            <a:r>
              <a:rPr lang="en-US" dirty="0" smtClean="0"/>
              <a:t>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006" y="2407979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6543" y="6007828"/>
            <a:ext cx="288000" cy="2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215" y="5964628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7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Docker Registry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private repository for storing images locally</a:t>
            </a:r>
          </a:p>
          <a:p>
            <a:r>
              <a:rPr lang="en-US" dirty="0" smtClean="0"/>
              <a:t>One-line install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run -d -p 5000:5000 --restart=always --name registry registry:</a:t>
            </a:r>
            <a:r>
              <a:rPr lang="en-US" dirty="0" smtClean="0">
                <a:solidFill>
                  <a:schemeClr val="accent5"/>
                </a:solidFill>
                <a:latin typeface="Courier New"/>
                <a:cs typeface="Courier New"/>
              </a:rPr>
              <a:t>2</a:t>
            </a:r>
          </a:p>
          <a:p>
            <a:r>
              <a:rPr lang="en-US" dirty="0" smtClean="0"/>
              <a:t>Pushing images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 smtClean="0">
                <a:solidFill>
                  <a:schemeClr val="accent5"/>
                </a:solidFill>
                <a:latin typeface="Courier New"/>
                <a:cs typeface="Courier New"/>
              </a:rPr>
              <a:t> push localhost:5000/</a:t>
            </a:r>
            <a:r>
              <a:rPr lang="en-US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containername</a:t>
            </a:r>
            <a:endParaRPr lang="en-US" dirty="0">
              <a:solidFill>
                <a:schemeClr val="accent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53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1698347"/>
            <a:ext cx="8351904" cy="424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0" y="1343910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registry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5546" y="2259541"/>
            <a:ext cx="6457499" cy="3570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2558" y="1913190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Docker-Managed </a:t>
            </a:r>
            <a:r>
              <a:rPr lang="en-US" dirty="0"/>
              <a:t>C</a:t>
            </a:r>
            <a:r>
              <a:rPr lang="en-US" dirty="0" smtClean="0"/>
              <a:t>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005" y="2407979"/>
            <a:ext cx="1062883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8796" y="3565335"/>
            <a:ext cx="1050981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Registry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6543" y="6007828"/>
            <a:ext cx="288000" cy="2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215" y="5964628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Container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3112" y="2554111"/>
            <a:ext cx="432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Container-based installation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Easy to configure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Good alternative for container images you want to keep out of public repositories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2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some basic test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 1, Test Suite 2</a:t>
            </a:r>
          </a:p>
          <a:p>
            <a:r>
              <a:rPr lang="en-US" dirty="0" smtClean="0"/>
              <a:t>Identical, except python version 2.7, 3.5</a:t>
            </a:r>
          </a:p>
          <a:p>
            <a:r>
              <a:rPr lang="en-US" dirty="0" smtClean="0"/>
              <a:t>Demonstrates containerization of testing script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3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Container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89" y="1378008"/>
            <a:ext cx="8472320" cy="4538697"/>
          </a:xfrm>
        </p:spPr>
        <p:txBody>
          <a:bodyPr/>
          <a:lstStyle/>
          <a:p>
            <a:r>
              <a:rPr lang="en-US" dirty="0" smtClean="0"/>
              <a:t>Basic containerized integration test suite</a:t>
            </a:r>
          </a:p>
          <a:p>
            <a:r>
              <a:rPr lang="en-US" dirty="0" smtClean="0"/>
              <a:t>Test output – standard </a:t>
            </a:r>
            <a:r>
              <a:rPr lang="en-US" dirty="0" err="1" smtClean="0"/>
              <a:t>Xunit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Environment variables used to </a:t>
            </a:r>
            <a:r>
              <a:rPr lang="en-US" smtClean="0"/>
              <a:t>control the tests</a:t>
            </a:r>
            <a:endParaRPr lang="en-US" dirty="0" smtClean="0"/>
          </a:p>
          <a:p>
            <a:r>
              <a:rPr lang="en-US" dirty="0" smtClean="0"/>
              <a:t>All libraries (python, </a:t>
            </a:r>
            <a:r>
              <a:rPr lang="en-US" dirty="0" err="1" smtClean="0"/>
              <a:t>nosetests</a:t>
            </a:r>
            <a:r>
              <a:rPr lang="en-US" dirty="0" smtClean="0"/>
              <a:t>) needed to run the test suite are part of container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98" y="3933284"/>
            <a:ext cx="4822005" cy="23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1698347"/>
            <a:ext cx="8351904" cy="424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0" y="1343910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Container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5546" y="2259541"/>
            <a:ext cx="6457499" cy="3570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2558" y="1913190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Docker-Managed </a:t>
            </a:r>
            <a:r>
              <a:rPr lang="en-US" dirty="0"/>
              <a:t>C</a:t>
            </a:r>
            <a:r>
              <a:rPr lang="en-US" dirty="0" smtClean="0"/>
              <a:t>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006" y="2407979"/>
            <a:ext cx="104877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50901" y="3570111"/>
            <a:ext cx="1118654" cy="969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</a:t>
            </a:r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796" y="3565335"/>
            <a:ext cx="104989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Registry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6543" y="6007828"/>
            <a:ext cx="288000" cy="2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215" y="5964628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62190" y="2413000"/>
            <a:ext cx="1118654" cy="981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18703" y="6008860"/>
            <a:ext cx="288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68375" y="5965660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and Containers @ CANARIE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Overview of some of the CANARIE automated testing infrastructure</a:t>
            </a:r>
          </a:p>
          <a:p>
            <a:r>
              <a:rPr lang="en-CA" dirty="0" smtClean="0"/>
              <a:t>Provide an overview of interesting tricks and techniques picked up along the way</a:t>
            </a:r>
          </a:p>
          <a:p>
            <a:r>
              <a:rPr lang="en-CA" dirty="0" smtClean="0"/>
              <a:t>Work in progress!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641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run the test suite?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via Jenkins job</a:t>
            </a:r>
          </a:p>
          <a:p>
            <a:r>
              <a:rPr lang="en-US" dirty="0" smtClean="0"/>
              <a:t>Create and run test container</a:t>
            </a:r>
          </a:p>
          <a:p>
            <a:r>
              <a:rPr lang="en-US" dirty="0" smtClean="0"/>
              <a:t>But we’re running </a:t>
            </a:r>
            <a:r>
              <a:rPr lang="en-US" dirty="0"/>
              <a:t>J</a:t>
            </a:r>
            <a:r>
              <a:rPr lang="en-US" dirty="0" smtClean="0"/>
              <a:t>enkins in Docker, how do we get a handle on Docker?!</a:t>
            </a:r>
          </a:p>
          <a:p>
            <a:r>
              <a:rPr lang="en-US" dirty="0" smtClean="0"/>
              <a:t>Option A</a:t>
            </a:r>
          </a:p>
          <a:p>
            <a:pPr lvl="1"/>
            <a:r>
              <a:rPr lang="en-US" dirty="0" smtClean="0"/>
              <a:t>Running Docker within Docker </a:t>
            </a:r>
            <a:r>
              <a:rPr lang="is-IS" dirty="0" smtClean="0"/>
              <a:t>…</a:t>
            </a:r>
            <a:r>
              <a:rPr lang="en-US" dirty="0" smtClean="0"/>
              <a:t>!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Option B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Jenkins slave node in the local native host OS</a:t>
            </a:r>
          </a:p>
          <a:p>
            <a:r>
              <a:rPr lang="en-US" dirty="0" smtClean="0"/>
              <a:t>Option C</a:t>
            </a:r>
          </a:p>
          <a:p>
            <a:pPr lvl="1"/>
            <a:r>
              <a:rPr lang="en-US" dirty="0" smtClean="0"/>
              <a:t>Passing Docker authorization info into the Jenkins CI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4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1698347"/>
            <a:ext cx="8351904" cy="424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0" y="1343910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run a test suite?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5547" y="2259541"/>
            <a:ext cx="6053390" cy="3570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2558" y="1913190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Docker-Managed </a:t>
            </a:r>
            <a:r>
              <a:rPr lang="en-US" dirty="0"/>
              <a:t>C</a:t>
            </a:r>
            <a:r>
              <a:rPr lang="en-US" dirty="0" smtClean="0"/>
              <a:t>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3210" y="2569406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43210" y="4639648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6128" y="3543291"/>
            <a:ext cx="1245315" cy="102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slave </a:t>
            </a:r>
            <a:r>
              <a:rPr lang="en-US" dirty="0" smtClean="0"/>
              <a:t>node </a:t>
            </a:r>
            <a:r>
              <a:rPr lang="en-US" dirty="0"/>
              <a:t>process</a:t>
            </a:r>
          </a:p>
        </p:txBody>
      </p:sp>
      <p:sp>
        <p:nvSpPr>
          <p:cNvPr id="6" name="Cloud 5"/>
          <p:cNvSpPr/>
          <p:nvPr/>
        </p:nvSpPr>
        <p:spPr>
          <a:xfrm>
            <a:off x="721080" y="2550563"/>
            <a:ext cx="1442161" cy="914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Request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4" idx="1"/>
          </p:cNvCxnSpPr>
          <p:nvPr/>
        </p:nvCxnSpPr>
        <p:spPr>
          <a:xfrm>
            <a:off x="2162039" y="3007763"/>
            <a:ext cx="481171" cy="18843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3924" y="2389138"/>
            <a:ext cx="17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1. Dispatches job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4688" y="3981891"/>
            <a:ext cx="196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2. Creates and runs</a:t>
            </a:r>
          </a:p>
          <a:p>
            <a:pPr algn="ctr"/>
            <a:r>
              <a:rPr lang="en-US" dirty="0" smtClean="0"/>
              <a:t>test container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70111" y="2906889"/>
            <a:ext cx="3662219" cy="730622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573115" y="4111033"/>
            <a:ext cx="3637690" cy="871712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583878" y="4401604"/>
            <a:ext cx="3616164" cy="839425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31411" y="5058079"/>
            <a:ext cx="2127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Executes tests </a:t>
            </a:r>
          </a:p>
          <a:p>
            <a:r>
              <a:rPr lang="en-US" dirty="0" smtClean="0"/>
              <a:t>and publishes results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562353" y="3174751"/>
            <a:ext cx="3637689" cy="645712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99125" y="3389987"/>
            <a:ext cx="172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Ingests results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66" y="4857312"/>
            <a:ext cx="2594613" cy="126959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76543" y="6007828"/>
            <a:ext cx="288000" cy="2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6215" y="5964628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Container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9791" y="6024436"/>
            <a:ext cx="288000" cy="28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7113" y="5964628"/>
            <a:ext cx="19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Native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Jenkins slave?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issues already resolved (i.e. option C)</a:t>
            </a:r>
          </a:p>
          <a:p>
            <a:r>
              <a:rPr lang="en-US" dirty="0" smtClean="0"/>
              <a:t>Don’t have to install any Docker client software on the Jenkins CI container, keeping the container clean</a:t>
            </a:r>
          </a:p>
          <a:p>
            <a:r>
              <a:rPr lang="en-US" dirty="0" smtClean="0"/>
              <a:t>Clear separation of where job is being run</a:t>
            </a:r>
          </a:p>
          <a:p>
            <a:r>
              <a:rPr lang="en-US" dirty="0" smtClean="0"/>
              <a:t>Slave nodes introduces option to </a:t>
            </a:r>
            <a:r>
              <a:rPr lang="en-US" dirty="0"/>
              <a:t>r</a:t>
            </a:r>
            <a:r>
              <a:rPr lang="en-US" dirty="0" smtClean="0"/>
              <a:t>un on a separate host</a:t>
            </a:r>
          </a:p>
          <a:p>
            <a:r>
              <a:rPr lang="en-US" dirty="0" smtClean="0"/>
              <a:t>Relatively easy to mentally model, compared to option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Job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 pull localhost:5000/</a:t>
            </a:r>
            <a:r>
              <a:rPr lang="en-US" sz="2400" dirty="0" err="1">
                <a:solidFill>
                  <a:schemeClr val="accent5"/>
                </a:solidFill>
                <a:latin typeface="Courier New"/>
                <a:cs typeface="Courier New"/>
              </a:rPr>
              <a:t>canarie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/test1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sz="2400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run -v ${WORKSPACE}:/workspace -e BREAK_BUILD=${BREAK_BUILD} -t localhost:5000/</a:t>
            </a:r>
            <a:r>
              <a:rPr lang="en-US" sz="2400" dirty="0" err="1">
                <a:solidFill>
                  <a:schemeClr val="accent5"/>
                </a:solidFill>
                <a:latin typeface="Courier New"/>
                <a:cs typeface="Courier New"/>
              </a:rPr>
              <a:t>canarie</a:t>
            </a:r>
            <a:r>
              <a:rPr lang="en-US" sz="2400" dirty="0">
                <a:solidFill>
                  <a:schemeClr val="accent5"/>
                </a:solidFill>
                <a:latin typeface="Courier New"/>
                <a:cs typeface="Courier New"/>
              </a:rPr>
              <a:t>/</a:t>
            </a:r>
            <a:r>
              <a:rPr lang="en-US" sz="2400" dirty="0" smtClean="0">
                <a:solidFill>
                  <a:schemeClr val="accent5"/>
                </a:solidFill>
                <a:latin typeface="Courier New"/>
                <a:cs typeface="Courier New"/>
              </a:rPr>
              <a:t>test1</a:t>
            </a:r>
          </a:p>
          <a:p>
            <a:endParaRPr lang="en-US" dirty="0"/>
          </a:p>
          <a:p>
            <a:r>
              <a:rPr lang="en-US" dirty="0" smtClean="0"/>
              <a:t>Need to link in workspace to get results.xml file (and any other files) out of the container</a:t>
            </a:r>
          </a:p>
          <a:p>
            <a:pPr lvl="1"/>
            <a:r>
              <a:rPr lang="en-US" dirty="0" smtClean="0"/>
              <a:t>All files created inside the container are deleted at the end of execution!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about Selenium?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64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u="sng" dirty="0">
                <a:hlinkClick r:id="rId2"/>
              </a:rPr>
              <a:t>Selenium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Suite of tools for driving web browsers via code</a:t>
            </a:r>
          </a:p>
          <a:p>
            <a:pPr lvl="1"/>
            <a:r>
              <a:rPr lang="en-US" dirty="0"/>
              <a:t>Tests are run via distributed nodes (browsers) from a central hub – </a:t>
            </a:r>
            <a:r>
              <a:rPr lang="en-US" dirty="0" smtClean="0"/>
              <a:t>together form </a:t>
            </a:r>
            <a:r>
              <a:rPr lang="en-US" dirty="0"/>
              <a:t>a Selenium Grid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90" y="3654779"/>
            <a:ext cx="2639019" cy="23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Selenium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Thankfully there are containers set up for Selenium hub and nodes!</a:t>
            </a:r>
          </a:p>
          <a:p>
            <a:r>
              <a:rPr lang="en-US" dirty="0" smtClean="0"/>
              <a:t>Create a Selenium hub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run -d -p 4444:4444 --name 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seleniumhub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--restart always selenium/</a:t>
            </a:r>
            <a:r>
              <a:rPr lang="en-US" dirty="0" smtClean="0">
                <a:solidFill>
                  <a:schemeClr val="accent5"/>
                </a:solidFill>
                <a:latin typeface="Courier New"/>
                <a:cs typeface="Courier New"/>
              </a:rPr>
              <a:t>hub</a:t>
            </a:r>
          </a:p>
          <a:p>
            <a:r>
              <a:rPr lang="en-US" dirty="0"/>
              <a:t>Create a </a:t>
            </a:r>
            <a:r>
              <a:rPr lang="en-US" dirty="0" smtClean="0"/>
              <a:t>Firefox </a:t>
            </a:r>
            <a:r>
              <a:rPr lang="en-US" dirty="0"/>
              <a:t>node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run -d -P --name 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firefox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--link 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seleniumhub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:hub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--restart always selenium/node-</a:t>
            </a:r>
            <a:r>
              <a:rPr lang="en-US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firefox</a:t>
            </a:r>
            <a:endParaRPr lang="en-US" dirty="0" smtClean="0">
              <a:solidFill>
                <a:schemeClr val="accent5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Chrome node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run -d --name chrome1 --link 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seleniumhub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:hub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--restart always selenium/node-chrome</a:t>
            </a:r>
          </a:p>
        </p:txBody>
      </p:sp>
    </p:spTree>
    <p:extLst>
      <p:ext uri="{BB962C8B-B14F-4D97-AF65-F5344CB8AC3E}">
        <p14:creationId xmlns:p14="http://schemas.microsoft.com/office/powerpoint/2010/main" val="4159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1698347"/>
            <a:ext cx="8351904" cy="424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0" y="1343910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VM: Version 2</a:t>
            </a:r>
            <a:br>
              <a:rPr lang="en-US" dirty="0" smtClean="0"/>
            </a:br>
            <a:r>
              <a:rPr lang="en-US" dirty="0" smtClean="0"/>
              <a:t>Selenium </a:t>
            </a:r>
            <a:r>
              <a:rPr lang="en-US" dirty="0"/>
              <a:t>G</a:t>
            </a:r>
            <a:r>
              <a:rPr lang="en-US" dirty="0" smtClean="0"/>
              <a:t>rid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5547" y="2259541"/>
            <a:ext cx="6053390" cy="3570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2558" y="1913190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Docker-Managed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5769" y="2569406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3388" y="257337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6128" y="3543291"/>
            <a:ext cx="1245315" cy="102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slave </a:t>
            </a:r>
            <a:r>
              <a:rPr lang="en-US" dirty="0" smtClean="0"/>
              <a:t>node </a:t>
            </a:r>
            <a:r>
              <a:rPr lang="en-US" dirty="0"/>
              <a:t>process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6505" y="4600222"/>
            <a:ext cx="5499585" cy="114661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70945" y="4724380"/>
            <a:ext cx="1143427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hub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61989" y="4724380"/>
            <a:ext cx="1111139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Firefox node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8705" y="4724380"/>
            <a:ext cx="12794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Chrome node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3" idx="1"/>
            <a:endCxn id="22" idx="3"/>
          </p:cNvCxnSpPr>
          <p:nvPr/>
        </p:nvCxnSpPr>
        <p:spPr>
          <a:xfrm flipH="1">
            <a:off x="4014372" y="5181580"/>
            <a:ext cx="8476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4" idx="3"/>
            <a:endCxn id="22" idx="1"/>
          </p:cNvCxnSpPr>
          <p:nvPr/>
        </p:nvCxnSpPr>
        <p:spPr>
          <a:xfrm>
            <a:off x="2108140" y="5181580"/>
            <a:ext cx="7628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6543" y="6007828"/>
            <a:ext cx="288000" cy="2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6215" y="5964628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Container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9791" y="6024436"/>
            <a:ext cx="288000" cy="28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7113" y="5964628"/>
            <a:ext cx="19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Native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8835" y="3554361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Docker</a:t>
            </a:r>
            <a:r>
              <a:rPr lang="en-US" sz="1600" dirty="0" smtClean="0"/>
              <a:t> Registry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277677" y="257054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57103" y="6021560"/>
            <a:ext cx="288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06775" y="5978360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2678907"/>
            <a:ext cx="8515350" cy="1500187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Next Step: </a:t>
            </a:r>
          </a:p>
          <a:p>
            <a:r>
              <a:rPr lang="en-CA" dirty="0" smtClean="0"/>
              <a:t>Adding a Selenium-Based Test Suite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79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test suite that makes use of the hub</a:t>
            </a:r>
          </a:p>
          <a:p>
            <a:r>
              <a:rPr lang="en-US" dirty="0" smtClean="0"/>
              <a:t>Include Selenium libraries in test suite container</a:t>
            </a:r>
          </a:p>
          <a:p>
            <a:r>
              <a:rPr lang="en-US" dirty="0" smtClean="0"/>
              <a:t>Jenkins job to include Selenium hub</a:t>
            </a:r>
          </a:p>
          <a:p>
            <a:r>
              <a:rPr lang="en-US" dirty="0" smtClean="0"/>
              <a:t>Create application server for test suite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8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Cycle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7498696"/>
              </p:ext>
            </p:extLst>
          </p:nvPr>
        </p:nvGraphicFramePr>
        <p:xfrm>
          <a:off x="695353" y="1028589"/>
          <a:ext cx="7753295" cy="526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28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1698347"/>
            <a:ext cx="8351904" cy="424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520" y="1343910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34016"/>
            <a:ext cx="8610600" cy="845662"/>
          </a:xfrm>
        </p:spPr>
        <p:txBody>
          <a:bodyPr>
            <a:normAutofit/>
          </a:bodyPr>
          <a:lstStyle/>
          <a:p>
            <a:r>
              <a:rPr lang="en-US" b="1" dirty="0" smtClean="0"/>
              <a:t>Build VM:  Version 2 - Selenium Test Suite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85547" y="2259541"/>
            <a:ext cx="6053390" cy="3570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2558" y="1913190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Docker-Managed </a:t>
            </a:r>
            <a:r>
              <a:rPr lang="en-US" dirty="0"/>
              <a:t>C</a:t>
            </a:r>
            <a:r>
              <a:rPr lang="en-US" dirty="0" smtClean="0"/>
              <a:t>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3210" y="2569406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6128" y="2467104"/>
            <a:ext cx="1245315" cy="102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slave </a:t>
            </a:r>
            <a:r>
              <a:rPr lang="en-US" dirty="0" smtClean="0"/>
              <a:t>node </a:t>
            </a:r>
            <a:r>
              <a:rPr lang="en-US" dirty="0"/>
              <a:t>process</a:t>
            </a:r>
          </a:p>
        </p:txBody>
      </p:sp>
      <p:sp>
        <p:nvSpPr>
          <p:cNvPr id="6" name="Cloud 5"/>
          <p:cNvSpPr/>
          <p:nvPr/>
        </p:nvSpPr>
        <p:spPr>
          <a:xfrm>
            <a:off x="721080" y="2550563"/>
            <a:ext cx="1442161" cy="914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Request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4" idx="1"/>
          </p:cNvCxnSpPr>
          <p:nvPr/>
        </p:nvCxnSpPr>
        <p:spPr>
          <a:xfrm>
            <a:off x="2162039" y="3007763"/>
            <a:ext cx="481171" cy="18843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8947" y="2389138"/>
            <a:ext cx="17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1. Dispatches job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17490" y="3734368"/>
            <a:ext cx="23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2. Creates and runs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est, app </a:t>
            </a:r>
            <a:r>
              <a:rPr lang="en-US" dirty="0" err="1" smtClean="0"/>
              <a:t>serv</a:t>
            </a:r>
            <a:r>
              <a:rPr lang="en-US" dirty="0" smtClean="0"/>
              <a:t> container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62353" y="2787326"/>
            <a:ext cx="3626927" cy="10760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704069" y="3293131"/>
            <a:ext cx="1474449" cy="1248377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908555" y="3529893"/>
            <a:ext cx="1452923" cy="1248376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03623" y="4390843"/>
            <a:ext cx="21272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3. Executes tests </a:t>
            </a:r>
          </a:p>
          <a:p>
            <a:r>
              <a:rPr lang="en-US" dirty="0" smtClean="0"/>
              <a:t>and publishes results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562354" y="3056369"/>
            <a:ext cx="3594639" cy="0"/>
          </a:xfrm>
          <a:prstGeom prst="straightConnector1">
            <a:avLst/>
          </a:prstGeom>
          <a:ln w="3810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78947" y="3088654"/>
            <a:ext cx="17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Ingests results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73560" y="4541508"/>
            <a:ext cx="2991945" cy="124837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64982" y="4714982"/>
            <a:ext cx="103921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1857" y="4714982"/>
            <a:ext cx="103921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3</a:t>
            </a:r>
          </a:p>
          <a:p>
            <a:pPr algn="ctr"/>
            <a:r>
              <a:rPr lang="en-US" sz="1600" dirty="0" smtClean="0"/>
              <a:t>Selenium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865013" y="4716716"/>
            <a:ext cx="103921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Selenium Hub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8" idx="3"/>
            <a:endCxn id="23" idx="1"/>
          </p:cNvCxnSpPr>
          <p:nvPr/>
        </p:nvCxnSpPr>
        <p:spPr>
          <a:xfrm>
            <a:off x="4171067" y="5172182"/>
            <a:ext cx="393915" cy="0"/>
          </a:xfrm>
          <a:prstGeom prst="straightConnector1">
            <a:avLst/>
          </a:prstGeom>
          <a:ln w="3810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28" idx="3"/>
          </p:cNvCxnSpPr>
          <p:nvPr/>
        </p:nvCxnSpPr>
        <p:spPr>
          <a:xfrm flipH="1">
            <a:off x="1904223" y="5172182"/>
            <a:ext cx="1227634" cy="1734"/>
          </a:xfrm>
          <a:prstGeom prst="straightConnector1">
            <a:avLst/>
          </a:prstGeom>
          <a:ln w="3810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76543" y="6024436"/>
            <a:ext cx="288000" cy="2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6215" y="5964628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Container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49791" y="6024436"/>
            <a:ext cx="288000" cy="28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7113" y="5964628"/>
            <a:ext cx="19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Native Process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5013" y="3556783"/>
            <a:ext cx="103921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Selenium Firefox Node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8" idx="0"/>
            <a:endCxn id="32" idx="2"/>
          </p:cNvCxnSpPr>
          <p:nvPr/>
        </p:nvCxnSpPr>
        <p:spPr>
          <a:xfrm flipV="1">
            <a:off x="1384618" y="4471183"/>
            <a:ext cx="0" cy="245533"/>
          </a:xfrm>
          <a:prstGeom prst="straightConnector1">
            <a:avLst/>
          </a:prstGeom>
          <a:ln w="3810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1904223" y="4013983"/>
            <a:ext cx="2597221" cy="670906"/>
          </a:xfrm>
          <a:prstGeom prst="straightConnector1">
            <a:avLst/>
          </a:prstGeom>
          <a:ln w="3810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8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Test Suite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89497"/>
            <a:ext cx="8750250" cy="5087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Run app server container (</a:t>
            </a:r>
            <a:r>
              <a:rPr lang="en-US" dirty="0" err="1" smtClean="0"/>
              <a:t>httpd</a:t>
            </a:r>
            <a:r>
              <a:rPr lang="en-US" dirty="0" smtClean="0"/>
              <a:t>) as a daemon process</a:t>
            </a:r>
          </a:p>
          <a:p>
            <a:r>
              <a:rPr lang="en-US" dirty="0" smtClean="0"/>
              <a:t>Run test instance, link to </a:t>
            </a:r>
            <a:r>
              <a:rPr lang="en-US" dirty="0" err="1" smtClean="0"/>
              <a:t>httpd</a:t>
            </a:r>
            <a:r>
              <a:rPr lang="en-US" dirty="0" smtClean="0"/>
              <a:t> and Selenium server containers</a:t>
            </a:r>
          </a:p>
          <a:p>
            <a:r>
              <a:rPr lang="en-US" dirty="0" smtClean="0"/>
              <a:t>Get results and clean up Apache daemon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APACHE_ID=`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run -d 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canarie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/${APP_SERVER}`</a:t>
            </a:r>
          </a:p>
          <a:p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TEST_STATUS=0</a:t>
            </a:r>
          </a:p>
          <a:p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run --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rm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=true --link 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seleniumhub:seleniumhub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--link ${APACHE_ID}:web -v ${WORKSPACE}:/workspace localhost:5000/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canarie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/test3selenium || TEST_STATUS=1</a:t>
            </a:r>
          </a:p>
          <a:p>
            <a:endParaRPr lang="en-US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stop $APACHE_ID</a:t>
            </a:r>
          </a:p>
          <a:p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docker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rm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 $APACHE_ID</a:t>
            </a:r>
          </a:p>
          <a:p>
            <a:endParaRPr lang="en-US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exit $TEST_STATUS</a:t>
            </a:r>
          </a:p>
        </p:txBody>
      </p:sp>
    </p:spTree>
    <p:extLst>
      <p:ext uri="{BB962C8B-B14F-4D97-AF65-F5344CB8AC3E}">
        <p14:creationId xmlns:p14="http://schemas.microsoft.com/office/powerpoint/2010/main" val="386450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Output from Jenkins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2889" y="1370388"/>
            <a:ext cx="8472320" cy="4538697"/>
          </a:xfrm>
        </p:spPr>
        <p:txBody>
          <a:bodyPr/>
          <a:lstStyle/>
          <a:p>
            <a:r>
              <a:rPr lang="en-US" dirty="0" smtClean="0"/>
              <a:t>When the build fails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Screen captures from the node when a test fails...</a:t>
            </a:r>
            <a:r>
              <a:rPr lang="en-US" dirty="0" smtClean="0"/>
              <a:t>b</a:t>
            </a:r>
            <a:r>
              <a:rPr lang="is-IS" dirty="0" smtClean="0"/>
              <a:t>ut this information is lost if not archived!</a:t>
            </a:r>
          </a:p>
          <a:p>
            <a:r>
              <a:rPr lang="is-IS" dirty="0" smtClean="0"/>
              <a:t>Jenkins to the rescue!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-17" r="488"/>
          <a:stretch/>
        </p:blipFill>
        <p:spPr>
          <a:xfrm>
            <a:off x="508000" y="3382223"/>
            <a:ext cx="8128000" cy="29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Output </a:t>
            </a:r>
            <a:r>
              <a:rPr lang="en-US" dirty="0"/>
              <a:t>from </a:t>
            </a:r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71" b="4599"/>
          <a:stretch/>
        </p:blipFill>
        <p:spPr>
          <a:xfrm>
            <a:off x="1483062" y="1409804"/>
            <a:ext cx="6177876" cy="4498461"/>
          </a:xfrm>
        </p:spPr>
      </p:pic>
    </p:spTree>
    <p:extLst>
      <p:ext uri="{BB962C8B-B14F-4D97-AF65-F5344CB8AC3E}">
        <p14:creationId xmlns:p14="http://schemas.microsoft.com/office/powerpoint/2010/main" val="3643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3343" y="1538110"/>
            <a:ext cx="8401081" cy="4000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82" y="1065398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VM: Final Product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85547" y="1961444"/>
            <a:ext cx="6053390" cy="3438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2558" y="1547197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Docker-Managed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242" y="2098170"/>
            <a:ext cx="1028313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47438" y="209817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91569" y="3007611"/>
            <a:ext cx="1245315" cy="102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Jenkins slave </a:t>
            </a:r>
            <a:r>
              <a:rPr lang="en-US" dirty="0" smtClean="0"/>
              <a:t>node </a:t>
            </a:r>
            <a:r>
              <a:rPr lang="en-US" dirty="0"/>
              <a:t>process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62306" y="4275100"/>
            <a:ext cx="1143427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hub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53350" y="4275100"/>
            <a:ext cx="1111139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Firefox node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0066" y="4275100"/>
            <a:ext cx="12794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Chrome node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3" idx="1"/>
            <a:endCxn id="22" idx="3"/>
          </p:cNvCxnSpPr>
          <p:nvPr/>
        </p:nvCxnSpPr>
        <p:spPr>
          <a:xfrm flipH="1">
            <a:off x="4005733" y="4732300"/>
            <a:ext cx="8476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4" idx="3"/>
            <a:endCxn id="22" idx="1"/>
          </p:cNvCxnSpPr>
          <p:nvPr/>
        </p:nvCxnSpPr>
        <p:spPr>
          <a:xfrm>
            <a:off x="2099501" y="4732300"/>
            <a:ext cx="7628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644" y="3175050"/>
            <a:ext cx="1026911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59515" y="2113548"/>
            <a:ext cx="152834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 containers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9403" y="5641920"/>
            <a:ext cx="288000" cy="2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99403" y="5996160"/>
            <a:ext cx="288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9075" y="5598720"/>
            <a:ext cx="26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Running Container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9075" y="5952960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 Containers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6505" y="4154076"/>
            <a:ext cx="5499585" cy="115152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73987" y="5667526"/>
            <a:ext cx="288000" cy="28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81309" y="5598720"/>
            <a:ext cx="19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Native Process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99838" y="225057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52238" y="240297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04638" y="255537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57038" y="270777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11915" y="2265948"/>
            <a:ext cx="152834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 containers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64315" y="2418348"/>
            <a:ext cx="152834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 containers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16715" y="2570748"/>
            <a:ext cx="152834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 containers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69115" y="2723148"/>
            <a:ext cx="152834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containers</a:t>
            </a:r>
          </a:p>
          <a:p>
            <a:r>
              <a:rPr lang="en-US" dirty="0" smtClean="0"/>
              <a:t>Transient files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server containerization</a:t>
            </a:r>
          </a:p>
          <a:p>
            <a:r>
              <a:rPr lang="en-US" dirty="0" smtClean="0"/>
              <a:t>Increased Registry integration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Swarm – clustered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0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04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6" name="Picture 5" descr="large_h-tran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28" y="1976541"/>
            <a:ext cx="4626530" cy="1590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13" y="3993131"/>
            <a:ext cx="1692907" cy="1532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55322"/>
            <a:ext cx="4759739" cy="1607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954" y="3991206"/>
            <a:ext cx="1259462" cy="1535930"/>
          </a:xfrm>
          <a:prstGeom prst="rect">
            <a:avLst/>
          </a:prstGeom>
        </p:spPr>
      </p:pic>
      <p:pic>
        <p:nvPicPr>
          <p:cNvPr id="3074" name="Picture 2" descr="http://imaginativethinking.ca/blog/wp-content/uploads/2015/12/jenkin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5" y="2162082"/>
            <a:ext cx="3790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25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520" y="1698347"/>
            <a:ext cx="4976226" cy="4046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5415" y="1831260"/>
            <a:ext cx="1196067" cy="1210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CI 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520" y="1343910"/>
            <a:ext cx="261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Builder Virtual Machine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911237" y="1703065"/>
            <a:ext cx="3022344" cy="4046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4132" y="1835979"/>
            <a:ext cx="1196067" cy="8961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node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54162" y="3278549"/>
            <a:ext cx="2790821" cy="2362917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1237" y="1348628"/>
            <a:ext cx="2864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Windows Selenium Node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20" b="95652" l="9420" r="898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3419" y="4592922"/>
            <a:ext cx="1101108" cy="1101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17" b="97842" l="4317" r="96403">
                        <a14:foregroundMark x1="48921" y1="41727" x2="48921" y2="41727"/>
                        <a14:foregroundMark x1="34532" y1="70504" x2="34532" y2="705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4618" y="4542187"/>
            <a:ext cx="989339" cy="989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39" b="96748" l="4878" r="95935">
                        <a14:foregroundMark x1="48780" y1="52033" x2="48780" y2="52033"/>
                        <a14:foregroundMark x1="56098" y1="42276" x2="56098" y2="42276"/>
                        <a14:foregroundMark x1="60163" y1="53659" x2="60163" y2="536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6741" y="3426230"/>
            <a:ext cx="1058065" cy="105806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716987" y="1978945"/>
            <a:ext cx="1746601" cy="1717218"/>
            <a:chOff x="2820352" y="2008481"/>
            <a:chExt cx="1746601" cy="1717218"/>
          </a:xfrm>
        </p:grpSpPr>
        <p:sp>
          <p:nvSpPr>
            <p:cNvPr id="13" name="Rectangle 12"/>
            <p:cNvSpPr/>
            <p:nvPr/>
          </p:nvSpPr>
          <p:spPr>
            <a:xfrm>
              <a:off x="2820352" y="2008481"/>
              <a:ext cx="1137001" cy="110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Job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72752" y="2160881"/>
              <a:ext cx="1137001" cy="110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Job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5152" y="2313281"/>
              <a:ext cx="1137001" cy="110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Job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7552" y="2465681"/>
              <a:ext cx="1137001" cy="110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Job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9952" y="2618081"/>
              <a:ext cx="1137001" cy="110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Job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4" idx="3"/>
            <a:endCxn id="13" idx="1"/>
          </p:cNvCxnSpPr>
          <p:nvPr/>
        </p:nvCxnSpPr>
        <p:spPr>
          <a:xfrm>
            <a:off x="1801482" y="2436758"/>
            <a:ext cx="915505" cy="95996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7" idx="1"/>
          </p:cNvCxnSpPr>
          <p:nvPr/>
        </p:nvCxnSpPr>
        <p:spPr>
          <a:xfrm flipV="1">
            <a:off x="4463588" y="2284052"/>
            <a:ext cx="1580544" cy="858302"/>
          </a:xfrm>
          <a:prstGeom prst="straightConnector1">
            <a:avLst/>
          </a:prstGeom>
          <a:ln w="57150" cmpd="sng">
            <a:solidFill>
              <a:srgbClr val="00009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8750" y="4095518"/>
            <a:ext cx="1338992" cy="1210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 stack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7" idx="2"/>
            <a:endCxn id="29" idx="3"/>
          </p:cNvCxnSpPr>
          <p:nvPr/>
        </p:nvCxnSpPr>
        <p:spPr>
          <a:xfrm flipH="1">
            <a:off x="2037742" y="3696163"/>
            <a:ext cx="1857346" cy="1004853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6642166" y="2732125"/>
            <a:ext cx="1006056" cy="880319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>
            <a:off x="6642166" y="2732125"/>
            <a:ext cx="60612" cy="1825764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</p:cNvCxnSpPr>
          <p:nvPr/>
        </p:nvCxnSpPr>
        <p:spPr>
          <a:xfrm>
            <a:off x="6642166" y="2732125"/>
            <a:ext cx="1051050" cy="1934638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Server VM:  Version 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11345" y="2894574"/>
            <a:ext cx="10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0" idx="1"/>
            <a:endCxn id="29" idx="3"/>
          </p:cNvCxnSpPr>
          <p:nvPr/>
        </p:nvCxnSpPr>
        <p:spPr>
          <a:xfrm flipH="1">
            <a:off x="2037742" y="4460008"/>
            <a:ext cx="4016420" cy="241008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3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Environment for jobs needs to be curated on the server before tests will run</a:t>
            </a:r>
          </a:p>
          <a:p>
            <a:r>
              <a:rPr lang="en-US" dirty="0" smtClean="0"/>
              <a:t>Job artifacts hang around the server</a:t>
            </a:r>
          </a:p>
          <a:p>
            <a:r>
              <a:rPr lang="en-US" dirty="0" smtClean="0"/>
              <a:t>Complicated environment management</a:t>
            </a:r>
          </a:p>
          <a:p>
            <a:r>
              <a:rPr lang="en-US" dirty="0" smtClean="0"/>
              <a:t>Hard to share the build server between multiple projects</a:t>
            </a:r>
          </a:p>
          <a:p>
            <a:endParaRPr lang="en-US" dirty="0"/>
          </a:p>
          <a:p>
            <a:r>
              <a:rPr lang="en-US" dirty="0" smtClean="0"/>
              <a:t>So we began looking for alternatives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VM scripts?</a:t>
            </a:r>
          </a:p>
          <a:p>
            <a:pPr lvl="1"/>
            <a:r>
              <a:rPr lang="is-IS" dirty="0" smtClean="0"/>
              <a:t>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Docker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Containerizing jobs, environments to create a cleaner build environment</a:t>
            </a:r>
          </a:p>
          <a:p>
            <a:r>
              <a:rPr lang="en-US" dirty="0" smtClean="0"/>
              <a:t>By containerizing test suites (unit and integration), we can encapsulate testing tooling and application servers</a:t>
            </a:r>
          </a:p>
          <a:p>
            <a:r>
              <a:rPr lang="en-US" dirty="0" smtClean="0"/>
              <a:t>Ongoing development effort at CANARIE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  Whirlwind Intro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https://www.docker.com/what-</a:t>
            </a:r>
            <a:r>
              <a:rPr lang="en-US" dirty="0" smtClean="0">
                <a:hlinkClick r:id="rId3"/>
              </a:rPr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 smtClean="0">
                <a:latin typeface="+mn-lt"/>
              </a:rPr>
              <a:t>Definitions</a:t>
            </a:r>
            <a:endParaRPr lang="en-US" b="1" dirty="0">
              <a:latin typeface="+mn-lt"/>
            </a:endParaRP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Pre bundled application, containing code, data, etc. needed to run the application</a:t>
            </a:r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Running instance of a image, usually one or more live processes</a:t>
            </a:r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Server used to store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Beware, there is </a:t>
            </a:r>
            <a:r>
              <a:rPr lang="en-US" i="1" dirty="0"/>
              <a:t>some</a:t>
            </a:r>
            <a:r>
              <a:rPr lang="en-US" dirty="0"/>
              <a:t> hype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+mn-lt"/>
              </a:rPr>
              <a:t>Pros</a:t>
            </a:r>
            <a:r>
              <a:rPr lang="en-US" dirty="0"/>
              <a:t>	</a:t>
            </a:r>
          </a:p>
          <a:p>
            <a:r>
              <a:rPr lang="en-US" dirty="0"/>
              <a:t>Smaller memory </a:t>
            </a:r>
            <a:r>
              <a:rPr lang="en-US" dirty="0" smtClean="0"/>
              <a:t>footprint </a:t>
            </a:r>
            <a:r>
              <a:rPr lang="en-US" dirty="0"/>
              <a:t>than VMs </a:t>
            </a:r>
          </a:p>
          <a:p>
            <a:r>
              <a:rPr lang="en-US" dirty="0"/>
              <a:t>Less code to define a service</a:t>
            </a:r>
          </a:p>
          <a:p>
            <a:r>
              <a:rPr lang="en-US" dirty="0" smtClean="0"/>
              <a:t>Faster </a:t>
            </a:r>
            <a:r>
              <a:rPr lang="en-US" dirty="0"/>
              <a:t>to spin up containers than VMs</a:t>
            </a:r>
          </a:p>
          <a:p>
            <a:r>
              <a:rPr lang="en-US" dirty="0"/>
              <a:t>Excellent separation and packaging of code dependencies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+mn-lt"/>
              </a:rPr>
              <a:t>Cons</a:t>
            </a:r>
          </a:p>
          <a:p>
            <a:r>
              <a:rPr lang="en-US" dirty="0"/>
              <a:t>Volume management</a:t>
            </a:r>
          </a:p>
          <a:p>
            <a:r>
              <a:rPr lang="en-US" dirty="0"/>
              <a:t>Disk space usage</a:t>
            </a:r>
          </a:p>
          <a:p>
            <a:r>
              <a:rPr lang="en-US" dirty="0"/>
              <a:t>Complexity, large number of related projects</a:t>
            </a:r>
          </a:p>
          <a:p>
            <a:r>
              <a:rPr lang="en-US" dirty="0"/>
              <a:t>Not a VM, container debugging can be more complicated if not planned for</a:t>
            </a:r>
          </a:p>
        </p:txBody>
      </p:sp>
    </p:spTree>
    <p:extLst>
      <p:ext uri="{BB962C8B-B14F-4D97-AF65-F5344CB8AC3E}">
        <p14:creationId xmlns:p14="http://schemas.microsoft.com/office/powerpoint/2010/main" val="417841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NARIE Template 2015">
  <a:themeElements>
    <a:clrScheme name="CANARIE 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325C"/>
      </a:accent1>
      <a:accent2>
        <a:srgbClr val="E56317"/>
      </a:accent2>
      <a:accent3>
        <a:srgbClr val="3A6E64"/>
      </a:accent3>
      <a:accent4>
        <a:srgbClr val="233F70"/>
      </a:accent4>
      <a:accent5>
        <a:srgbClr val="C00000"/>
      </a:accent5>
      <a:accent6>
        <a:srgbClr val="757070"/>
      </a:accent6>
      <a:hlink>
        <a:srgbClr val="1F3864"/>
      </a:hlink>
      <a:folHlink>
        <a:srgbClr val="2F5496"/>
      </a:folHlink>
    </a:clrScheme>
    <a:fontScheme name="Calibri / Calibri Ligh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ANARIE Template 2015.potx" id="{267B6F70-1253-43D1-B99A-E0F655B28A27}" vid="{A78BDFA9-8AAD-492B-A427-C419E61E5C63}"/>
    </a:ext>
  </a:extLst>
</a:theme>
</file>

<file path=ppt/theme/theme2.xml><?xml version="1.0" encoding="utf-8"?>
<a:theme xmlns:a="http://schemas.openxmlformats.org/drawingml/2006/main" name="1_Research Software Workshop PowerPoint De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Research Software Workshop PowerPoint De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3c888c-8685-4fc8-a8d8-dbccc705e524">375HZN6CS6Q7-246-5010</_dlc_DocId>
    <_dlc_DocIdUrl xmlns="833c888c-8685-4fc8-a8d8-dbccc705e524">
      <Url>https://my.canarie.ca/programs/NEP/_layouts/15/DocIdRedir.aspx?ID=375HZN6CS6Q7-246-5010</Url>
      <Description>375HZN6CS6Q7-246-5010</Description>
    </_dlc_DocIdUrl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43241C5C1ABF429C91CADEA5426DC6" ma:contentTypeVersion="1" ma:contentTypeDescription="Create a new document." ma:contentTypeScope="" ma:versionID="a9390bf3c5f3e4d2b4e6118735220d9e">
  <xsd:schema xmlns:xsd="http://www.w3.org/2001/XMLSchema" xmlns:xs="http://www.w3.org/2001/XMLSchema" xmlns:p="http://schemas.microsoft.com/office/2006/metadata/properties" xmlns:ns2="833c888c-8685-4fc8-a8d8-dbccc705e524" xmlns:ns3="http://schemas.microsoft.com/sharepoint/v4" targetNamespace="http://schemas.microsoft.com/office/2006/metadata/properties" ma:root="true" ma:fieldsID="c411c1d1e30882b4a285a298392cf41b" ns2:_="" ns3:_="">
    <xsd:import namespace="833c888c-8685-4fc8-a8d8-dbccc705e52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888c-8685-4fc8-a8d8-dbccc705e5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50E1A-C623-4D62-AA45-1F49154C107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A4575C6-CEB4-4161-8B58-B87DA37C50E3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sharepoint/v4"/>
    <ds:schemaRef ds:uri="833c888c-8685-4fc8-a8d8-dbccc705e524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48BA00-B742-4144-AF02-82CB77485C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c888c-8685-4fc8-a8d8-dbccc705e52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A6F5B66-FEE8-481C-B2C9-4C6E8C2EF6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CANARIE Template 2015.potx</Template>
  <TotalTime>7058</TotalTime>
  <Words>1358</Words>
  <Application>Microsoft Macintosh PowerPoint</Application>
  <PresentationFormat>On-screen Show (4:3)</PresentationFormat>
  <Paragraphs>269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CANARIE Template 2015</vt:lpstr>
      <vt:lpstr>1_Research Software Workshop PowerPoint Deck</vt:lpstr>
      <vt:lpstr>3_Research Software Workshop PowerPoint Deck</vt:lpstr>
      <vt:lpstr>Rob Young | Team Lead, Software Development, CANARIE</vt:lpstr>
      <vt:lpstr>Testing and Containers @ CANARIE</vt:lpstr>
      <vt:lpstr>Continuous Integration Cycle</vt:lpstr>
      <vt:lpstr>Definitions</vt:lpstr>
      <vt:lpstr>Build Server VM:  Version 1</vt:lpstr>
      <vt:lpstr>Issues</vt:lpstr>
      <vt:lpstr>Enter Docker!</vt:lpstr>
      <vt:lpstr>What is Docker?  Whirlwind Intro</vt:lpstr>
      <vt:lpstr>Why Docker?</vt:lpstr>
      <vt:lpstr>PowerPoint Presentation</vt:lpstr>
      <vt:lpstr>Step by Step Walkthrough</vt:lpstr>
      <vt:lpstr>Installed Docker, Now What?</vt:lpstr>
      <vt:lpstr>Install Jenkins CI</vt:lpstr>
      <vt:lpstr>Jenkins CI Installed</vt:lpstr>
      <vt:lpstr>Install Docker Registry (Optional)</vt:lpstr>
      <vt:lpstr>Docker registry</vt:lpstr>
      <vt:lpstr>Let’s create some basic test suites</vt:lpstr>
      <vt:lpstr>Test Suite Container Setup</vt:lpstr>
      <vt:lpstr>Test Container </vt:lpstr>
      <vt:lpstr>How do we run the test suite?</vt:lpstr>
      <vt:lpstr>How do we run a test suite?</vt:lpstr>
      <vt:lpstr>Why use a Jenkins slave?</vt:lpstr>
      <vt:lpstr>Running the Job…</vt:lpstr>
      <vt:lpstr>PowerPoint Presentation</vt:lpstr>
      <vt:lpstr>Selenium</vt:lpstr>
      <vt:lpstr>Setting up a Selenium Grid</vt:lpstr>
      <vt:lpstr>Build VM: Version 2 Selenium Grid Architecture</vt:lpstr>
      <vt:lpstr>PowerPoint Presentation</vt:lpstr>
      <vt:lpstr>Selenium Test Suite</vt:lpstr>
      <vt:lpstr>Build VM:  Version 2 - Selenium Test Suite</vt:lpstr>
      <vt:lpstr>Selenium Test Suite Setup</vt:lpstr>
      <vt:lpstr>Getting Output from Jenkins</vt:lpstr>
      <vt:lpstr>Getting Output from Jenkins</vt:lpstr>
      <vt:lpstr>Build VM: Final Product</vt:lpstr>
      <vt:lpstr>Challenges</vt:lpstr>
      <vt:lpstr>Next Steps</vt:lpstr>
      <vt:lpstr>PowerPoint Presentation</vt:lpstr>
    </vt:vector>
  </TitlesOfParts>
  <Company>CANARIE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CANARIE Template 2015</dc:title>
  <dc:creator>Ela Ienzi</dc:creator>
  <cp:lastModifiedBy>Rob Young</cp:lastModifiedBy>
  <cp:revision>429</cp:revision>
  <cp:lastPrinted>2016-05-05T19:07:43Z</cp:lastPrinted>
  <dcterms:created xsi:type="dcterms:W3CDTF">2015-04-13T22:02:25Z</dcterms:created>
  <dcterms:modified xsi:type="dcterms:W3CDTF">2016-05-31T21:18:12Z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b82f4547-91bd-48b9-9358-eca85f0d8b89</vt:lpwstr>
  </property>
  <property fmtid="{D5CDD505-2E9C-101B-9397-08002B2CF9AE}" pid="3" name="ContentTypeId">
    <vt:lpwstr>0x0101007A43241C5C1ABF429C91CADEA5426DC6</vt:lpwstr>
  </property>
  <property fmtid="{D5CDD505-2E9C-101B-9397-08002B2CF9AE}" pid="4" name="TaxKeyword">
    <vt:lpwstr/>
  </property>
  <property fmtid="{D5CDD505-2E9C-101B-9397-08002B2CF9AE}" pid="5" name="Project">
    <vt:lpwstr/>
  </property>
  <property fmtid="{D5CDD505-2E9C-101B-9397-08002B2CF9AE}" pid="6" name="Service1">
    <vt:lpwstr/>
  </property>
  <property fmtid="{D5CDD505-2E9C-101B-9397-08002B2CF9AE}" pid="7" name="Collaboration">
    <vt:lpwstr/>
  </property>
</Properties>
</file>