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7" r:id="rId9"/>
    <p:sldId id="259" r:id="rId10"/>
    <p:sldId id="265" r:id="rId11"/>
    <p:sldId id="271" r:id="rId12"/>
    <p:sldId id="266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42D87-82F1-4060-AE46-742870F0CCE8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967C5-9ACE-464C-A9EA-F563A7AFC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D7474-B9FA-4A1D-89D3-95E6A9B45CAB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475D8-FB79-46E3-9172-B8A252B68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A723-261E-4A70-BBE5-494CDA5F9FBC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37090-3361-4B38-B01C-095B8525A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BD8B7-E9AB-4B07-B113-AD691F555660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2143-2FBB-476E-9FD3-005E2C84F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58E5D-E050-4F22-B693-E68BEC455E7F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0D365-C2C1-43EF-8C87-F992FF85C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60E27-0480-4D30-A106-6C219C8AD9E4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EC90A-C94D-4B80-913B-D101E4E4F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474E8-DB42-41F6-9D22-FF43A0545691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C886A-C8E9-493D-8066-0C44550FF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7DF0-7B00-4564-B4F9-885E02FA030C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D3C84-372F-4B74-9897-31CD1384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ABDE-F1D9-4D98-B372-412602637E70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27BB-95CB-411E-8B60-A6F30B757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F57F3-ACB3-408A-83EB-AE48C14E6012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CC5BD-1099-4DDB-BE55-81C654C8A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407E6-9AED-4FF9-A1A9-27C09DC075C2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5C74A-DB7A-453B-AB8C-E2F91E2E7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B9CA1E-D365-43A7-8BBA-AA671F2DE5D6}" type="datetimeFigureOut">
              <a:rPr lang="en-US"/>
              <a:pPr>
                <a:defRPr/>
              </a:pPr>
              <a:t>10/24/2007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7AA9A4-0E9A-4762-81D9-74CBEE3E0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jbpm-kickstart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bpm-kickstart.googlecode.com/svn/trun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jBPM Kickstart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Bob Brady</a:t>
            </a:r>
          </a:p>
          <a:p>
            <a:r>
              <a:rPr lang="en-US" smtClean="0">
                <a:solidFill>
                  <a:schemeClr val="tx1"/>
                </a:solidFill>
              </a:rPr>
              <a:t>ChemBio Informatics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143000" y="1219200"/>
            <a:ext cx="75438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Introduction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What is jBPM?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Workflows and Business Processes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Real-Life Workflow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Why should I care?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en-US" sz="2400">
                <a:latin typeface="Calibri" pitchFamily="34" charset="0"/>
              </a:rPr>
              <a:t> </a:t>
            </a:r>
            <a:r>
              <a:rPr lang="en-US" sz="2400" b="1">
                <a:latin typeface="Calibri" pitchFamily="34" charset="0"/>
              </a:rPr>
              <a:t>GoogleCode Project jbpmKickstart Demo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Hibernate/Spring/jBPM Eclipse project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Learn from Junit tests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Next Steps and Challenges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How to provide better integration w/J2EE stack</a:t>
            </a:r>
          </a:p>
        </p:txBody>
      </p:sp>
      <p:sp>
        <p:nvSpPr>
          <p:cNvPr id="6" name="Left Arrow 5"/>
          <p:cNvSpPr/>
          <p:nvPr/>
        </p:nvSpPr>
        <p:spPr>
          <a:xfrm>
            <a:off x="6629400" y="2743200"/>
            <a:ext cx="1143000" cy="609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/>
          </p:cNvSpPr>
          <p:nvPr/>
        </p:nvSpPr>
        <p:spPr bwMode="auto">
          <a:xfrm>
            <a:off x="381000" y="0"/>
            <a:ext cx="8458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jbpmKickstart: GoogleCode Project</a:t>
            </a:r>
          </a:p>
        </p:txBody>
      </p:sp>
      <p:pic>
        <p:nvPicPr>
          <p:cNvPr id="28677" name="Picture 5" descr="JbpmKickstartPackageExplorer"/>
          <p:cNvPicPr>
            <a:picLocks noChangeAspect="1" noChangeArrowheads="1"/>
          </p:cNvPicPr>
          <p:nvPr/>
        </p:nvPicPr>
        <p:blipFill>
          <a:blip r:embed="rId2"/>
          <a:srcRect r="6026" b="2791"/>
          <a:stretch>
            <a:fillRect/>
          </a:stretch>
        </p:blipFill>
        <p:spPr bwMode="auto">
          <a:xfrm>
            <a:off x="2438400" y="609600"/>
            <a:ext cx="3986213" cy="4451350"/>
          </a:xfrm>
          <a:prstGeom prst="rect">
            <a:avLst/>
          </a:prstGeom>
          <a:noFill/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676400" y="5105400"/>
            <a:ext cx="61722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i="1"/>
              <a:t>Project Home: </a:t>
            </a:r>
            <a:r>
              <a:rPr lang="en-US" i="1">
                <a:hlinkClick r:id="rId3"/>
              </a:rPr>
              <a:t>http://code.google.com/p/jbpm-kickstart/</a:t>
            </a:r>
            <a:endParaRPr lang="en-US" i="1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1400" i="1"/>
              <a:t> </a:t>
            </a:r>
            <a:r>
              <a:rPr lang="en-US" i="1"/>
              <a:t>SVN  Checkout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sz="1600" i="1">
                <a:hlinkClick r:id="rId4"/>
              </a:rPr>
              <a:t>https</a:t>
            </a:r>
            <a:r>
              <a:rPr lang="en-US" sz="1600">
                <a:hlinkClick r:id="rId4"/>
              </a:rPr>
              <a:t>://jbpm-kickstart.googlecode.com/svn/trunk/</a:t>
            </a:r>
            <a:endParaRPr lang="en-US" sz="160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i="1"/>
              <a:t>Wiki, Downloads, Issues: Available, To-Be-Done</a:t>
            </a:r>
            <a:r>
              <a:rPr lang="en-US" sz="16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1143000" y="1219200"/>
            <a:ext cx="75438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Introduction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What is jBPM?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Workflows and Business Processes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Real-Life Workflow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Why should I care?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en-US" sz="2400">
                <a:latin typeface="Calibri" pitchFamily="34" charset="0"/>
              </a:rPr>
              <a:t> GoogleCode Project jbpmKickstart Demo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Hibernate/Spring/jBPM Eclipse project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Learn from Junit tests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</a:t>
            </a:r>
            <a:r>
              <a:rPr lang="en-US" sz="2400" b="1">
                <a:latin typeface="Calibri" pitchFamily="34" charset="0"/>
              </a:rPr>
              <a:t>Next Steps and Challenges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How to provide better integration w/J2EE stack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00600" y="3733800"/>
            <a:ext cx="1143000" cy="609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/>
          </p:cNvSpPr>
          <p:nvPr/>
        </p:nvSpPr>
        <p:spPr bwMode="auto">
          <a:xfrm>
            <a:off x="381000" y="304800"/>
            <a:ext cx="8458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jBPM Integration: Nodes as MVC Controllers</a:t>
            </a:r>
          </a:p>
        </p:txBody>
      </p:sp>
      <p:pic>
        <p:nvPicPr>
          <p:cNvPr id="26629" name="Picture 5" descr="jBPM_Iter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13613" cy="5484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/>
          </p:cNvSpPr>
          <p:nvPr/>
        </p:nvSpPr>
        <p:spPr bwMode="auto">
          <a:xfrm>
            <a:off x="381000" y="304800"/>
            <a:ext cx="8458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jBPM Integration: Nodes Encapsulate Service Calls</a:t>
            </a:r>
          </a:p>
        </p:txBody>
      </p:sp>
      <p:pic>
        <p:nvPicPr>
          <p:cNvPr id="24581" name="Picture 5" descr="jBPM_EveryNodeHandler"/>
          <p:cNvPicPr>
            <a:picLocks noChangeAspect="1" noChangeArrowheads="1"/>
          </p:cNvPicPr>
          <p:nvPr/>
        </p:nvPicPr>
        <p:blipFill>
          <a:blip r:embed="rId2"/>
          <a:srcRect l="2000" t="2667" r="2000" b="17334"/>
          <a:stretch>
            <a:fillRect/>
          </a:stretch>
        </p:blipFill>
        <p:spPr bwMode="auto">
          <a:xfrm>
            <a:off x="917575" y="1179513"/>
            <a:ext cx="7916863" cy="4948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981200"/>
            <a:ext cx="1828800" cy="1792288"/>
          </a:xfrm>
          <a:prstGeom prst="rect">
            <a:avLst/>
          </a:prstGeom>
          <a:noFill/>
        </p:spPr>
      </p:pic>
      <p:sp>
        <p:nvSpPr>
          <p:cNvPr id="27653" name="Title 1"/>
          <p:cNvSpPr>
            <a:spLocks/>
          </p:cNvSpPr>
          <p:nvPr/>
        </p:nvSpPr>
        <p:spPr bwMode="auto">
          <a:xfrm>
            <a:off x="381000" y="304800"/>
            <a:ext cx="8458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1143000" y="1219200"/>
            <a:ext cx="75438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Introduction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What is jBPM?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Workflows and Business Processes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Real-Life Workflow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Why should I care?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en-US" sz="2400">
                <a:latin typeface="Calibri" pitchFamily="34" charset="0"/>
              </a:rPr>
              <a:t> GoogleCode Project jbpmKickstart Demo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Hibernate/Spring/jBPM Eclipse project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Learn from Junit tests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Next Steps and Challenges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How to provide better integration w/J2EE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What is jBPM?</a:t>
            </a:r>
          </a:p>
        </p:txBody>
      </p:sp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1143000" y="1219200"/>
            <a:ext cx="75438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jBPM =&gt; Java Business Process Management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Persists process execution state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Triggers automatic actions: decision logic, task assignment, etc.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Stores contextual process instance information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Logs activity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en-US" sz="2400">
                <a:latin typeface="Calibri" pitchFamily="34" charset="0"/>
              </a:rPr>
              <a:t> RedHat application stack component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jBoss Hibernate (Object/Relational Mapping)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jBoss Seam (Web 2.0 framework)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jBoss Application Server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RedHat Enterprise Linux</a:t>
            </a: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Open Source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Available from sourceforge.net/project/jbpm</a:t>
            </a:r>
          </a:p>
          <a:p>
            <a:pPr lvl="1">
              <a:buFontTx/>
              <a:buChar char="-"/>
            </a:pPr>
            <a:r>
              <a:rPr lang="en-US" sz="2000">
                <a:latin typeface="Calibri" pitchFamily="34" charset="0"/>
              </a:rPr>
              <a:t> LGPL license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64008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Workflows and Business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600200"/>
            <a:ext cx="7848600" cy="2370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Workflow &lt;=&gt; Business Process, synonyms</a:t>
            </a:r>
            <a:endParaRPr lang="en-US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 Workflow characteristics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-  Natural representation by Graph or UML Activity Diagram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-  Long running, asynchronous wait states request/response binding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000" dirty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Concurrent operations (forking)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000" dirty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Merging of activities (joining)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000" dirty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Notion of task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91400" cy="639763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Real-Life Workflow: Structure Registration</a:t>
            </a:r>
          </a:p>
        </p:txBody>
      </p:sp>
      <p:pic>
        <p:nvPicPr>
          <p:cNvPr id="17411" name="Picture 3" descr="processimage"/>
          <p:cNvPicPr>
            <a:picLocks noChangeAspect="1" noChangeArrowheads="1"/>
          </p:cNvPicPr>
          <p:nvPr/>
        </p:nvPicPr>
        <p:blipFill>
          <a:blip r:embed="rId2"/>
          <a:srcRect l="7394" r="18484"/>
          <a:stretch>
            <a:fillRect/>
          </a:stretch>
        </p:blipFill>
        <p:spPr bwMode="auto">
          <a:xfrm>
            <a:off x="2209800" y="990600"/>
            <a:ext cx="4560888" cy="5487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64008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Why Should I Care about jBPM?</a:t>
            </a:r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990600" y="1371600"/>
            <a:ext cx="78486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Rapid Development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en-US" sz="2000">
                <a:latin typeface="Calibri" pitchFamily="34" charset="0"/>
              </a:rPr>
              <a:t>No need to start from scratch: jBPM provides a widely-used graphical oriented framework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en-US" sz="2000">
                <a:latin typeface="Calibri" pitchFamily="34" charset="0"/>
              </a:rPr>
              <a:t>Common workflow language 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en-US" sz="2000">
                <a:latin typeface="Calibri" pitchFamily="34" charset="0"/>
              </a:rPr>
              <a:t>Lightweight footprint, database schema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en-US" sz="2400">
                <a:latin typeface="Calibri" pitchFamily="34" charset="0"/>
              </a:rPr>
              <a:t> Centralized Implementation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en-US" sz="2000">
                <a:latin typeface="Calibri" pitchFamily="34" charset="0"/>
              </a:rPr>
              <a:t> Business logic coded within process definition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en-US" sz="2000">
                <a:latin typeface="Calibri" pitchFamily="34" charset="0"/>
              </a:rPr>
              <a:t> UI page flow dispatched based upon process context/state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</a:t>
            </a:r>
            <a:r>
              <a:rPr lang="en-US" sz="2400">
                <a:latin typeface="Calibri" pitchFamily="34" charset="0"/>
              </a:rPr>
              <a:t>Integration with Commonly Used Webapp Stack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en-US" sz="2000">
                <a:latin typeface="Calibri" pitchFamily="34" charset="0"/>
              </a:rPr>
              <a:t> Hibernate+Spring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4008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Workflow Common Language</a:t>
            </a:r>
          </a:p>
        </p:txBody>
      </p:sp>
      <p:sp>
        <p:nvSpPr>
          <p:cNvPr id="19458" name="tower"/>
          <p:cNvSpPr>
            <a:spLocks noEditPoints="1" noChangeArrowheads="1"/>
          </p:cNvSpPr>
          <p:nvPr/>
        </p:nvSpPr>
        <p:spPr bwMode="auto">
          <a:xfrm>
            <a:off x="838200" y="41910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39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52800" y="1371600"/>
            <a:ext cx="2743200" cy="411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429000" y="3962400"/>
            <a:ext cx="2590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27" descr="processimage.jpg"/>
          <p:cNvPicPr>
            <a:picLocks noChangeAspect="1"/>
          </p:cNvPicPr>
          <p:nvPr/>
        </p:nvPicPr>
        <p:blipFill>
          <a:blip r:embed="rId2"/>
          <a:srcRect r="28873"/>
          <a:stretch>
            <a:fillRect/>
          </a:stretch>
        </p:blipFill>
        <p:spPr bwMode="auto">
          <a:xfrm>
            <a:off x="3657600" y="1752600"/>
            <a:ext cx="216217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28"/>
          <p:cNvSpPr txBox="1">
            <a:spLocks noChangeArrowheads="1"/>
          </p:cNvSpPr>
          <p:nvPr/>
        </p:nvSpPr>
        <p:spPr bwMode="auto">
          <a:xfrm>
            <a:off x="3429000" y="4267200"/>
            <a:ext cx="2362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Arial Black" pitchFamily="34" charset="0"/>
              </a:rPr>
              <a:t>doStuf() {</a:t>
            </a:r>
          </a:p>
          <a:p>
            <a:r>
              <a:rPr lang="en-US" sz="1200">
                <a:latin typeface="Arial Black" pitchFamily="34" charset="0"/>
              </a:rPr>
              <a:t>  signal node</a:t>
            </a:r>
          </a:p>
          <a:p>
            <a:r>
              <a:rPr lang="en-US" sz="1200">
                <a:latin typeface="Arial Black" pitchFamily="34" charset="0"/>
              </a:rPr>
              <a:t>    if context has foo</a:t>
            </a:r>
          </a:p>
          <a:p>
            <a:r>
              <a:rPr lang="en-US" sz="1200">
                <a:latin typeface="Arial Black" pitchFamily="34" charset="0"/>
              </a:rPr>
              <a:t>      then bar</a:t>
            </a:r>
          </a:p>
          <a:p>
            <a:r>
              <a:rPr lang="en-US" sz="1200">
                <a:latin typeface="Arial Black" pitchFamily="34" charset="0"/>
              </a:rPr>
              <a:t>    else  baz </a:t>
            </a:r>
          </a:p>
          <a:p>
            <a:r>
              <a:rPr lang="en-US" sz="1200">
                <a:latin typeface="Arial Black" pitchFamily="34" charset="0"/>
              </a:rPr>
              <a:t>}</a:t>
            </a:r>
          </a:p>
        </p:txBody>
      </p:sp>
      <p:sp>
        <p:nvSpPr>
          <p:cNvPr id="19463" name="TextBox 29"/>
          <p:cNvSpPr txBox="1">
            <a:spLocks noChangeArrowheads="1"/>
          </p:cNvSpPr>
          <p:nvPr/>
        </p:nvSpPr>
        <p:spPr bwMode="auto">
          <a:xfrm>
            <a:off x="4038600" y="12954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Process</a:t>
            </a:r>
          </a:p>
        </p:txBody>
      </p:sp>
      <p:sp>
        <p:nvSpPr>
          <p:cNvPr id="19464" name="TextBox 30"/>
          <p:cNvSpPr txBox="1">
            <a:spLocks noChangeArrowheads="1"/>
          </p:cNvSpPr>
          <p:nvPr/>
        </p:nvSpPr>
        <p:spPr bwMode="auto">
          <a:xfrm>
            <a:off x="3657600" y="3881438"/>
            <a:ext cx="2438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Implementation</a:t>
            </a:r>
          </a:p>
        </p:txBody>
      </p:sp>
      <p:pic>
        <p:nvPicPr>
          <p:cNvPr id="19465" name="Picture 3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1303338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Left Brace 33"/>
          <p:cNvSpPr/>
          <p:nvPr/>
        </p:nvSpPr>
        <p:spPr>
          <a:xfrm>
            <a:off x="2209800" y="1371600"/>
            <a:ext cx="914400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6324600" y="3962400"/>
            <a:ext cx="7620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68" name="Picture 35" descr="biglebowski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3886200"/>
            <a:ext cx="1292225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TextBox 37"/>
          <p:cNvSpPr txBox="1">
            <a:spLocks noChangeArrowheads="1"/>
          </p:cNvSpPr>
          <p:nvPr/>
        </p:nvSpPr>
        <p:spPr bwMode="auto">
          <a:xfrm>
            <a:off x="685800" y="33528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Scientist</a:t>
            </a:r>
          </a:p>
        </p:txBody>
      </p:sp>
      <p:sp>
        <p:nvSpPr>
          <p:cNvPr id="19470" name="TextBox 38"/>
          <p:cNvSpPr txBox="1">
            <a:spLocks noChangeArrowheads="1"/>
          </p:cNvSpPr>
          <p:nvPr/>
        </p:nvSpPr>
        <p:spPr bwMode="auto">
          <a:xfrm>
            <a:off x="7086600" y="5486400"/>
            <a:ext cx="190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Programmer</a:t>
            </a:r>
          </a:p>
        </p:txBody>
      </p:sp>
      <p:sp>
        <p:nvSpPr>
          <p:cNvPr id="41" name="Up-Down Arrow 40"/>
          <p:cNvSpPr/>
          <p:nvPr/>
        </p:nvSpPr>
        <p:spPr>
          <a:xfrm rot="3790120">
            <a:off x="2355850" y="4506913"/>
            <a:ext cx="457200" cy="1143000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72" name="TextBox 41"/>
          <p:cNvSpPr txBox="1">
            <a:spLocks noChangeArrowheads="1"/>
          </p:cNvSpPr>
          <p:nvPr/>
        </p:nvSpPr>
        <p:spPr bwMode="auto">
          <a:xfrm>
            <a:off x="685800" y="5943600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Webapp Embedded jBPM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3276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483" name="Picture 4" descr="tomcat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95400"/>
            <a:ext cx="1052513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381000" y="1143000"/>
            <a:ext cx="190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libri" pitchFamily="34" charset="0"/>
              </a:rPr>
              <a:t>Tomcat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2133600"/>
            <a:ext cx="2438400" cy="1066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1000125" y="2133600"/>
            <a:ext cx="196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webapp.war</a:t>
            </a:r>
          </a:p>
        </p:txBody>
      </p:sp>
      <p:grpSp>
        <p:nvGrpSpPr>
          <p:cNvPr id="20487" name="Group 18"/>
          <p:cNvGrpSpPr>
            <a:grpSpLocks/>
          </p:cNvGrpSpPr>
          <p:nvPr/>
        </p:nvGrpSpPr>
        <p:grpSpPr bwMode="auto">
          <a:xfrm>
            <a:off x="990600" y="4038600"/>
            <a:ext cx="2133600" cy="1447800"/>
            <a:chOff x="1905000" y="3962400"/>
            <a:chExt cx="2133600" cy="1447800"/>
          </a:xfrm>
        </p:grpSpPr>
        <p:sp>
          <p:nvSpPr>
            <p:cNvPr id="10" name="Can 9"/>
            <p:cNvSpPr/>
            <p:nvPr/>
          </p:nvSpPr>
          <p:spPr>
            <a:xfrm>
              <a:off x="1905000" y="3962400"/>
              <a:ext cx="2133600" cy="144780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494" name="TextBox 10"/>
            <p:cNvSpPr txBox="1">
              <a:spLocks noChangeArrowheads="1"/>
            </p:cNvSpPr>
            <p:nvPr/>
          </p:nvSpPr>
          <p:spPr bwMode="auto">
            <a:xfrm>
              <a:off x="2133600" y="42672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webappDB</a:t>
              </a:r>
            </a:p>
          </p:txBody>
        </p:sp>
        <p:grpSp>
          <p:nvGrpSpPr>
            <p:cNvPr id="20495" name="Group 14"/>
            <p:cNvGrpSpPr>
              <a:grpSpLocks/>
            </p:cNvGrpSpPr>
            <p:nvPr/>
          </p:nvGrpSpPr>
          <p:grpSpPr bwMode="auto">
            <a:xfrm>
              <a:off x="2209800" y="4876800"/>
              <a:ext cx="1524000" cy="381000"/>
              <a:chOff x="2362200" y="5486400"/>
              <a:chExt cx="1524000" cy="381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62200" y="5486400"/>
                <a:ext cx="1524000" cy="381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497" name="TextBox 12"/>
              <p:cNvSpPr txBox="1">
                <a:spLocks noChangeArrowheads="1"/>
              </p:cNvSpPr>
              <p:nvPr/>
            </p:nvSpPr>
            <p:spPr bwMode="auto">
              <a:xfrm>
                <a:off x="2362200" y="5486400"/>
                <a:ext cx="1524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jBPM Schema</a:t>
                </a:r>
              </a:p>
            </p:txBody>
          </p:sp>
        </p:grpSp>
      </p:grpSp>
      <p:sp>
        <p:nvSpPr>
          <p:cNvPr id="16" name="Up-Down Arrow 15"/>
          <p:cNvSpPr/>
          <p:nvPr/>
        </p:nvSpPr>
        <p:spPr>
          <a:xfrm>
            <a:off x="1905000" y="2971800"/>
            <a:ext cx="2286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9" name="TextBox 19"/>
          <p:cNvSpPr txBox="1">
            <a:spLocks noChangeArrowheads="1"/>
          </p:cNvSpPr>
          <p:nvPr/>
        </p:nvSpPr>
        <p:spPr bwMode="auto">
          <a:xfrm>
            <a:off x="3733800" y="1295400"/>
            <a:ext cx="487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Integrates easily with Hibernate and Spring.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Lightweight: jar ~ 650 KB, schema ~ 30 tables.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Relatively simple deploy.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Highly extensible open source.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20490" name="Group 22"/>
          <p:cNvGrpSpPr>
            <a:grpSpLocks/>
          </p:cNvGrpSpPr>
          <p:nvPr/>
        </p:nvGrpSpPr>
        <p:grpSpPr bwMode="auto">
          <a:xfrm>
            <a:off x="762000" y="2667000"/>
            <a:ext cx="1143000" cy="381000"/>
            <a:chOff x="457200" y="1676400"/>
            <a:chExt cx="1143000" cy="381000"/>
          </a:xfrm>
        </p:grpSpPr>
        <p:sp>
          <p:nvSpPr>
            <p:cNvPr id="22" name="Rectangle 21"/>
            <p:cNvSpPr/>
            <p:nvPr/>
          </p:nvSpPr>
          <p:spPr>
            <a:xfrm>
              <a:off x="457200" y="1676400"/>
              <a:ext cx="10668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492" name="TextBox 20"/>
            <p:cNvSpPr txBox="1">
              <a:spLocks noChangeArrowheads="1"/>
            </p:cNvSpPr>
            <p:nvPr/>
          </p:nvSpPr>
          <p:spPr bwMode="auto">
            <a:xfrm>
              <a:off x="457200" y="1688068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jBPM.jar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Webapp Embedded BPM Alternative</a:t>
            </a:r>
          </a:p>
        </p:txBody>
      </p:sp>
      <p:grpSp>
        <p:nvGrpSpPr>
          <p:cNvPr id="21506" name="Group 29"/>
          <p:cNvGrpSpPr>
            <a:grpSpLocks/>
          </p:cNvGrpSpPr>
          <p:nvPr/>
        </p:nvGrpSpPr>
        <p:grpSpPr bwMode="auto">
          <a:xfrm>
            <a:off x="1447800" y="1066800"/>
            <a:ext cx="5638800" cy="4038600"/>
            <a:chOff x="304800" y="1143000"/>
            <a:chExt cx="5638800" cy="4038600"/>
          </a:xfrm>
        </p:grpSpPr>
        <p:sp>
          <p:nvSpPr>
            <p:cNvPr id="5" name="Rectangle 4"/>
            <p:cNvSpPr/>
            <p:nvPr/>
          </p:nvSpPr>
          <p:spPr>
            <a:xfrm>
              <a:off x="304800" y="1219200"/>
              <a:ext cx="2819400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1510" name="Picture 5" descr="tomcat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295400"/>
              <a:ext cx="1052513" cy="744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1" name="TextBox 6"/>
            <p:cNvSpPr txBox="1">
              <a:spLocks noChangeArrowheads="1"/>
            </p:cNvSpPr>
            <p:nvPr/>
          </p:nvSpPr>
          <p:spPr bwMode="auto">
            <a:xfrm>
              <a:off x="381000" y="1143000"/>
              <a:ext cx="1905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latin typeface="Calibri" pitchFamily="34" charset="0"/>
                </a:rPr>
                <a:t>Tomcat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" y="2133600"/>
              <a:ext cx="18288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13" name="TextBox 8"/>
            <p:cNvSpPr txBox="1">
              <a:spLocks noChangeArrowheads="1"/>
            </p:cNvSpPr>
            <p:nvPr/>
          </p:nvSpPr>
          <p:spPr bwMode="auto">
            <a:xfrm>
              <a:off x="381000" y="2209800"/>
              <a:ext cx="1828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webapp.war</a:t>
              </a:r>
            </a:p>
          </p:txBody>
        </p:sp>
        <p:grpSp>
          <p:nvGrpSpPr>
            <p:cNvPr id="21514" name="Group 9"/>
            <p:cNvGrpSpPr>
              <a:grpSpLocks/>
            </p:cNvGrpSpPr>
            <p:nvPr/>
          </p:nvGrpSpPr>
          <p:grpSpPr bwMode="auto">
            <a:xfrm>
              <a:off x="636814" y="4038600"/>
              <a:ext cx="1725386" cy="1143000"/>
              <a:chOff x="1905000" y="3962400"/>
              <a:chExt cx="2195946" cy="1447800"/>
            </a:xfrm>
          </p:grpSpPr>
          <p:sp>
            <p:nvSpPr>
              <p:cNvPr id="11" name="Can 10"/>
              <p:cNvSpPr/>
              <p:nvPr/>
            </p:nvSpPr>
            <p:spPr>
              <a:xfrm>
                <a:off x="1904712" y="3962400"/>
                <a:ext cx="2133600" cy="144780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525" name="TextBox 11"/>
              <p:cNvSpPr txBox="1">
                <a:spLocks noChangeArrowheads="1"/>
              </p:cNvSpPr>
              <p:nvPr/>
            </p:nvSpPr>
            <p:spPr bwMode="auto">
              <a:xfrm>
                <a:off x="1905000" y="4491335"/>
                <a:ext cx="2195946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>
                    <a:latin typeface="Calibri" pitchFamily="34" charset="0"/>
                  </a:rPr>
                  <a:t>webappDB</a:t>
                </a:r>
              </a:p>
            </p:txBody>
          </p:sp>
        </p:grpSp>
        <p:sp>
          <p:nvSpPr>
            <p:cNvPr id="16" name="Up-Down Arrow 15"/>
            <p:cNvSpPr/>
            <p:nvPr/>
          </p:nvSpPr>
          <p:spPr>
            <a:xfrm>
              <a:off x="1371600" y="2819400"/>
              <a:ext cx="228600" cy="12192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1516" name="Group 28"/>
            <p:cNvGrpSpPr>
              <a:grpSpLocks/>
            </p:cNvGrpSpPr>
            <p:nvPr/>
          </p:nvGrpSpPr>
          <p:grpSpPr bwMode="auto">
            <a:xfrm>
              <a:off x="3886200" y="1676400"/>
              <a:ext cx="2057400" cy="3505200"/>
              <a:chOff x="3733800" y="1676400"/>
              <a:chExt cx="2057400" cy="3505200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3733800" y="1676400"/>
                <a:ext cx="2057400" cy="1524000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21519" name="Group 27"/>
              <p:cNvGrpSpPr>
                <a:grpSpLocks/>
              </p:cNvGrpSpPr>
              <p:nvPr/>
            </p:nvGrpSpPr>
            <p:grpSpPr bwMode="auto">
              <a:xfrm>
                <a:off x="3733800" y="2286000"/>
                <a:ext cx="1676400" cy="2895600"/>
                <a:chOff x="3733800" y="2286000"/>
                <a:chExt cx="1676400" cy="2895600"/>
              </a:xfrm>
            </p:grpSpPr>
            <p:sp>
              <p:nvSpPr>
                <p:cNvPr id="21520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733800" y="2286000"/>
                  <a:ext cx="167640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400">
                      <a:solidFill>
                        <a:srgbClr val="FFFF00"/>
                      </a:solidFill>
                      <a:latin typeface="Calibri" pitchFamily="34" charset="0"/>
                    </a:rPr>
                    <a:t>BPM Engine</a:t>
                  </a:r>
                </a:p>
              </p:txBody>
            </p:sp>
            <p:sp>
              <p:nvSpPr>
                <p:cNvPr id="23" name="Flowchart: Magnetic Disk 22"/>
                <p:cNvSpPr/>
                <p:nvPr/>
              </p:nvSpPr>
              <p:spPr>
                <a:xfrm>
                  <a:off x="3886200" y="3962400"/>
                  <a:ext cx="1447800" cy="1219200"/>
                </a:xfrm>
                <a:prstGeom prst="flowChartMagneticDisk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52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038600" y="4419600"/>
                  <a:ext cx="137160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400">
                      <a:solidFill>
                        <a:srgbClr val="FFFF00"/>
                      </a:solidFill>
                      <a:latin typeface="Calibri" pitchFamily="34" charset="0"/>
                    </a:rPr>
                    <a:t>bpmDB</a:t>
                  </a:r>
                </a:p>
              </p:txBody>
            </p:sp>
            <p:sp>
              <p:nvSpPr>
                <p:cNvPr id="25" name="Up-Down Arrow 24"/>
                <p:cNvSpPr/>
                <p:nvPr/>
              </p:nvSpPr>
              <p:spPr>
                <a:xfrm>
                  <a:off x="4419600" y="2971800"/>
                  <a:ext cx="228600" cy="1143000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26" name="Up-Down Arrow 25"/>
            <p:cNvSpPr/>
            <p:nvPr/>
          </p:nvSpPr>
          <p:spPr>
            <a:xfrm rot="16200000">
              <a:off x="3009900" y="1866900"/>
              <a:ext cx="228600" cy="12192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507" name="TextBox 26"/>
          <p:cNvSpPr txBox="1">
            <a:spLocks noChangeArrowheads="1"/>
          </p:cNvSpPr>
          <p:nvPr/>
        </p:nvSpPr>
        <p:spPr bwMode="auto">
          <a:xfrm>
            <a:off x="2133600" y="5257800"/>
            <a:ext cx="3962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Black Box Integration</a:t>
            </a:r>
          </a:p>
          <a:p>
            <a:pPr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Not easily extensible</a:t>
            </a:r>
          </a:p>
          <a:p>
            <a:pPr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Roundtrip overhead</a:t>
            </a:r>
          </a:p>
        </p:txBody>
      </p:sp>
      <p:pic>
        <p:nvPicPr>
          <p:cNvPr id="21508" name="Picture 24" descr="MCj023352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47938"/>
            <a:ext cx="49053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357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Arial Black</vt:lpstr>
      <vt:lpstr>Office Theme</vt:lpstr>
      <vt:lpstr>jBPM Kickstart</vt:lpstr>
      <vt:lpstr>Agenda</vt:lpstr>
      <vt:lpstr>What is jBPM?</vt:lpstr>
      <vt:lpstr>Workflows and Business Processes</vt:lpstr>
      <vt:lpstr>Real-Life Workflow: Structure Registration</vt:lpstr>
      <vt:lpstr>Why Should I Care about jBPM?</vt:lpstr>
      <vt:lpstr>Workflow Common Language</vt:lpstr>
      <vt:lpstr>Webapp Embedded jBPM</vt:lpstr>
      <vt:lpstr>Webapp Embedded BPM Alternative</vt:lpstr>
      <vt:lpstr>Agenda</vt:lpstr>
      <vt:lpstr>Slide 11</vt:lpstr>
      <vt:lpstr>Agenda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jBPM Kickstart</dc:title>
  <dc:creator>suzie</dc:creator>
  <cp:lastModifiedBy>Bob Brady</cp:lastModifiedBy>
  <cp:revision>38</cp:revision>
  <dcterms:created xsi:type="dcterms:W3CDTF">2007-10-24T03:18:43Z</dcterms:created>
  <dcterms:modified xsi:type="dcterms:W3CDTF">2007-10-24T12:24:35Z</dcterms:modified>
</cp:coreProperties>
</file>