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"/>
      </a:defRPr>
    </a:lvl1pPr>
    <a:lvl2pPr indent="228600" latinLnBrk="0">
      <a:defRPr sz="1200">
        <a:latin typeface="+mn-lt"/>
        <a:ea typeface="+mn-ea"/>
        <a:cs typeface="+mn-cs"/>
        <a:sym typeface="Helvetica"/>
      </a:defRPr>
    </a:lvl2pPr>
    <a:lvl3pPr indent="457200" latinLnBrk="0">
      <a:defRPr sz="1200">
        <a:latin typeface="+mn-lt"/>
        <a:ea typeface="+mn-ea"/>
        <a:cs typeface="+mn-cs"/>
        <a:sym typeface="Helvetica"/>
      </a:defRPr>
    </a:lvl3pPr>
    <a:lvl4pPr indent="685800" latinLnBrk="0">
      <a:defRPr sz="1200">
        <a:latin typeface="+mn-lt"/>
        <a:ea typeface="+mn-ea"/>
        <a:cs typeface="+mn-cs"/>
        <a:sym typeface="Helvetica"/>
      </a:defRPr>
    </a:lvl4pPr>
    <a:lvl5pPr indent="914400" latinLnBrk="0">
      <a:defRPr sz="1200">
        <a:latin typeface="+mn-lt"/>
        <a:ea typeface="+mn-ea"/>
        <a:cs typeface="+mn-cs"/>
        <a:sym typeface="Helvetica"/>
      </a:defRPr>
    </a:lvl5pPr>
    <a:lvl6pPr indent="1143000" latinLnBrk="0">
      <a:defRPr sz="1200">
        <a:latin typeface="+mn-lt"/>
        <a:ea typeface="+mn-ea"/>
        <a:cs typeface="+mn-cs"/>
        <a:sym typeface="Helvetica"/>
      </a:defRPr>
    </a:lvl6pPr>
    <a:lvl7pPr indent="1371600" latinLnBrk="0">
      <a:defRPr sz="1200">
        <a:latin typeface="+mn-lt"/>
        <a:ea typeface="+mn-ea"/>
        <a:cs typeface="+mn-cs"/>
        <a:sym typeface="Helvetica"/>
      </a:defRPr>
    </a:lvl7pPr>
    <a:lvl8pPr indent="1600200" latinLnBrk="0">
      <a:defRPr sz="1200">
        <a:latin typeface="+mn-lt"/>
        <a:ea typeface="+mn-ea"/>
        <a:cs typeface="+mn-cs"/>
        <a:sym typeface="Helvetica"/>
      </a:defRPr>
    </a:lvl8pPr>
    <a:lvl9pPr indent="18288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530" indent="-214629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27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38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3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/>
          <p:nvPr>
            <p:ph type="sldNum" sz="quarter" idx="2"/>
          </p:nvPr>
        </p:nvSpPr>
        <p:spPr>
          <a:xfrm>
            <a:off x="824169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01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4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88191" marR="0" indent="-245291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 to saving data in the browser"/>
          <p:cNvSpPr/>
          <p:nvPr>
            <p:ph type="title"/>
          </p:nvPr>
        </p:nvSpPr>
        <p:spPr>
          <a:xfrm>
            <a:off x="352506" y="2993070"/>
            <a:ext cx="8229601" cy="871860"/>
          </a:xfrm>
          <a:prstGeom prst="rect">
            <a:avLst/>
          </a:prstGeom>
        </p:spPr>
        <p:txBody>
          <a:bodyPr/>
          <a:lstStyle>
            <a:lvl1pPr defTabSz="868680">
              <a:defRPr sz="3895"/>
            </a:lvl1pPr>
          </a:lstStyle>
          <a:p>
            <a:pPr/>
            <a:r>
              <a:t>Intro to saving data in the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76" name="Content Placeholder 2"/>
          <p:cNvSpPr/>
          <p:nvPr/>
        </p:nvSpPr>
        <p:spPr>
          <a:xfrm>
            <a:off x="289559" y="783752"/>
            <a:ext cx="8583816" cy="185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have we stored data thus far?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Recap Questions</a:t>
            </a:r>
          </a:p>
        </p:txBody>
      </p:sp>
      <p:sp>
        <p:nvSpPr>
          <p:cNvPr id="179" name="Content Placeholder 2"/>
          <p:cNvSpPr/>
          <p:nvPr/>
        </p:nvSpPr>
        <p:spPr>
          <a:xfrm>
            <a:off x="289559" y="783752"/>
            <a:ext cx="8583816" cy="185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have we stored data thus far?</a:t>
            </a:r>
          </a:p>
        </p:txBody>
      </p:sp>
      <p:sp>
        <p:nvSpPr>
          <p:cNvPr id="180" name="Answer - in memory inside the browser!"/>
          <p:cNvSpPr/>
          <p:nvPr/>
        </p:nvSpPr>
        <p:spPr>
          <a:xfrm>
            <a:off x="1705457" y="3291457"/>
            <a:ext cx="54568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85800">
              <a:spcBef>
                <a:spcPts val="500"/>
              </a:spcBef>
              <a:defRPr sz="2400"/>
            </a:lvl1pPr>
          </a:lstStyle>
          <a:p>
            <a:pPr/>
            <a:r>
              <a:t>Answer - in memory inside the browser!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Partners do:</a:t>
            </a:r>
          </a:p>
        </p:txBody>
      </p:sp>
      <p:sp>
        <p:nvSpPr>
          <p:cNvPr id="183" name="Content Placeholder 2"/>
          <p:cNvSpPr/>
          <p:nvPr/>
        </p:nvSpPr>
        <p:spPr>
          <a:xfrm>
            <a:off x="451328" y="852063"/>
            <a:ext cx="8583816" cy="433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Research ways to store data inside the browser</a:t>
            </a:r>
          </a:p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15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Data </a:t>
            </a:r>
            <a:r>
              <a:rPr i="1" u="sng"/>
              <a:t>should be accessible</a:t>
            </a:r>
            <a:r>
              <a:t> when the page reloads</a:t>
            </a:r>
            <a:endParaRPr u="sng"/>
          </a:p>
          <a:p>
            <a:pPr marL="685800" indent="-457200">
              <a:lnSpc>
                <a:spcPct val="15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How do we store data?</a:t>
            </a:r>
            <a:endParaRPr u="sng"/>
          </a:p>
          <a:p>
            <a:pPr marL="685800" indent="-457200">
              <a:lnSpc>
                <a:spcPct val="15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How do we get data back out?</a:t>
            </a:r>
            <a:endParaRPr u="sng"/>
          </a:p>
          <a:p>
            <a:pPr marL="685800" indent="-457200">
              <a:lnSpc>
                <a:spcPct val="150000"/>
              </a:lnSpc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How do we clear data?</a:t>
            </a:r>
          </a:p>
          <a:p>
            <a:pPr indent="228600">
              <a:lnSpc>
                <a:spcPct val="90000"/>
              </a:lnSpc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br>
              <a:rPr b="1" sz="12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Introducing…</a:t>
            </a:r>
          </a:p>
        </p:txBody>
      </p:sp>
      <p:sp>
        <p:nvSpPr>
          <p:cNvPr id="186" name="Content Placeholder 2"/>
          <p:cNvSpPr/>
          <p:nvPr/>
        </p:nvSpPr>
        <p:spPr>
          <a:xfrm>
            <a:off x="289559" y="783752"/>
            <a:ext cx="8583816" cy="100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window.localStorage</a:t>
            </a:r>
          </a:p>
        </p:txBody>
      </p:sp>
      <p:sp>
        <p:nvSpPr>
          <p:cNvPr id="187" name="Content Placeholder 2"/>
          <p:cNvSpPr/>
          <p:nvPr/>
        </p:nvSpPr>
        <p:spPr>
          <a:xfrm>
            <a:off x="264159" y="1990643"/>
            <a:ext cx="8583816" cy="106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 defTabSz="685800"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wind</a:t>
            </a:r>
          </a:p>
        </p:txBody>
      </p:sp>
      <p:pic>
        <p:nvPicPr>
          <p:cNvPr id="188" name="Image 2017-06-05 at 10.05.59 AM.png" descr="Image 2017-06-05 at 10.05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6" y="1843083"/>
            <a:ext cx="9042401" cy="45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ectangle"/>
          <p:cNvSpPr/>
          <p:nvPr/>
        </p:nvSpPr>
        <p:spPr>
          <a:xfrm>
            <a:off x="102041" y="2794000"/>
            <a:ext cx="8958852" cy="357028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0" name="Rectangle"/>
          <p:cNvSpPr/>
          <p:nvPr/>
        </p:nvSpPr>
        <p:spPr>
          <a:xfrm>
            <a:off x="76641" y="3941378"/>
            <a:ext cx="8958852" cy="24229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1" name="Rectangle"/>
          <p:cNvSpPr/>
          <p:nvPr/>
        </p:nvSpPr>
        <p:spPr>
          <a:xfrm>
            <a:off x="76641" y="5710429"/>
            <a:ext cx="8958852" cy="6538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1500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5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3"/>
      <p:bldP build="whole" bldLvl="1" animBg="1" rev="0" advAuto="0" spid="189" grpId="1"/>
      <p:bldP build="whole" bldLvl="1" animBg="1" rev="0" advAuto="0" spid="19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aling with defa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Dealing with defaults</a:t>
            </a:r>
          </a:p>
        </p:txBody>
      </p:sp>
      <p:pic>
        <p:nvPicPr>
          <p:cNvPr id="194" name="Image 2017-06-05 at 11.10.42 AM.png" descr="Image 2017-06-05 at 11.10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622550"/>
            <a:ext cx="8737600" cy="161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ine"/>
          <p:cNvSpPr/>
          <p:nvPr/>
        </p:nvSpPr>
        <p:spPr>
          <a:xfrm flipV="1">
            <a:off x="2409553" y="3323831"/>
            <a:ext cx="1270001" cy="12700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6" name="If the item isn’t set, JavaScript returns a object.  If it is set, it’ll be a string/integer/boolean"/>
          <p:cNvSpPr/>
          <p:nvPr/>
        </p:nvSpPr>
        <p:spPr>
          <a:xfrm>
            <a:off x="1932046" y="4727507"/>
            <a:ext cx="490675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If the item isn’t set, JavaScript returns a object. </a:t>
            </a:r>
            <a:br/>
            <a:r>
              <a:t>If it is set, it’ll be a string/integer/boolean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CoinFlip!</a:t>
            </a:r>
          </a:p>
        </p:txBody>
      </p:sp>
      <p:sp>
        <p:nvSpPr>
          <p:cNvPr id="199" name="Content Placeholder 2"/>
          <p:cNvSpPr/>
          <p:nvPr/>
        </p:nvSpPr>
        <p:spPr>
          <a:xfrm>
            <a:off x="451328" y="852063"/>
            <a:ext cx="8583816" cy="122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Work in pairs!</a:t>
            </a:r>
          </a:p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See the JavaScript file for TODOs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CoinFlip + Reset</a:t>
            </a:r>
          </a:p>
        </p:txBody>
      </p:sp>
      <p:sp>
        <p:nvSpPr>
          <p:cNvPr id="202" name="Content Placeholder 2"/>
          <p:cNvSpPr/>
          <p:nvPr/>
        </p:nvSpPr>
        <p:spPr>
          <a:xfrm>
            <a:off x="451328" y="852063"/>
            <a:ext cx="8583816" cy="122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Work in pairs!</a:t>
            </a:r>
          </a:p>
          <a:p>
            <a:pPr indent="228600">
              <a:lnSpc>
                <a:spcPct val="90000"/>
              </a:lnSpc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See the JavaScript </a:t>
            </a:r>
            <a:r>
              <a:rPr b="1" u="sng"/>
              <a:t>&amp;</a:t>
            </a:r>
            <a:r>
              <a:t> HTML file for TODOs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