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AF49D9-8537-4F13-8D27-BD4356317689}" v="152" dt="2024-08-11T21:54:26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8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7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57F4C-D90A-4ECB-11E4-DE46BB382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8C53F7-8673-B5E6-3A53-94F9BDED3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B737A-38E2-2F81-CBCC-B2AE7ABFE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116B56-EE1B-D9FC-CE99-CAE1DD55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168EC-EFF9-8175-AF86-AF60C73C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93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199C9-81E0-4AD3-D6B5-B1CBD4111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3AF75-D1D2-63D3-70DB-DD1C069D6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8D9B6-F86F-AE54-43A5-8715D8532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1128-3DEC-1F25-A3B1-130808A00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05507-D0B8-4D2D-F018-EDEA71ACC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94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CAA9A-5DCB-DD83-CF29-932B00826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EE721F-424A-F558-6239-8441087B9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D5706-9D9E-DBFF-C289-8EF17E942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8E17-EB5C-6A48-7EBB-59884A4C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F1A5-90DC-F5A5-8712-58F9EDA8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391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EC63-8B67-BC59-78E0-ED1C215FB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4167E-8CFD-F905-9524-4FC6168AA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0D86-ADF0-CFF7-C0D8-542C96182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18B44-1F1E-1C55-6C67-80D5D586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258C-BA88-6BA8-9972-0244E1842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09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5794D-70EE-8887-6877-494796717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85BB3-6344-F57F-A170-AD27A10A4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C785B-743F-AA98-5808-C7776EA36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F747E-C820-B935-14A0-7830F8E18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3443C-A49D-7602-1B1E-601788CA4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0291A-14B6-1739-BC5F-3B18020C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AE4A6-D9AB-4857-0D79-ACDDBC7D0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85D7E-FE51-A293-1C1A-6D712B6E0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CAD30-AAEB-CE1F-D2E4-62B4E68CB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8B1C2F-59D7-425C-B2D9-22EF75E0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D9ABB-09D0-F6A6-24D7-F906E76AC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6C9D-D82A-B676-1D66-65C970373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3C7F8-3FE0-C69F-6DCC-3A6E41093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B4E06-5D09-4B22-B5CB-D83302E2F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8DDD8-34AC-75A4-6E11-F0BC2DDA1A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915A45-1E49-643C-11B6-0D34F6811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FC80D-1AE7-21D3-2EEF-3BC40C2B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B59AF-B5E0-F308-33E3-52B7A518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BD2DD-7051-1E42-BD11-3409D471E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6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D9D3F-B673-8096-6251-90CB7A17D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D2E6A-6EFA-3EEE-C8C9-C02E1AB25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B04EFB-6D48-2889-DFCC-E345AC7A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D0A38-90C9-A747-A8AD-9A531D6F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343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97A3E-0C75-3B97-252C-4C863D8E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77203-FD7A-9C18-7DAC-C2FC973FF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CEFE95-F96A-60DC-857A-9973DB02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5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CD89-94E5-7550-D6F5-A94DBE105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AC9-8CAD-E4E9-A15E-ED26B93E4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D03C8-9CC8-81CE-A996-C2713B82A5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B89EA-D1E0-209E-0C21-E90081FBB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459ED1-E1E5-1414-F81F-4CA267C0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846CA6-6B7D-2BBB-B490-92A497428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1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BF6E5-7897-87CE-D1E4-44C62F9B3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2C2C7-19AF-39E0-0310-EC0C78549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255C2-2AF3-A685-D49A-57AA270ECF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75FF7-1006-AECC-5741-74479F11B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4F19D-B4ED-567E-CD25-3FDE27E2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FC6CB-2CF5-BC07-B74A-8583C1A6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79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21FA65-B62C-0C7E-D366-4FD19DC23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A85C4-6B1D-64B8-768E-68C3EFF0C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E2ECC-5085-E52D-2373-C54F91823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C10513-02D3-4D99-9442-472FE48C8671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A4EFD8-4B5B-DDFA-1F6B-5BD3C6C635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CE5A8-B18C-6935-7D49-F035A217A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E2F29C-86C5-412C-A023-5928C6AC6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60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9">
            <a:extLst>
              <a:ext uri="{FF2B5EF4-FFF2-40B4-BE49-F238E27FC236}">
                <a16:creationId xmlns:a16="http://schemas.microsoft.com/office/drawing/2014/main" id="{830F932F-7F73-130F-95D7-8C690D46B7ED}"/>
              </a:ext>
            </a:extLst>
          </p:cNvPr>
          <p:cNvSpPr txBox="1"/>
          <p:nvPr/>
        </p:nvSpPr>
        <p:spPr>
          <a:xfrm>
            <a:off x="862596" y="3186625"/>
            <a:ext cx="1672093" cy="677108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      </a:t>
            </a:r>
            <a:r>
              <a:rPr lang="en-US" sz="1000" dirty="0"/>
              <a:t>All Users: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View albums</a:t>
            </a:r>
          </a:p>
          <a:p>
            <a:pPr marL="171450" indent="-171450">
              <a:buFontTx/>
              <a:buChar char="-"/>
            </a:pPr>
            <a:r>
              <a:rPr lang="en-US" sz="1000" dirty="0"/>
              <a:t>View photos</a:t>
            </a:r>
          </a:p>
        </p:txBody>
      </p:sp>
      <p:grpSp>
        <p:nvGrpSpPr>
          <p:cNvPr id="4" name="AWS Cloud container" descr="AWS cloud container encapsulating an architecture.">
            <a:extLst>
              <a:ext uri="{FF2B5EF4-FFF2-40B4-BE49-F238E27FC236}">
                <a16:creationId xmlns:a16="http://schemas.microsoft.com/office/drawing/2014/main" id="{A1728DBD-6FBA-4D4D-97F0-C3FAA973F0C7}"/>
              </a:ext>
            </a:extLst>
          </p:cNvPr>
          <p:cNvGrpSpPr/>
          <p:nvPr/>
        </p:nvGrpSpPr>
        <p:grpSpPr>
          <a:xfrm>
            <a:off x="629056" y="422102"/>
            <a:ext cx="11057105" cy="6309437"/>
            <a:chOff x="5391151" y="1530350"/>
            <a:chExt cx="5500686" cy="38703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FF8AEA-758D-A341-A931-520D2F6E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91151" y="1531938"/>
              <a:ext cx="5500686" cy="3868737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Photo Portfolio</a:t>
              </a:r>
            </a:p>
          </p:txBody>
        </p:sp>
        <p:pic>
          <p:nvPicPr>
            <p:cNvPr id="6" name="Graphic 28">
              <a:extLst>
                <a:ext uri="{FF2B5EF4-FFF2-40B4-BE49-F238E27FC236}">
                  <a16:creationId xmlns:a16="http://schemas.microsoft.com/office/drawing/2014/main" id="{C82136FF-1B96-E442-BED3-EF2632D5F6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391151" y="1530350"/>
              <a:ext cx="254247" cy="254248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B3143FB-6CB5-9EA7-6982-54022E91AE03}"/>
              </a:ext>
            </a:extLst>
          </p:cNvPr>
          <p:cNvGrpSpPr/>
          <p:nvPr/>
        </p:nvGrpSpPr>
        <p:grpSpPr>
          <a:xfrm>
            <a:off x="717168" y="939717"/>
            <a:ext cx="6059768" cy="5675092"/>
            <a:chOff x="4546977" y="1620429"/>
            <a:chExt cx="6372814" cy="4468945"/>
          </a:xfrm>
        </p:grpSpPr>
        <p:pic>
          <p:nvPicPr>
            <p:cNvPr id="7" name="Graphic 10" descr="AWS Amplify service icon.">
              <a:extLst>
                <a:ext uri="{FF2B5EF4-FFF2-40B4-BE49-F238E27FC236}">
                  <a16:creationId xmlns:a16="http://schemas.microsoft.com/office/drawing/2014/main" id="{52CAE08A-EA3D-4F73-AFB4-00AF0A352F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 bwMode="auto">
            <a:xfrm>
              <a:off x="4546977" y="1620429"/>
              <a:ext cx="444808" cy="324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FA695D-70A0-4F41-8C21-E437C7B3DF77}"/>
                </a:ext>
              </a:extLst>
            </p:cNvPr>
            <p:cNvSpPr/>
            <p:nvPr/>
          </p:nvSpPr>
          <p:spPr>
            <a:xfrm>
              <a:off x="4546977" y="1620429"/>
              <a:ext cx="6372814" cy="4468945"/>
            </a:xfrm>
            <a:prstGeom prst="rect">
              <a:avLst/>
            </a:prstGeom>
            <a:noFill/>
            <a:ln w="15875">
              <a:solidFill>
                <a:srgbClr val="DD344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Amplify Project</a:t>
              </a:r>
            </a:p>
          </p:txBody>
        </p:sp>
      </p:grpSp>
      <p:pic>
        <p:nvPicPr>
          <p:cNvPr id="10" name="Graphic 10" descr="AWS Lambda service icon.">
            <a:extLst>
              <a:ext uri="{FF2B5EF4-FFF2-40B4-BE49-F238E27FC236}">
                <a16:creationId xmlns:a16="http://schemas.microsoft.com/office/drawing/2014/main" id="{7249C1EC-5A69-3C4D-9DDF-0DB93BB70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auto">
          <a:xfrm>
            <a:off x="6865048" y="939717"/>
            <a:ext cx="450152" cy="450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9AA1048-CF2C-46E7-882C-FF264E8E2FDF}"/>
              </a:ext>
            </a:extLst>
          </p:cNvPr>
          <p:cNvSpPr/>
          <p:nvPr/>
        </p:nvSpPr>
        <p:spPr>
          <a:xfrm>
            <a:off x="6865048" y="939717"/>
            <a:ext cx="4697896" cy="5675092"/>
          </a:xfrm>
          <a:prstGeom prst="rect">
            <a:avLst/>
          </a:prstGeom>
          <a:noFill/>
          <a:ln w="15875">
            <a:solidFill>
              <a:srgbClr val="ED71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Transformation Stack</a:t>
            </a:r>
          </a:p>
        </p:txBody>
      </p:sp>
      <p:pic>
        <p:nvPicPr>
          <p:cNvPr id="12" name="Graphic 17" descr="Amazon Cognito service icon.">
            <a:extLst>
              <a:ext uri="{FF2B5EF4-FFF2-40B4-BE49-F238E27FC236}">
                <a16:creationId xmlns:a16="http://schemas.microsoft.com/office/drawing/2014/main" id="{14D50047-ACDC-4632-07CC-7D4C06BB5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778964" y="2683623"/>
            <a:ext cx="405108" cy="40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Graphic 8" descr="Amazon Simple Storage Service (Amazon S3) service icon.">
            <a:extLst>
              <a:ext uri="{FF2B5EF4-FFF2-40B4-BE49-F238E27FC236}">
                <a16:creationId xmlns:a16="http://schemas.microsoft.com/office/drawing/2014/main" id="{6EA33C2B-3928-6443-C460-07989A19B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 bwMode="auto">
          <a:xfrm>
            <a:off x="2907935" y="5415211"/>
            <a:ext cx="405108" cy="40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3" descr="Amazon DynamoDB service icon.">
            <a:extLst>
              <a:ext uri="{FF2B5EF4-FFF2-40B4-BE49-F238E27FC236}">
                <a16:creationId xmlns:a16="http://schemas.microsoft.com/office/drawing/2014/main" id="{F04D8231-A89D-A572-401B-F8BF2F003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2907935" y="3173448"/>
            <a:ext cx="405108" cy="40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5" descr="Table resource icon for the Amazon DynamoDB service.">
            <a:extLst>
              <a:ext uri="{FF2B5EF4-FFF2-40B4-BE49-F238E27FC236}">
                <a16:creationId xmlns:a16="http://schemas.microsoft.com/office/drawing/2014/main" id="{208CAFE9-F9D1-10B7-B4EF-E587BB2C06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313043" y="3777528"/>
            <a:ext cx="243065" cy="243065"/>
          </a:xfrm>
          <a:prstGeom prst="rect">
            <a:avLst/>
          </a:prstGeom>
        </p:spPr>
      </p:pic>
      <p:pic>
        <p:nvPicPr>
          <p:cNvPr id="17" name="Graphic 19" descr="Amazon CloudFront service icon.">
            <a:extLst>
              <a:ext uri="{FF2B5EF4-FFF2-40B4-BE49-F238E27FC236}">
                <a16:creationId xmlns:a16="http://schemas.microsoft.com/office/drawing/2014/main" id="{2F87D1C3-DEFB-7533-66E8-3EDEC78E5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 bwMode="auto">
          <a:xfrm>
            <a:off x="7984944" y="1661135"/>
            <a:ext cx="405108" cy="40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F05D6310-0BFC-BEB4-332D-206D30EA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8064021" y="3048615"/>
            <a:ext cx="243065" cy="243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10" descr="AWS Amplify service icon.">
            <a:extLst>
              <a:ext uri="{FF2B5EF4-FFF2-40B4-BE49-F238E27FC236}">
                <a16:creationId xmlns:a16="http://schemas.microsoft.com/office/drawing/2014/main" id="{53BF4AB0-8869-D256-D45D-136094B31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2907935" y="1643690"/>
            <a:ext cx="405108" cy="405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Graphic 19" descr="Mobile client resource icon for the General Icons category.">
            <a:extLst>
              <a:ext uri="{FF2B5EF4-FFF2-40B4-BE49-F238E27FC236}">
                <a16:creationId xmlns:a16="http://schemas.microsoft.com/office/drawing/2014/main" id="{88901F84-AE65-2497-C995-3811FB352DD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31582" y="1617644"/>
            <a:ext cx="457200" cy="457200"/>
          </a:xfrm>
          <a:prstGeom prst="rect">
            <a:avLst/>
          </a:prstGeom>
        </p:spPr>
      </p:pic>
      <p:pic>
        <p:nvPicPr>
          <p:cNvPr id="23" name="Graphic 23" descr="Users resource icon for the General Icons category.">
            <a:extLst>
              <a:ext uri="{FF2B5EF4-FFF2-40B4-BE49-F238E27FC236}">
                <a16:creationId xmlns:a16="http://schemas.microsoft.com/office/drawing/2014/main" id="{BA788FCF-6B59-AD68-F600-1B950358A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rcRect/>
          <a:stretch/>
        </p:blipFill>
        <p:spPr bwMode="auto">
          <a:xfrm flipH="1">
            <a:off x="897701" y="3219191"/>
            <a:ext cx="279923" cy="27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4D1F6470-247C-61A5-C2DA-C5A738F87D75}"/>
              </a:ext>
            </a:extLst>
          </p:cNvPr>
          <p:cNvGrpSpPr/>
          <p:nvPr/>
        </p:nvGrpSpPr>
        <p:grpSpPr>
          <a:xfrm>
            <a:off x="854931" y="4006558"/>
            <a:ext cx="1672093" cy="830997"/>
            <a:chOff x="854931" y="4006558"/>
            <a:chExt cx="1672093" cy="83099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06A984F-3B92-A6F7-F2B3-C35636A7A002}"/>
                </a:ext>
              </a:extLst>
            </p:cNvPr>
            <p:cNvSpPr txBox="1"/>
            <p:nvPr/>
          </p:nvSpPr>
          <p:spPr>
            <a:xfrm>
              <a:off x="854931" y="4006558"/>
              <a:ext cx="1672093" cy="830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     </a:t>
              </a:r>
              <a:r>
                <a:rPr lang="en-US" sz="1000" dirty="0"/>
                <a:t>Authenticated Users: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All Users plus…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Download full res photos</a:t>
              </a:r>
            </a:p>
          </p:txBody>
        </p:sp>
        <p:pic>
          <p:nvPicPr>
            <p:cNvPr id="24" name="Graphic 22" descr="Authenticated user resource icon for the General Icons category.">
              <a:extLst>
                <a:ext uri="{FF2B5EF4-FFF2-40B4-BE49-F238E27FC236}">
                  <a16:creationId xmlns:a16="http://schemas.microsoft.com/office/drawing/2014/main" id="{537D1A30-EE56-5595-16EE-70B94BB33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904149" y="4039124"/>
              <a:ext cx="279923" cy="279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26" name="Straight Arrow Connector 25" descr="Double pointing horizontal arrow.">
            <a:extLst>
              <a:ext uri="{FF2B5EF4-FFF2-40B4-BE49-F238E27FC236}">
                <a16:creationId xmlns:a16="http://schemas.microsoft.com/office/drawing/2014/main" id="{9AE9AD4F-3CC3-C8EB-6683-425F48E1F23D}"/>
              </a:ext>
            </a:extLst>
          </p:cNvPr>
          <p:cNvCxnSpPr>
            <a:cxnSpLocks/>
          </p:cNvCxnSpPr>
          <p:nvPr/>
        </p:nvCxnSpPr>
        <p:spPr>
          <a:xfrm>
            <a:off x="1208570" y="1846244"/>
            <a:ext cx="1699365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 descr="Up and down pointing vertical arrow.">
            <a:extLst>
              <a:ext uri="{FF2B5EF4-FFF2-40B4-BE49-F238E27FC236}">
                <a16:creationId xmlns:a16="http://schemas.microsoft.com/office/drawing/2014/main" id="{82CC383B-DDE4-AC46-46DB-1BFBB5BC39FE}"/>
              </a:ext>
            </a:extLst>
          </p:cNvPr>
          <p:cNvCxnSpPr>
            <a:cxnSpLocks/>
          </p:cNvCxnSpPr>
          <p:nvPr/>
        </p:nvCxnSpPr>
        <p:spPr>
          <a:xfrm flipV="1">
            <a:off x="3110489" y="2048798"/>
            <a:ext cx="0" cy="1122642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40BB532-73D5-E96D-7165-79ED68C3EF5A}"/>
              </a:ext>
            </a:extLst>
          </p:cNvPr>
          <p:cNvSpPr txBox="1"/>
          <p:nvPr/>
        </p:nvSpPr>
        <p:spPr>
          <a:xfrm>
            <a:off x="3313043" y="1370603"/>
            <a:ext cx="26504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AWS Amplify: hosts website and connects to other AWS services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5A5A69B-1303-0FE1-0E03-36D125578DD7}"/>
              </a:ext>
            </a:extLst>
          </p:cNvPr>
          <p:cNvSpPr txBox="1"/>
          <p:nvPr/>
        </p:nvSpPr>
        <p:spPr>
          <a:xfrm>
            <a:off x="3313043" y="3138793"/>
            <a:ext cx="2650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AWS DynamoDB: </a:t>
            </a:r>
            <a:r>
              <a:rPr lang="en-US" sz="1050" dirty="0" err="1"/>
              <a:t>noSQL</a:t>
            </a:r>
            <a:r>
              <a:rPr lang="en-US" sz="1050" dirty="0"/>
              <a:t> database holding album/photo data</a:t>
            </a:r>
          </a:p>
        </p:txBody>
      </p:sp>
      <p:cxnSp>
        <p:nvCxnSpPr>
          <p:cNvPr id="34" name="Straight Arrow Connector 33" descr="Up and down pointing vertical arrow.">
            <a:extLst>
              <a:ext uri="{FF2B5EF4-FFF2-40B4-BE49-F238E27FC236}">
                <a16:creationId xmlns:a16="http://schemas.microsoft.com/office/drawing/2014/main" id="{962FF59D-6795-46AB-32EB-239303859A53}"/>
              </a:ext>
            </a:extLst>
          </p:cNvPr>
          <p:cNvCxnSpPr>
            <a:cxnSpLocks/>
            <a:stCxn id="13" idx="0"/>
            <a:endCxn id="15" idx="2"/>
          </p:cNvCxnSpPr>
          <p:nvPr/>
        </p:nvCxnSpPr>
        <p:spPr>
          <a:xfrm flipV="1">
            <a:off x="3110489" y="3578556"/>
            <a:ext cx="0" cy="183665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41E21B1-7825-591D-1CBD-E4ECE161F89B}"/>
              </a:ext>
            </a:extLst>
          </p:cNvPr>
          <p:cNvSpPr txBox="1"/>
          <p:nvPr/>
        </p:nvSpPr>
        <p:spPr>
          <a:xfrm>
            <a:off x="3320998" y="5404821"/>
            <a:ext cx="2650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AWS S3: stores data for Amplify + DynamoDB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A66E2BD-70CC-F83B-E360-5313959490F8}"/>
              </a:ext>
            </a:extLst>
          </p:cNvPr>
          <p:cNvSpPr txBox="1"/>
          <p:nvPr/>
        </p:nvSpPr>
        <p:spPr>
          <a:xfrm>
            <a:off x="3329473" y="4068381"/>
            <a:ext cx="2354058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Tables 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Images</a:t>
            </a:r>
          </a:p>
          <a:p>
            <a:pPr marL="171450" indent="-171450">
              <a:buFontTx/>
              <a:buChar char="-"/>
            </a:pPr>
            <a:r>
              <a:rPr lang="en-US" sz="1050" dirty="0"/>
              <a:t>Albums</a:t>
            </a:r>
          </a:p>
          <a:p>
            <a:pPr marL="171450" indent="-171450">
              <a:buFontTx/>
              <a:buChar char="-"/>
            </a:pPr>
            <a:r>
              <a:rPr lang="en-US" sz="1050" dirty="0" err="1"/>
              <a:t>AlbumTags</a:t>
            </a:r>
            <a:endParaRPr lang="en-US" sz="1050" dirty="0"/>
          </a:p>
          <a:p>
            <a:pPr marL="171450" indent="-171450">
              <a:buFontTx/>
              <a:buChar char="-"/>
            </a:pPr>
            <a:r>
              <a:rPr lang="en-US" sz="1050" dirty="0" err="1"/>
              <a:t>AlbumTagAlbums</a:t>
            </a:r>
            <a:r>
              <a:rPr lang="en-US" sz="1050" dirty="0"/>
              <a:t> (connections)</a:t>
            </a:r>
          </a:p>
          <a:p>
            <a:pPr marL="171450" indent="-171450">
              <a:buFontTx/>
              <a:buChar char="-"/>
            </a:pPr>
            <a:r>
              <a:rPr lang="en-US" sz="1050" dirty="0" err="1"/>
              <a:t>Url</a:t>
            </a:r>
            <a:endParaRPr lang="en-US" sz="1050" dirty="0"/>
          </a:p>
        </p:txBody>
      </p:sp>
      <p:sp>
        <p:nvSpPr>
          <p:cNvPr id="43" name="Rectangle 42" descr="Generic group dashed.">
            <a:extLst>
              <a:ext uri="{FF2B5EF4-FFF2-40B4-BE49-F238E27FC236}">
                <a16:creationId xmlns:a16="http://schemas.microsoft.com/office/drawing/2014/main" id="{AA628AE5-554E-36B6-CC87-5CA875AC6387}"/>
              </a:ext>
            </a:extLst>
          </p:cNvPr>
          <p:cNvSpPr/>
          <p:nvPr/>
        </p:nvSpPr>
        <p:spPr>
          <a:xfrm>
            <a:off x="784698" y="2683623"/>
            <a:ext cx="5957133" cy="3849691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AWS Cognito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sz="105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authentication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4" name="Straight Arrow Connector 43" descr="Double pointing horizontal arrow.">
            <a:extLst>
              <a:ext uri="{FF2B5EF4-FFF2-40B4-BE49-F238E27FC236}">
                <a16:creationId xmlns:a16="http://schemas.microsoft.com/office/drawing/2014/main" id="{B378E27D-6765-DFF4-9B0A-5E5454F91282}"/>
              </a:ext>
            </a:extLst>
          </p:cNvPr>
          <p:cNvCxnSpPr>
            <a:cxnSpLocks/>
          </p:cNvCxnSpPr>
          <p:nvPr/>
        </p:nvCxnSpPr>
        <p:spPr>
          <a:xfrm>
            <a:off x="3313043" y="1863689"/>
            <a:ext cx="4664766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9651732-A59D-1F94-1E0C-C5C658F6D6DB}"/>
              </a:ext>
            </a:extLst>
          </p:cNvPr>
          <p:cNvSpPr txBox="1"/>
          <p:nvPr/>
        </p:nvSpPr>
        <p:spPr>
          <a:xfrm>
            <a:off x="8321614" y="4414479"/>
            <a:ext cx="265043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AWS S3 bucket: Original Images – stores images at original uploaded size</a:t>
            </a:r>
          </a:p>
        </p:txBody>
      </p:sp>
      <p:pic>
        <p:nvPicPr>
          <p:cNvPr id="51" name="Graphic 50" descr="S3 Standard storage class icon for the Amazon S3 service.">
            <a:extLst>
              <a:ext uri="{FF2B5EF4-FFF2-40B4-BE49-F238E27FC236}">
                <a16:creationId xmlns:a16="http://schemas.microsoft.com/office/drawing/2014/main" id="{F71C61DE-82E2-76D5-356E-6EABB111573B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46831" y="3048615"/>
            <a:ext cx="243066" cy="243066"/>
          </a:xfrm>
          <a:prstGeom prst="rect">
            <a:avLst/>
          </a:prstGeom>
        </p:spPr>
      </p:pic>
      <p:pic>
        <p:nvPicPr>
          <p:cNvPr id="52" name="Graphic 51" descr="S3 Standard storage class icon for the Amazon S3 service.">
            <a:extLst>
              <a:ext uri="{FF2B5EF4-FFF2-40B4-BE49-F238E27FC236}">
                <a16:creationId xmlns:a16="http://schemas.microsoft.com/office/drawing/2014/main" id="{E1362B16-5B16-86A6-1650-19E4C747F98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8068776" y="4500695"/>
            <a:ext cx="243066" cy="243066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93865696-696F-E940-6B0B-9B97D17439A5}"/>
              </a:ext>
            </a:extLst>
          </p:cNvPr>
          <p:cNvSpPr txBox="1"/>
          <p:nvPr/>
        </p:nvSpPr>
        <p:spPr>
          <a:xfrm>
            <a:off x="9945897" y="2978877"/>
            <a:ext cx="140052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AWS S3 bucket: Transformed images. Temporarily stores transformed images for 30 days</a:t>
            </a:r>
          </a:p>
        </p:txBody>
      </p:sp>
      <p:cxnSp>
        <p:nvCxnSpPr>
          <p:cNvPr id="56" name="Straight Arrow Connector 55" descr="Up and down pointing vertical arrow.">
            <a:extLst>
              <a:ext uri="{FF2B5EF4-FFF2-40B4-BE49-F238E27FC236}">
                <a16:creationId xmlns:a16="http://schemas.microsoft.com/office/drawing/2014/main" id="{BD434A34-EAB2-B701-1F1A-148F825880C3}"/>
              </a:ext>
            </a:extLst>
          </p:cNvPr>
          <p:cNvCxnSpPr>
            <a:cxnSpLocks/>
            <a:stCxn id="18" idx="0"/>
            <a:endCxn id="17" idx="2"/>
          </p:cNvCxnSpPr>
          <p:nvPr/>
        </p:nvCxnSpPr>
        <p:spPr>
          <a:xfrm flipV="1">
            <a:off x="8185554" y="2066243"/>
            <a:ext cx="1944" cy="982372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 descr="Up and down pointing vertical arrow.">
            <a:extLst>
              <a:ext uri="{FF2B5EF4-FFF2-40B4-BE49-F238E27FC236}">
                <a16:creationId xmlns:a16="http://schemas.microsoft.com/office/drawing/2014/main" id="{D498A3CE-1245-9215-5A7C-C39FC94947CF}"/>
              </a:ext>
            </a:extLst>
          </p:cNvPr>
          <p:cNvCxnSpPr>
            <a:cxnSpLocks/>
            <a:stCxn id="52" idx="0"/>
            <a:endCxn id="18" idx="2"/>
          </p:cNvCxnSpPr>
          <p:nvPr/>
        </p:nvCxnSpPr>
        <p:spPr>
          <a:xfrm flipH="1" flipV="1">
            <a:off x="8185554" y="3291680"/>
            <a:ext cx="4755" cy="1209015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 descr="Double pointing horizontal arrow.">
            <a:extLst>
              <a:ext uri="{FF2B5EF4-FFF2-40B4-BE49-F238E27FC236}">
                <a16:creationId xmlns:a16="http://schemas.microsoft.com/office/drawing/2014/main" id="{94549B6F-5F56-8DB4-E245-20DEEC7B5A08}"/>
              </a:ext>
            </a:extLst>
          </p:cNvPr>
          <p:cNvCxnSpPr>
            <a:cxnSpLocks/>
            <a:stCxn id="18" idx="3"/>
            <a:endCxn id="51" idx="1"/>
          </p:cNvCxnSpPr>
          <p:nvPr/>
        </p:nvCxnSpPr>
        <p:spPr>
          <a:xfrm>
            <a:off x="8307086" y="3170148"/>
            <a:ext cx="1339745" cy="0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0CB069F-9E6E-B8C2-3143-9D772D437E16}"/>
              </a:ext>
            </a:extLst>
          </p:cNvPr>
          <p:cNvSpPr txBox="1"/>
          <p:nvPr/>
        </p:nvSpPr>
        <p:spPr>
          <a:xfrm>
            <a:off x="6855423" y="3042266"/>
            <a:ext cx="107254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Lambda function: checks transformed images bucket for image, if not available transforms image.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A2C0D2B2-D8D4-02B2-ECE4-5AC9E0D62A0F}"/>
              </a:ext>
            </a:extLst>
          </p:cNvPr>
          <p:cNvGrpSpPr/>
          <p:nvPr/>
        </p:nvGrpSpPr>
        <p:grpSpPr>
          <a:xfrm>
            <a:off x="862596" y="4991998"/>
            <a:ext cx="1672093" cy="830997"/>
            <a:chOff x="854931" y="4006558"/>
            <a:chExt cx="1672093" cy="830997"/>
          </a:xfrm>
        </p:grpSpPr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5C2C8BA-7A25-8EDD-69DA-5BEBFC2C1952}"/>
                </a:ext>
              </a:extLst>
            </p:cNvPr>
            <p:cNvSpPr txBox="1"/>
            <p:nvPr/>
          </p:nvSpPr>
          <p:spPr>
            <a:xfrm>
              <a:off x="854931" y="4006558"/>
              <a:ext cx="1672093" cy="830997"/>
            </a:xfrm>
            <a:prstGeom prst="rect">
              <a:avLst/>
            </a:prstGeom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      </a:t>
              </a:r>
              <a:r>
                <a:rPr lang="en-US" sz="1000" dirty="0"/>
                <a:t>Admin Users: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Auth Users plus…</a:t>
              </a:r>
            </a:p>
            <a:p>
              <a:pPr marL="171450" indent="-171450">
                <a:buFontTx/>
                <a:buChar char="-"/>
              </a:pPr>
              <a:r>
                <a:rPr lang="en-US" sz="1000" dirty="0"/>
                <a:t>Create/Update/Delete Albums/photos/tags</a:t>
              </a:r>
            </a:p>
          </p:txBody>
        </p:sp>
        <p:pic>
          <p:nvPicPr>
            <p:cNvPr id="76" name="Graphic 22" descr="Authenticated user resource icon for the General Icons category.">
              <a:extLst>
                <a:ext uri="{FF2B5EF4-FFF2-40B4-BE49-F238E27FC236}">
                  <a16:creationId xmlns:a16="http://schemas.microsoft.com/office/drawing/2014/main" id="{F9143D89-E236-4905-07FD-F6A27E80B7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904149" y="4039124"/>
              <a:ext cx="279923" cy="279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88D032D9-2054-6501-ACC9-CE7C5485EEBF}"/>
              </a:ext>
            </a:extLst>
          </p:cNvPr>
          <p:cNvSpPr txBox="1"/>
          <p:nvPr/>
        </p:nvSpPr>
        <p:spPr>
          <a:xfrm>
            <a:off x="8382917" y="1627214"/>
            <a:ext cx="2650435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CloudFront distribution network. Caches images across different availability zones. </a:t>
            </a:r>
          </a:p>
          <a:p>
            <a:endParaRPr lang="en-US" sz="1050" dirty="0"/>
          </a:p>
          <a:p>
            <a:r>
              <a:rPr lang="en-US" sz="1050" dirty="0"/>
              <a:t>Provides the requested image at the requested resolution</a:t>
            </a:r>
          </a:p>
        </p:txBody>
      </p:sp>
    </p:spTree>
    <p:extLst>
      <p:ext uri="{BB962C8B-B14F-4D97-AF65-F5344CB8AC3E}">
        <p14:creationId xmlns:p14="http://schemas.microsoft.com/office/powerpoint/2010/main" val="96383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153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 Norwood</dc:creator>
  <cp:lastModifiedBy>Robert Norwood</cp:lastModifiedBy>
  <cp:revision>2</cp:revision>
  <dcterms:created xsi:type="dcterms:W3CDTF">2024-08-11T21:21:36Z</dcterms:created>
  <dcterms:modified xsi:type="dcterms:W3CDTF">2024-08-11T21:57:56Z</dcterms:modified>
</cp:coreProperties>
</file>