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72" r:id="rId11"/>
    <p:sldId id="273" r:id="rId12"/>
    <p:sldId id="265" r:id="rId13"/>
    <p:sldId id="266" r:id="rId14"/>
    <p:sldId id="274" r:id="rId15"/>
    <p:sldId id="275" r:id="rId16"/>
    <p:sldId id="263" r:id="rId17"/>
    <p:sldId id="264" r:id="rId18"/>
    <p:sldId id="276" r:id="rId19"/>
    <p:sldId id="267" r:id="rId20"/>
    <p:sldId id="269" r:id="rId21"/>
    <p:sldId id="281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BE49-8875-4389-B0C4-1204256C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AF3BF-AE5B-4D2B-AE61-B1C89AE32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9B2D-D701-452B-89E2-D2993EC3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1AA8-8616-4EC2-B207-A383EE02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E3BD-0C81-4426-BB8A-66EF25C0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67E3-CDDD-40B0-A313-A6AA9F18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7F6A-D021-48C9-95DB-CBA9CD4C6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DA12-5B96-4FEE-90FE-440D4FED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F75E-8271-4D2F-BDEC-CAEBCE19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AB3E-0C60-4601-9BA2-63FC3A3D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4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5ECE5-EA8A-4D7C-BF37-65545BD7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6136C-2778-4E9B-912D-1808FF54A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2D81-FBA2-448B-8AD1-FFF52D32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D57F-013B-433B-BC56-FD8DB4BE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EFBC-4574-48B6-9129-23D96122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2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35EC-D2C6-44CC-962A-F61D252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F68E-84B8-4F75-87E0-BC44052C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C38A-28FA-4AEF-9602-5F400880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E170-01D2-4C35-9B7B-C09DF321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72B4-E465-4226-A280-51822C52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FF25-14CA-4BAA-BA26-595638DF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7BE64-7EF6-464E-99CE-F3F14930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5F91-8D84-446E-A2B0-36D554EA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8DBB-9D5A-470D-99AF-D5ECFB5A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2D59-D11C-4802-8A63-14004208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6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2EFF-597F-4952-B33C-E4290CAC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8DBF-028E-4A8F-8E92-2F352B393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B3270-79D5-4AD0-ABAC-382E7D5F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6681-5C72-4A61-9A74-7581976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7B1D4-923D-4D20-AAA2-45B8290B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0004-EDB2-4613-AC34-414D8D2A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91A-32CE-400B-9CDD-EEB21A53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6611-47B0-454C-AD7D-F47872F0A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75C11-9992-488A-A9C0-540B5876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16C6D-2709-46D4-AFCE-E3D0E5819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DBA2C-E632-4713-8A27-5C86ED15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BF7D0-B6AE-4499-AED3-6D3AAF2E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1F6F9-2033-4C28-997F-D9C7844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ADE39-159A-4C03-AC32-94F0FEA6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E957-1E55-4FA9-91BB-53AFFF7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5EF8D-9E46-403E-9B94-1389A36F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1F827-4353-46EF-976A-FF5F1448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27494-5C05-4BC9-BDFF-02AAB9E0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4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6AB12-AF28-44D5-9723-92E3AE37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A0760-7EC9-4A37-BD78-E67F9B2F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7222E-8048-4039-A8B9-B7732F5E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570B-45FC-4D0A-A1CF-BC253A32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7965-E437-4777-96FF-7EAFB2B0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B25E9-E32F-4ED3-B7B1-71C47461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FAE46-4410-4BCF-B0F1-4E6B3723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273F-74EA-4A37-996B-69C2A808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0E826-FD26-47F5-A235-F284275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E8B7-9B80-4E67-BA36-9C34836E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18D6E-9F9D-42B5-A9EE-7EB90351E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1141-91FA-425C-B1A4-3C72F6D5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B0CDE-0D5F-4403-B21D-6C76C442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E6C3-DDB5-4A69-B6AB-A4BEA695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AD78D-0257-46B9-AD1C-28FCF10F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9310A-5F4E-4BDA-8D3E-DAC51324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D07EB-B94B-4EF6-B921-68181426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169B-4EF4-421E-BC12-1AF5AE6B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BF68-E6AB-4545-B7FB-D23802B7F1A7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470E-18B9-4D88-818A-8050878FC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4831-B2B2-49BC-A92F-9F9383A8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326E-983C-4D97-AA08-ACD051A27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664B-6C74-4DCC-92A1-11A6C481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372531" cy="5329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Web Application Development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33DEC-6F1B-4253-B7AA-4D3B538F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55" y="1796143"/>
            <a:ext cx="6850974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DD82-4B3C-424A-B978-89E95B10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31"/>
            <a:ext cx="10515600" cy="62958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HTML Structure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B3EBA-FCF5-4BA4-8729-B5C560C8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15" y="700123"/>
            <a:ext cx="9820877" cy="6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3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CE7-235C-4777-9D48-E97CEE2E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167"/>
          </a:xfrm>
        </p:spPr>
        <p:txBody>
          <a:bodyPr/>
          <a:lstStyle/>
          <a:p>
            <a:r>
              <a:rPr lang="en-IN" i="0" u="none" strike="noStrike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Basic HTML Syntax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7571-3B8E-4C57-9980-268D7952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endParaRPr lang="en-IN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HTML contains text, separated by tags </a:t>
            </a:r>
          </a:p>
          <a:p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Tags come in pairs: opening and closing tag </a:t>
            </a:r>
          </a:p>
          <a:p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Tags can have attributes, which have values &lt;html&gt;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D0304-3CF1-4F70-979B-4FE6C487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13" y="3346314"/>
            <a:ext cx="7331071" cy="27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CEED-2FD6-4A78-879F-C298FAE5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lang="en-GB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Basic page tags, in order of placement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CA7D-D9B1-46DE-A795-18933BD5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&lt;!doctype html&gt;</a:t>
            </a:r>
          </a:p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&lt;html&gt;</a:t>
            </a:r>
          </a:p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&lt;head&gt; &lt;!-- following 5 may be in any order --&gt;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&lt;title&gt; ….. &lt;/title&gt;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&lt;meta….. /&gt;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&lt;link …... /&gt;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&lt;script&gt; … &lt;/script&gt;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&lt;style&gt; … &lt;/style&gt;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   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&lt;/head&gt;</a:t>
            </a:r>
          </a:p>
          <a:p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   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&lt;body&gt; ….. &lt;/body&gt;</a:t>
            </a:r>
          </a:p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43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F82C-BD8E-472C-BF7E-5C807786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 simple webpage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FE73-984F-4841-80C3-F5ABCDD6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    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&lt;head&gt;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       &lt;title&gt;my page&lt;/title&gt;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&lt;/head&gt;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&lt;body&gt;&lt;p&gt;This is my page content &lt;/p&gt;&lt;/body&gt;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   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99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B14F-7BAC-4CF8-8580-3E5115DC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567"/>
            <a:ext cx="10515600" cy="5517396"/>
          </a:xfrm>
        </p:spPr>
        <p:txBody>
          <a:bodyPr/>
          <a:lstStyle/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An HTML page is surrounded by the html tag </a:t>
            </a: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2 Basic parts: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head: general information about the document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(e.g., title – shown on the browser bar)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body: the content of the document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05998-A3E3-4175-9F8D-2944FEAA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49" y="3346316"/>
            <a:ext cx="9208702" cy="25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8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22EF-730E-430B-89C8-AA464AFF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A175-872B-4A22-8C1F-1654FD02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13"/>
            <a:ext cx="10515600" cy="4977750"/>
          </a:xfrm>
        </p:spPr>
        <p:txBody>
          <a:bodyPr/>
          <a:lstStyle/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Element and attr</a:t>
            </a: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ibutes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names must be in lower case 	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	 - HTML allows any case combination,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e.g., &lt;Body&gt; &lt;/BODY&gt;, which conveniently helped distinguish tags from the body text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All tags must have corresponding closing tags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- 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Use &lt;</a:t>
            </a:r>
            <a:r>
              <a:rPr lang="en-GB" b="0" i="0" dirty="0" err="1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br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/&gt; as a shorthand for &lt;</a:t>
            </a:r>
            <a:r>
              <a:rPr lang="en-GB" b="0" i="0" dirty="0" err="1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br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&gt;&lt;/</a:t>
            </a:r>
            <a:r>
              <a:rPr lang="en-GB" b="0" i="0" dirty="0" err="1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br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&gt;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Elements should be properly nested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- 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e.g.,&lt;b&gt;hello &lt;</a:t>
            </a:r>
            <a:r>
              <a:rPr lang="en-GB" b="0" i="0" dirty="0" err="1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em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&gt;world&lt;/b&gt;&lt;/</a:t>
            </a:r>
            <a:r>
              <a:rPr lang="en-GB" b="0" i="0" dirty="0" err="1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em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&gt;is illegal!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Attribute values must be quoted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-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e.g., &lt;td </a:t>
            </a:r>
            <a:r>
              <a:rPr lang="en-GB" b="0" i="0" dirty="0" err="1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rowspan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="3"&gt; and not &lt;td </a:t>
            </a:r>
            <a:r>
              <a:rPr lang="en-GB" b="0" i="0" dirty="0" err="1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rowspan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=3&gt;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9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967D-9866-4723-9665-AB04CC7D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en-IN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Most prevalent server programs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4CB-87AA-471F-B526-40085DBA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Apache (open source) (Win &amp; Linux)</a:t>
            </a:r>
          </a:p>
          <a:p>
            <a:pPr marL="0" indent="0">
              <a:buNone/>
            </a:pPr>
            <a:endParaRPr lang="en-IN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Add-ons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MySql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– database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PHP – scripting language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PHPMyAdmin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– managing a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MySql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367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36FC-8F17-4325-ABAD-6A3A9E93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n-IN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Formatting &amp; Arrangement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D194-D2C7-42A6-9C7E-D627D721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4628082"/>
          </a:xfrm>
        </p:spPr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Content (tables, lists, paragraphs) is done with </a:t>
            </a:r>
            <a:r>
              <a:rPr lang="en-IN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HTML tags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ALL formatting in HTML 4 &amp; 5 (</a:t>
            </a:r>
            <a:r>
              <a:rPr lang="en-IN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font, </a:t>
            </a:r>
            <a:r>
              <a:rPr lang="en-IN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color</a:t>
            </a:r>
            <a:r>
              <a:rPr lang="en-IN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alignment, size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is done via </a:t>
            </a:r>
            <a:r>
              <a:rPr lang="en-IN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CSS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More arrangement possible with CSS "layers" &amp; dynamic control with JavaScript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Visibility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Positioning on page (by pixel, inch, etc.)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Multi-column pages.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Dynamic actions added with </a:t>
            </a:r>
            <a:r>
              <a:rPr lang="en-IN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JavaScript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7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C954-E224-4F82-AC66-CD4B5572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What are style sheets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7303-627F-4BCB-B406-A05EF0E6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4637412"/>
          </a:xfrm>
        </p:spPr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A style sheet is a mechanism that allows to specify how HTML pages should look </a:t>
            </a:r>
          </a:p>
          <a:p>
            <a:pPr marL="0" indent="0">
              <a:buNone/>
            </a:pPr>
            <a:endParaRPr lang="en-GB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The style is specified by style rules </a:t>
            </a:r>
          </a:p>
          <a:p>
            <a:pPr marL="0" indent="0">
              <a:buNone/>
            </a:pPr>
            <a:endParaRPr lang="en-GB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The style rules appear either in the document or in external files, called style sheets</a:t>
            </a:r>
          </a:p>
          <a:p>
            <a:pPr marL="0" indent="0">
              <a:buNone/>
            </a:pPr>
            <a:endParaRPr lang="en-GB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Usually, a file that ends with .</a:t>
            </a:r>
            <a:r>
              <a:rPr lang="en-GB" dirty="0" err="1">
                <a:solidFill>
                  <a:srgbClr val="2B2A2A"/>
                </a:solidFill>
                <a:latin typeface="Open Sans" panose="020B0606030504020204" pitchFamily="34" charset="0"/>
              </a:rPr>
              <a:t>css</a:t>
            </a:r>
            <a:endParaRPr lang="en-GB" dirty="0">
              <a:solidFill>
                <a:srgbClr val="2B2A2A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2B2A2A"/>
              </a:solidFill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A style sheet increases the separation between content and presentation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89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7E1E-7836-4D96-9AE6-344F03B5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Cascading Style Sheet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0685-7A17-43B9-8B47-41C0B8F8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 types</a:t>
            </a:r>
          </a:p>
          <a:p>
            <a:pPr lvl="1"/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Inline </a:t>
            </a:r>
          </a:p>
          <a:p>
            <a:pPr lvl="1"/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Embedded – in the &lt;head&gt; section of a file</a:t>
            </a:r>
          </a:p>
          <a:p>
            <a:pPr lvl="1"/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Linked – in separate files</a:t>
            </a:r>
          </a:p>
          <a:p>
            <a:endParaRPr lang="en-IN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Examples: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&lt;p style="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font-family:arial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;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font-weight:bold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"&gt;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&lt;style&gt;p {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font-weight:italic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} &lt;/style&gt;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&lt;link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href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="some.url" type='text/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css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'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rel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='stylesheet' /&gt;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06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936A-BF0A-486A-9AD0-D7C3BF50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C00000"/>
                </a:solidFill>
                <a:effectLst/>
                <a:latin typeface="Open Sans" panose="020B0604020202020204" pitchFamily="34" charset="0"/>
              </a:rPr>
              <a:t>What is a web page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74C3-6DA0-40C6-8152-C05D6E8E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A file containing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4020202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Content design 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4020202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Format &amp; layout design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4020202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JavaScript controls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4020202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Actual content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4020202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Server-side code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4020202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Java applets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	- Tags that embed: sound, video,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5472E-5CD8-4495-B56C-E4075293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4768"/>
            <a:ext cx="6096000" cy="28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034-AC37-4B9C-88B9-9EA649A9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97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Java script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557A-72FF-42A1-9E6D-790E37D0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Creating a script</a:t>
            </a:r>
            <a:endParaRPr lang="en-GB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  Placed between &lt;script&gt; and &lt;/script&gt;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  All nested inside &lt;head&gt; and 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77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94D4-2B59-49D7-9D4E-541A708E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93"/>
            <a:ext cx="10515600" cy="5399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Client Side Programming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960B-5888-4100-AA5B-3887CF5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0"/>
            <a:ext cx="10515600" cy="5803641"/>
          </a:xfrm>
        </p:spPr>
        <p:txBody>
          <a:bodyPr>
            <a:normAutofit/>
          </a:bodyPr>
          <a:lstStyle/>
          <a:p>
            <a:endParaRPr lang="en-GB" b="0" i="0" dirty="0">
              <a:solidFill>
                <a:srgbClr val="2B2A2A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Java Script is a scripting language for generating dynamic HTML pages in the browser</a:t>
            </a: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The script is written inside an HTML page and the browser runs the script and displays an ordinary HTML page</a:t>
            </a: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Java Script (</a:t>
            </a:r>
            <a:r>
              <a:rPr lang="en-GB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not part of Java!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) is an HTML-embedded scripting language for client-side programming</a:t>
            </a: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Certain parts of a Web application can be executed locally, in the client </a:t>
            </a: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For example, some validity checks can be applied to the user’s input locally </a:t>
            </a:r>
          </a:p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The user request is sent to the server only if the input is valid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8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C40F-B550-45D1-8EDC-63420B05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Connection between JS and the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FEA-AF25-43E2-94DD-D6793A20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Some pre-defined events:</a:t>
            </a:r>
          </a:p>
          <a:p>
            <a:pPr marL="0" indent="0">
              <a:buNone/>
            </a:pPr>
            <a:endParaRPr lang="en-IN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	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OnLoad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/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OnUnload</a:t>
            </a:r>
            <a:endParaRPr lang="en-IN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-	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OnClick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/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OnMouseOver</a:t>
            </a:r>
            <a:endParaRPr lang="en-IN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	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OnFocus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/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OnBlur</a:t>
            </a:r>
            <a:endParaRPr lang="en-IN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 	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OnChange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- lost focus and value changed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 	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OnSelect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- text,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textarea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, password objects</a:t>
            </a:r>
          </a:p>
          <a:p>
            <a:pPr marL="457200" lvl="1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-	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OnSubmit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- with the form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25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0529-104E-47ED-8924-C0C9083B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C00000"/>
                </a:solidFill>
              </a:rPr>
              <a:t>Javascript</a:t>
            </a:r>
            <a:r>
              <a:rPr lang="en-GB" dirty="0">
                <a:solidFill>
                  <a:srgbClr val="C00000"/>
                </a:solidFill>
              </a:rPr>
              <a:t> Example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8CDF3-2BAB-4005-A837-6F78AD2C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732" y="2225261"/>
            <a:ext cx="6657284" cy="3951702"/>
          </a:xfrm>
        </p:spPr>
      </p:pic>
    </p:spTree>
    <p:extLst>
      <p:ext uri="{BB962C8B-B14F-4D97-AF65-F5344CB8AC3E}">
        <p14:creationId xmlns:p14="http://schemas.microsoft.com/office/powerpoint/2010/main" val="310717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4729CE-1A57-4936-889C-7325967D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1" y="1385596"/>
            <a:ext cx="6494107" cy="4086808"/>
          </a:xfrm>
        </p:spPr>
      </p:pic>
    </p:spTree>
    <p:extLst>
      <p:ext uri="{BB962C8B-B14F-4D97-AF65-F5344CB8AC3E}">
        <p14:creationId xmlns:p14="http://schemas.microsoft.com/office/powerpoint/2010/main" val="7927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E592-B982-4687-95FA-F71E5F1C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Components of a website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A3D-0868-482D-B705-36D28BA4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336"/>
            <a:ext cx="10515600" cy="5038628"/>
          </a:xfrm>
        </p:spPr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Hypertext Markup Language (HTML) files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Document content specs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Cascading Style Sheets (CSS) (files &amp; tag options)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Document formatting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JavaScript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Dynamically modifying content &amp; styles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Client-side programming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Server-side (CGI) programs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PHP code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ASP.Net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JSP.Net</a:t>
            </a:r>
            <a:endParaRPr lang="en-IN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C/C++/Java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959DF-AFE4-4122-ACFE-DDC239F4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955" y="1576874"/>
            <a:ext cx="3306558" cy="20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AC37-A21F-4E0F-B6CE-C0C93ACA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Basics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C704-4D96-457C-BB4C-5AFDC71B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666"/>
            <a:ext cx="10515600" cy="5495926"/>
          </a:xfrm>
        </p:spPr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“Tag” based “Language”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Describes the structure of a document</a:t>
            </a: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Cascading Style Sheets for formatting/styling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style='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font-style:italic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;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font-weight:bold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; 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font-family:Arial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’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style='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text-align:center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’</a:t>
            </a:r>
          </a:p>
          <a:p>
            <a:pPr marL="0" indent="0">
              <a:buNone/>
            </a:pPr>
            <a:endParaRPr lang="en-IN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JavaScript – programming inside a webpage file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NOT Java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Used to modify HTML and CSS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Allows collection of user inputs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Provides dynamic actions (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behavior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 on the page</a:t>
            </a:r>
          </a:p>
        </p:txBody>
      </p:sp>
    </p:spTree>
    <p:extLst>
      <p:ext uri="{BB962C8B-B14F-4D97-AF65-F5344CB8AC3E}">
        <p14:creationId xmlns:p14="http://schemas.microsoft.com/office/powerpoint/2010/main" val="19648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EC8B-757D-4789-9C39-7C1A87BA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49329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What is HTML 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3518-958E-41E4-8EB2-7D9B50E2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103943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 A Markup Language for representing documents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text (data)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structure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appearance </a:t>
            </a:r>
          </a:p>
          <a:p>
            <a:pPr marL="0" indent="0">
              <a:buNone/>
            </a:pPr>
            <a:r>
              <a:rPr lang="en-GB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functionality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Designed for writing Web pages </a:t>
            </a:r>
          </a:p>
        </p:txBody>
      </p:sp>
    </p:spTree>
    <p:extLst>
      <p:ext uri="{BB962C8B-B14F-4D97-AF65-F5344CB8AC3E}">
        <p14:creationId xmlns:p14="http://schemas.microsoft.com/office/powerpoint/2010/main" val="27722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922-46F2-4F00-8BE7-724DA656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383914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Capabilities of HTML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9CA9-C461-4E1E-B85E-028A29CD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23"/>
            <a:ext cx="10515600" cy="4992740"/>
          </a:xfrm>
        </p:spPr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Content presentation </a:t>
            </a:r>
          </a:p>
          <a:p>
            <a:pPr marL="0" indent="0">
              <a:buNone/>
            </a:pPr>
            <a:r>
              <a:rPr lang="en-IN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Structures, e.g., paragraphs, lists, tables, etc. </a:t>
            </a:r>
          </a:p>
          <a:p>
            <a:pPr marL="0" indent="0">
              <a:buNone/>
            </a:pPr>
            <a:r>
              <a:rPr lang="en-IN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Decorations, e.g., fonts, images, etc.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Declaration of meta information</a:t>
            </a:r>
          </a:p>
          <a:p>
            <a:pPr marL="0" indent="0">
              <a:buNone/>
            </a:pPr>
            <a:r>
              <a:rPr lang="en-IN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 • e.g., the page title, language, etc.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Linkage to other pages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	• i.e., attaching links to components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Management of user input </a:t>
            </a:r>
          </a:p>
          <a:p>
            <a:pPr marL="0" indent="0">
              <a:buNone/>
            </a:pPr>
            <a:r>
              <a:rPr lang="en-IN" dirty="0">
                <a:solidFill>
                  <a:srgbClr val="2B2A2A"/>
                </a:solidFill>
                <a:latin typeface="Open Sans" panose="020B0606030504020204" pitchFamily="34" charset="0"/>
              </a:rPr>
              <a:t>	</a:t>
            </a: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• e.g., searching, making reservations, ordering products </a:t>
            </a:r>
          </a:p>
          <a:p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Directions for browsers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B2A2A"/>
                </a:solidFill>
                <a:effectLst/>
                <a:latin typeface="Open Sans" panose="020B0606030504020204" pitchFamily="34" charset="0"/>
              </a:rPr>
              <a:t>	• e.g., refresh, redirect, caching control,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4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9E7E-0050-4AFD-B45E-692BB763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9"/>
            <a:ext cx="10515600" cy="72655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Tags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8292-8F3C-438B-A53B-8FF9391C8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6"/>
            <a:ext cx="10515600" cy="531854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Form of tags 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&lt;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tagname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option=attribute pairs&gt;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 types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Paired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&lt;html&gt; &lt;/html&gt;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- Un-paired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	&lt;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… /&gt; and &lt;</a:t>
            </a:r>
            <a:r>
              <a:rPr lang="en-IN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br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/&gt;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Paired/Unpaired tags MUST have the "&lt;" and "&gt;“</a:t>
            </a:r>
            <a:b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CE16F-7E1A-4641-B1AB-9E1492DD2A61}"/>
              </a:ext>
            </a:extLst>
          </p:cNvPr>
          <p:cNvSpPr txBox="1"/>
          <p:nvPr/>
        </p:nvSpPr>
        <p:spPr>
          <a:xfrm>
            <a:off x="1163995" y="517110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Refer : </a:t>
            </a:r>
            <a:r>
              <a:rPr lang="en-IN" dirty="0">
                <a:hlinkClick r:id="rId2"/>
              </a:rPr>
              <a:t>https://www.w3schools.com/html/default.asp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6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72E7-6E47-4ACC-BC9D-B520664B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Webpage Layout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93E2-BA19-49DA-9B0D-BC86D22B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Document type tag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&lt;!DOCTYPE HTML&gt;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HTML start tag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Head start, elements, end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Body start, elements, end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HTML end tag</a:t>
            </a:r>
          </a:p>
          <a:p>
            <a:pPr marL="0" indent="0">
              <a:buNone/>
            </a:pPr>
            <a:endParaRPr lang="en-IN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2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58B-70B1-4360-99B6-08CD0503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Creating a web page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7A19-3B20-418B-91C3-6ED3368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Created with a plain-text editor </a:t>
            </a:r>
          </a:p>
          <a:p>
            <a:pPr marL="0" indent="0">
              <a:buNone/>
            </a:pPr>
            <a:r>
              <a:rPr lang="en-GB" dirty="0">
                <a:solidFill>
                  <a:srgbClr val="444444"/>
                </a:solidFill>
                <a:latin typeface="Open Sans" panose="020B0606030504020204" pitchFamily="34" charset="0"/>
              </a:rPr>
              <a:t>	- 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NOT Word or 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Wordpad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!!!!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MUST be named "index.htm" or "index.html"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33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5" ma:contentTypeDescription="Create a new document." ma:contentTypeScope="" ma:versionID="2ae738cef2a54525633a66a138caaea4">
  <xsd:schema xmlns:xsd="http://www.w3.org/2001/XMLSchema" xmlns:xs="http://www.w3.org/2001/XMLSchema" xmlns:p="http://schemas.microsoft.com/office/2006/metadata/properties" xmlns:ns2="d96718ce-f053-480c-a2d6-f69820a17a90" targetNamespace="http://schemas.microsoft.com/office/2006/metadata/properties" ma:root="true" ma:fieldsID="22f5262a743cfab3478de5d3aa88a3a3" ns2:_="">
    <xsd:import namespace="d96718ce-f053-480c-a2d6-f69820a17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19DE6-5A32-49A1-AC0F-E0ADAD95F8ED}"/>
</file>

<file path=customXml/itemProps2.xml><?xml version="1.0" encoding="utf-8"?>
<ds:datastoreItem xmlns:ds="http://schemas.openxmlformats.org/officeDocument/2006/customXml" ds:itemID="{0A381DAA-14B2-46DB-B778-9C99C4606D97}"/>
</file>

<file path=customXml/itemProps3.xml><?xml version="1.0" encoding="utf-8"?>
<ds:datastoreItem xmlns:ds="http://schemas.openxmlformats.org/officeDocument/2006/customXml" ds:itemID="{74AFED67-052C-4047-86CA-DF33FD4C78B9}"/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1196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Office Theme</vt:lpstr>
      <vt:lpstr>Web Application Development</vt:lpstr>
      <vt:lpstr>What is a web page</vt:lpstr>
      <vt:lpstr>Components of a website</vt:lpstr>
      <vt:lpstr>Basics</vt:lpstr>
      <vt:lpstr>What is HTML ?</vt:lpstr>
      <vt:lpstr>Capabilities of HTML</vt:lpstr>
      <vt:lpstr>Tags</vt:lpstr>
      <vt:lpstr>Webpage Layout</vt:lpstr>
      <vt:lpstr>Creating a web page</vt:lpstr>
      <vt:lpstr>HTML Structure</vt:lpstr>
      <vt:lpstr>Basic HTML Syntax</vt:lpstr>
      <vt:lpstr>Basic page tags, in order of placement</vt:lpstr>
      <vt:lpstr>A simple webpage</vt:lpstr>
      <vt:lpstr>PowerPoint Presentation</vt:lpstr>
      <vt:lpstr>PowerPoint Presentation</vt:lpstr>
      <vt:lpstr>Most prevalent server programs</vt:lpstr>
      <vt:lpstr>Formatting &amp; Arrangement</vt:lpstr>
      <vt:lpstr>What are style sheets</vt:lpstr>
      <vt:lpstr>Cascading Style Sheet</vt:lpstr>
      <vt:lpstr>Java script</vt:lpstr>
      <vt:lpstr>Client Side Programming</vt:lpstr>
      <vt:lpstr>Connection between JS and the system</vt:lpstr>
      <vt:lpstr>Javascript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Sugirtha</dc:creator>
  <cp:lastModifiedBy>T Sugirtha</cp:lastModifiedBy>
  <cp:revision>32</cp:revision>
  <dcterms:created xsi:type="dcterms:W3CDTF">2022-01-26T17:36:10Z</dcterms:created>
  <dcterms:modified xsi:type="dcterms:W3CDTF">2022-01-27T07:59:54Z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