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50"/>
  </p:notesMasterIdLst>
  <p:sldIdLst>
    <p:sldId id="256" r:id="rId2"/>
    <p:sldId id="258" r:id="rId3"/>
    <p:sldId id="257" r:id="rId4"/>
    <p:sldId id="259" r:id="rId5"/>
    <p:sldId id="267" r:id="rId6"/>
    <p:sldId id="280" r:id="rId7"/>
    <p:sldId id="278" r:id="rId8"/>
    <p:sldId id="279" r:id="rId9"/>
    <p:sldId id="268" r:id="rId10"/>
    <p:sldId id="260" r:id="rId11"/>
    <p:sldId id="269" r:id="rId12"/>
    <p:sldId id="308" r:id="rId13"/>
    <p:sldId id="309" r:id="rId14"/>
    <p:sldId id="304" r:id="rId15"/>
    <p:sldId id="307" r:id="rId16"/>
    <p:sldId id="305" r:id="rId17"/>
    <p:sldId id="306" r:id="rId18"/>
    <p:sldId id="293" r:id="rId19"/>
    <p:sldId id="284" r:id="rId20"/>
    <p:sldId id="285" r:id="rId21"/>
    <p:sldId id="310" r:id="rId22"/>
    <p:sldId id="312" r:id="rId23"/>
    <p:sldId id="311" r:id="rId24"/>
    <p:sldId id="263" r:id="rId25"/>
    <p:sldId id="272" r:id="rId26"/>
    <p:sldId id="294" r:id="rId27"/>
    <p:sldId id="295" r:id="rId28"/>
    <p:sldId id="264" r:id="rId29"/>
    <p:sldId id="296" r:id="rId30"/>
    <p:sldId id="291" r:id="rId31"/>
    <p:sldId id="273" r:id="rId32"/>
    <p:sldId id="301" r:id="rId33"/>
    <p:sldId id="265" r:id="rId34"/>
    <p:sldId id="297" r:id="rId35"/>
    <p:sldId id="299" r:id="rId36"/>
    <p:sldId id="300" r:id="rId37"/>
    <p:sldId id="266" r:id="rId38"/>
    <p:sldId id="274" r:id="rId39"/>
    <p:sldId id="318" r:id="rId40"/>
    <p:sldId id="319" r:id="rId41"/>
    <p:sldId id="313" r:id="rId42"/>
    <p:sldId id="314" r:id="rId43"/>
    <p:sldId id="315" r:id="rId44"/>
    <p:sldId id="316" r:id="rId45"/>
    <p:sldId id="317" r:id="rId46"/>
    <p:sldId id="275" r:id="rId47"/>
    <p:sldId id="276" r:id="rId48"/>
    <p:sldId id="27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DC79A59-E4B2-44A1-BBF2-2ECCB61E7E15}" type="datetimeFigureOut">
              <a:rPr lang="en-US"/>
              <a:pPr>
                <a:defRPr/>
              </a:pPr>
              <a:t>2/19/2011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A8EA83-750C-4AC8-AD37-7412A00A4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3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2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2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2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2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62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4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0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0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08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7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5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25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8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8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26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3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1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8EA83-750C-4AC8-AD37-7412A00A4C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2819400"/>
            <a:ext cx="8031428" cy="907256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6000" b="0"/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1063" y="4172635"/>
            <a:ext cx="7690116" cy="3231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 b="1" baseline="0">
                <a:solidFill>
                  <a:schemeClr val="bg1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572000"/>
            <a:ext cx="7655170" cy="3810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dirty="0" smtClean="0"/>
              <a:t>Your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de Display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600200"/>
            <a:ext cx="8839200" cy="46482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52600"/>
            <a:ext cx="8382000" cy="426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10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8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124200"/>
            <a:ext cx="83820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5400"/>
            </a:lvl1pPr>
          </a:lstStyle>
          <a:p>
            <a:r>
              <a:rPr lang="en-US" dirty="0" smtClean="0"/>
              <a:t>Click to enter demo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30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67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6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3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5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No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7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 baseline="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99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370616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4pPr>
            <a:lvl5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3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7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370616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4pPr>
            <a:lvl5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91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675417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4pPr>
            <a:lvl5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9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9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675417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4pPr>
            <a:lvl5pPr>
              <a:lnSpc>
                <a:spcPct val="90000"/>
              </a:lnSpc>
              <a:spcAft>
                <a:spcPts val="800"/>
              </a:spcAft>
              <a:buSzPct val="100000"/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6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guel Castro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547" y="1827279"/>
            <a:ext cx="1122792" cy="17529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reflection blurRad="12700" stA="50000" endPos="75000" dist="50800" dir="5400000" sy="-100000" algn="bl" rotWithShape="0"/>
          </a:effectLst>
        </p:spPr>
      </p:pic>
      <p:pic>
        <p:nvPicPr>
          <p:cNvPr id="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252" y="228685"/>
            <a:ext cx="1028573" cy="1371431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</a:ln>
          <a:effectLst/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848600" y="5105400"/>
            <a:ext cx="957263" cy="585788"/>
            <a:chOff x="2517" y="2214"/>
            <a:chExt cx="603" cy="369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517" y="2256"/>
              <a:ext cx="6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chemeClr val="bg2">
                      <a:lumMod val="50000"/>
                    </a:schemeClr>
                  </a:solidFill>
                </a:rPr>
                <a:t>ineta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2532" y="2214"/>
              <a:ext cx="144" cy="144"/>
            </a:xfrm>
            <a:prstGeom prst="ellipse">
              <a:avLst/>
            </a:prstGeom>
            <a:solidFill>
              <a:srgbClr val="4682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Picture 13"/>
          <p:cNvSpPr txBox="1"/>
          <p:nvPr userDrawn="1"/>
        </p:nvSpPr>
        <p:spPr>
          <a:xfrm>
            <a:off x="1144788" y="1980532"/>
            <a:ext cx="4916035" cy="7694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effectLst>
                  <a:reflection blurRad="12700" stA="50000" endPos="75000" dist="12700" dir="5400000" sy="-100000" algn="bl" rotWithShape="0"/>
                </a:effectLst>
                <a:latin typeface="Cooper Black"/>
              </a:rPr>
              <a:t>Miguel A. Castro</a:t>
            </a: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457200" y="3886200"/>
            <a:ext cx="49403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.NET Architect, Developer, &amp; Trainer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Microsoft MVP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ASP Insider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VSX Insider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Member of the INETA Speakers Bureau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Conference Speaker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bg1"/>
                </a:solidFill>
              </a:rPr>
              <a:t> In IT business since 1986</a:t>
            </a:r>
          </a:p>
        </p:txBody>
      </p:sp>
    </p:spTree>
    <p:extLst>
      <p:ext uri="{BB962C8B-B14F-4D97-AF65-F5344CB8AC3E}">
        <p14:creationId xmlns:p14="http://schemas.microsoft.com/office/powerpoint/2010/main" val="303385395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835" y="1361146"/>
            <a:ext cx="4019021" cy="3287054"/>
          </a:xfrm>
          <a:prstGeom prst="rect">
            <a:avLst/>
          </a:prstGeom>
        </p:spPr>
        <p:txBody>
          <a:bodyPr/>
          <a:lstStyle>
            <a:lvl1pPr marL="289697" indent="-289697">
              <a:lnSpc>
                <a:spcPct val="90000"/>
              </a:lnSpc>
              <a:buFont typeface="Arial" pitchFamily="34" charset="0"/>
              <a:buChar char="•"/>
              <a:defRPr sz="2400"/>
            </a:lvl1pPr>
            <a:lvl2pPr marL="519865" indent="-230169">
              <a:lnSpc>
                <a:spcPct val="90000"/>
              </a:lnSpc>
              <a:buFont typeface="Arial" pitchFamily="34" charset="0"/>
              <a:buChar char="•"/>
              <a:defRPr sz="2000"/>
            </a:lvl2pPr>
            <a:lvl3pPr marL="761940" indent="-242074"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 marL="1004014" indent="-242074">
              <a:lnSpc>
                <a:spcPct val="90000"/>
              </a:lnSpc>
              <a:buFont typeface="Arial" pitchFamily="34" charset="0"/>
              <a:buChar char="•"/>
              <a:defRPr sz="2000"/>
            </a:lvl4pPr>
            <a:lvl5pPr marL="1234182" indent="-230169">
              <a:lnSpc>
                <a:spcPct val="90000"/>
              </a:lnSpc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5887" y="1361146"/>
            <a:ext cx="4020343" cy="3287054"/>
          </a:xfrm>
          <a:prstGeom prst="rect">
            <a:avLst/>
          </a:prstGeom>
        </p:spPr>
        <p:txBody>
          <a:bodyPr/>
          <a:lstStyle>
            <a:lvl1pPr marL="289697" indent="-289697">
              <a:lnSpc>
                <a:spcPct val="90000"/>
              </a:lnSpc>
              <a:buFont typeface="Arial" pitchFamily="34" charset="0"/>
              <a:buChar char="•"/>
              <a:defRPr sz="2400"/>
            </a:lvl1pPr>
            <a:lvl2pPr marL="519865" indent="-230169">
              <a:lnSpc>
                <a:spcPct val="90000"/>
              </a:lnSpc>
              <a:buFont typeface="Arial" pitchFamily="34" charset="0"/>
              <a:buChar char="•"/>
              <a:defRPr sz="2000"/>
            </a:lvl2pPr>
            <a:lvl3pPr marL="761940" indent="-242074"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 marL="1004014" indent="-242074">
              <a:lnSpc>
                <a:spcPct val="90000"/>
              </a:lnSpc>
              <a:buFont typeface="Arial" pitchFamily="34" charset="0"/>
              <a:buChar char="•"/>
              <a:defRPr sz="2000"/>
            </a:lvl4pPr>
            <a:lvl5pPr marL="1234182" indent="-230169">
              <a:lnSpc>
                <a:spcPct val="90000"/>
              </a:lnSpc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pic>
        <p:nvPicPr>
          <p:cNvPr id="7" name="Picture 6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94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umn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835" y="1361146"/>
            <a:ext cx="4019021" cy="3287054"/>
          </a:xfrm>
          <a:prstGeom prst="rect">
            <a:avLst/>
          </a:prstGeom>
        </p:spPr>
        <p:txBody>
          <a:bodyPr/>
          <a:lstStyle>
            <a:lvl1pPr marL="289697" indent="-289697">
              <a:lnSpc>
                <a:spcPct val="90000"/>
              </a:lnSpc>
              <a:buFont typeface="Arial" pitchFamily="34" charset="0"/>
              <a:buChar char="•"/>
              <a:defRPr sz="2400"/>
            </a:lvl1pPr>
            <a:lvl2pPr marL="519865" indent="-230169">
              <a:lnSpc>
                <a:spcPct val="90000"/>
              </a:lnSpc>
              <a:buFont typeface="Arial" pitchFamily="34" charset="0"/>
              <a:buChar char="•"/>
              <a:defRPr sz="2000"/>
            </a:lvl2pPr>
            <a:lvl3pPr marL="761940" indent="-242074"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 marL="1004014" indent="-242074">
              <a:lnSpc>
                <a:spcPct val="90000"/>
              </a:lnSpc>
              <a:buFont typeface="Arial" pitchFamily="34" charset="0"/>
              <a:buChar char="•"/>
              <a:defRPr sz="2000"/>
            </a:lvl4pPr>
            <a:lvl5pPr marL="1234182" indent="-230169">
              <a:lnSpc>
                <a:spcPct val="90000"/>
              </a:lnSpc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5887" y="1361146"/>
            <a:ext cx="4020343" cy="3287054"/>
          </a:xfrm>
          <a:prstGeom prst="rect">
            <a:avLst/>
          </a:prstGeom>
        </p:spPr>
        <p:txBody>
          <a:bodyPr/>
          <a:lstStyle>
            <a:lvl1pPr marL="289697" indent="-289697">
              <a:lnSpc>
                <a:spcPct val="90000"/>
              </a:lnSpc>
              <a:buFont typeface="Arial" pitchFamily="34" charset="0"/>
              <a:buChar char="•"/>
              <a:defRPr sz="2400"/>
            </a:lvl1pPr>
            <a:lvl2pPr marL="519865" indent="-230169">
              <a:lnSpc>
                <a:spcPct val="90000"/>
              </a:lnSpc>
              <a:buFont typeface="Arial" pitchFamily="34" charset="0"/>
              <a:buChar char="•"/>
              <a:defRPr sz="2000"/>
            </a:lvl2pPr>
            <a:lvl3pPr marL="761940" indent="-242074"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 marL="1004014" indent="-242074">
              <a:lnSpc>
                <a:spcPct val="90000"/>
              </a:lnSpc>
              <a:buFont typeface="Arial" pitchFamily="34" charset="0"/>
              <a:buChar char="•"/>
              <a:defRPr sz="2000"/>
            </a:lvl4pPr>
            <a:lvl5pPr marL="1234182" indent="-230169">
              <a:lnSpc>
                <a:spcPct val="90000"/>
              </a:lnSpc>
              <a:buFont typeface="Arial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pic>
        <p:nvPicPr>
          <p:cNvPr id="7" name="Picture 6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9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1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8600" y="228600"/>
            <a:ext cx="8686800" cy="70788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References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371600"/>
            <a:ext cx="8153400" cy="4800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800"/>
            </a:lvl1pPr>
            <a:lvl2pPr>
              <a:spcAft>
                <a:spcPts val="800"/>
              </a:spcAft>
              <a:defRPr sz="2400"/>
            </a:lvl2pPr>
            <a:lvl3pPr>
              <a:spcAft>
                <a:spcPts val="800"/>
              </a:spcAft>
              <a:defRPr sz="2000"/>
            </a:lvl3pPr>
          </a:lstStyle>
          <a:p>
            <a:pPr lvl="0"/>
            <a:r>
              <a:rPr lang="en-US" dirty="0" smtClean="0"/>
              <a:t>Click to edit reference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566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 userDrawn="1"/>
        </p:nvSpPr>
        <p:spPr bwMode="auto">
          <a:xfrm>
            <a:off x="762000" y="548640"/>
            <a:ext cx="79629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Thank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You For</a:t>
            </a:r>
            <a:r>
              <a:rPr lang="en-US" sz="3600" kern="10" baseline="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 Attending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971800"/>
            <a:ext cx="8153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FontTx/>
              <a:buNone/>
              <a:defRPr sz="5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enter your name</a:t>
            </a:r>
            <a:endParaRPr lang="en-US" dirty="0"/>
          </a:p>
        </p:txBody>
      </p:sp>
      <p:pic>
        <p:nvPicPr>
          <p:cNvPr id="3074" name="Picture 2" descr="F:\Presentations\Special Events\WCF Firestarter\Images\blog_ico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75918"/>
            <a:ext cx="609600" cy="7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esentations\Special Events\WCF Firestarter\Images\Twitter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3" y="5123351"/>
            <a:ext cx="505087" cy="5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Presentations\Special Events\WCF Firestarter\Images\email_icon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9" y="4495800"/>
            <a:ext cx="582307" cy="4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64146" y="4419600"/>
            <a:ext cx="7646454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 smtClean="0"/>
              <a:t>Click to enter your email address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64146" y="5092506"/>
            <a:ext cx="7646454" cy="511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 smtClean="0"/>
              <a:t>Click to enter your twitter address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4146" y="5731907"/>
            <a:ext cx="7646454" cy="53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 smtClean="0"/>
              <a:t>Click to enter your blog address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438400" y="18288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Stay in touch…</a:t>
            </a:r>
            <a:endParaRPr lang="en-US" sz="28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17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2837824"/>
            <a:ext cx="8031428" cy="507832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3700"/>
            </a:lvl1pPr>
          </a:lstStyle>
          <a:p>
            <a:r>
              <a:rPr lang="en-US" dirty="0" smtClean="0"/>
              <a:t>Chapter Title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1063" y="3430323"/>
            <a:ext cx="7690116" cy="3231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300" baseline="0">
                <a:solidFill>
                  <a:schemeClr val="bg1"/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94377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9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5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4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28600" y="228600"/>
            <a:ext cx="8686800" cy="70788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/>
                </a:solidFill>
              </a:rPr>
              <a:t>Agenda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22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de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295400"/>
            <a:ext cx="8839200" cy="49530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447800"/>
            <a:ext cx="8382000" cy="457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64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de Display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295400"/>
            <a:ext cx="8839200" cy="49530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447800"/>
            <a:ext cx="8382000" cy="457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0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8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398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04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de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600200"/>
            <a:ext cx="8839200" cy="46482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52600"/>
            <a:ext cx="8382000" cy="426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8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23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128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801" r:id="rId2"/>
    <p:sldLayoutId id="2147483826" r:id="rId3"/>
    <p:sldLayoutId id="2147483785" r:id="rId4"/>
    <p:sldLayoutId id="2147483830" r:id="rId5"/>
    <p:sldLayoutId id="2147483840" r:id="rId6"/>
    <p:sldLayoutId id="2147483831" r:id="rId7"/>
    <p:sldLayoutId id="2147483832" r:id="rId8"/>
    <p:sldLayoutId id="2147483836" r:id="rId9"/>
    <p:sldLayoutId id="2147483837" r:id="rId10"/>
    <p:sldLayoutId id="2147483829" r:id="rId11"/>
    <p:sldLayoutId id="2147483825" r:id="rId12"/>
    <p:sldLayoutId id="2147483805" r:id="rId13"/>
    <p:sldLayoutId id="2147483838" r:id="rId14"/>
    <p:sldLayoutId id="2147483839" r:id="rId15"/>
    <p:sldLayoutId id="2147483804" r:id="rId16"/>
    <p:sldLayoutId id="2147483802" r:id="rId17"/>
    <p:sldLayoutId id="2147483834" r:id="rId18"/>
    <p:sldLayoutId id="2147483835" r:id="rId19"/>
    <p:sldLayoutId id="2147483791" r:id="rId20"/>
    <p:sldLayoutId id="2147483803" r:id="rId21"/>
    <p:sldLayoutId id="2147483827" r:id="rId22"/>
    <p:sldLayoutId id="2147483833" r:id="rId23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327" rtl="0" eaLnBrk="1" latinLnBrk="0" hangingPunct="1">
        <a:lnSpc>
          <a:spcPct val="90000"/>
        </a:lnSpc>
        <a:spcBef>
          <a:spcPct val="0"/>
        </a:spcBef>
        <a:buNone/>
        <a:defRPr lang="en-US" sz="3700" b="0" kern="1200" cap="none" spc="-125" baseline="0" dirty="0" smtClean="0">
          <a:ln w="3175">
            <a:noFill/>
          </a:ln>
          <a:solidFill>
            <a:schemeClr val="bg2"/>
          </a:solidFill>
          <a:effectLst/>
          <a:latin typeface="Segoe Light" pitchFamily="34" charset="0"/>
          <a:ea typeface="+mn-ea"/>
          <a:cs typeface="Arial" charset="0"/>
        </a:defRPr>
      </a:lvl1pPr>
    </p:titleStyle>
    <p:bodyStyle>
      <a:lvl1pPr marL="289697" indent="-289697" algn="l" defTabSz="914327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3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9865" indent="-230169" algn="l" defTabSz="914327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12996" indent="-193131" algn="l" defTabSz="914327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955070" indent="-242074" algn="l" defTabSz="914327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185238" indent="-230169" algn="l" defTabSz="914327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399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6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91432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4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9143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joshsmithonwpf.wordpress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karlshifflett.wordpress.com/2010/11/07/in-the-box-ndash-mvvm-training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Model-View-</a:t>
            </a:r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Miguel A. Castro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miguel.castro@idesign.net</a:t>
            </a:r>
          </a:p>
          <a:p>
            <a:r>
              <a:rPr lang="en-US" dirty="0" smtClean="0"/>
              <a:t>@miguelcastro67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8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2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9833" y="1370616"/>
            <a:ext cx="8382000" cy="4801584"/>
          </a:xfrm>
        </p:spPr>
        <p:txBody>
          <a:bodyPr/>
          <a:lstStyle/>
          <a:p>
            <a:r>
              <a:rPr lang="en-US" dirty="0" smtClean="0"/>
              <a:t>Referred to as Presentation Model by Fowler</a:t>
            </a:r>
          </a:p>
          <a:p>
            <a:r>
              <a:rPr lang="en-US" dirty="0" smtClean="0"/>
              <a:t>Layer </a:t>
            </a:r>
            <a:r>
              <a:rPr lang="en-US" dirty="0"/>
              <a:t>between View (UI) and Model (Business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Encapsulates state and behavior for the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Loosely coupled to View (XAML)</a:t>
            </a:r>
          </a:p>
          <a:p>
            <a:pPr lvl="1"/>
            <a:r>
              <a:rPr lang="en-US" dirty="0" smtClean="0"/>
              <a:t>Unlike code-behind (tightly coupled)</a:t>
            </a:r>
          </a:p>
          <a:p>
            <a:r>
              <a:rPr lang="en-US" dirty="0" smtClean="0"/>
              <a:t>Different from MVC and MVP…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8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3276600"/>
            <a:ext cx="8382000" cy="2590800"/>
          </a:xfrm>
        </p:spPr>
        <p:txBody>
          <a:bodyPr/>
          <a:lstStyle/>
          <a:p>
            <a:r>
              <a:rPr lang="en-US" dirty="0" smtClean="0"/>
              <a:t>Controller aware of Model and View</a:t>
            </a:r>
          </a:p>
          <a:p>
            <a:r>
              <a:rPr lang="en-US" dirty="0" smtClean="0"/>
              <a:t>Controller executes “action” (based on routing) and decides on a View</a:t>
            </a:r>
          </a:p>
          <a:p>
            <a:r>
              <a:rPr lang="en-US" dirty="0" smtClean="0"/>
              <a:t>Controller renders a View, sending in the Model</a:t>
            </a:r>
          </a:p>
          <a:p>
            <a:r>
              <a:rPr lang="en-US" dirty="0" smtClean="0"/>
              <a:t>Controller unaware of View elements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i="1" dirty="0" smtClean="0"/>
              <a:t>(ASP.NET MVC)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716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04647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2484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57800" y="2286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4047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371600" y="1219200"/>
            <a:ext cx="3276600" cy="5334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 of Entry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http://MySite/Orders/19023</a:t>
            </a:r>
            <a:endParaRPr kumimoji="0" lang="en-US" sz="1400" b="0" i="0" u="none" strike="noStrike" cap="none" normalizeH="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67200" y="1752600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4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3276600"/>
            <a:ext cx="8382000" cy="2743200"/>
          </a:xfrm>
        </p:spPr>
        <p:txBody>
          <a:bodyPr/>
          <a:lstStyle/>
          <a:p>
            <a:r>
              <a:rPr lang="en-US" dirty="0" smtClean="0"/>
              <a:t>View completely coupled to Presenter (2-way)</a:t>
            </a:r>
          </a:p>
          <a:p>
            <a:r>
              <a:rPr lang="en-US" dirty="0" smtClean="0"/>
              <a:t>Rendering is a “marriage” between V &amp; P</a:t>
            </a:r>
          </a:p>
          <a:p>
            <a:r>
              <a:rPr lang="en-US" dirty="0" smtClean="0"/>
              <a:t>Either View or Presenter obtains data from Model</a:t>
            </a:r>
          </a:p>
          <a:p>
            <a:r>
              <a:rPr lang="en-US" dirty="0"/>
              <a:t>Presenter aware of View elements</a:t>
            </a:r>
          </a:p>
          <a:p>
            <a:r>
              <a:rPr lang="en-US" dirty="0" smtClean="0"/>
              <a:t>Pattern behind conventional WPF usage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</a:t>
            </a:r>
            <a:r>
              <a:rPr lang="en-US" i="1" dirty="0" smtClean="0"/>
              <a:t>(ASP.NET WebForms)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3716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804647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Presenter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2484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86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2286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4047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1371600" y="1219200"/>
            <a:ext cx="3276600" cy="5334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 of Entry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http://MySite/Orders/19023</a:t>
            </a:r>
            <a:endParaRPr kumimoji="0" lang="en-US" sz="1400" b="0" i="0" u="none" strike="noStrike" cap="none" normalizeH="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1752600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3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804647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248400" y="2057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9400" y="2286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2286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14047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57800" y="2514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59832" y="2971800"/>
            <a:ext cx="8555567" cy="3505200"/>
          </a:xfrm>
          <a:prstGeom prst="rect">
            <a:avLst/>
          </a:prstGeom>
        </p:spPr>
        <p:txBody>
          <a:bodyPr/>
          <a:lstStyle>
            <a:lvl1pPr marL="289697" indent="-289697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865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2996" indent="-193131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55070" indent="-242074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85238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399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90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ViewModel aware of Model (2-way)</a:t>
            </a:r>
          </a:p>
          <a:p>
            <a:r>
              <a:rPr lang="en-US" dirty="0" smtClean="0"/>
              <a:t>View binds to ViewModel</a:t>
            </a:r>
          </a:p>
          <a:p>
            <a:r>
              <a:rPr lang="en-US" dirty="0" smtClean="0"/>
              <a:t>View becomes “State-Driven”</a:t>
            </a:r>
          </a:p>
          <a:p>
            <a:r>
              <a:rPr lang="en-US" dirty="0" smtClean="0"/>
              <a:t>ViewModel unaware of View</a:t>
            </a:r>
          </a:p>
          <a:p>
            <a:r>
              <a:rPr lang="en-US" dirty="0" smtClean="0"/>
              <a:t>Much looser coupling than code-behind</a:t>
            </a:r>
          </a:p>
          <a:p>
            <a:r>
              <a:rPr lang="en-US" dirty="0" smtClean="0"/>
              <a:t>Promotes: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Testability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1219200"/>
            <a:ext cx="3276600" cy="5334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Point of Entry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OrderDisplay.cs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(code-behind class)</a:t>
            </a:r>
            <a:endParaRPr kumimoji="0" lang="en-US" sz="1400" b="0" i="0" u="none" strike="noStrike" cap="none" normalizeH="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828800" y="1752600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1777160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14047" y="177716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36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(Model)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76047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8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447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59832" y="2971800"/>
            <a:ext cx="8555567" cy="3505200"/>
          </a:xfrm>
          <a:prstGeom prst="rect">
            <a:avLst/>
          </a:prstGeom>
        </p:spPr>
        <p:txBody>
          <a:bodyPr/>
          <a:lstStyle>
            <a:lvl1pPr marL="289697" indent="-289697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865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2996" indent="-193131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55070" indent="-242074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85238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399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90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application’s business layer</a:t>
            </a:r>
          </a:p>
          <a:p>
            <a:r>
              <a:rPr lang="en-US" dirty="0" smtClean="0"/>
              <a:t>Can be as thick or as thin as the business framework you use</a:t>
            </a:r>
          </a:p>
          <a:p>
            <a:r>
              <a:rPr lang="en-US" dirty="0" smtClean="0"/>
              <a:t>No longer requires binding or validation support</a:t>
            </a:r>
          </a:p>
          <a:p>
            <a:pPr lvl="1"/>
            <a:r>
              <a:rPr lang="en-US" dirty="0" smtClean="0"/>
              <a:t>Does not mean that you shouldn’t provide it</a:t>
            </a:r>
          </a:p>
          <a:p>
            <a:pPr lvl="1"/>
            <a:r>
              <a:rPr lang="en-US" dirty="0" smtClean="0"/>
              <a:t>Obvious more work (that’s where business frameworks come in)</a:t>
            </a:r>
          </a:p>
          <a:p>
            <a:r>
              <a:rPr lang="en-US" dirty="0" smtClean="0"/>
              <a:t>Can provide validation support if desired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8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(View)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76047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8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447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59832" y="2971800"/>
            <a:ext cx="8555567" cy="3505200"/>
          </a:xfrm>
          <a:prstGeom prst="rect">
            <a:avLst/>
          </a:prstGeom>
        </p:spPr>
        <p:txBody>
          <a:bodyPr/>
          <a:lstStyle>
            <a:lvl1pPr marL="289697" indent="-289697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865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2996" indent="-193131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55070" indent="-242074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85238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399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90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View is the XAML page</a:t>
            </a:r>
          </a:p>
          <a:p>
            <a:r>
              <a:rPr lang="en-US" dirty="0" smtClean="0"/>
              <a:t>Ideally, completely driven by binding to ViewModel</a:t>
            </a:r>
          </a:p>
          <a:p>
            <a:pPr lvl="1"/>
            <a:r>
              <a:rPr lang="en-US" dirty="0" smtClean="0"/>
              <a:t>Can have its own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or inherit its parent</a:t>
            </a:r>
          </a:p>
          <a:p>
            <a:r>
              <a:rPr lang="en-US" dirty="0" smtClean="0"/>
              <a:t>Code-Behind leans out or disappears</a:t>
            </a:r>
          </a:p>
          <a:p>
            <a:r>
              <a:rPr lang="en-US" dirty="0" smtClean="0"/>
              <a:t>View update through changes in ViewModel</a:t>
            </a:r>
          </a:p>
          <a:p>
            <a:r>
              <a:rPr lang="en-US" dirty="0" smtClean="0"/>
              <a:t>Passes behavior to ViewModel through Commands or Behaviors</a:t>
            </a:r>
          </a:p>
          <a:p>
            <a:pPr lvl="1"/>
            <a:r>
              <a:rPr lang="en-US" dirty="0" smtClean="0"/>
              <a:t>Explained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181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(ViewModel)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FFC000"/>
              </a:gs>
              <a:gs pos="100000">
                <a:srgbClr val="FFC00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76047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800" y="1676400"/>
            <a:ext cx="1447800" cy="685800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78000">
                <a:srgbClr val="92D050"/>
              </a:gs>
              <a:gs pos="100000">
                <a:srgbClr val="92D050"/>
              </a:gs>
            </a:gsLst>
            <a:lin ang="54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19050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85447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133600"/>
            <a:ext cx="9906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59832" y="2971800"/>
            <a:ext cx="8555567" cy="3505200"/>
          </a:xfrm>
          <a:prstGeom prst="rect">
            <a:avLst/>
          </a:prstGeom>
        </p:spPr>
        <p:txBody>
          <a:bodyPr/>
          <a:lstStyle>
            <a:lvl1pPr marL="289697" indent="-289697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865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2996" indent="-193131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55070" indent="-242074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85238" indent="-230169" algn="l" defTabSz="914327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399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62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26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90" indent="-228582" algn="l" defTabSz="9143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Responsible for UI logic</a:t>
            </a:r>
          </a:p>
          <a:p>
            <a:pPr lvl="1"/>
            <a:r>
              <a:rPr lang="en-US" dirty="0" smtClean="0"/>
              <a:t>Not to be confused with business logic</a:t>
            </a:r>
          </a:p>
          <a:p>
            <a:r>
              <a:rPr lang="en-US" dirty="0" smtClean="0"/>
              <a:t>Contains state &amp; behavior for the View</a:t>
            </a:r>
          </a:p>
          <a:p>
            <a:r>
              <a:rPr lang="en-US" dirty="0" smtClean="0"/>
              <a:t>Can potentially sit in separate assembly</a:t>
            </a:r>
          </a:p>
          <a:p>
            <a:r>
              <a:rPr lang="en-US" dirty="0" smtClean="0"/>
              <a:t>Adapts Model data for representation in the View</a:t>
            </a:r>
          </a:p>
          <a:p>
            <a:r>
              <a:rPr lang="en-US" dirty="0" smtClean="0"/>
              <a:t>Provides Change Notification &amp; UI Validation</a:t>
            </a:r>
          </a:p>
          <a:p>
            <a:r>
              <a:rPr lang="en-US" dirty="0" smtClean="0"/>
              <a:t>Fully testable</a:t>
            </a:r>
          </a:p>
          <a:p>
            <a:r>
              <a:rPr lang="en-US" dirty="0" smtClean="0"/>
              <a:t>Easy to establish inheritance model </a:t>
            </a:r>
            <a:r>
              <a:rPr lang="en-US" i="1" dirty="0" smtClean="0"/>
              <a:t>(later in Frameworks)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99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2" y="1370616"/>
            <a:ext cx="8555567" cy="5030184"/>
          </a:xfrm>
        </p:spPr>
        <p:txBody>
          <a:bodyPr/>
          <a:lstStyle/>
          <a:p>
            <a:r>
              <a:rPr lang="en-US" dirty="0" smtClean="0"/>
              <a:t>MVVM’s goal is to eliminate the code-behind</a:t>
            </a:r>
          </a:p>
          <a:p>
            <a:pPr lvl="1"/>
            <a:r>
              <a:rPr lang="en-US" dirty="0" smtClean="0"/>
              <a:t>WRONG</a:t>
            </a:r>
          </a:p>
          <a:p>
            <a:pPr lvl="1"/>
            <a:r>
              <a:rPr lang="en-US" dirty="0" smtClean="0"/>
              <a:t>Sure-fire way of getting stuck</a:t>
            </a:r>
          </a:p>
          <a:p>
            <a:r>
              <a:rPr lang="en-US" dirty="0" smtClean="0"/>
              <a:t>Goal of MVVM should be state &amp; behavior binding</a:t>
            </a:r>
          </a:p>
          <a:p>
            <a:pPr lvl="1"/>
            <a:r>
              <a:rPr lang="en-US" dirty="0" smtClean="0"/>
              <a:t>No XAML element should be set programmatically</a:t>
            </a:r>
          </a:p>
          <a:p>
            <a:pPr lvl="1"/>
            <a:r>
              <a:rPr lang="en-US" dirty="0" smtClean="0"/>
              <a:t>Elimination of code-behind is beneficial byproduct</a:t>
            </a:r>
          </a:p>
          <a:p>
            <a:pPr lvl="2"/>
            <a:r>
              <a:rPr lang="en-US" dirty="0" smtClean="0"/>
              <a:t>Not always 100%</a:t>
            </a:r>
          </a:p>
          <a:p>
            <a:pPr lvl="2"/>
            <a:r>
              <a:rPr lang="en-US" dirty="0" smtClean="0"/>
              <a:t>Some event handling may still be necessary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Misconception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09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1370616"/>
            <a:ext cx="8382000" cy="5182584"/>
          </a:xfrm>
        </p:spPr>
        <p:txBody>
          <a:bodyPr/>
          <a:lstStyle/>
          <a:p>
            <a:r>
              <a:rPr lang="en-US" dirty="0" smtClean="0"/>
              <a:t>ViewModel can receive model in several ways</a:t>
            </a:r>
          </a:p>
          <a:p>
            <a:pPr lvl="1"/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Property setting</a:t>
            </a:r>
          </a:p>
          <a:p>
            <a:pPr lvl="1"/>
            <a:r>
              <a:rPr lang="en-US" dirty="0" smtClean="0"/>
              <a:t>Self-instantiation (receiving ID instead)</a:t>
            </a:r>
          </a:p>
          <a:p>
            <a:r>
              <a:rPr lang="en-US" dirty="0" smtClean="0"/>
              <a:t>ViewModel properties</a:t>
            </a:r>
          </a:p>
          <a:p>
            <a:pPr lvl="1"/>
            <a:r>
              <a:rPr lang="en-US" dirty="0" smtClean="0"/>
              <a:t>Can wrap model properties</a:t>
            </a:r>
          </a:p>
          <a:p>
            <a:pPr lvl="1"/>
            <a:r>
              <a:rPr lang="en-US" dirty="0" smtClean="0"/>
              <a:t>Use their own fields (late assignment)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ViewModel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3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7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ViewModelBinding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ViewModel Class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Implements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INotifyPropertyChanged</a:t>
            </a:r>
          </a:p>
          <a:p>
            <a:pPr lvl="1"/>
            <a:r>
              <a:rPr lang="en-US" dirty="0" smtClean="0"/>
              <a:t>Communicates with XAML binding system</a:t>
            </a:r>
          </a:p>
          <a:p>
            <a:r>
              <a:rPr lang="en-US" dirty="0" smtClean="0"/>
              <a:t>XAML can decide how “live” </a:t>
            </a:r>
            <a:r>
              <a:rPr lang="en-US" smtClean="0"/>
              <a:t>binding occurs</a:t>
            </a:r>
            <a:endParaRPr lang="en-US" dirty="0"/>
          </a:p>
          <a:p>
            <a:pPr lvl="1"/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UpdateSourceTrigger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XAML can decide direction of binding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660502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838200"/>
            <a:ext cx="8382000" cy="4572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Goal: </a:t>
            </a:r>
            <a:r>
              <a:rPr lang="en-US" b="1" dirty="0" smtClean="0">
                <a:solidFill>
                  <a:srgbClr val="00B050"/>
                </a:solidFill>
              </a:rPr>
              <a:t>contain ViewModel </a:t>
            </a:r>
            <a:r>
              <a:rPr lang="en-US" b="1" dirty="0">
                <a:solidFill>
                  <a:srgbClr val="00B050"/>
                </a:solidFill>
              </a:rPr>
              <a:t>in View’s </a:t>
            </a:r>
            <a:r>
              <a:rPr lang="en-US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DataContext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View &amp; ViewModel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1675417"/>
            <a:ext cx="8382000" cy="4801583"/>
          </a:xfrm>
        </p:spPr>
        <p:txBody>
          <a:bodyPr/>
          <a:lstStyle/>
          <a:p>
            <a:r>
              <a:rPr lang="en-US" dirty="0" smtClean="0"/>
              <a:t>Many techniques to accomplish this</a:t>
            </a:r>
          </a:p>
          <a:p>
            <a:endParaRPr lang="en-US" dirty="0" smtClean="0"/>
          </a:p>
          <a:p>
            <a:r>
              <a:rPr lang="en-US" dirty="0" smtClean="0"/>
              <a:t>Direct XAML</a:t>
            </a:r>
          </a:p>
          <a:p>
            <a:pPr lvl="1"/>
            <a:r>
              <a:rPr lang="en-US" sz="2400" dirty="0" smtClean="0"/>
              <a:t>Only if ViewModel has no constructor arguments</a:t>
            </a:r>
            <a:endParaRPr lang="en-US" dirty="0" smtClean="0"/>
          </a:p>
          <a:p>
            <a:pPr lvl="1"/>
            <a:endParaRPr lang="en-US" dirty="0" smtClean="0"/>
          </a:p>
          <a:p>
            <a:pPr marL="289696" lvl="1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Window.DataContext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2800" b="1" dirty="0"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&lt;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vm:BasicViewModel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 /&gt;</a:t>
            </a:r>
            <a:br>
              <a:rPr lang="en-US" sz="2800" b="1" dirty="0">
                <a:latin typeface="Consolas" pitchFamily="49" charset="0"/>
                <a:cs typeface="Consolas" pitchFamily="49" charset="0"/>
              </a:rPr>
            </a:b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Window.DataContext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&gt;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23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838200"/>
            <a:ext cx="8382000" cy="4572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Goal: </a:t>
            </a:r>
            <a:r>
              <a:rPr lang="en-US" b="1" dirty="0" smtClean="0">
                <a:solidFill>
                  <a:srgbClr val="00B050"/>
                </a:solidFill>
              </a:rPr>
              <a:t>contain ViewModel </a:t>
            </a:r>
            <a:r>
              <a:rPr lang="en-US" b="1" dirty="0">
                <a:solidFill>
                  <a:srgbClr val="00B050"/>
                </a:solidFill>
              </a:rPr>
              <a:t>in View’s </a:t>
            </a:r>
            <a:r>
              <a:rPr lang="en-US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DataContext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View &amp; ViewModel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1675417"/>
            <a:ext cx="8382000" cy="4801583"/>
          </a:xfrm>
        </p:spPr>
        <p:txBody>
          <a:bodyPr/>
          <a:lstStyle/>
          <a:p>
            <a:r>
              <a:rPr lang="en-US" dirty="0" smtClean="0"/>
              <a:t>Code-Behind (View-First)</a:t>
            </a:r>
          </a:p>
          <a:p>
            <a:pPr lvl="1"/>
            <a:r>
              <a:rPr lang="en-US" sz="2400" i="1" dirty="0" smtClean="0"/>
              <a:t>Either in event of view-of-origin…</a:t>
            </a:r>
          </a:p>
          <a:p>
            <a:pPr marL="289696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model = new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SourceObject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new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BasicViewModel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(model);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view = new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ViewModelBinding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view.DataContext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view.ShowDialog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 smtClean="0"/>
          </a:p>
          <a:p>
            <a:pPr lvl="1"/>
            <a:r>
              <a:rPr lang="en-US" i="1" dirty="0" smtClean="0"/>
              <a:t>Or constructor of view-of-destination…</a:t>
            </a:r>
          </a:p>
          <a:p>
            <a:pPr marL="289696" lvl="1" indent="0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model = new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SourceObject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new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BasicViewModel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(model);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this.DataContext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viewModel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80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using XAML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838200"/>
            <a:ext cx="8382000" cy="4572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Goal: </a:t>
            </a:r>
            <a:r>
              <a:rPr lang="en-US" b="1" dirty="0" smtClean="0">
                <a:solidFill>
                  <a:srgbClr val="00B050"/>
                </a:solidFill>
              </a:rPr>
              <a:t>contain ViewModel </a:t>
            </a:r>
            <a:r>
              <a:rPr lang="en-US" b="1" dirty="0">
                <a:solidFill>
                  <a:srgbClr val="00B050"/>
                </a:solidFill>
              </a:rPr>
              <a:t>in View’s </a:t>
            </a:r>
            <a:r>
              <a:rPr lang="en-US" b="1" u="sng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DataContext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up View &amp; ViewModel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2" y="1675417"/>
            <a:ext cx="8631767" cy="4420583"/>
          </a:xfrm>
        </p:spPr>
        <p:txBody>
          <a:bodyPr/>
          <a:lstStyle/>
          <a:p>
            <a:r>
              <a:rPr lang="en-US" dirty="0" smtClean="0"/>
              <a:t>Helper class</a:t>
            </a:r>
          </a:p>
          <a:p>
            <a:pPr lvl="1"/>
            <a:r>
              <a:rPr lang="en-US" dirty="0" smtClean="0"/>
              <a:t>Referred to as “Locator”, “Conductor”, “Controller”, or “Navigator” class</a:t>
            </a:r>
          </a:p>
          <a:p>
            <a:pPr lvl="1"/>
            <a:r>
              <a:rPr lang="en-US" dirty="0" smtClean="0"/>
              <a:t>Centralizes wiring tasks</a:t>
            </a:r>
          </a:p>
          <a:p>
            <a:pPr lvl="1"/>
            <a:r>
              <a:rPr lang="en-US" dirty="0" smtClean="0"/>
              <a:t>Can consist of some pretty creative abstraction techniques</a:t>
            </a:r>
          </a:p>
          <a:p>
            <a:pPr lvl="1"/>
            <a:r>
              <a:rPr lang="en-US" dirty="0" smtClean="0"/>
              <a:t>Possible place for an IoC container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Uses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DataTemplate</a:t>
            </a:r>
            <a:r>
              <a:rPr lang="en-US" dirty="0" smtClean="0"/>
              <a:t> to resolve the ViewModel</a:t>
            </a:r>
          </a:p>
          <a:p>
            <a:pPr lvl="1"/>
            <a:r>
              <a:rPr lang="en-US" dirty="0" smtClean="0"/>
              <a:t>Specific ViewModel-First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2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CommandSample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9833" y="1370616"/>
            <a:ext cx="8382000" cy="4725384"/>
          </a:xfrm>
        </p:spPr>
        <p:txBody>
          <a:bodyPr/>
          <a:lstStyle/>
          <a:p>
            <a:r>
              <a:rPr lang="en-US" dirty="0" smtClean="0"/>
              <a:t>Method for housing behavior in ViewModel</a:t>
            </a:r>
          </a:p>
          <a:p>
            <a:r>
              <a:rPr lang="en-US" dirty="0" smtClean="0"/>
              <a:t>A class that implements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ICommand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Used by control that implements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ICommandSource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Offers execution action and execution determination</a:t>
            </a:r>
          </a:p>
          <a:p>
            <a:r>
              <a:rPr lang="en-US" dirty="0" smtClean="0"/>
              <a:t>Binds to a controls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Command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Allows for a single parameter</a:t>
            </a:r>
          </a:p>
          <a:p>
            <a:pPr lvl="1"/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CommandParameter</a:t>
            </a:r>
            <a:r>
              <a:rPr lang="en-US" dirty="0" smtClean="0"/>
              <a:t>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5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832" y="1370616"/>
            <a:ext cx="8479367" cy="4420583"/>
          </a:xfrm>
        </p:spPr>
        <p:txBody>
          <a:bodyPr/>
          <a:lstStyle/>
          <a:p>
            <a:r>
              <a:rPr lang="en-US" dirty="0" smtClean="0"/>
              <a:t>Command classes house their own methods</a:t>
            </a:r>
          </a:p>
          <a:p>
            <a:pPr lvl="1"/>
            <a:r>
              <a:rPr lang="en-US" dirty="0" smtClean="0"/>
              <a:t>Method bindings can also be defined in view</a:t>
            </a:r>
          </a:p>
          <a:p>
            <a:r>
              <a:rPr lang="en-US" dirty="0" smtClean="0"/>
              <a:t>Many commands correspond to specific view</a:t>
            </a:r>
          </a:p>
          <a:p>
            <a:pPr lvl="1"/>
            <a:r>
              <a:rPr lang="en-US" dirty="0" smtClean="0"/>
              <a:t>Should be placed in the ViewModel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Execute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 smtClean="0"/>
              <a:t> are in the command class</a:t>
            </a:r>
          </a:p>
          <a:p>
            <a:pPr lvl="1"/>
            <a:r>
              <a:rPr lang="en-US" dirty="0" smtClean="0"/>
              <a:t>Command code may need to access VM properties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4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6200" y="6629400"/>
            <a:ext cx="3581400" cy="200025"/>
          </a:xfrm>
        </p:spPr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ViewModelCommanding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9833" y="1370616"/>
            <a:ext cx="8382000" cy="4572984"/>
          </a:xfrm>
        </p:spPr>
        <p:txBody>
          <a:bodyPr/>
          <a:lstStyle/>
          <a:p>
            <a:r>
              <a:rPr lang="en-US" dirty="0" smtClean="0"/>
              <a:t>Solution: 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DelegateCommand</a:t>
            </a:r>
          </a:p>
          <a:p>
            <a:pPr lvl="1"/>
            <a:r>
              <a:rPr lang="en-US" dirty="0" smtClean="0"/>
              <a:t>Sometimes known as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RelayCommand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ICommand</a:t>
            </a:r>
            <a:r>
              <a:rPr lang="en-US" dirty="0" smtClean="0"/>
              <a:t> implementation that receives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Execute</a:t>
            </a:r>
            <a:r>
              <a:rPr lang="en-US" dirty="0" smtClean="0"/>
              <a:t> and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CanExecute</a:t>
            </a:r>
            <a:r>
              <a:rPr lang="en-US" dirty="0" smtClean="0"/>
              <a:t> methods as delegates</a:t>
            </a:r>
          </a:p>
          <a:p>
            <a:r>
              <a:rPr lang="en-US" dirty="0" smtClean="0"/>
              <a:t>Allows the two methods to exist within VM</a:t>
            </a:r>
          </a:p>
          <a:p>
            <a:r>
              <a:rPr lang="en-US" dirty="0" smtClean="0"/>
              <a:t>VM exposes command through property for binding</a:t>
            </a:r>
          </a:p>
          <a:p>
            <a:pPr lvl="1"/>
            <a:r>
              <a:rPr lang="en-US" dirty="0" smtClean="0"/>
              <a:t>Can also include a command label</a:t>
            </a:r>
          </a:p>
          <a:p>
            <a:pPr marL="955069" lvl="4" indent="0">
              <a:buNone/>
            </a:pPr>
            <a:r>
              <a:rPr lang="en-US" sz="2400" i="1" dirty="0" smtClean="0"/>
              <a:t>Note: Rebinding a VM property causes the </a:t>
            </a:r>
            <a:r>
              <a:rPr lang="en-US" sz="2400" b="1" i="1" dirty="0" err="1" smtClean="0">
                <a:latin typeface="Consolas" pitchFamily="49" charset="0"/>
                <a:cs typeface="Consolas" pitchFamily="49" charset="0"/>
              </a:rPr>
              <a:t>CommandManager</a:t>
            </a:r>
            <a:r>
              <a:rPr lang="en-US" sz="2400" i="1" dirty="0" smtClean="0"/>
              <a:t> to </a:t>
            </a:r>
            <a:r>
              <a:rPr lang="en-US" sz="2400" i="1" dirty="0" err="1" smtClean="0"/>
              <a:t>requery</a:t>
            </a:r>
            <a:r>
              <a:rPr lang="en-US" sz="2400" i="1" dirty="0" smtClean="0"/>
              <a:t> all bindings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35059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2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Command usage with Type Converter 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Sometimes a binding does not translate directly</a:t>
            </a:r>
          </a:p>
          <a:p>
            <a:pPr lvl="1"/>
            <a:r>
              <a:rPr lang="en-US" dirty="0" smtClean="0"/>
              <a:t>Controls have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Visibility</a:t>
            </a:r>
            <a:r>
              <a:rPr lang="en-US" dirty="0" smtClean="0"/>
              <a:t>, ViewModel has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Type Converter converts one value to another</a:t>
            </a:r>
          </a:p>
          <a:p>
            <a:pPr lvl="1"/>
            <a:r>
              <a:rPr lang="en-US" dirty="0" smtClean="0"/>
              <a:t>When incoming value is one thing, return another</a:t>
            </a:r>
          </a:p>
          <a:p>
            <a:r>
              <a:rPr lang="en-US" dirty="0" smtClean="0"/>
              <a:t>Can attach to any binding</a:t>
            </a:r>
          </a:p>
          <a:p>
            <a:r>
              <a:rPr lang="en-US" dirty="0" smtClean="0"/>
              <a:t>Can provide direction of conversion</a:t>
            </a:r>
          </a:p>
          <a:p>
            <a:r>
              <a:rPr lang="en-US" dirty="0" smtClean="0"/>
              <a:t>Not necessarily a part of MVVM</a:t>
            </a:r>
          </a:p>
          <a:p>
            <a:pPr lvl="1"/>
            <a:r>
              <a:rPr lang="en-US" dirty="0" smtClean="0"/>
              <a:t>XAML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89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725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– ViewModel 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things still need to be done from the View</a:t>
            </a:r>
          </a:p>
          <a:p>
            <a:r>
              <a:rPr lang="en-US" dirty="0" smtClean="0"/>
              <a:t>Can still be defined in the ViewModel</a:t>
            </a:r>
          </a:p>
          <a:p>
            <a:r>
              <a:rPr lang="en-US" dirty="0" smtClean="0"/>
              <a:t>Example: Navigating to another view</a:t>
            </a:r>
          </a:p>
          <a:p>
            <a:pPr lvl="1"/>
            <a:r>
              <a:rPr lang="en-US" dirty="0" smtClean="0"/>
              <a:t>Remember, ViewModel unaware of views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Define event in ViewModel and raise it within a command</a:t>
            </a:r>
          </a:p>
          <a:p>
            <a:pPr lvl="1"/>
            <a:r>
              <a:rPr lang="en-US" dirty="0" smtClean="0"/>
              <a:t>Wire the event in the View and handle</a:t>
            </a:r>
          </a:p>
        </p:txBody>
      </p:sp>
    </p:spTree>
    <p:extLst>
      <p:ext uri="{BB962C8B-B14F-4D97-AF65-F5344CB8AC3E}">
        <p14:creationId xmlns:p14="http://schemas.microsoft.com/office/powerpoint/2010/main" val="3592850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Code-Behind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Code-Behind may still need some code</a:t>
            </a:r>
          </a:p>
          <a:p>
            <a:r>
              <a:rPr lang="en-US" dirty="0" smtClean="0"/>
              <a:t>Event handling for some controls</a:t>
            </a:r>
          </a:p>
          <a:p>
            <a:r>
              <a:rPr lang="en-US" dirty="0" smtClean="0"/>
              <a:t>Non-Command compatible controls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SelectedIndexChanged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Can wire control event to method in ViewModel</a:t>
            </a:r>
          </a:p>
          <a:p>
            <a:pPr lvl="1"/>
            <a:r>
              <a:rPr lang="en-US" dirty="0" smtClean="0"/>
              <a:t>Can now use behaviors to eliminate this code as well</a:t>
            </a:r>
          </a:p>
          <a:p>
            <a:pPr lvl="1"/>
            <a:r>
              <a:rPr lang="en-US" dirty="0" smtClean="0"/>
              <a:t>Use Blend SDK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System.Window.Interactivity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Behavior that maps an event to a command</a:t>
            </a:r>
          </a:p>
        </p:txBody>
      </p:sp>
    </p:spTree>
    <p:extLst>
      <p:ext uri="{BB962C8B-B14F-4D97-AF65-F5344CB8AC3E}">
        <p14:creationId xmlns:p14="http://schemas.microsoft.com/office/powerpoint/2010/main" val="1475805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Code-Behind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Remember, VMs don’t know about Views</a:t>
            </a:r>
          </a:p>
          <a:p>
            <a:pPr lvl="1"/>
            <a:r>
              <a:rPr lang="en-US" dirty="0" smtClean="0"/>
              <a:t>With some creativity (and abstraction), can develop a view navigator component that VMs may leverage</a:t>
            </a:r>
          </a:p>
          <a:p>
            <a:pPr lvl="2"/>
            <a:r>
              <a:rPr lang="en-US" i="1" dirty="0" smtClean="0"/>
              <a:t>Much more advanced</a:t>
            </a:r>
          </a:p>
        </p:txBody>
      </p:sp>
    </p:spTree>
    <p:extLst>
      <p:ext uri="{BB962C8B-B14F-4D97-AF65-F5344CB8AC3E}">
        <p14:creationId xmlns:p14="http://schemas.microsoft.com/office/powerpoint/2010/main" val="4015435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22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Unit Test projects reference View Model assembly</a:t>
            </a:r>
          </a:p>
          <a:p>
            <a:r>
              <a:rPr lang="en-US" dirty="0" smtClean="0"/>
              <a:t>Can write unit tests without interfering with View</a:t>
            </a:r>
          </a:p>
          <a:p>
            <a:r>
              <a:rPr lang="en-US" dirty="0" smtClean="0"/>
              <a:t>Material to test:</a:t>
            </a:r>
          </a:p>
          <a:p>
            <a:pPr lvl="1"/>
            <a:r>
              <a:rPr lang="en-US" dirty="0" smtClean="0"/>
              <a:t>Property dirtying</a:t>
            </a:r>
          </a:p>
          <a:p>
            <a:pPr lvl="1"/>
            <a:r>
              <a:rPr lang="en-US" dirty="0" smtClean="0"/>
              <a:t>Command actions</a:t>
            </a:r>
          </a:p>
          <a:p>
            <a:pPr lvl="1"/>
            <a:r>
              <a:rPr lang="en-US" dirty="0" smtClean="0"/>
              <a:t>Command determinations</a:t>
            </a:r>
          </a:p>
          <a:p>
            <a:pPr lvl="1"/>
            <a:r>
              <a:rPr lang="en-US" dirty="0" smtClean="0"/>
              <a:t>Property validation</a:t>
            </a:r>
          </a:p>
          <a:p>
            <a:pPr lvl="1"/>
            <a:r>
              <a:rPr lang="en-US" dirty="0" smtClean="0"/>
              <a:t>ViewModel 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92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 what makes sense</a:t>
            </a:r>
          </a:p>
          <a:p>
            <a:r>
              <a:rPr lang="en-US" dirty="0" smtClean="0"/>
              <a:t>Should test characteristics of ViewModel that change when properties are set</a:t>
            </a:r>
          </a:p>
          <a:p>
            <a:pPr lvl="1"/>
            <a:r>
              <a:rPr lang="en-US" dirty="0" smtClean="0"/>
              <a:t>Dirtiness</a:t>
            </a:r>
          </a:p>
          <a:p>
            <a:pPr lvl="1"/>
            <a:r>
              <a:rPr lang="en-US" dirty="0" smtClean="0"/>
              <a:t>Validity</a:t>
            </a:r>
          </a:p>
          <a:p>
            <a:r>
              <a:rPr lang="en-US" dirty="0" smtClean="0"/>
              <a:t>Hopefully, using a ViewModel base-class or framework</a:t>
            </a:r>
          </a:p>
          <a:p>
            <a:pPr lvl="1"/>
            <a:r>
              <a:rPr lang="en-US" dirty="0" smtClean="0"/>
              <a:t>No need to test every single property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4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– Unit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Commands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Remember commands have two pieces</a:t>
            </a:r>
          </a:p>
          <a:p>
            <a:pPr lvl="1"/>
            <a:r>
              <a:rPr lang="en-US" dirty="0" smtClean="0"/>
              <a:t>Action to execute</a:t>
            </a:r>
          </a:p>
          <a:p>
            <a:pPr lvl="1"/>
            <a:r>
              <a:rPr lang="en-US" dirty="0" smtClean="0"/>
              <a:t>Ability to execute action</a:t>
            </a:r>
          </a:p>
          <a:p>
            <a:r>
              <a:rPr lang="en-US" dirty="0" smtClean="0"/>
              <a:t>Should be able to test both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14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26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Characteristics For All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DelegateCommand</a:t>
            </a:r>
            <a:r>
              <a:rPr lang="en-US" dirty="0" smtClean="0"/>
              <a:t> should exist</a:t>
            </a:r>
          </a:p>
          <a:p>
            <a:pPr lvl="1"/>
            <a:r>
              <a:rPr lang="en-US" dirty="0" smtClean="0"/>
              <a:t>Or some variation of one</a:t>
            </a:r>
          </a:p>
          <a:p>
            <a:r>
              <a:rPr lang="en-US" dirty="0" smtClean="0"/>
              <a:t>Ability to notify view for a rebind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INotifyPropertyChanged</a:t>
            </a:r>
          </a:p>
          <a:p>
            <a:r>
              <a:rPr lang="en-US" dirty="0" smtClean="0"/>
              <a:t>Some ability to validate if necessary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IDataErrorInfo</a:t>
            </a:r>
          </a:p>
        </p:txBody>
      </p:sp>
    </p:spTree>
    <p:extLst>
      <p:ext uri="{BB962C8B-B14F-4D97-AF65-F5344CB8AC3E}">
        <p14:creationId xmlns:p14="http://schemas.microsoft.com/office/powerpoint/2010/main" val="1475805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Characteristics For All VMs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Ability to set the ViewModel dirty state</a:t>
            </a:r>
          </a:p>
          <a:p>
            <a:pPr lvl="1"/>
            <a:r>
              <a:rPr lang="en-US" dirty="0" smtClean="0"/>
              <a:t>And opt-out for some properties</a:t>
            </a:r>
          </a:p>
          <a:p>
            <a:pPr lvl="1"/>
            <a:r>
              <a:rPr lang="en-US" dirty="0" smtClean="0"/>
              <a:t>An exposure of dirty state</a:t>
            </a:r>
          </a:p>
          <a:p>
            <a:pPr lvl="1"/>
            <a:r>
              <a:rPr lang="en-US" dirty="0" smtClean="0"/>
              <a:t>Ability to clean ViewModel</a:t>
            </a:r>
          </a:p>
          <a:p>
            <a:r>
              <a:rPr lang="en-US" dirty="0" smtClean="0"/>
              <a:t>A centralized location for initialization</a:t>
            </a:r>
          </a:p>
          <a:p>
            <a:r>
              <a:rPr lang="en-US" dirty="0" smtClean="0"/>
              <a:t>A standard way to provide validation</a:t>
            </a:r>
          </a:p>
          <a:p>
            <a:pPr lvl="1"/>
            <a:r>
              <a:rPr lang="en-US" dirty="0" smtClean="0"/>
              <a:t>An exposure of invalid properties</a:t>
            </a:r>
          </a:p>
          <a:p>
            <a:pPr lvl="1"/>
            <a:r>
              <a:rPr lang="en-US" dirty="0" smtClean="0"/>
              <a:t>An exposure of validity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30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609600" y="1600200"/>
            <a:ext cx="8001000" cy="5334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XAML Data Binding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2860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What is MVVM, it’s Goals, &amp; Purpose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29718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Commanding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09600" y="36576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Converters, Events &amp; Navigation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09600" y="43434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Unit Testing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09600" y="5029200"/>
            <a:ext cx="80010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Finalizer &amp; References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33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200" y="6629400"/>
            <a:ext cx="4572000" cy="200025"/>
          </a:xfrm>
        </p:spPr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ViewModelBase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Characteristics For All VMs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place for populating ViewModel from Model and back</a:t>
            </a:r>
          </a:p>
          <a:p>
            <a:pPr lvl="1"/>
            <a:r>
              <a:rPr lang="en-US" dirty="0" smtClean="0"/>
              <a:t>For use in the case where the link is not real-time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ViewModelBase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Exercise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b="1" dirty="0" smtClean="0"/>
              <a:t>Thinking in MVVM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16875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Think of the View as State-Driven</a:t>
            </a:r>
          </a:p>
          <a:p>
            <a:r>
              <a:rPr lang="en-US" dirty="0" smtClean="0"/>
              <a:t>When a view has a requirement, ask:</a:t>
            </a:r>
          </a:p>
          <a:p>
            <a:pPr lvl="1"/>
            <a:r>
              <a:rPr lang="en-US" dirty="0" smtClean="0"/>
              <a:t>“What property to I need to expose in the ViewModel to satisfy the requirement?”</a:t>
            </a:r>
          </a:p>
          <a:p>
            <a:r>
              <a:rPr lang="en-US" dirty="0" smtClean="0"/>
              <a:t>MVVM thinking is in terms of data properties and commands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9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Requirement:</a:t>
            </a:r>
          </a:p>
          <a:p>
            <a:pPr lvl="1"/>
            <a:r>
              <a:rPr lang="en-US" dirty="0" smtClean="0"/>
              <a:t>Change color of a label from </a:t>
            </a:r>
            <a:r>
              <a:rPr lang="en-US" dirty="0" smtClean="0">
                <a:solidFill>
                  <a:srgbClr val="CC0000"/>
                </a:solidFill>
              </a:rPr>
              <a:t>Red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based on clicking two buttons</a:t>
            </a:r>
          </a:p>
          <a:p>
            <a:pPr lvl="1"/>
            <a:r>
              <a:rPr lang="en-US" dirty="0" smtClean="0"/>
              <a:t>Depending on the current color, disable useless button</a:t>
            </a:r>
          </a:p>
          <a:p>
            <a:pPr lvl="2"/>
            <a:r>
              <a:rPr lang="en-US" dirty="0" smtClean="0"/>
              <a:t>Button that corresponds to the current color of label</a:t>
            </a:r>
          </a:p>
          <a:p>
            <a:pPr lvl="1"/>
            <a:r>
              <a:rPr lang="en-US" dirty="0" smtClean="0"/>
              <a:t>Display a view title atop the view</a:t>
            </a:r>
          </a:p>
          <a:p>
            <a:pPr lvl="1"/>
            <a:r>
              <a:rPr lang="en-US" dirty="0" smtClean="0"/>
              <a:t>Properly test state and behavior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46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Conventional way</a:t>
            </a:r>
          </a:p>
          <a:p>
            <a:pPr lvl="1"/>
            <a:r>
              <a:rPr lang="en-US" dirty="0" smtClean="0"/>
              <a:t>Build view with appropriate controls</a:t>
            </a:r>
          </a:p>
          <a:p>
            <a:pPr lvl="1"/>
            <a:r>
              <a:rPr lang="en-US" dirty="0" smtClean="0"/>
              <a:t>Set title in either view property or in code-behind</a:t>
            </a:r>
          </a:p>
          <a:p>
            <a:pPr lvl="1"/>
            <a:r>
              <a:rPr lang="en-US" dirty="0" smtClean="0"/>
              <a:t>Use code-behind to tap into button events</a:t>
            </a:r>
          </a:p>
          <a:p>
            <a:pPr lvl="1"/>
            <a:r>
              <a:rPr lang="en-US" dirty="0" smtClean="0"/>
              <a:t>Set label color depending on which button is pressed</a:t>
            </a:r>
          </a:p>
          <a:p>
            <a:pPr lvl="1"/>
            <a:r>
              <a:rPr lang="en-US" dirty="0"/>
              <a:t>Enable or disable buttons appropriately based on which is pressed</a:t>
            </a:r>
          </a:p>
          <a:p>
            <a:pPr lvl="1"/>
            <a:r>
              <a:rPr lang="en-US" dirty="0" smtClean="0"/>
              <a:t>Wouldn’t even know how to begin to test this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01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MVVM Thinking Demo – before &amp; after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 MVVM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2" y="1370616"/>
            <a:ext cx="8555567" cy="4420583"/>
          </a:xfrm>
        </p:spPr>
        <p:txBody>
          <a:bodyPr/>
          <a:lstStyle/>
          <a:p>
            <a:r>
              <a:rPr lang="en-US" dirty="0" smtClean="0"/>
              <a:t>MVVM way</a:t>
            </a:r>
          </a:p>
          <a:p>
            <a:pPr lvl="1"/>
            <a:r>
              <a:rPr lang="en-US" dirty="0" smtClean="0"/>
              <a:t>Build view with appropriate controls</a:t>
            </a:r>
          </a:p>
          <a:p>
            <a:pPr lvl="1"/>
            <a:r>
              <a:rPr lang="en-US" dirty="0" smtClean="0"/>
              <a:t>Build view-model and prepare properties for</a:t>
            </a:r>
          </a:p>
          <a:p>
            <a:pPr lvl="2"/>
            <a:r>
              <a:rPr lang="en-US" dirty="0" smtClean="0"/>
              <a:t>View title, Label color, Command for changing color</a:t>
            </a:r>
          </a:p>
          <a:p>
            <a:pPr lvl="1"/>
            <a:r>
              <a:rPr lang="en-US" dirty="0" smtClean="0"/>
              <a:t>Setup command’s action to change color and can-do to check for incoming color against existing color</a:t>
            </a:r>
          </a:p>
          <a:p>
            <a:pPr lvl="1"/>
            <a:r>
              <a:rPr lang="en-US" dirty="0" smtClean="0"/>
              <a:t>Bind label color and title content to view-model properties</a:t>
            </a:r>
          </a:p>
          <a:p>
            <a:pPr lvl="1"/>
            <a:r>
              <a:rPr lang="en-US" dirty="0" smtClean="0"/>
              <a:t>Set button commands to view-model command property</a:t>
            </a:r>
          </a:p>
          <a:p>
            <a:pPr lvl="2"/>
            <a:r>
              <a:rPr lang="en-US" dirty="0" smtClean="0"/>
              <a:t>Use command parameter to set color</a:t>
            </a:r>
          </a:p>
          <a:p>
            <a:pPr lvl="1"/>
            <a:r>
              <a:rPr lang="en-US" dirty="0" smtClean="0"/>
              <a:t>Write unit test to test view-model</a:t>
            </a:r>
          </a:p>
        </p:txBody>
      </p:sp>
    </p:spTree>
    <p:extLst>
      <p:ext uri="{BB962C8B-B14F-4D97-AF65-F5344CB8AC3E}">
        <p14:creationId xmlns:p14="http://schemas.microsoft.com/office/powerpoint/2010/main" val="163890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9833" y="1370616"/>
            <a:ext cx="8382000" cy="5182584"/>
          </a:xfrm>
        </p:spPr>
        <p:txBody>
          <a:bodyPr/>
          <a:lstStyle/>
          <a:p>
            <a:r>
              <a:rPr lang="en-US" dirty="0" smtClean="0"/>
              <a:t>Take the time to set up MVVM properly</a:t>
            </a:r>
          </a:p>
          <a:p>
            <a:pPr lvl="1"/>
            <a:r>
              <a:rPr lang="en-US" dirty="0" smtClean="0"/>
              <a:t>It’s worth it</a:t>
            </a:r>
          </a:p>
          <a:p>
            <a:pPr lvl="1"/>
            <a:r>
              <a:rPr lang="en-US" dirty="0" smtClean="0"/>
              <a:t>UIs get tighter, more maintainable, easier to test</a:t>
            </a:r>
          </a:p>
          <a:p>
            <a:r>
              <a:rPr lang="en-US" dirty="0" smtClean="0"/>
              <a:t>Use (or build) an MVVM framework</a:t>
            </a:r>
          </a:p>
          <a:p>
            <a:r>
              <a:rPr lang="en-US" dirty="0" smtClean="0"/>
              <a:t>Let your ViewModel inheritance evolve naturally</a:t>
            </a:r>
          </a:p>
          <a:p>
            <a:r>
              <a:rPr lang="en-US" dirty="0" smtClean="0"/>
              <a:t>Don’t concentrate on eliminating your code-behind</a:t>
            </a:r>
          </a:p>
          <a:p>
            <a:pPr lvl="1"/>
            <a:r>
              <a:rPr lang="en-US" dirty="0" smtClean="0"/>
              <a:t>Let it happen naturally</a:t>
            </a:r>
          </a:p>
          <a:p>
            <a:r>
              <a:rPr lang="en-US" dirty="0" smtClean="0"/>
              <a:t>Don’t forget your unit tests</a:t>
            </a:r>
          </a:p>
          <a:p>
            <a:pPr lvl="1"/>
            <a:r>
              <a:rPr lang="en-US" dirty="0" smtClean="0"/>
              <a:t>Get into the habit of creating a test for each view-model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5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Josh Smith’s Blog</a:t>
            </a:r>
          </a:p>
          <a:p>
            <a:pPr lvl="1"/>
            <a:r>
              <a:rPr lang="en-US" dirty="0">
                <a:hlinkClick r:id="rId3"/>
              </a:rPr>
              <a:t>http://joshsmithonwpf.wordpress.com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the Box – MVVM Training</a:t>
            </a:r>
          </a:p>
          <a:p>
            <a:pPr lvl="1"/>
            <a:r>
              <a:rPr lang="en-US" dirty="0" smtClean="0"/>
              <a:t>Karl </a:t>
            </a:r>
            <a:r>
              <a:rPr lang="en-US" dirty="0" err="1" smtClean="0"/>
              <a:t>Shifflett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http://karlshifflett.wordpress.com/2010/11/07/in-the-box-ndash-mvvm-training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Pro WPF and Silverlight MVVM</a:t>
            </a:r>
          </a:p>
          <a:p>
            <a:pPr lvl="1"/>
            <a:r>
              <a:rPr lang="en-US" dirty="0" smtClean="0"/>
              <a:t>Gary Hall – </a:t>
            </a:r>
            <a:r>
              <a:rPr lang="en-US" dirty="0" err="1" smtClean="0"/>
              <a:t>Apress</a:t>
            </a:r>
            <a:endParaRPr lang="en-US" dirty="0" smtClean="0"/>
          </a:p>
          <a:p>
            <a:r>
              <a:rPr lang="en-US" dirty="0" smtClean="0"/>
              <a:t>There is TONS of MVVM stuff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09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Miguel A. Castro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miguel@dotnetdude.com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@miguelcastro67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www.dotnetdude.com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20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Binds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9832" y="1370616"/>
            <a:ext cx="8479367" cy="4420583"/>
          </a:xfrm>
        </p:spPr>
        <p:txBody>
          <a:bodyPr/>
          <a:lstStyle/>
          <a:p>
            <a:r>
              <a:rPr lang="en-US" dirty="0" smtClean="0"/>
              <a:t>Every property in a XAML tag can bind.</a:t>
            </a:r>
          </a:p>
          <a:p>
            <a:pPr lvl="1"/>
            <a:r>
              <a:rPr lang="en-US" dirty="0" smtClean="0"/>
              <a:t>So long as it inherits from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DependencyProperty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bind to a data source or another XAML property.</a:t>
            </a:r>
          </a:p>
          <a:p>
            <a:pPr lvl="1"/>
            <a:r>
              <a:rPr lang="en-US" dirty="0" smtClean="0"/>
              <a:t>Same element</a:t>
            </a:r>
          </a:p>
          <a:p>
            <a:pPr lvl="1"/>
            <a:r>
              <a:rPr lang="en-US" dirty="0" smtClean="0"/>
              <a:t>Different element</a:t>
            </a:r>
          </a:p>
        </p:txBody>
      </p:sp>
    </p:spTree>
    <p:extLst>
      <p:ext uri="{BB962C8B-B14F-4D97-AF65-F5344CB8AC3E}">
        <p14:creationId xmlns:p14="http://schemas.microsoft.com/office/powerpoint/2010/main" val="4077631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Binds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9832" y="1370616"/>
            <a:ext cx="8479367" cy="4420583"/>
          </a:xfrm>
        </p:spPr>
        <p:txBody>
          <a:bodyPr/>
          <a:lstStyle/>
          <a:p>
            <a:r>
              <a:rPr lang="en-US" dirty="0" smtClean="0"/>
              <a:t>Every XAML control has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DataContext</a:t>
            </a:r>
            <a:r>
              <a:rPr lang="en-US" dirty="0" smtClean="0"/>
              <a:t> property.</a:t>
            </a:r>
          </a:p>
          <a:p>
            <a:pPr lvl="1"/>
            <a:r>
              <a:rPr lang="en-US" dirty="0" smtClean="0"/>
              <a:t>Including 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Window</a:t>
            </a:r>
            <a:r>
              <a:rPr lang="en-US" dirty="0" smtClean="0"/>
              <a:t> 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Binding applies to current data context.</a:t>
            </a:r>
          </a:p>
          <a:p>
            <a:pPr lvl="2"/>
            <a:r>
              <a:rPr lang="en-US" dirty="0" smtClean="0"/>
              <a:t>Down the visual tree</a:t>
            </a:r>
          </a:p>
          <a:p>
            <a:pPr lvl="2"/>
            <a:r>
              <a:rPr lang="en-US" dirty="0" smtClean="0"/>
              <a:t>Until data context changes</a:t>
            </a:r>
          </a:p>
        </p:txBody>
      </p:sp>
    </p:spTree>
    <p:extLst>
      <p:ext uri="{BB962C8B-B14F-4D97-AF65-F5344CB8AC3E}">
        <p14:creationId xmlns:p14="http://schemas.microsoft.com/office/powerpoint/2010/main" val="1937096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400" y="1447800"/>
            <a:ext cx="8534400" cy="4572000"/>
          </a:xfrm>
        </p:spPr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SourceObject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string Title { get { return “My View”; }}</a:t>
            </a:r>
          </a:p>
          <a:p>
            <a:r>
              <a:rPr lang="en-US" dirty="0"/>
              <a:t> </a:t>
            </a:r>
            <a:r>
              <a:rPr lang="en-US" dirty="0" smtClean="0"/>
              <a:t> public </a:t>
            </a:r>
            <a:r>
              <a:rPr lang="en-US" dirty="0" err="1" smtClean="0"/>
              <a:t>ChildObject</a:t>
            </a:r>
            <a:r>
              <a:rPr lang="en-US" dirty="0" smtClean="0"/>
              <a:t> Item { get; set;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 smtClean="0"/>
              <a:t>ChildObject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public string </a:t>
            </a:r>
            <a:r>
              <a:rPr lang="en-US" dirty="0" err="1" smtClean="0"/>
              <a:t>NameLabel</a:t>
            </a:r>
            <a:r>
              <a:rPr lang="en-US" dirty="0" smtClean="0"/>
              <a:t> { get { return “Name:”; }}</a:t>
            </a:r>
          </a:p>
          <a:p>
            <a:r>
              <a:rPr lang="en-US" dirty="0"/>
              <a:t> </a:t>
            </a:r>
            <a:r>
              <a:rPr lang="en-US" dirty="0" smtClean="0"/>
              <a:t> public string Name { get; set;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70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View’s Code-Behind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400" y="1447800"/>
            <a:ext cx="8534400" cy="4572000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MyView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// constructor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this.DataContext</a:t>
            </a:r>
            <a:r>
              <a:rPr lang="en-US" dirty="0" smtClean="0"/>
              <a:t> = new </a:t>
            </a:r>
            <a:r>
              <a:rPr lang="en-US" dirty="0" err="1" smtClean="0"/>
              <a:t>SourceObject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&lt;Window&gt;</a:t>
            </a:r>
          </a:p>
          <a:p>
            <a:r>
              <a:rPr lang="en-US" dirty="0" smtClean="0"/>
              <a:t>  &lt;Grid&gt;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StackPanel</a:t>
            </a:r>
            <a:r>
              <a:rPr lang="en-US" dirty="0" smtClean="0"/>
              <a:t> Orientation=“Vertical”&gt;</a:t>
            </a:r>
          </a:p>
          <a:p>
            <a:r>
              <a:rPr lang="en-US" dirty="0" smtClean="0"/>
              <a:t>      &lt;Label Content=“{Binding Title}” /&gt;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StackPanel</a:t>
            </a:r>
            <a:r>
              <a:rPr lang="en-US" dirty="0" smtClean="0"/>
              <a:t> Orientation=“Horizontal”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DataContext=“{Binding Item}”&gt;</a:t>
            </a:r>
          </a:p>
          <a:p>
            <a:r>
              <a:rPr lang="en-US" dirty="0" smtClean="0"/>
              <a:t>        &lt;Label Content=“Name:” /&gt;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TextBox</a:t>
            </a:r>
            <a:r>
              <a:rPr lang="en-US" dirty="0" smtClean="0"/>
              <a:t> Text=“{Binding Name}” /&gt;</a:t>
            </a:r>
          </a:p>
          <a:p>
            <a:r>
              <a:rPr lang="en-US" dirty="0" smtClean="0"/>
              <a:t>      &lt;/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StackPanel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&lt;/Grid&gt;</a:t>
            </a:r>
          </a:p>
          <a:p>
            <a:r>
              <a:rPr lang="en-US" dirty="0" smtClean="0"/>
              <a:t>&lt;/Window&gt;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 DataContext-based binding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Binding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54541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Note: Non-existent properties get ignored !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64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F Firestarter Template">
  <a:themeElements>
    <a:clrScheme name="Custom 10">
      <a:dk1>
        <a:srgbClr val="000000"/>
      </a:dk1>
      <a:lt1>
        <a:srgbClr val="FFFFFF"/>
      </a:lt1>
      <a:dk2>
        <a:srgbClr val="125CA7"/>
      </a:dk2>
      <a:lt2>
        <a:srgbClr val="E5F1F7"/>
      </a:lt2>
      <a:accent1>
        <a:srgbClr val="BFE7F7"/>
      </a:accent1>
      <a:accent2>
        <a:srgbClr val="54B0E2"/>
      </a:accent2>
      <a:accent3>
        <a:srgbClr val="E8E8E2"/>
      </a:accent3>
      <a:accent4>
        <a:srgbClr val="C7C7BD"/>
      </a:accent4>
      <a:accent5>
        <a:srgbClr val="817C77"/>
      </a:accent5>
      <a:accent6>
        <a:srgbClr val="F47E3F"/>
      </a:accent6>
      <a:hlink>
        <a:srgbClr val="54B0E2"/>
      </a:hlink>
      <a:folHlink>
        <a:srgbClr val="F47E3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</TotalTime>
  <Words>1886</Words>
  <Application>Microsoft Office PowerPoint</Application>
  <PresentationFormat>On-screen Show (4:3)</PresentationFormat>
  <Paragraphs>424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WCF Firestarter Template</vt:lpstr>
      <vt:lpstr>Programming With Model-View-ViewModel</vt:lpstr>
      <vt:lpstr>PowerPoint Presentation</vt:lpstr>
      <vt:lpstr>PowerPoint Presentation</vt:lpstr>
      <vt:lpstr>PowerPoint Presentation</vt:lpstr>
      <vt:lpstr>Everything Binds !</vt:lpstr>
      <vt:lpstr>Everything Binds !</vt:lpstr>
      <vt:lpstr>Binding Source</vt:lpstr>
      <vt:lpstr>View’s Code-Behind</vt:lpstr>
      <vt:lpstr>XAML Binding</vt:lpstr>
      <vt:lpstr>PowerPoint Presentation</vt:lpstr>
      <vt:lpstr>What is MVVM?</vt:lpstr>
      <vt:lpstr>MVC (ASP.NET MVC)</vt:lpstr>
      <vt:lpstr>MVP (ASP.NET WebForms)</vt:lpstr>
      <vt:lpstr>MVVM</vt:lpstr>
      <vt:lpstr>MVVM (Model)</vt:lpstr>
      <vt:lpstr>MVVM (View)</vt:lpstr>
      <vt:lpstr>MVVM (ViewModel)</vt:lpstr>
      <vt:lpstr>Common Misconception</vt:lpstr>
      <vt:lpstr>Your First ViewModel Class</vt:lpstr>
      <vt:lpstr>Your First ViewModel Class</vt:lpstr>
      <vt:lpstr>Hooking up View &amp; ViewModel</vt:lpstr>
      <vt:lpstr>Hooking up View &amp; ViewModel</vt:lpstr>
      <vt:lpstr>Hooking up View &amp; ViewModel</vt:lpstr>
      <vt:lpstr>PowerPoint Presentation</vt:lpstr>
      <vt:lpstr>Commanding</vt:lpstr>
      <vt:lpstr>Commanding</vt:lpstr>
      <vt:lpstr>Commanding</vt:lpstr>
      <vt:lpstr>PowerPoint Presentation</vt:lpstr>
      <vt:lpstr>Type Converters</vt:lpstr>
      <vt:lpstr>Events</vt:lpstr>
      <vt:lpstr>Code-Behind</vt:lpstr>
      <vt:lpstr>Code-Behind</vt:lpstr>
      <vt:lpstr>PowerPoint Presentation</vt:lpstr>
      <vt:lpstr>Unit Testing</vt:lpstr>
      <vt:lpstr>Testing Properties</vt:lpstr>
      <vt:lpstr>Testing Commands</vt:lpstr>
      <vt:lpstr>PowerPoint Presentation</vt:lpstr>
      <vt:lpstr>Useful Characteristics For All VMs</vt:lpstr>
      <vt:lpstr>Useful Characteristics For All VMs</vt:lpstr>
      <vt:lpstr>Useful Characteristics For All VMs</vt:lpstr>
      <vt:lpstr>Additional Exercise</vt:lpstr>
      <vt:lpstr>Thinking in MVVM</vt:lpstr>
      <vt:lpstr>Thinking in MVVM</vt:lpstr>
      <vt:lpstr>Thinking in MVVM</vt:lpstr>
      <vt:lpstr>Thinking in MVVM</vt:lpstr>
      <vt:lpstr>Things To Remember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Dunn Training &amp; Consulting ASP.NET Masters Class</dc:title>
  <dc:creator>Miguel</dc:creator>
  <cp:lastModifiedBy>Miguel</cp:lastModifiedBy>
  <cp:revision>589</cp:revision>
  <dcterms:created xsi:type="dcterms:W3CDTF">2007-12-01T05:57:22Z</dcterms:created>
  <dcterms:modified xsi:type="dcterms:W3CDTF">2011-02-19T14:11:47Z</dcterms:modified>
</cp:coreProperties>
</file>