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95" r:id="rId4"/>
    <p:sldId id="259" r:id="rId5"/>
    <p:sldId id="288" r:id="rId6"/>
    <p:sldId id="261" r:id="rId7"/>
    <p:sldId id="263" r:id="rId8"/>
    <p:sldId id="289" r:id="rId9"/>
    <p:sldId id="293" r:id="rId10"/>
    <p:sldId id="294" r:id="rId11"/>
    <p:sldId id="296"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4AD535-E518-4963-AB05-704EE794F8AC}">
          <p14:sldIdLst>
            <p14:sldId id="257"/>
            <p14:sldId id="258"/>
            <p14:sldId id="295"/>
            <p14:sldId id="259"/>
            <p14:sldId id="288"/>
          </p14:sldIdLst>
        </p14:section>
        <p14:section name="Untitled Section" id="{0F72526B-1EE1-4FCC-A6E0-AD06E8AAC99D}">
          <p14:sldIdLst>
            <p14:sldId id="261"/>
            <p14:sldId id="263"/>
            <p14:sldId id="289"/>
            <p14:sldId id="293"/>
            <p14:sldId id="294"/>
            <p14:sldId id="296"/>
            <p14:sldId id="268"/>
            <p14:sldId id="270"/>
            <p14:sldId id="271"/>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ket Yesane" initials="AY" lastIdx="1" clrIdx="0">
    <p:extLst>
      <p:ext uri="{19B8F6BF-5375-455C-9EA6-DF929625EA0E}">
        <p15:presenceInfo xmlns:p15="http://schemas.microsoft.com/office/powerpoint/2012/main" xmlns="" userId="f7274527d6096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p:scale>
          <a:sx n="69" d="100"/>
          <a:sy n="69" d="100"/>
        </p:scale>
        <p:origin x="-90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0568063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2"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07"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16"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7"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18" name="Footer Placeholder 4"/>
          <p:cNvSpPr>
            <a:spLocks noGrp="1"/>
          </p:cNvSpPr>
          <p:nvPr>
            <p:ph type="ftr" sz="quarter" idx="11"/>
          </p:nvPr>
        </p:nvSpPr>
        <p:spPr/>
        <p:txBody>
          <a:bodyPr/>
          <a:lstStyle/>
          <a:p>
            <a:endParaRPr lang="en-IN"/>
          </a:p>
        </p:txBody>
      </p:sp>
      <p:sp>
        <p:nvSpPr>
          <p:cNvPr id="1048619"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0"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11"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713" name="Footer Placeholder 4"/>
          <p:cNvSpPr>
            <a:spLocks noGrp="1"/>
          </p:cNvSpPr>
          <p:nvPr>
            <p:ph type="ftr" sz="quarter" idx="11"/>
          </p:nvPr>
        </p:nvSpPr>
        <p:spPr/>
        <p:txBody>
          <a:bodyPr/>
          <a:lstStyle/>
          <a:p>
            <a:endParaRPr lang="en-IN"/>
          </a:p>
        </p:txBody>
      </p:sp>
      <p:sp>
        <p:nvSpPr>
          <p:cNvPr id="1048714"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1"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62"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65" name="Footer Placeholder 4"/>
          <p:cNvSpPr>
            <a:spLocks noGrp="1"/>
          </p:cNvSpPr>
          <p:nvPr>
            <p:ph type="ftr" sz="quarter" idx="11"/>
          </p:nvPr>
        </p:nvSpPr>
        <p:spPr/>
        <p:txBody>
          <a:bodyPr/>
          <a:lstStyle/>
          <a:p>
            <a:endParaRPr lang="en-IN"/>
          </a:p>
        </p:txBody>
      </p:sp>
      <p:sp>
        <p:nvSpPr>
          <p:cNvPr id="1048666" name="Slide Number Placeholder 5"/>
          <p:cNvSpPr>
            <a:spLocks noGrp="1"/>
          </p:cNvSpPr>
          <p:nvPr>
            <p:ph type="sldNum" sz="quarter" idx="12"/>
          </p:nvPr>
        </p:nvSpPr>
        <p:spPr/>
        <p:txBody>
          <a:bodyPr/>
          <a:lstStyle/>
          <a:p>
            <a:fld id="{783F366D-B92B-4ADE-A1CA-0C8C026B237F}" type="slidenum">
              <a:rPr lang="en-IN" smtClean="0"/>
              <a:t>‹#›</a:t>
            </a:fld>
            <a:endParaRPr lang="en-IN"/>
          </a:p>
        </p:txBody>
      </p:sp>
      <p:sp>
        <p:nvSpPr>
          <p:cNvPr id="1048667"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68"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56"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5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8"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59" name="Footer Placeholder 4"/>
          <p:cNvSpPr>
            <a:spLocks noGrp="1"/>
          </p:cNvSpPr>
          <p:nvPr>
            <p:ph type="ftr" sz="quarter" idx="11"/>
          </p:nvPr>
        </p:nvSpPr>
        <p:spPr/>
        <p:txBody>
          <a:bodyPr/>
          <a:lstStyle/>
          <a:p>
            <a:endParaRPr lang="en-IN"/>
          </a:p>
        </p:txBody>
      </p:sp>
      <p:sp>
        <p:nvSpPr>
          <p:cNvPr id="1048660"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6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7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7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2"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73" name="Footer Placeholder 4"/>
          <p:cNvSpPr>
            <a:spLocks noGrp="1"/>
          </p:cNvSpPr>
          <p:nvPr>
            <p:ph type="ftr" sz="quarter" idx="11"/>
          </p:nvPr>
        </p:nvSpPr>
        <p:spPr/>
        <p:txBody>
          <a:bodyPr/>
          <a:lstStyle/>
          <a:p>
            <a:endParaRPr lang="en-IN"/>
          </a:p>
        </p:txBody>
      </p:sp>
      <p:sp>
        <p:nvSpPr>
          <p:cNvPr id="1048674" name="Slide Number Placeholder 5"/>
          <p:cNvSpPr>
            <a:spLocks noGrp="1"/>
          </p:cNvSpPr>
          <p:nvPr>
            <p:ph type="sldNum" sz="quarter" idx="12"/>
          </p:nvPr>
        </p:nvSpPr>
        <p:spPr/>
        <p:txBody>
          <a:bodyPr/>
          <a:lstStyle/>
          <a:p>
            <a:fld id="{783F366D-B92B-4ADE-A1CA-0C8C026B237F}" type="slidenum">
              <a:rPr lang="en-IN" smtClean="0"/>
              <a:t>‹#›</a:t>
            </a:fld>
            <a:endParaRPr lang="en-IN"/>
          </a:p>
        </p:txBody>
      </p:sp>
      <p:sp>
        <p:nvSpPr>
          <p:cNvPr id="104867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7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04"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708" name="Footer Placeholder 4"/>
          <p:cNvSpPr>
            <a:spLocks noGrp="1"/>
          </p:cNvSpPr>
          <p:nvPr>
            <p:ph type="ftr" sz="quarter" idx="11"/>
          </p:nvPr>
        </p:nvSpPr>
        <p:spPr/>
        <p:txBody>
          <a:bodyPr/>
          <a:lstStyle/>
          <a:p>
            <a:endParaRPr lang="en-IN"/>
          </a:p>
        </p:txBody>
      </p:sp>
      <p:sp>
        <p:nvSpPr>
          <p:cNvPr id="1048709"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endParaRPr lang="en-US" dirty="0"/>
          </a:p>
        </p:txBody>
      </p:sp>
      <p:sp>
        <p:nvSpPr>
          <p:cNvPr id="10486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0"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41" name="Footer Placeholder 4"/>
          <p:cNvSpPr>
            <a:spLocks noGrp="1"/>
          </p:cNvSpPr>
          <p:nvPr>
            <p:ph type="ftr" sz="quarter" idx="11"/>
          </p:nvPr>
        </p:nvSpPr>
        <p:spPr/>
        <p:txBody>
          <a:bodyPr/>
          <a:lstStyle/>
          <a:p>
            <a:endParaRPr lang="en-IN"/>
          </a:p>
        </p:txBody>
      </p:sp>
      <p:sp>
        <p:nvSpPr>
          <p:cNvPr id="1048642"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1"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652"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54" name="Footer Placeholder 4"/>
          <p:cNvSpPr>
            <a:spLocks noGrp="1"/>
          </p:cNvSpPr>
          <p:nvPr>
            <p:ph type="ftr" sz="quarter" idx="11"/>
          </p:nvPr>
        </p:nvSpPr>
        <p:spPr/>
        <p:txBody>
          <a:bodyPr/>
          <a:lstStyle/>
          <a:p>
            <a:endParaRPr lang="en-IN"/>
          </a:p>
        </p:txBody>
      </p:sp>
      <p:sp>
        <p:nvSpPr>
          <p:cNvPr id="1048655"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592" name="Footer Placeholder 4"/>
          <p:cNvSpPr>
            <a:spLocks noGrp="1"/>
          </p:cNvSpPr>
          <p:nvPr>
            <p:ph type="ftr" sz="quarter" idx="11"/>
          </p:nvPr>
        </p:nvSpPr>
        <p:spPr/>
        <p:txBody>
          <a:bodyPr/>
          <a:lstStyle/>
          <a:p>
            <a:endParaRPr lang="en-IN"/>
          </a:p>
        </p:txBody>
      </p:sp>
      <p:sp>
        <p:nvSpPr>
          <p:cNvPr id="1048593"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78"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80" name="Footer Placeholder 4"/>
          <p:cNvSpPr>
            <a:spLocks noGrp="1"/>
          </p:cNvSpPr>
          <p:nvPr>
            <p:ph type="ftr" sz="quarter" idx="11"/>
          </p:nvPr>
        </p:nvSpPr>
        <p:spPr/>
        <p:txBody>
          <a:bodyPr/>
          <a:lstStyle/>
          <a:p>
            <a:endParaRPr lang="en-IN"/>
          </a:p>
        </p:txBody>
      </p:sp>
      <p:sp>
        <p:nvSpPr>
          <p:cNvPr id="1048681" name="Slide Number Placeholder 5"/>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endParaRPr lang="en-US" dirty="0"/>
          </a:p>
        </p:txBody>
      </p:sp>
      <p:sp>
        <p:nvSpPr>
          <p:cNvPr id="1048689"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Date Placeholder 4"/>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92" name="Footer Placeholder 5"/>
          <p:cNvSpPr>
            <a:spLocks noGrp="1"/>
          </p:cNvSpPr>
          <p:nvPr>
            <p:ph type="ftr" sz="quarter" idx="11"/>
          </p:nvPr>
        </p:nvSpPr>
        <p:spPr/>
        <p:txBody>
          <a:bodyPr/>
          <a:lstStyle/>
          <a:p>
            <a:endParaRPr lang="en-IN"/>
          </a:p>
        </p:txBody>
      </p:sp>
      <p:sp>
        <p:nvSpPr>
          <p:cNvPr id="1048693" name="Slide Number Placeholder 6"/>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endParaRPr lang="en-US" dirty="0"/>
          </a:p>
        </p:txBody>
      </p:sp>
      <p:sp>
        <p:nvSpPr>
          <p:cNvPr id="1048644"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5"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8" name="Date Placeholder 6"/>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49" name="Footer Placeholder 7"/>
          <p:cNvSpPr>
            <a:spLocks noGrp="1"/>
          </p:cNvSpPr>
          <p:nvPr>
            <p:ph type="ftr" sz="quarter" idx="11"/>
          </p:nvPr>
        </p:nvSpPr>
        <p:spPr/>
        <p:txBody>
          <a:bodyPr/>
          <a:lstStyle/>
          <a:p>
            <a:endParaRPr lang="en-IN"/>
          </a:p>
        </p:txBody>
      </p:sp>
      <p:sp>
        <p:nvSpPr>
          <p:cNvPr id="1048650" name="Slide Number Placeholder 8"/>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95" name="Date Placeholder 2"/>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96" name="Footer Placeholder 3"/>
          <p:cNvSpPr>
            <a:spLocks noGrp="1"/>
          </p:cNvSpPr>
          <p:nvPr>
            <p:ph type="ftr" sz="quarter" idx="11"/>
          </p:nvPr>
        </p:nvSpPr>
        <p:spPr/>
        <p:txBody>
          <a:bodyPr/>
          <a:lstStyle/>
          <a:p>
            <a:endParaRPr lang="en-IN"/>
          </a:p>
        </p:txBody>
      </p:sp>
      <p:sp>
        <p:nvSpPr>
          <p:cNvPr id="1048697" name="Slide Number Placeholder 4"/>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9" name="Date Placeholder 1"/>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00" name="Footer Placeholder 2"/>
          <p:cNvSpPr>
            <a:spLocks noGrp="1"/>
          </p:cNvSpPr>
          <p:nvPr>
            <p:ph type="ftr" sz="quarter" idx="11"/>
          </p:nvPr>
        </p:nvSpPr>
        <p:spPr/>
        <p:txBody>
          <a:bodyPr/>
          <a:lstStyle/>
          <a:p>
            <a:endParaRPr lang="en-IN"/>
          </a:p>
        </p:txBody>
      </p:sp>
      <p:sp>
        <p:nvSpPr>
          <p:cNvPr id="1048601" name="Slide Number Placeholder 3"/>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8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685" name="Date Placeholder 4"/>
          <p:cNvSpPr>
            <a:spLocks noGrp="1"/>
          </p:cNvSpPr>
          <p:nvPr>
            <p:ph type="dt" sz="half" idx="10"/>
          </p:nvPr>
        </p:nvSpPr>
        <p:spPr/>
        <p:txBody>
          <a:bodyPr/>
          <a:lstStyle/>
          <a:p>
            <a:fld id="{1EB2015A-B431-479E-A47F-6FBF3C59491A}" type="datetimeFigureOut">
              <a:rPr lang="en-IN" smtClean="0"/>
              <a:t>25-06-2021</a:t>
            </a:fld>
            <a:endParaRPr lang="en-IN"/>
          </a:p>
        </p:txBody>
      </p:sp>
      <p:sp>
        <p:nvSpPr>
          <p:cNvPr id="1048686" name="Footer Placeholder 5"/>
          <p:cNvSpPr>
            <a:spLocks noGrp="1"/>
          </p:cNvSpPr>
          <p:nvPr>
            <p:ph type="ftr" sz="quarter" idx="11"/>
          </p:nvPr>
        </p:nvSpPr>
        <p:spPr/>
        <p:txBody>
          <a:bodyPr/>
          <a:lstStyle/>
          <a:p>
            <a:endParaRPr lang="en-IN"/>
          </a:p>
        </p:txBody>
      </p:sp>
      <p:sp>
        <p:nvSpPr>
          <p:cNvPr id="1048687" name="Slide Number Placeholder 6"/>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9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1" name="Date Placeholder 4"/>
          <p:cNvSpPr>
            <a:spLocks noGrp="1"/>
          </p:cNvSpPr>
          <p:nvPr>
            <p:ph type="dt" sz="half" idx="10"/>
          </p:nvPr>
        </p:nvSpPr>
        <p:spPr/>
        <p:txBody>
          <a:bodyPr/>
          <a:lstStyle/>
          <a:p>
            <a:fld id="{1EB2015A-B431-479E-A47F-6FBF3C59491A}" type="datetimeFigureOut">
              <a:rPr lang="en-IN" smtClean="0"/>
              <a:t>25-06-2021</a:t>
            </a:fld>
            <a:endParaRPr lang="en-IN"/>
          </a:p>
        </p:txBody>
      </p:sp>
      <p:sp>
        <p:nvSpPr>
          <p:cNvPr id="1048702" name="Footer Placeholder 5"/>
          <p:cNvSpPr>
            <a:spLocks noGrp="1"/>
          </p:cNvSpPr>
          <p:nvPr>
            <p:ph type="ftr" sz="quarter" idx="11"/>
          </p:nvPr>
        </p:nvSpPr>
        <p:spPr/>
        <p:txBody>
          <a:bodyPr/>
          <a:lstStyle/>
          <a:p>
            <a:endParaRPr lang="en-IN"/>
          </a:p>
        </p:txBody>
      </p:sp>
      <p:sp>
        <p:nvSpPr>
          <p:cNvPr id="1048703" name="Slide Number Placeholder 6"/>
          <p:cNvSpPr>
            <a:spLocks noGrp="1"/>
          </p:cNvSpPr>
          <p:nvPr>
            <p:ph type="sldNum" sz="quarter" idx="12"/>
          </p:nvPr>
        </p:nvSpPr>
        <p:spPr/>
        <p:txBody>
          <a:bodyPr/>
          <a:lstStyle/>
          <a:p>
            <a:fld id="{783F366D-B92B-4ADE-A1CA-0C8C026B237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8"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B2015A-B431-479E-A47F-6FBF3C59491A}" type="datetimeFigureOut">
              <a:rPr lang="en-IN" smtClean="0"/>
              <a:t>25-06-2021</a:t>
            </a:fld>
            <a:endParaRPr lang="en-IN"/>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83F366D-B92B-4ADE-A1CA-0C8C026B237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irebase.google.com/docs/guid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ctrTitle"/>
          </p:nvPr>
        </p:nvSpPr>
        <p:spPr>
          <a:xfrm>
            <a:off x="1507066" y="2404534"/>
            <a:ext cx="6629227" cy="1519396"/>
          </a:xfrm>
          <a:effectLst>
            <a:reflection blurRad="6350" stA="50000" endA="300" endPos="55500" dist="50800" dir="5400000" sy="-100000" algn="bl" rotWithShape="0"/>
          </a:effectLst>
        </p:spPr>
        <p:txBody>
          <a:bodyPr>
            <a:normAutofit/>
          </a:bodyPr>
          <a:lstStyle/>
          <a:p>
            <a:r>
              <a:rPr lang="en-US" sz="7200" b="1" dirty="0"/>
              <a:t>WEL-COME</a:t>
            </a:r>
            <a:endParaRPr lang="en-IN"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620"/>
                                        </p:tgtEl>
                                        <p:attrNameLst>
                                          <p:attrName>style.visibility</p:attrName>
                                        </p:attrNameLst>
                                      </p:cBhvr>
                                      <p:to>
                                        <p:strVal val="visible"/>
                                      </p:to>
                                    </p:set>
                                    <p:animEffect transition="in" filter="fade">
                                      <p:cBhvr>
                                        <p:cTn id="7" dur="500"/>
                                        <p:tgtEl>
                                          <p:spTgt spid="104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4692"/>
            <a:ext cx="8596668" cy="1066799"/>
          </a:xfrm>
        </p:spPr>
        <p:txBody>
          <a:bodyPr>
            <a:normAutofit/>
          </a:bodyPr>
          <a:lstStyle/>
          <a:p>
            <a:pPr lvl="0"/>
            <a:r>
              <a:rPr lang="en-US" sz="2000" b="1" dirty="0">
                <a:solidFill>
                  <a:schemeClr val="bg2">
                    <a:lumMod val="25000"/>
                  </a:schemeClr>
                </a:solidFill>
              </a:rPr>
              <a:t>Quiz Section</a:t>
            </a:r>
            <a:r>
              <a:rPr lang="en-US" dirty="0"/>
              <a:t/>
            </a:r>
            <a:br>
              <a:rPr lang="en-US" dirty="0"/>
            </a:b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900546"/>
            <a:ext cx="8520545" cy="576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139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5400000" algn="t" rotWithShape="0">
              <a:prstClr val="black">
                <a:alpha val="40000"/>
              </a:prstClr>
            </a:outerShdw>
          </a:effectLst>
        </p:spPr>
        <p:txBody>
          <a:bodyPr/>
          <a:lstStyle/>
          <a:p>
            <a:pPr algn="ctr"/>
            <a:r>
              <a:rPr lang="en-US" dirty="0" smtClean="0">
                <a:solidFill>
                  <a:schemeClr val="accent4">
                    <a:lumMod val="75000"/>
                  </a:schemeClr>
                </a:solidFill>
              </a:rPr>
              <a:t>USERS</a:t>
            </a:r>
            <a:r>
              <a:rPr lang="en-US" dirty="0"/>
              <a:t/>
            </a:r>
            <a:br>
              <a:rPr lang="en-US" dirty="0"/>
            </a:br>
            <a:endParaRPr lang="en-US" dirty="0"/>
          </a:p>
        </p:txBody>
      </p:sp>
      <p:sp>
        <p:nvSpPr>
          <p:cNvPr id="3" name="Content Placeholder 2"/>
          <p:cNvSpPr>
            <a:spLocks noGrp="1"/>
          </p:cNvSpPr>
          <p:nvPr>
            <p:ph idx="1"/>
          </p:nvPr>
        </p:nvSpPr>
        <p:spPr>
          <a:xfrm>
            <a:off x="677334" y="1634837"/>
            <a:ext cx="8596668" cy="4406526"/>
          </a:xfrm>
        </p:spPr>
        <p:txBody>
          <a:bodyPr>
            <a:normAutofit/>
          </a:bodyPr>
          <a:lstStyle/>
          <a:p>
            <a:pPr lvl="0">
              <a:buFont typeface="Wingdings" pitchFamily="2" charset="2"/>
              <a:buChar char="q"/>
            </a:pPr>
            <a:r>
              <a:rPr lang="en-US" sz="2800" dirty="0"/>
              <a:t>Enthusiastic students who are willing to be prepared for technical interviews. </a:t>
            </a:r>
          </a:p>
          <a:p>
            <a:pPr lvl="0">
              <a:buFont typeface="Wingdings" pitchFamily="2" charset="2"/>
              <a:buChar char="q"/>
            </a:pPr>
            <a:r>
              <a:rPr lang="en-US" sz="2800" dirty="0"/>
              <a:t>Students/any person who want to do peer-programming.</a:t>
            </a:r>
          </a:p>
          <a:p>
            <a:pPr lvl="0">
              <a:buFont typeface="Wingdings" pitchFamily="2" charset="2"/>
              <a:buChar char="q"/>
            </a:pPr>
            <a:r>
              <a:rPr lang="en-US" sz="2800" dirty="0"/>
              <a:t>Lecturers who intend to assign a swift and simple quiz task for students.</a:t>
            </a:r>
          </a:p>
          <a:p>
            <a:pPr lvl="0">
              <a:buFont typeface="Wingdings" pitchFamily="2" charset="2"/>
              <a:buChar char="q"/>
            </a:pPr>
            <a:r>
              <a:rPr lang="en-US" sz="2800" dirty="0"/>
              <a:t>Any person who wants to learn programming and development.</a:t>
            </a:r>
          </a:p>
          <a:p>
            <a:pPr marL="0" indent="0">
              <a:buNone/>
            </a:pPr>
            <a:endParaRPr lang="en-US" sz="2400" dirty="0"/>
          </a:p>
        </p:txBody>
      </p:sp>
    </p:spTree>
    <p:extLst>
      <p:ext uri="{BB962C8B-B14F-4D97-AF65-F5344CB8AC3E}">
        <p14:creationId xmlns:p14="http://schemas.microsoft.com/office/powerpoint/2010/main" val="70495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t>					</a:t>
            </a:r>
            <a:r>
              <a:rPr lang="en-US" sz="4800" dirty="0">
                <a:solidFill>
                  <a:srgbClr val="0000FF"/>
                </a:solidFill>
              </a:rPr>
              <a:t>ADVANTAGES</a:t>
            </a:r>
            <a:endParaRPr lang="en-IN" sz="4800" dirty="0">
              <a:solidFill>
                <a:srgbClr val="0000FF"/>
              </a:solidFill>
            </a:endParaRPr>
          </a:p>
        </p:txBody>
      </p:sp>
      <p:sp>
        <p:nvSpPr>
          <p:cNvPr id="1048606" name="Content Placeholder 2"/>
          <p:cNvSpPr>
            <a:spLocks noGrp="1"/>
          </p:cNvSpPr>
          <p:nvPr>
            <p:ph idx="1"/>
          </p:nvPr>
        </p:nvSpPr>
        <p:spPr/>
        <p:txBody>
          <a:bodyPr>
            <a:normAutofit fontScale="94444"/>
          </a:bodyPr>
          <a:lstStyle/>
          <a:p>
            <a:pPr marL="0" indent="0">
              <a:buNone/>
            </a:pPr>
            <a:r>
              <a:rPr lang="en-US" dirty="0"/>
              <a:t>1.	</a:t>
            </a:r>
            <a:r>
              <a:rPr lang="en-US" sz="2500" dirty="0"/>
              <a:t>Discuss and learn feature.</a:t>
            </a:r>
          </a:p>
          <a:p>
            <a:pPr marL="0" indent="0">
              <a:buNone/>
            </a:pPr>
            <a:r>
              <a:rPr lang="en-US" sz="2500" dirty="0"/>
              <a:t>2.	400+ Handpicked Coding interview questions for practice.</a:t>
            </a:r>
          </a:p>
          <a:p>
            <a:pPr marL="0" indent="0">
              <a:buNone/>
            </a:pPr>
            <a:r>
              <a:rPr lang="en-US" sz="2500" dirty="0" smtClean="0"/>
              <a:t>3.	Platform </a:t>
            </a:r>
            <a:r>
              <a:rPr lang="en-US" sz="2500" dirty="0"/>
              <a:t>for creating and solving assignment quizzes for </a:t>
            </a:r>
            <a:endParaRPr lang="en-US" sz="2500" dirty="0" smtClean="0"/>
          </a:p>
          <a:p>
            <a:pPr marL="0" indent="0">
              <a:buNone/>
            </a:pPr>
            <a:r>
              <a:rPr lang="en-US" sz="2500" dirty="0" smtClean="0"/>
              <a:t>       aptitude </a:t>
            </a:r>
            <a:r>
              <a:rPr lang="en-US" sz="2500" dirty="0"/>
              <a:t>preparation.</a:t>
            </a:r>
          </a:p>
          <a:p>
            <a:pPr marL="0" indent="0">
              <a:buNone/>
            </a:pPr>
            <a:r>
              <a:rPr lang="en-US" sz="2500" dirty="0" smtClean="0"/>
              <a:t>4.	Overwhelming </a:t>
            </a:r>
            <a:r>
              <a:rPr lang="en-US" sz="2500" dirty="0"/>
              <a:t>structured course resources of over 10</a:t>
            </a:r>
            <a:r>
              <a:rPr lang="en-US" sz="2500" dirty="0" smtClean="0"/>
              <a:t>+ </a:t>
            </a:r>
          </a:p>
          <a:p>
            <a:pPr marL="0" indent="0">
              <a:buNone/>
            </a:pPr>
            <a:r>
              <a:rPr lang="en-US" sz="2500" dirty="0" smtClean="0"/>
              <a:t>       </a:t>
            </a:r>
            <a:r>
              <a:rPr lang="en-US" sz="2500" dirty="0"/>
              <a:t>languages and frameworks for development preparation</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t>					</a:t>
            </a:r>
            <a:r>
              <a:rPr lang="en-US" sz="4800" dirty="0">
                <a:solidFill>
                  <a:srgbClr val="0000FF"/>
                </a:solidFill>
              </a:rPr>
              <a:t>REFERENCES</a:t>
            </a:r>
            <a:endParaRPr lang="en-IN" sz="4800" dirty="0">
              <a:solidFill>
                <a:srgbClr val="0000FF"/>
              </a:solidFill>
            </a:endParaRPr>
          </a:p>
        </p:txBody>
      </p:sp>
      <p:sp>
        <p:nvSpPr>
          <p:cNvPr id="1048596" name="Content Placeholder 2"/>
          <p:cNvSpPr>
            <a:spLocks noGrp="1"/>
          </p:cNvSpPr>
          <p:nvPr>
            <p:ph idx="1"/>
          </p:nvPr>
        </p:nvSpPr>
        <p:spPr/>
        <p:txBody>
          <a:bodyPr/>
          <a:lstStyle/>
          <a:p>
            <a:pPr marL="0" indent="0">
              <a:buNone/>
            </a:pPr>
            <a:endParaRPr lang="en-US" sz="2800" dirty="0">
              <a:solidFill>
                <a:schemeClr val="tx1"/>
              </a:solidFill>
            </a:endParaRPr>
          </a:p>
          <a:p>
            <a:pPr marL="0" indent="0">
              <a:buNone/>
            </a:pPr>
            <a:endParaRPr lang="en-IN" dirty="0"/>
          </a:p>
        </p:txBody>
      </p:sp>
      <p:sp>
        <p:nvSpPr>
          <p:cNvPr id="3" name="Rectangle 2"/>
          <p:cNvSpPr/>
          <p:nvPr/>
        </p:nvSpPr>
        <p:spPr>
          <a:xfrm>
            <a:off x="415637" y="2690336"/>
            <a:ext cx="8728364" cy="2308324"/>
          </a:xfrm>
          <a:prstGeom prst="rect">
            <a:avLst/>
          </a:prstGeom>
        </p:spPr>
        <p:txBody>
          <a:bodyPr wrap="square">
            <a:spAutoFit/>
          </a:bodyPr>
          <a:lstStyle/>
          <a:p>
            <a:pPr marL="457200" indent="-457200">
              <a:buAutoNum type="arabicPeriod"/>
            </a:pPr>
            <a:r>
              <a:rPr lang="en-US" sz="2400" dirty="0" smtClean="0"/>
              <a:t>Practical </a:t>
            </a:r>
            <a:r>
              <a:rPr lang="en-US" sz="2400" dirty="0"/>
              <a:t>Remote Pair Programming by Adrian Bolboacǎ (Author</a:t>
            </a:r>
            <a:r>
              <a:rPr lang="en-US" sz="2400" dirty="0" smtClean="0"/>
              <a:t>)</a:t>
            </a:r>
          </a:p>
          <a:p>
            <a:endParaRPr lang="en-US" sz="2400" dirty="0"/>
          </a:p>
          <a:p>
            <a:pPr marL="457200" indent="-457200">
              <a:buAutoNum type="arabicPeriod" startAt="2"/>
            </a:pPr>
            <a:r>
              <a:rPr lang="en-US" sz="2400" dirty="0" smtClean="0">
                <a:hlinkClick r:id="rId2"/>
              </a:rPr>
              <a:t>https</a:t>
            </a:r>
            <a:r>
              <a:rPr lang="en-US" sz="2400" dirty="0">
                <a:hlinkClick r:id="rId2"/>
              </a:rPr>
              <a:t>://</a:t>
            </a:r>
            <a:r>
              <a:rPr lang="en-US" sz="2400" dirty="0" smtClean="0">
                <a:hlinkClick r:id="rId2"/>
              </a:rPr>
              <a:t>firebase.google.com/docs/guides</a:t>
            </a:r>
            <a:endParaRPr lang="en-US" sz="2400" dirty="0" smtClean="0"/>
          </a:p>
          <a:p>
            <a:pPr marL="457200" indent="-457200">
              <a:buAutoNum type="arabicPeriod" startAt="2"/>
            </a:pPr>
            <a:endParaRPr lang="en-US" sz="2400" dirty="0"/>
          </a:p>
          <a:p>
            <a:r>
              <a:rPr lang="en-US" sz="2400" dirty="0"/>
              <a:t>3.	https://www.freecodecamp.org/</a:t>
            </a:r>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677334" y="2537926"/>
            <a:ext cx="8596668" cy="242595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sz="5400" dirty="0"/>
              <a:t>				</a:t>
            </a:r>
            <a:r>
              <a:rPr lang="en-US" sz="6600" dirty="0"/>
              <a:t>		</a:t>
            </a:r>
            <a:r>
              <a:rPr lang="en-US" sz="7200" dirty="0">
                <a:solidFill>
                  <a:srgbClr val="FF0000"/>
                </a:solidFill>
              </a:rPr>
              <a:t>THANK YOU</a:t>
            </a:r>
            <a:endParaRPr lang="en-IN" sz="6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8594"/>
                                        </p:tgtEl>
                                        <p:attrNameLst>
                                          <p:attrName>style.visibility</p:attrName>
                                        </p:attrNameLst>
                                      </p:cBhvr>
                                      <p:to>
                                        <p:strVal val="visible"/>
                                      </p:to>
                                    </p:set>
                                    <p:animEffect transition="in" filter="fade">
                                      <p:cBhvr>
                                        <p:cTn id="7" dur="1000"/>
                                        <p:tgtEl>
                                          <p:spTgt spid="1048594"/>
                                        </p:tgtEl>
                                      </p:cBhvr>
                                    </p:animEffect>
                                    <p:anim calcmode="lin" valueType="num">
                                      <p:cBhvr>
                                        <p:cTn id="8" dur="1000" fill="hold"/>
                                        <p:tgtEl>
                                          <p:spTgt spid="1048594"/>
                                        </p:tgtEl>
                                        <p:attrNameLst>
                                          <p:attrName>ppt_x</p:attrName>
                                        </p:attrNameLst>
                                      </p:cBhvr>
                                      <p:tavLst>
                                        <p:tav tm="0">
                                          <p:val>
                                            <p:strVal val="#ppt_x"/>
                                          </p:val>
                                        </p:tav>
                                        <p:tav tm="100000">
                                          <p:val>
                                            <p:strVal val="#ppt_x"/>
                                          </p:val>
                                        </p:tav>
                                      </p:tavLst>
                                    </p:anim>
                                    <p:anim calcmode="lin" valueType="num">
                                      <p:cBhvr>
                                        <p:cTn id="9" dur="1000" fill="hold"/>
                                        <p:tgtEl>
                                          <p:spTgt spid="10485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4"/>
          <p:cNvPicPr>
            <a:picLocks noChangeAspect="1"/>
          </p:cNvPicPr>
          <p:nvPr/>
        </p:nvPicPr>
        <p:blipFill>
          <a:blip r:embed="rId2"/>
          <a:stretch>
            <a:fillRect/>
          </a:stretch>
        </p:blipFill>
        <p:spPr>
          <a:xfrm>
            <a:off x="2647666" y="180304"/>
            <a:ext cx="6632812" cy="2699374"/>
          </a:xfrm>
          <a:prstGeom prst="rect">
            <a:avLst/>
          </a:prstGeom>
        </p:spPr>
      </p:pic>
      <p:sp>
        <p:nvSpPr>
          <p:cNvPr id="1048621" name="TextBox 3"/>
          <p:cNvSpPr txBox="1"/>
          <p:nvPr/>
        </p:nvSpPr>
        <p:spPr>
          <a:xfrm>
            <a:off x="2388358" y="3166281"/>
            <a:ext cx="7477429" cy="2031325"/>
          </a:xfrm>
          <a:prstGeom prst="rect">
            <a:avLst/>
          </a:prstGeom>
          <a:noFill/>
        </p:spPr>
        <p:txBody>
          <a:bodyPr wrap="square" rtlCol="0">
            <a:spAutoFit/>
          </a:bodyPr>
          <a:lstStyle/>
          <a:p>
            <a:r>
              <a:rPr lang="en-US" dirty="0"/>
              <a:t>           Accredited by NACC B++ &amp; An ISO 9001:2015 certified Institute</a:t>
            </a:r>
          </a:p>
          <a:p>
            <a:r>
              <a:rPr lang="en-US" sz="2400" b="1" dirty="0"/>
              <a:t>SANT GAJANAN MAHARAJ COLLEGE OF ENGINEERING </a:t>
            </a:r>
          </a:p>
          <a:p>
            <a:r>
              <a:rPr lang="en-US" sz="2400" b="1" dirty="0"/>
              <a:t>                                     MAHAGAON</a:t>
            </a:r>
          </a:p>
          <a:p>
            <a:endParaRPr lang="en-US" sz="2000" b="1" dirty="0"/>
          </a:p>
          <a:p>
            <a:r>
              <a:rPr lang="en-US" sz="2000" dirty="0"/>
              <a:t>       Department of Computer Science &amp; Engineering</a:t>
            </a:r>
          </a:p>
          <a:p>
            <a:r>
              <a:rPr lang="en-US" sz="2000" dirty="0"/>
              <a:t>                                Academic Year </a:t>
            </a:r>
            <a:r>
              <a:rPr lang="en-US" sz="2000" dirty="0" smtClean="0"/>
              <a:t>2020-21</a:t>
            </a:r>
            <a:endParaRPr lang="en-US" sz="2000" dirty="0"/>
          </a:p>
        </p:txBody>
      </p:sp>
      <p:pic>
        <p:nvPicPr>
          <p:cNvPr id="2097153" name="Picture 5"/>
          <p:cNvPicPr>
            <a:picLocks/>
          </p:cNvPicPr>
          <p:nvPr/>
        </p:nvPicPr>
        <p:blipFill>
          <a:blip r:embed="rId3"/>
          <a:srcRect/>
          <a:stretch>
            <a:fillRect/>
          </a:stretch>
        </p:blipFill>
        <p:spPr bwMode="auto">
          <a:xfrm>
            <a:off x="559558" y="3166281"/>
            <a:ext cx="1719618" cy="1665333"/>
          </a:xfrm>
          <a:prstGeom prst="rect">
            <a:avLst/>
          </a:prstGeom>
          <a:noFill/>
          <a:ln w="9525">
            <a:noFill/>
            <a:miter lim="800000"/>
            <a:headEnd/>
            <a:tailEnd/>
          </a:ln>
        </p:spPr>
      </p:pic>
      <p:pic>
        <p:nvPicPr>
          <p:cNvPr id="2097154" name="Picture 6" descr="CSE Logo"/>
          <p:cNvPicPr>
            <a:picLocks/>
          </p:cNvPicPr>
          <p:nvPr/>
        </p:nvPicPr>
        <p:blipFill>
          <a:blip r:embed="rId4"/>
          <a:srcRect/>
          <a:stretch>
            <a:fillRect/>
          </a:stretch>
        </p:blipFill>
        <p:spPr bwMode="auto">
          <a:xfrm>
            <a:off x="9647424" y="3166280"/>
            <a:ext cx="1584684" cy="16653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78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750" fill="hold"/>
                                        <p:tgtEl>
                                          <p:spTgt spid="6147"/>
                                        </p:tgtEl>
                                        <p:attrNameLst>
                                          <p:attrName>ppt_w</p:attrName>
                                        </p:attrNameLst>
                                      </p:cBhvr>
                                      <p:tavLst>
                                        <p:tav tm="0">
                                          <p:val>
                                            <p:fltVal val="0"/>
                                          </p:val>
                                        </p:tav>
                                        <p:tav tm="100000">
                                          <p:val>
                                            <p:strVal val="#ppt_w"/>
                                          </p:val>
                                        </p:tav>
                                      </p:tavLst>
                                    </p:anim>
                                    <p:anim calcmode="lin" valueType="num">
                                      <p:cBhvr>
                                        <p:cTn id="8" dur="750" fill="hold"/>
                                        <p:tgtEl>
                                          <p:spTgt spid="6147"/>
                                        </p:tgtEl>
                                        <p:attrNameLst>
                                          <p:attrName>ppt_h</p:attrName>
                                        </p:attrNameLst>
                                      </p:cBhvr>
                                      <p:tavLst>
                                        <p:tav tm="0">
                                          <p:val>
                                            <p:fltVal val="0"/>
                                          </p:val>
                                        </p:tav>
                                        <p:tav tm="100000">
                                          <p:val>
                                            <p:strVal val="#ppt_h"/>
                                          </p:val>
                                        </p:tav>
                                      </p:tavLst>
                                    </p:anim>
                                    <p:animEffect transition="in" filter="fade">
                                      <p:cBhvr>
                                        <p:cTn id="9" dur="75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rot="10800000" flipV="1">
            <a:off x="0" y="0"/>
            <a:ext cx="12204543" cy="6858000"/>
          </a:xfrm>
          <a:ln>
            <a:noFill/>
          </a:ln>
          <a:effectLst>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a:normAutofit fontScale="90000"/>
          </a:bodyPr>
          <a:lstStyle/>
          <a:p>
            <a:r>
              <a:rPr lang="en-US" dirty="0"/>
              <a:t/>
            </a:r>
            <a:br>
              <a:rPr lang="en-US" dirty="0"/>
            </a:br>
            <a:r>
              <a:rPr lang="en-US" dirty="0"/>
              <a:t/>
            </a:r>
            <a:br>
              <a:rPr lang="en-US" dirty="0"/>
            </a:br>
            <a:r>
              <a:rPr lang="en-US" dirty="0"/>
              <a:t/>
            </a:r>
            <a:br>
              <a:rPr lang="en-US" dirty="0"/>
            </a:br>
            <a:r>
              <a:rPr lang="en-US" dirty="0"/>
              <a:t>                       </a:t>
            </a:r>
            <a:r>
              <a:rPr lang="en-US" sz="4900" b="1" dirty="0" smtClean="0">
                <a:solidFill>
                  <a:srgbClr val="0070C0"/>
                </a:solidFill>
              </a:rPr>
              <a:t>Name Of Project - CodeHustle</a:t>
            </a:r>
            <a:br>
              <a:rPr lang="en-US" sz="4900" b="1" dirty="0" smtClean="0">
                <a:solidFill>
                  <a:srgbClr val="0070C0"/>
                </a:solidFill>
              </a:rPr>
            </a:br>
            <a:r>
              <a:rPr lang="en-US" sz="3100" b="1" dirty="0"/>
              <a:t/>
            </a:r>
            <a:br>
              <a:rPr lang="en-US" sz="3100" b="1" dirty="0"/>
            </a:br>
            <a:r>
              <a:rPr lang="en-US" b="1" dirty="0"/>
              <a:t>     </a:t>
            </a:r>
            <a:r>
              <a:rPr lang="en-US" sz="3100" b="1" dirty="0">
                <a:solidFill>
                  <a:srgbClr val="C00000"/>
                </a:solidFill>
              </a:rPr>
              <a:t>Group members:-</a:t>
            </a:r>
            <a:r>
              <a:rPr lang="en-US" b="1" dirty="0">
                <a:solidFill>
                  <a:srgbClr val="C00000"/>
                </a:solidFill>
              </a:rPr>
              <a:t/>
            </a:r>
            <a:br>
              <a:rPr lang="en-US" b="1" dirty="0">
                <a:solidFill>
                  <a:srgbClr val="C00000"/>
                </a:solidFill>
              </a:rPr>
            </a:br>
            <a:r>
              <a:rPr lang="en-US" sz="3100" b="1" dirty="0">
                <a:solidFill>
                  <a:srgbClr val="C00000"/>
                </a:solidFill>
              </a:rPr>
              <a:t>                      </a:t>
            </a:r>
            <a:r>
              <a:rPr lang="en-US" sz="2700" b="1" dirty="0" smtClean="0">
                <a:solidFill>
                  <a:srgbClr val="C00000"/>
                </a:solidFill>
              </a:rPr>
              <a:t>1.Chilami Bobby Devappa</a:t>
            </a:r>
            <a:r>
              <a:rPr lang="en-US" sz="2700" b="1" dirty="0">
                <a:solidFill>
                  <a:srgbClr val="C00000"/>
                </a:solidFill>
              </a:rPr>
              <a:t/>
            </a:r>
            <a:br>
              <a:rPr lang="en-US" sz="2700" b="1" dirty="0">
                <a:solidFill>
                  <a:srgbClr val="C00000"/>
                </a:solidFill>
              </a:rPr>
            </a:br>
            <a:r>
              <a:rPr lang="en-US" sz="2700" b="1" dirty="0">
                <a:solidFill>
                  <a:srgbClr val="C00000"/>
                </a:solidFill>
              </a:rPr>
              <a:t>                         </a:t>
            </a:r>
            <a:r>
              <a:rPr lang="en-US" sz="2700" b="1" dirty="0" smtClean="0">
                <a:solidFill>
                  <a:srgbClr val="C00000"/>
                </a:solidFill>
              </a:rPr>
              <a:t>2.Shinde Dhanashree Ajitkumar</a:t>
            </a:r>
            <a:r>
              <a:rPr lang="en-US" sz="2700" b="1" dirty="0">
                <a:solidFill>
                  <a:srgbClr val="C00000"/>
                </a:solidFill>
              </a:rPr>
              <a:t/>
            </a:r>
            <a:br>
              <a:rPr lang="en-US" sz="2700" b="1" dirty="0">
                <a:solidFill>
                  <a:srgbClr val="C00000"/>
                </a:solidFill>
              </a:rPr>
            </a:br>
            <a:r>
              <a:rPr lang="en-US" sz="2700" b="1" dirty="0">
                <a:solidFill>
                  <a:srgbClr val="C00000"/>
                </a:solidFill>
              </a:rPr>
              <a:t>                         </a:t>
            </a:r>
            <a:r>
              <a:rPr lang="en-US" sz="2700" b="1" dirty="0" smtClean="0">
                <a:solidFill>
                  <a:srgbClr val="C00000"/>
                </a:solidFill>
              </a:rPr>
              <a:t>3.Kokare Janhavi Vivek</a:t>
            </a:r>
            <a:r>
              <a:rPr lang="en-US" sz="2700" b="1" dirty="0">
                <a:solidFill>
                  <a:srgbClr val="C00000"/>
                </a:solidFill>
              </a:rPr>
              <a:t>	</a:t>
            </a:r>
            <a:br>
              <a:rPr lang="en-US" sz="2700" b="1" dirty="0">
                <a:solidFill>
                  <a:srgbClr val="C00000"/>
                </a:solidFill>
              </a:rPr>
            </a:br>
            <a:r>
              <a:rPr lang="en-US" sz="2700" b="1" dirty="0">
                <a:solidFill>
                  <a:srgbClr val="C00000"/>
                </a:solidFill>
              </a:rPr>
              <a:t>                         </a:t>
            </a:r>
            <a:r>
              <a:rPr lang="en-US" sz="2700" b="1" dirty="0" smtClean="0">
                <a:solidFill>
                  <a:srgbClr val="C00000"/>
                </a:solidFill>
              </a:rPr>
              <a:t>4.Rokade Jyoti Chandrakant</a:t>
            </a:r>
            <a:r>
              <a:rPr lang="en-US" sz="2700" b="1" dirty="0">
                <a:solidFill>
                  <a:srgbClr val="C00000"/>
                </a:solidFill>
              </a:rPr>
              <a:t/>
            </a:r>
            <a:br>
              <a:rPr lang="en-US" sz="2700" b="1" dirty="0">
                <a:solidFill>
                  <a:srgbClr val="C00000"/>
                </a:solidFill>
              </a:rPr>
            </a:br>
            <a:r>
              <a:rPr lang="en-US" sz="2700" b="1" dirty="0">
                <a:solidFill>
                  <a:schemeClr val="tx1"/>
                </a:solidFill>
              </a:rPr>
              <a:t>       </a:t>
            </a:r>
            <a:r>
              <a:rPr lang="en-US" sz="3100" b="1" dirty="0">
                <a:solidFill>
                  <a:srgbClr val="002060"/>
                </a:solidFill>
              </a:rPr>
              <a:t>Guide name:- </a:t>
            </a:r>
            <a:br>
              <a:rPr lang="en-US" sz="3100" b="1" dirty="0">
                <a:solidFill>
                  <a:srgbClr val="002060"/>
                </a:solidFill>
              </a:rPr>
            </a:br>
            <a:r>
              <a:rPr lang="en-US" sz="3100" b="1" dirty="0">
                <a:solidFill>
                  <a:srgbClr val="002060"/>
                </a:solidFill>
              </a:rPr>
              <a:t>                       </a:t>
            </a:r>
            <a:r>
              <a:rPr lang="en-US" sz="3100" b="1" dirty="0" smtClean="0">
                <a:solidFill>
                  <a:srgbClr val="002060"/>
                </a:solidFill>
              </a:rPr>
              <a:t> Mr .C. H. </a:t>
            </a:r>
            <a:r>
              <a:rPr lang="en-US" sz="3100" b="1" dirty="0" smtClean="0">
                <a:solidFill>
                  <a:srgbClr val="002060"/>
                </a:solidFill>
              </a:rPr>
              <a:t>Kamble</a:t>
            </a:r>
            <a:r>
              <a:rPr lang="en-US" sz="3100" b="1" dirty="0" smtClean="0">
                <a:solidFill>
                  <a:srgbClr val="002060"/>
                </a:solidFill>
              </a:rPr>
              <a:t> </a:t>
            </a:r>
            <a:r>
              <a:rPr lang="en-US" sz="3100" b="1" dirty="0">
                <a:solidFill>
                  <a:schemeClr val="tx1"/>
                </a:solidFill>
              </a:rPr>
              <a:t/>
            </a:r>
            <a:br>
              <a:rPr lang="en-US" sz="3100" b="1" dirty="0">
                <a:solidFill>
                  <a:schemeClr val="tx1"/>
                </a:solidFill>
              </a:rPr>
            </a:br>
            <a:r>
              <a:rPr lang="en-US" dirty="0">
                <a:solidFill>
                  <a:schemeClr val="tx1"/>
                </a:solidFill>
              </a:rPr>
              <a:t/>
            </a:r>
            <a:br>
              <a:rPr lang="en-US" dirty="0">
                <a:solidFill>
                  <a:schemeClr val="tx1"/>
                </a:solidFill>
              </a:rPr>
            </a:br>
            <a:endParaRPr lang="en-IN" dirty="0">
              <a:solidFill>
                <a:schemeClr val="tx1"/>
              </a:solidFill>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752109" y="332510"/>
            <a:ext cx="1593273" cy="117763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928048" y="409433"/>
            <a:ext cx="8345954" cy="968991"/>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ctr"/>
            <a:r>
              <a:rPr lang="en-IN" sz="5400" dirty="0">
                <a:solidFill>
                  <a:srgbClr val="0000FF"/>
                </a:solidFill>
              </a:rPr>
              <a:t>INDEX</a:t>
            </a:r>
          </a:p>
        </p:txBody>
      </p:sp>
      <p:sp>
        <p:nvSpPr>
          <p:cNvPr id="1048624" name="Content Placeholder 2"/>
          <p:cNvSpPr>
            <a:spLocks noGrp="1"/>
          </p:cNvSpPr>
          <p:nvPr>
            <p:ph idx="1"/>
          </p:nvPr>
        </p:nvSpPr>
        <p:spPr>
          <a:xfrm>
            <a:off x="1050878" y="1678674"/>
            <a:ext cx="10464051" cy="4817659"/>
          </a:xfrm>
        </p:spPr>
        <p:txBody>
          <a:bodyPr>
            <a:normAutofit/>
          </a:bodyPr>
          <a:lstStyle/>
          <a:p>
            <a:pPr>
              <a:buFont typeface="Courier New" pitchFamily="49" charset="0"/>
              <a:buChar char="o"/>
            </a:pPr>
            <a:r>
              <a:rPr lang="en-US" sz="3600" dirty="0">
                <a:solidFill>
                  <a:schemeClr val="tx1"/>
                </a:solidFill>
              </a:rPr>
              <a:t>Abstract</a:t>
            </a:r>
          </a:p>
          <a:p>
            <a:pPr>
              <a:buFont typeface="Courier New" pitchFamily="49" charset="0"/>
              <a:buChar char="o"/>
            </a:pPr>
            <a:r>
              <a:rPr lang="en-US" sz="3600" dirty="0">
                <a:solidFill>
                  <a:schemeClr val="tx1"/>
                </a:solidFill>
              </a:rPr>
              <a:t>Introduction</a:t>
            </a:r>
          </a:p>
          <a:p>
            <a:pPr>
              <a:buFont typeface="Courier New" pitchFamily="49" charset="0"/>
              <a:buChar char="o"/>
            </a:pPr>
            <a:r>
              <a:rPr lang="en-US" sz="3600" dirty="0">
                <a:solidFill>
                  <a:schemeClr val="tx1"/>
                </a:solidFill>
              </a:rPr>
              <a:t>Existing system</a:t>
            </a:r>
          </a:p>
          <a:p>
            <a:pPr>
              <a:buFont typeface="Courier New" pitchFamily="49" charset="0"/>
              <a:buChar char="o"/>
            </a:pPr>
            <a:r>
              <a:rPr lang="en-US" sz="3600" dirty="0" smtClean="0">
                <a:solidFill>
                  <a:schemeClr val="tx1"/>
                </a:solidFill>
              </a:rPr>
              <a:t>System Architecture</a:t>
            </a:r>
            <a:endParaRPr lang="en-US" sz="3600" dirty="0">
              <a:solidFill>
                <a:schemeClr val="tx1"/>
              </a:solidFill>
            </a:endParaRPr>
          </a:p>
          <a:p>
            <a:pPr>
              <a:buFont typeface="Courier New" pitchFamily="49" charset="0"/>
              <a:buChar char="o"/>
            </a:pPr>
            <a:r>
              <a:rPr lang="en-US" sz="3600" dirty="0">
                <a:solidFill>
                  <a:schemeClr val="tx1"/>
                </a:solidFill>
              </a:rPr>
              <a:t>U</a:t>
            </a:r>
            <a:r>
              <a:rPr lang="en-US" sz="3600" dirty="0" smtClean="0">
                <a:solidFill>
                  <a:schemeClr val="tx1"/>
                </a:solidFill>
              </a:rPr>
              <a:t>sers</a:t>
            </a:r>
            <a:endParaRPr lang="en-US" sz="3600" dirty="0">
              <a:solidFill>
                <a:schemeClr val="tx1"/>
              </a:solidFill>
            </a:endParaRPr>
          </a:p>
          <a:p>
            <a:pPr>
              <a:buFont typeface="Courier New" pitchFamily="49" charset="0"/>
              <a:buChar char="o"/>
            </a:pPr>
            <a:r>
              <a:rPr lang="en-US" sz="3600" dirty="0" smtClean="0">
                <a:solidFill>
                  <a:schemeClr val="tx1"/>
                </a:solidFill>
              </a:rPr>
              <a:t>Advantages</a:t>
            </a:r>
            <a:endParaRPr lang="en-US" sz="3600" dirty="0">
              <a:solidFill>
                <a:schemeClr val="tx1"/>
              </a:solidFill>
            </a:endParaRPr>
          </a:p>
          <a:p>
            <a:pPr>
              <a:buFont typeface="Courier New" pitchFamily="49" charset="0"/>
              <a:buChar char="o"/>
            </a:pPr>
            <a:r>
              <a:rPr lang="en-US" sz="3600" dirty="0">
                <a:solidFill>
                  <a:schemeClr val="tx1"/>
                </a:solidFill>
              </a:rPr>
              <a:t>References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ctr"/>
            <a:r>
              <a:rPr lang="en-US" sz="4800" dirty="0">
                <a:solidFill>
                  <a:srgbClr val="0000FF"/>
                </a:solidFill>
              </a:rPr>
              <a:t>ABSTRACT</a:t>
            </a:r>
            <a:endParaRPr lang="en-IN" sz="4800" dirty="0">
              <a:solidFill>
                <a:srgbClr val="0000FF"/>
              </a:solidFill>
            </a:endParaRPr>
          </a:p>
        </p:txBody>
      </p:sp>
      <p:sp>
        <p:nvSpPr>
          <p:cNvPr id="1048626" name="Content Placeholder 2"/>
          <p:cNvSpPr>
            <a:spLocks noGrp="1"/>
          </p:cNvSpPr>
          <p:nvPr>
            <p:ph idx="1"/>
          </p:nvPr>
        </p:nvSpPr>
        <p:spPr>
          <a:xfrm>
            <a:off x="1027522" y="1659118"/>
            <a:ext cx="8849796" cy="5081047"/>
          </a:xfrm>
        </p:spPr>
        <p:txBody>
          <a:bodyPr>
            <a:normAutofit fontScale="88929" lnSpcReduction="20000"/>
          </a:bodyPr>
          <a:lstStyle/>
          <a:p>
            <a:pPr>
              <a:buFont typeface="Wingdings" pitchFamily="2" charset="2"/>
              <a:buChar char="Ø"/>
            </a:pPr>
            <a:r>
              <a:rPr lang="en-US" sz="2800" dirty="0"/>
              <a:t>Nowadays, everything is computer-aided from our alarm clock to coffee machine to automated cars and even our Houselights (Hi Alexa!, OK Google), none of these would have been possible without Computers, and the language that runs them is Coding. </a:t>
            </a:r>
            <a:endParaRPr lang="en-US" sz="2800" dirty="0" smtClean="0">
              <a:solidFill>
                <a:schemeClr val="tx1"/>
              </a:solidFill>
            </a:endParaRPr>
          </a:p>
          <a:p>
            <a:pPr>
              <a:buFont typeface="Wingdings" pitchFamily="2" charset="2"/>
              <a:buChar char="Ø"/>
            </a:pPr>
            <a:r>
              <a:rPr lang="en-US" sz="2700" dirty="0"/>
              <a:t>Since coding  much important to learn, some students come across the hype surrounding coding very late as they don’t have available resources</a:t>
            </a:r>
            <a:r>
              <a:rPr lang="en-US" sz="2400" dirty="0"/>
              <a:t>.</a:t>
            </a:r>
            <a:endParaRPr lang="en-US" sz="2800" dirty="0" smtClean="0">
              <a:solidFill>
                <a:schemeClr val="tx1"/>
              </a:solidFill>
            </a:endParaRPr>
          </a:p>
          <a:p>
            <a:pPr>
              <a:buFont typeface="Wingdings" pitchFamily="2" charset="2"/>
              <a:buChar char="Ø"/>
            </a:pPr>
            <a:r>
              <a:rPr lang="en-US" sz="2700" dirty="0"/>
              <a:t>The aim of this project is to collect all the resources on a single platform, and make it available to everyone.</a:t>
            </a:r>
            <a:endParaRPr lang="en-US" sz="3100" dirty="0" smtClean="0">
              <a:solidFill>
                <a:schemeClr val="tx1"/>
              </a:solidFill>
            </a:endParaRPr>
          </a:p>
          <a:p>
            <a:pPr>
              <a:buFont typeface="Wingdings" pitchFamily="2" charset="2"/>
              <a:buChar char="Ø"/>
            </a:pPr>
            <a:r>
              <a:rPr lang="en-US" sz="2700" dirty="0"/>
              <a:t>This project provides all the basic and moderate knowledge about many languages, Frameworks, Databases and Data Structures and Algorithms.</a:t>
            </a:r>
            <a:endParaRPr lang="en-US" sz="3100" dirty="0" smtClean="0">
              <a:solidFill>
                <a:schemeClr val="tx1"/>
              </a:solidFill>
            </a:endParaRPr>
          </a:p>
          <a:p>
            <a:pPr>
              <a:buFont typeface="Wingdings" pitchFamily="2" charset="2"/>
              <a:buChar char="Ø"/>
            </a:pPr>
            <a:r>
              <a:rPr lang="en-US" sz="2700" dirty="0" smtClean="0"/>
              <a:t>CodeHustle </a:t>
            </a:r>
            <a:r>
              <a:rPr lang="en-US" sz="2700" dirty="0"/>
              <a:t>is a web application that provides a vast range of Coding round questions for practicing, where students can sign up, practice and discuss with their peers</a:t>
            </a:r>
            <a:r>
              <a:rPr lang="en-US" sz="2700" dirty="0" smtClean="0"/>
              <a:t>.</a:t>
            </a:r>
            <a:r>
              <a:rPr lang="en-US" sz="2700" dirty="0"/>
              <a:t> </a:t>
            </a:r>
          </a:p>
          <a:p>
            <a:pPr marL="0" indent="0">
              <a:buNone/>
            </a:pPr>
            <a:endParaRPr lang="en-US" sz="27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813811" y="568657"/>
            <a:ext cx="8596668" cy="13208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ctr"/>
            <a:r>
              <a:rPr lang="en-US" sz="4800" dirty="0">
                <a:solidFill>
                  <a:srgbClr val="0000FF"/>
                </a:solidFill>
              </a:rPr>
              <a:t>INTRODUCTION</a:t>
            </a:r>
            <a:endParaRPr lang="en-IN" sz="4800" dirty="0">
              <a:solidFill>
                <a:srgbClr val="0000FF"/>
              </a:solidFill>
            </a:endParaRPr>
          </a:p>
        </p:txBody>
      </p:sp>
      <p:sp>
        <p:nvSpPr>
          <p:cNvPr id="1048630" name="Content Placeholder 6"/>
          <p:cNvSpPr>
            <a:spLocks noGrp="1"/>
          </p:cNvSpPr>
          <p:nvPr>
            <p:ph idx="1"/>
          </p:nvPr>
        </p:nvSpPr>
        <p:spPr>
          <a:xfrm>
            <a:off x="677334" y="1744825"/>
            <a:ext cx="8596668" cy="4296538"/>
          </a:xfrm>
        </p:spPr>
        <p:txBody>
          <a:bodyPr>
            <a:noAutofit/>
          </a:bodyPr>
          <a:lstStyle/>
          <a:p>
            <a:pPr>
              <a:buFont typeface="Wingdings" pitchFamily="2" charset="2"/>
              <a:buChar char="Ø"/>
            </a:pPr>
            <a:r>
              <a:rPr lang="en-US" sz="2400" dirty="0"/>
              <a:t>The technological development trend in software engineering has been improving, where the design of software began to move from the desktop to the web. </a:t>
            </a:r>
            <a:endParaRPr lang="en-US" sz="2400" dirty="0" smtClean="0"/>
          </a:p>
          <a:p>
            <a:pPr>
              <a:buFont typeface="Wingdings" pitchFamily="2" charset="2"/>
              <a:buChar char="Ø"/>
            </a:pPr>
            <a:r>
              <a:rPr lang="en-US" sz="2400" dirty="0"/>
              <a:t>Students learn to take advantage of the unique resources available for those enrolled in internet-based programs and to make the most of their Web-based educational experience by tailoring it to their personal strengths, needs, and learning styles. </a:t>
            </a:r>
            <a:endParaRPr lang="en-US" sz="2200" dirty="0">
              <a:solidFill>
                <a:schemeClr val="tx1"/>
              </a:solidFill>
            </a:endParaRPr>
          </a:p>
          <a:p>
            <a:pPr>
              <a:buFont typeface="Wingdings" pitchFamily="2" charset="2"/>
              <a:buChar char="Ø"/>
            </a:pPr>
            <a:r>
              <a:rPr lang="en-US" sz="2400" dirty="0"/>
              <a:t>Thus, the objective of the project is to build a web-based solution which will help programmers to learn and interact with fellow programmers, this platform will provide all the important preparation resources which are required for succeeding in an </a:t>
            </a:r>
            <a:r>
              <a:rPr lang="en-US" sz="2400" dirty="0" smtClean="0"/>
              <a:t>interview</a:t>
            </a:r>
            <a:r>
              <a:rPr lang="en-US" sz="2200" dirty="0">
                <a:solidFill>
                  <a:schemeClr val="tx1"/>
                </a:solidFill>
              </a:rPr>
              <a:t>.</a:t>
            </a:r>
            <a:endParaRPr lang="en-IN" sz="22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E27F6B-C355-4515-8D4A-49190B729A33}"/>
              </a:ext>
            </a:extLst>
          </p:cNvPr>
          <p:cNvSpPr>
            <a:spLocks noGrp="1"/>
          </p:cNvSpPr>
          <p:nvPr>
            <p:ph type="title"/>
          </p:nvPr>
        </p:nvSpPr>
        <p:spPr>
          <a:xfrm>
            <a:off x="0" y="205740"/>
            <a:ext cx="8596668" cy="723900"/>
          </a:xfrm>
          <a:effectLst>
            <a:glow rad="63500">
              <a:schemeClr val="accent6">
                <a:satMod val="175000"/>
                <a:alpha val="40000"/>
              </a:schemeClr>
            </a:glow>
            <a:outerShdw blurRad="50800" dist="38100" dir="8100000" algn="tr" rotWithShape="0">
              <a:prstClr val="black">
                <a:alpha val="40000"/>
              </a:prstClr>
            </a:outerShdw>
          </a:effectLst>
        </p:spPr>
        <p:txBody>
          <a:bodyPr>
            <a:normAutofit/>
          </a:bodyPr>
          <a:lstStyle/>
          <a:p>
            <a:pPr algn="ctr"/>
            <a:r>
              <a:rPr lang="en-US" sz="3200" b="1" dirty="0" smtClean="0">
                <a:solidFill>
                  <a:srgbClr val="0000FF"/>
                </a:solidFill>
              </a:rPr>
              <a:t>           </a:t>
            </a:r>
            <a:r>
              <a:rPr lang="en-US" sz="4000" dirty="0" smtClean="0">
                <a:solidFill>
                  <a:srgbClr val="0000FF"/>
                </a:solidFill>
              </a:rPr>
              <a:t>EXISTING SYSTEM</a:t>
            </a:r>
            <a:endParaRPr lang="en-IN" sz="4000" dirty="0">
              <a:solidFill>
                <a:srgbClr val="002060"/>
              </a:solidFill>
            </a:endParaRPr>
          </a:p>
        </p:txBody>
      </p:sp>
      <p:sp>
        <p:nvSpPr>
          <p:cNvPr id="10" name="Content Placeholder 9">
            <a:extLst>
              <a:ext uri="{FF2B5EF4-FFF2-40B4-BE49-F238E27FC236}">
                <a16:creationId xmlns:a16="http://schemas.microsoft.com/office/drawing/2014/main" xmlns="" id="{55CBC3DE-C323-4856-BC16-7FEB012DC622}"/>
              </a:ext>
            </a:extLst>
          </p:cNvPr>
          <p:cNvSpPr>
            <a:spLocks noGrp="1"/>
          </p:cNvSpPr>
          <p:nvPr>
            <p:ph idx="1"/>
          </p:nvPr>
        </p:nvSpPr>
        <p:spPr>
          <a:xfrm>
            <a:off x="677334" y="1028701"/>
            <a:ext cx="8596668" cy="5012662"/>
          </a:xfrm>
        </p:spPr>
        <p:txBody>
          <a:bodyPr>
            <a:normAutofit fontScale="85000" lnSpcReduction="20000"/>
          </a:bodyPr>
          <a:lstStyle/>
          <a:p>
            <a:pPr>
              <a:buFont typeface="Wingdings" pitchFamily="2" charset="2"/>
              <a:buChar char="q"/>
            </a:pPr>
            <a:r>
              <a:rPr lang="en-US" sz="2400" dirty="0"/>
              <a:t>Existing System consists of only the theoretical resources which are not organized well and the students get confused over which platform is best for learning. </a:t>
            </a:r>
            <a:endParaRPr lang="en-US" sz="2200" dirty="0">
              <a:solidFill>
                <a:schemeClr val="tx1"/>
              </a:solidFill>
            </a:endParaRPr>
          </a:p>
          <a:p>
            <a:pPr>
              <a:buFont typeface="Wingdings" pitchFamily="2" charset="2"/>
              <a:buChar char="q"/>
            </a:pPr>
            <a:r>
              <a:rPr lang="en-US" sz="2400" dirty="0"/>
              <a:t>The proposed system will have the feature for clearing any doubts through discussion.</a:t>
            </a:r>
          </a:p>
          <a:p>
            <a:pPr>
              <a:buFont typeface="Wingdings" pitchFamily="2" charset="2"/>
              <a:buChar char="q"/>
            </a:pPr>
            <a:r>
              <a:rPr lang="en-US" sz="2400" dirty="0"/>
              <a:t>The major issue in today’s incompetence of coding rounds among students is not enough practice of medium to hard level programming </a:t>
            </a:r>
            <a:r>
              <a:rPr lang="en-US" sz="2400" dirty="0" smtClean="0"/>
              <a:t>questions.</a:t>
            </a:r>
            <a:r>
              <a:rPr lang="en-US" sz="2400" dirty="0"/>
              <a:t> But it can be solved by peer-programming and CodeHustle is specially designed with a large variety of programming questions, where the complexity is in ascending and the students will be able to gradually hone their logical and algorithmic skills. </a:t>
            </a:r>
            <a:endParaRPr lang="en-US" sz="2400" dirty="0" smtClean="0"/>
          </a:p>
          <a:p>
            <a:pPr>
              <a:buFont typeface="Wingdings" pitchFamily="2" charset="2"/>
              <a:buChar char="q"/>
            </a:pPr>
            <a:r>
              <a:rPr lang="en-US" sz="2400" dirty="0"/>
              <a:t>The second issue is aptitude preparation, in the existing system students surf through internet for aptitude questions where they just read the questions and see the answer, this is not a good learning method as they don’t solve the questions themselves and thus they are unaware of their own capability. CodeHustle have a quiz section where the mentors can create aptitude tests and students can solve them as they please. This feature will allow to monitor their results and the progression as </a:t>
            </a:r>
            <a:r>
              <a:rPr lang="en-US" sz="2400" dirty="0" smtClean="0"/>
              <a:t>well</a:t>
            </a:r>
            <a:r>
              <a:rPr lang="en-US" sz="2400" dirty="0"/>
              <a:t>.</a:t>
            </a:r>
            <a:endParaRPr lang="en-US" sz="2400" dirty="0"/>
          </a:p>
        </p:txBody>
      </p:sp>
    </p:spTree>
    <p:extLst>
      <p:ext uri="{BB962C8B-B14F-4D97-AF65-F5344CB8AC3E}">
        <p14:creationId xmlns:p14="http://schemas.microsoft.com/office/powerpoint/2010/main" val="3703680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5527"/>
            <a:ext cx="8596668" cy="1510146"/>
          </a:xfrm>
          <a:effectLst>
            <a:outerShdw blurRad="50800" dist="38100" dir="5400000" algn="t" rotWithShape="0">
              <a:prstClr val="black">
                <a:alpha val="40000"/>
              </a:prstClr>
            </a:outerShdw>
          </a:effectLst>
        </p:spPr>
        <p:txBody>
          <a:bodyPr>
            <a:normAutofit fontScale="90000"/>
          </a:bodyPr>
          <a:lstStyle/>
          <a:p>
            <a:r>
              <a:rPr lang="en-US" dirty="0" smtClean="0">
                <a:solidFill>
                  <a:srgbClr val="0000FF"/>
                </a:solidFill>
              </a:rPr>
              <a:t>                        System Architecture:</a:t>
            </a:r>
            <a:br>
              <a:rPr lang="en-US" dirty="0" smtClean="0">
                <a:solidFill>
                  <a:srgbClr val="0000FF"/>
                </a:solidFill>
              </a:rPr>
            </a:br>
            <a:r>
              <a:rPr lang="en-US" sz="2000" dirty="0" smtClean="0">
                <a:solidFill>
                  <a:schemeClr val="bg2">
                    <a:lumMod val="25000"/>
                  </a:schemeClr>
                </a:solidFill>
              </a:rPr>
              <a:t>Discussion session</a:t>
            </a:r>
            <a:r>
              <a:rPr lang="en-US" dirty="0" smtClean="0">
                <a:solidFill>
                  <a:srgbClr val="0000FF"/>
                </a:solidFill>
              </a:rPr>
              <a:t/>
            </a:r>
            <a:br>
              <a:rPr lang="en-US" dirty="0" smtClean="0">
                <a:solidFill>
                  <a:srgbClr val="0000FF"/>
                </a:solidFill>
              </a:rPr>
            </a:br>
            <a:r>
              <a:rPr lang="en-US" dirty="0" smtClean="0">
                <a:solidFill>
                  <a:srgbClr val="0000FF"/>
                </a:solidFill>
              </a:rPr>
              <a:t/>
            </a:r>
            <a:br>
              <a:rPr lang="en-US" dirty="0" smtClean="0">
                <a:solidFill>
                  <a:srgbClr val="0000FF"/>
                </a:solidFill>
              </a:rPr>
            </a:b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5" y="1177636"/>
            <a:ext cx="9102435" cy="568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481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918</TotalTime>
  <Words>560</Words>
  <Application>Microsoft Office PowerPoint</Application>
  <PresentationFormat>Custom</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WEL-COME</vt:lpstr>
      <vt:lpstr>PowerPoint Presentation</vt:lpstr>
      <vt:lpstr>PowerPoint Presentation</vt:lpstr>
      <vt:lpstr>                          Name Of Project - CodeHustle       Group members:-                       1.Chilami Bobby Devappa                          2.Shinde Dhanashree Ajitkumar                          3.Kokare Janhavi Vivek                           4.Rokade Jyoti Chandrakant        Guide name:-                          Mr .C. H. Kamble   </vt:lpstr>
      <vt:lpstr>INDEX</vt:lpstr>
      <vt:lpstr>ABSTRACT</vt:lpstr>
      <vt:lpstr>INTRODUCTION</vt:lpstr>
      <vt:lpstr>           EXISTING SYSTEM</vt:lpstr>
      <vt:lpstr>                        System Architecture: Discussion session  </vt:lpstr>
      <vt:lpstr>Quiz Section </vt:lpstr>
      <vt:lpstr>USERS </vt:lpstr>
      <vt:lpstr>     ADVANTAGES</vt:lpstr>
      <vt:lpstr>     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Aniket Yesane</dc:creator>
  <cp:lastModifiedBy>Windows User</cp:lastModifiedBy>
  <cp:revision>75</cp:revision>
  <dcterms:created xsi:type="dcterms:W3CDTF">2020-01-20T19:08:10Z</dcterms:created>
  <dcterms:modified xsi:type="dcterms:W3CDTF">2021-06-25T16:56:05Z</dcterms:modified>
</cp:coreProperties>
</file>